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690" r:id="rId2"/>
  </p:sldMasterIdLst>
  <p:notesMasterIdLst>
    <p:notesMasterId r:id="rId24"/>
  </p:notesMasterIdLst>
  <p:sldIdLst>
    <p:sldId id="332" r:id="rId3"/>
    <p:sldId id="454" r:id="rId4"/>
    <p:sldId id="400" r:id="rId5"/>
    <p:sldId id="500" r:id="rId6"/>
    <p:sldId id="406" r:id="rId7"/>
    <p:sldId id="427" r:id="rId8"/>
    <p:sldId id="498" r:id="rId9"/>
    <p:sldId id="388" r:id="rId10"/>
    <p:sldId id="430" r:id="rId11"/>
    <p:sldId id="491" r:id="rId12"/>
    <p:sldId id="497" r:id="rId13"/>
    <p:sldId id="501" r:id="rId14"/>
    <p:sldId id="436" r:id="rId15"/>
    <p:sldId id="437" r:id="rId16"/>
    <p:sldId id="490" r:id="rId17"/>
    <p:sldId id="469" r:id="rId18"/>
    <p:sldId id="447" r:id="rId19"/>
    <p:sldId id="462" r:id="rId20"/>
    <p:sldId id="484" r:id="rId21"/>
    <p:sldId id="488" r:id="rId22"/>
    <p:sldId id="499" r:id="rId23"/>
  </p:sldIdLst>
  <p:sldSz cx="10691813" cy="7559675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1" autoAdjust="0"/>
    <p:restoredTop sz="87015" autoAdjust="0"/>
  </p:normalViewPr>
  <p:slideViewPr>
    <p:cSldViewPr snapToGrid="0">
      <p:cViewPr>
        <p:scale>
          <a:sx n="100" d="100"/>
          <a:sy n="100" d="100"/>
        </p:scale>
        <p:origin x="792" y="-48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3082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71D9501-BD97-AB4E-9572-B8F87681CD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0D560C6-260E-A448-AF77-3BDB74DE535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11D66A-DBEA-A940-8A27-E8214A1287A6}" type="datetimeFigureOut">
              <a:rPr lang="fr-FR"/>
              <a:pPr>
                <a:defRPr/>
              </a:pPr>
              <a:t>14/10/2021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A1A185CB-AC20-0544-92A0-073E460194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19DDE04C-B2F0-A54F-B98A-BB5E46BB6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481E7F-AD78-0944-BF0B-534495DAD9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AB24CB-CC2B-8049-BA67-A73C47F08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D1C86E-39D3-DB42-83BE-FB430C9E0DA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>
            <a:extLst>
              <a:ext uri="{FF2B5EF4-FFF2-40B4-BE49-F238E27FC236}">
                <a16:creationId xmlns:a16="http://schemas.microsoft.com/office/drawing/2014/main" id="{1AE0EDA0-2F26-D14C-B523-95FFFA8FAE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Espace réservé des commentaires 2">
            <a:extLst>
              <a:ext uri="{FF2B5EF4-FFF2-40B4-BE49-F238E27FC236}">
                <a16:creationId xmlns:a16="http://schemas.microsoft.com/office/drawing/2014/main" id="{06211AC7-E796-9342-B9F2-D7E47B402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1747" name="Espace réservé du numéro de diapositive 3">
            <a:extLst>
              <a:ext uri="{FF2B5EF4-FFF2-40B4-BE49-F238E27FC236}">
                <a16:creationId xmlns:a16="http://schemas.microsoft.com/office/drawing/2014/main" id="{42C1565E-5DB0-6F4D-A21D-13D610A7B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691EAD-26AE-2944-89C5-B21059628FFE}" type="slidenum">
              <a:rPr lang="fr-FR" altLang="en-US" smtClean="0">
                <a:latin typeface="Calibri" panose="020F0502020204030204" pitchFamily="34" charset="0"/>
              </a:rPr>
              <a:pPr/>
              <a:t>1</a:t>
            </a:fld>
            <a:endParaRPr lang="fr-F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>
            <a:extLst>
              <a:ext uri="{FF2B5EF4-FFF2-40B4-BE49-F238E27FC236}">
                <a16:creationId xmlns:a16="http://schemas.microsoft.com/office/drawing/2014/main" id="{4B89C466-D8D2-D447-9A3E-15867DBA9C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ce réservé des notes 2">
            <a:extLst>
              <a:ext uri="{FF2B5EF4-FFF2-40B4-BE49-F238E27FC236}">
                <a16:creationId xmlns:a16="http://schemas.microsoft.com/office/drawing/2014/main" id="{D6F59C88-B2F6-E246-9CD0-D66234690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3795" name="Espace réservé du numéro de diapositive 3">
            <a:extLst>
              <a:ext uri="{FF2B5EF4-FFF2-40B4-BE49-F238E27FC236}">
                <a16:creationId xmlns:a16="http://schemas.microsoft.com/office/drawing/2014/main" id="{CD2AFA1B-EA73-8B42-A21E-F23BD1A67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49FD6B-8A90-BB45-AC38-D545584E81E1}" type="slidenum">
              <a:rPr lang="fr-FR" altLang="fr-FR" sz="1200">
                <a:latin typeface="Calibri" panose="020F0502020204030204" pitchFamily="34" charset="0"/>
              </a:rPr>
              <a:pPr/>
              <a:t>2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9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>
            <a:extLst>
              <a:ext uri="{FF2B5EF4-FFF2-40B4-BE49-F238E27FC236}">
                <a16:creationId xmlns:a16="http://schemas.microsoft.com/office/drawing/2014/main" id="{87F8ECFE-EC5B-304F-B0FF-07121F747C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Espace réservé des notes 2">
            <a:extLst>
              <a:ext uri="{FF2B5EF4-FFF2-40B4-BE49-F238E27FC236}">
                <a16:creationId xmlns:a16="http://schemas.microsoft.com/office/drawing/2014/main" id="{2886DA94-C557-A445-AF6F-11C5B2E6E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68611" name="Espace réservé du numéro de diapositive 3">
            <a:extLst>
              <a:ext uri="{FF2B5EF4-FFF2-40B4-BE49-F238E27FC236}">
                <a16:creationId xmlns:a16="http://schemas.microsoft.com/office/drawing/2014/main" id="{C69C3786-060A-CE49-8041-818C1BE44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C9C7CE-FC97-2F4A-BB14-08D7207F1089}" type="slidenum">
              <a:rPr lang="fr-FR" altLang="en-US">
                <a:latin typeface="Calibri" panose="020F0502020204030204" pitchFamily="34" charset="0"/>
              </a:rPr>
              <a:pPr/>
              <a:t>4</a:t>
            </a:fld>
            <a:endParaRPr lang="fr-F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2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1C86E-39D3-DB42-83BE-FB430C9E0DA7}" type="slidenum">
              <a:rPr lang="fr-FR" altLang="en-US" smtClean="0"/>
              <a:pPr>
                <a:defRPr/>
              </a:pPr>
              <a:t>11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3302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1C86E-39D3-DB42-83BE-FB430C9E0DA7}" type="slidenum">
              <a:rPr lang="fr-FR" altLang="en-US" smtClean="0"/>
              <a:pPr>
                <a:defRPr/>
              </a:pPr>
              <a:t>17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2359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>
            <a:extLst>
              <a:ext uri="{FF2B5EF4-FFF2-40B4-BE49-F238E27FC236}">
                <a16:creationId xmlns:a16="http://schemas.microsoft.com/office/drawing/2014/main" id="{4B89C466-D8D2-D447-9A3E-15867DBA9C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ce réservé des notes 2">
            <a:extLst>
              <a:ext uri="{FF2B5EF4-FFF2-40B4-BE49-F238E27FC236}">
                <a16:creationId xmlns:a16="http://schemas.microsoft.com/office/drawing/2014/main" id="{D6F59C88-B2F6-E246-9CD0-D66234690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3795" name="Espace réservé du numéro de diapositive 3">
            <a:extLst>
              <a:ext uri="{FF2B5EF4-FFF2-40B4-BE49-F238E27FC236}">
                <a16:creationId xmlns:a16="http://schemas.microsoft.com/office/drawing/2014/main" id="{CD2AFA1B-EA73-8B42-A21E-F23BD1A67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49FD6B-8A90-BB45-AC38-D545584E81E1}" type="slidenum">
              <a:rPr lang="fr-FR" altLang="fr-FR" sz="1200">
                <a:latin typeface="Calibri" panose="020F0502020204030204" pitchFamily="34" charset="0"/>
              </a:rPr>
              <a:pPr/>
              <a:t>21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8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jpeg"/><Relationship Id="rId10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>
              <a:defRPr sz="1909" i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4"/>
          </p:nvPr>
        </p:nvSpPr>
        <p:spPr>
          <a:xfrm>
            <a:off x="505125" y="1478688"/>
            <a:ext cx="4294330" cy="49995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5262379" y="1636180"/>
            <a:ext cx="4881852" cy="4842041"/>
          </a:xfrm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ü"/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891225C4-3787-9345-801B-31A71424D9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5FF9-88C3-6B4F-8CA9-1D4742F23B01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1BF4BA4-43EB-BA45-98F1-14EA20989F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BB92-523A-7345-9758-9B392BFAADD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0728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05126" y="1398574"/>
            <a:ext cx="9724199" cy="523889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AFA39E2-4F18-2347-B85E-71EEEB0C6EB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3F9B-E3E1-7847-866C-115B8AC55316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6CCCE1-90A8-884C-A5FD-B5D0CAF3F0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6E2F-FCE3-EC40-BAB2-11F7A9CDCF2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4155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9">
            <a:extLst>
              <a:ext uri="{FF2B5EF4-FFF2-40B4-BE49-F238E27FC236}">
                <a16:creationId xmlns:a16="http://schemas.microsoft.com/office/drawing/2014/main" id="{06499D49-5606-2544-AE75-7D9F4812A42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4800" y="1116013"/>
            <a:ext cx="10153650" cy="5616575"/>
            <a:chOff x="303640" y="658353"/>
            <a:chExt cx="10153128" cy="605322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2A803DFC-8C43-6040-929E-5341F320B536}"/>
                </a:ext>
              </a:extLst>
            </p:cNvPr>
            <p:cNvGrpSpPr/>
            <p:nvPr userDrawn="1"/>
          </p:nvGrpSpPr>
          <p:grpSpPr>
            <a:xfrm>
              <a:off x="3854973" y="3023753"/>
              <a:ext cx="3052170" cy="1080120"/>
              <a:chOff x="3713188" y="1824201"/>
              <a:chExt cx="3052170" cy="1440159"/>
            </a:xfrm>
            <a:scene3d>
              <a:camera prst="orthographicFront"/>
              <a:lightRig rig="chilly" dir="t"/>
            </a:scene3d>
          </p:grpSpPr>
          <p:sp>
            <p:nvSpPr>
              <p:cNvPr id="13" name="Rectangle à coins arrondis 11">
                <a:extLst>
                  <a:ext uri="{FF2B5EF4-FFF2-40B4-BE49-F238E27FC236}">
                    <a16:creationId xmlns:a16="http://schemas.microsoft.com/office/drawing/2014/main" id="{B5155A55-6193-5445-ADD1-D714813A5A85}"/>
                  </a:ext>
                </a:extLst>
              </p:cNvPr>
              <p:cNvSpPr/>
              <p:nvPr/>
            </p:nvSpPr>
            <p:spPr>
              <a:xfrm>
                <a:off x="3713188" y="1824201"/>
                <a:ext cx="3052170" cy="1440159"/>
              </a:xfrm>
              <a:prstGeom prst="roundRect">
                <a:avLst/>
              </a:prstGeom>
              <a:sp3d z="12700" extrusionH="1700" prstMaterial="translucentPowder">
                <a:bevelT w="25400" h="6350" prst="softRound"/>
                <a:bevelB w="0" h="0" prst="convex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32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4AD5FF-8D35-0643-85CD-13D1CE35D04D}"/>
                  </a:ext>
                </a:extLst>
              </p:cNvPr>
              <p:cNvSpPr/>
              <p:nvPr/>
            </p:nvSpPr>
            <p:spPr>
              <a:xfrm>
                <a:off x="3713188" y="1916803"/>
                <a:ext cx="2981867" cy="1299555"/>
              </a:xfrm>
              <a:prstGeom prst="rect">
                <a:avLst/>
              </a:prstGeom>
              <a:sp3d z="127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45720" rIns="45720" spcCol="1270" anchor="ctr"/>
              <a:lstStyle/>
              <a:p>
                <a:pPr algn="ctr" defTabSz="42438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955" b="1" dirty="0">
                  <a:solidFill>
                    <a:srgbClr val="073F4F"/>
                  </a:solidFill>
                </a:endParaRPr>
              </a:p>
            </p:txBody>
          </p:sp>
        </p:grp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C44731F-7484-9C41-BC60-C0415B785EE0}"/>
                </a:ext>
              </a:extLst>
            </p:cNvPr>
            <p:cNvCxnSpPr/>
            <p:nvPr/>
          </p:nvCxnSpPr>
          <p:spPr>
            <a:xfrm>
              <a:off x="303640" y="3597709"/>
              <a:ext cx="34796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81E3E816-9101-EE49-8559-93CBBDCFDD0D}"/>
                </a:ext>
              </a:extLst>
            </p:cNvPr>
            <p:cNvCxnSpPr/>
            <p:nvPr/>
          </p:nvCxnSpPr>
          <p:spPr>
            <a:xfrm>
              <a:off x="6977147" y="3563491"/>
              <a:ext cx="34796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7530A85-D99C-8B4F-98BD-255FF2484CBD}"/>
                </a:ext>
              </a:extLst>
            </p:cNvPr>
            <p:cNvCxnSpPr/>
            <p:nvPr/>
          </p:nvCxnSpPr>
          <p:spPr>
            <a:xfrm>
              <a:off x="5345281" y="658353"/>
              <a:ext cx="0" cy="23182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34DEB2A-FA80-D94B-B7FE-DEF5FF06E92A}"/>
                </a:ext>
              </a:extLst>
            </p:cNvPr>
            <p:cNvCxnSpPr/>
            <p:nvPr/>
          </p:nvCxnSpPr>
          <p:spPr>
            <a:xfrm>
              <a:off x="5345281" y="4143491"/>
              <a:ext cx="0" cy="25680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6090220" y="1080896"/>
            <a:ext cx="4344970" cy="2179463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8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090220" y="4412495"/>
            <a:ext cx="4344970" cy="2192412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338730" y="1067946"/>
            <a:ext cx="4344970" cy="2192412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0" name="Espace réservé du contenu 6"/>
          <p:cNvSpPr>
            <a:spLocks noGrp="1"/>
          </p:cNvSpPr>
          <p:nvPr>
            <p:ph sz="quarter" idx="18"/>
          </p:nvPr>
        </p:nvSpPr>
        <p:spPr>
          <a:xfrm>
            <a:off x="377356" y="4412495"/>
            <a:ext cx="4306345" cy="2192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1FCEEA36-BF7D-EE4C-860E-0064D2CCE4A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72A6-DFDB-4240-9558-56DDD92834F8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DAF91323-3366-E643-B0EC-8154302A8C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515C-92CC-774B-8CCD-AE8C80750F0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89474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zone contenu libre en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>
          <a:xfrm>
            <a:off x="505125" y="2589205"/>
            <a:ext cx="9640002" cy="3969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>
          <a:xfrm>
            <a:off x="504891" y="1319445"/>
            <a:ext cx="9639338" cy="1111203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 marL="1604058" indent="0">
              <a:buNone/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3660CCB-7E16-B844-B8CF-453BC0F6998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7687-BF24-FC44-9FC7-7B9306F821AA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C829E-A399-9E40-B262-0B863F32B3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D5E6-7F79-E74F-A76E-7E1EEB7FCB0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8034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zone contenu libre en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>
          <a:xfrm>
            <a:off x="505126" y="3779837"/>
            <a:ext cx="4588191" cy="2778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>
          <a:xfrm>
            <a:off x="504892" y="1319443"/>
            <a:ext cx="4587875" cy="2301889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6"/>
          <p:cNvSpPr>
            <a:spLocks noGrp="1"/>
          </p:cNvSpPr>
          <p:nvPr>
            <p:ph sz="quarter" idx="16"/>
          </p:nvPr>
        </p:nvSpPr>
        <p:spPr>
          <a:xfrm>
            <a:off x="5556936" y="3779591"/>
            <a:ext cx="4588191" cy="2778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5556703" y="1319197"/>
            <a:ext cx="4587875" cy="2301889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74C661F-9365-2044-9633-E860FDDD191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2DF5-83CD-9A42-96AF-9D2E7FAF218C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94D21A0E-C89A-D641-BFC7-7EACA57888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F690-9EC7-A54C-8658-C05F231BC59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90290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de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BBDDB-A8F6-484E-8545-632103CF3739}"/>
              </a:ext>
            </a:extLst>
          </p:cNvPr>
          <p:cNvSpPr/>
          <p:nvPr userDrawn="1"/>
        </p:nvSpPr>
        <p:spPr bwMode="auto">
          <a:xfrm>
            <a:off x="547688" y="1557338"/>
            <a:ext cx="4545012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 dirty="0"/>
          </a:p>
        </p:txBody>
      </p:sp>
      <p:pic>
        <p:nvPicPr>
          <p:cNvPr id="9" name="Image 16">
            <a:extLst>
              <a:ext uri="{FF2B5EF4-FFF2-40B4-BE49-F238E27FC236}">
                <a16:creationId xmlns:a16="http://schemas.microsoft.com/office/drawing/2014/main" id="{81585143-A261-7646-B926-9C6D847AB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243681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8">
            <a:extLst>
              <a:ext uri="{FF2B5EF4-FFF2-40B4-BE49-F238E27FC236}">
                <a16:creationId xmlns:a16="http://schemas.microsoft.com/office/drawing/2014/main" id="{49EE239A-1D8B-0149-AE6A-9A54A71FF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267493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5">
            <a:extLst>
              <a:ext uri="{FF2B5EF4-FFF2-40B4-BE49-F238E27FC236}">
                <a16:creationId xmlns:a16="http://schemas.microsoft.com/office/drawing/2014/main" id="{0B47BAE7-D5ED-4F4F-8C21-76DB29426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0" y="289718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6"/>
          </p:nvPr>
        </p:nvSpPr>
        <p:spPr>
          <a:xfrm>
            <a:off x="5261710" y="1557325"/>
            <a:ext cx="4798989" cy="5080141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51330" indent="-150363">
              <a:buFont typeface="Arial" panose="020B0604020202020204" pitchFamily="34" charset="0"/>
              <a:buChar char="•"/>
              <a:defRPr sz="1114"/>
            </a:lvl2pPr>
            <a:lvl3pPr>
              <a:defRPr sz="1052"/>
            </a:lvl3pPr>
            <a:lvl4pPr>
              <a:defRPr sz="1052"/>
            </a:lvl4pPr>
            <a:lvl5pPr>
              <a:defRPr sz="1052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7"/>
          </p:nvPr>
        </p:nvSpPr>
        <p:spPr>
          <a:xfrm>
            <a:off x="547585" y="3541848"/>
            <a:ext cx="4545731" cy="3095617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14" b="0"/>
            </a:lvl1pPr>
            <a:lvl2pPr marL="400967" indent="0">
              <a:buFont typeface="Arial" panose="020B0604020202020204" pitchFamily="34" charset="0"/>
              <a:buNone/>
              <a:defRPr sz="1114"/>
            </a:lvl2pPr>
            <a:lvl3pPr marL="801934" indent="0">
              <a:buFont typeface="Arial" panose="020B0604020202020204" pitchFamily="34" charset="0"/>
              <a:buNone/>
              <a:defRPr sz="1114"/>
            </a:lvl3pPr>
            <a:lvl4pPr marL="1202901" indent="0">
              <a:buFont typeface="Arial" panose="020B0604020202020204" pitchFamily="34" charset="0"/>
              <a:buNone/>
              <a:defRPr sz="1114"/>
            </a:lvl4pPr>
            <a:lvl5pPr marL="1603868" indent="0">
              <a:buFont typeface="Arial" panose="020B0604020202020204" pitchFamily="34" charset="0"/>
              <a:buNone/>
              <a:defRPr sz="1114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3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785984" y="1723771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4" name="Espace réservé du texte 26"/>
          <p:cNvSpPr>
            <a:spLocks noGrp="1"/>
          </p:cNvSpPr>
          <p:nvPr>
            <p:ph type="body" sz="quarter" idx="23"/>
          </p:nvPr>
        </p:nvSpPr>
        <p:spPr>
          <a:xfrm>
            <a:off x="2122402" y="1684777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2125983" y="2104071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12" name="Espace réservé de la date 2">
            <a:extLst>
              <a:ext uri="{FF2B5EF4-FFF2-40B4-BE49-F238E27FC236}">
                <a16:creationId xmlns:a16="http://schemas.microsoft.com/office/drawing/2014/main" id="{4A6A132B-7B1C-7B45-B39B-58C39506386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575A2-164D-8943-8A32-2406E590A3A7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A5D2DA2B-EBEB-254C-AFF5-78F4E36B8F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504F4-6439-EA44-828D-0D65527A5F8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3746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de CV_m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6D1D03-ED01-1D42-8A55-F8DDF4A6234B}"/>
              </a:ext>
            </a:extLst>
          </p:cNvPr>
          <p:cNvSpPr/>
          <p:nvPr userDrawn="1"/>
        </p:nvSpPr>
        <p:spPr bwMode="auto">
          <a:xfrm>
            <a:off x="379413" y="1957388"/>
            <a:ext cx="4545012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 dirty="0"/>
          </a:p>
        </p:txBody>
      </p:sp>
      <p:pic>
        <p:nvPicPr>
          <p:cNvPr id="12" name="Image 16">
            <a:extLst>
              <a:ext uri="{FF2B5EF4-FFF2-40B4-BE49-F238E27FC236}">
                <a16:creationId xmlns:a16="http://schemas.microsoft.com/office/drawing/2014/main" id="{F810147F-C91B-E54B-BDB9-B7A053738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283686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8">
            <a:extLst>
              <a:ext uri="{FF2B5EF4-FFF2-40B4-BE49-F238E27FC236}">
                <a16:creationId xmlns:a16="http://schemas.microsoft.com/office/drawing/2014/main" id="{B076A034-2541-F64A-BBB6-C54E9243E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307498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AE6CB326-BFBB-1146-8F30-2AA5B73A4F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5" y="329723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86A53A9-39B5-FA49-8D8F-C22B8AC078DF}"/>
              </a:ext>
            </a:extLst>
          </p:cNvPr>
          <p:cNvSpPr/>
          <p:nvPr userDrawn="1"/>
        </p:nvSpPr>
        <p:spPr bwMode="auto">
          <a:xfrm>
            <a:off x="379413" y="4338638"/>
            <a:ext cx="4545012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 dirty="0"/>
          </a:p>
        </p:txBody>
      </p:sp>
      <p:pic>
        <p:nvPicPr>
          <p:cNvPr id="16" name="Image 16">
            <a:extLst>
              <a:ext uri="{FF2B5EF4-FFF2-40B4-BE49-F238E27FC236}">
                <a16:creationId xmlns:a16="http://schemas.microsoft.com/office/drawing/2014/main" id="{28F0A354-3804-844E-97C7-913F1F522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521811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8">
            <a:extLst>
              <a:ext uri="{FF2B5EF4-FFF2-40B4-BE49-F238E27FC236}">
                <a16:creationId xmlns:a16="http://schemas.microsoft.com/office/drawing/2014/main" id="{753EEF2E-D0A3-6342-B2F1-7CFF5845C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545623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5">
            <a:extLst>
              <a:ext uri="{FF2B5EF4-FFF2-40B4-BE49-F238E27FC236}">
                <a16:creationId xmlns:a16="http://schemas.microsoft.com/office/drawing/2014/main" id="{982045F3-3F61-A84B-A869-59C00C686A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5" y="567848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6"/>
          </p:nvPr>
        </p:nvSpPr>
        <p:spPr>
          <a:xfrm>
            <a:off x="5261710" y="1957540"/>
            <a:ext cx="4798989" cy="1742924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51330" indent="-150363">
              <a:buFont typeface="Arial" panose="020B0604020202020204" pitchFamily="34" charset="0"/>
              <a:buChar char="•"/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4" name="Espace réservé du texte 17"/>
          <p:cNvSpPr>
            <a:spLocks noGrp="1"/>
          </p:cNvSpPr>
          <p:nvPr>
            <p:ph type="body" sz="quarter" idx="20"/>
          </p:nvPr>
        </p:nvSpPr>
        <p:spPr>
          <a:xfrm>
            <a:off x="5261710" y="4338803"/>
            <a:ext cx="4798989" cy="1742924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51330" indent="-150363">
              <a:buFont typeface="Arial" panose="020B0604020202020204" pitchFamily="34" charset="0"/>
              <a:buChar char="•"/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3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617140" y="2123972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4" name="Espace réservé du texte 26"/>
          <p:cNvSpPr>
            <a:spLocks noGrp="1"/>
          </p:cNvSpPr>
          <p:nvPr>
            <p:ph type="body" sz="quarter" idx="23"/>
          </p:nvPr>
        </p:nvSpPr>
        <p:spPr>
          <a:xfrm>
            <a:off x="1953558" y="2084978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35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1957139" y="2504272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42" name="Espace réservé pour une image  17"/>
          <p:cNvSpPr>
            <a:spLocks noGrp="1"/>
          </p:cNvSpPr>
          <p:nvPr>
            <p:ph type="pic" sz="quarter" idx="28"/>
          </p:nvPr>
        </p:nvSpPr>
        <p:spPr>
          <a:xfrm>
            <a:off x="617140" y="4505237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3" name="Espace réservé du texte 26"/>
          <p:cNvSpPr>
            <a:spLocks noGrp="1"/>
          </p:cNvSpPr>
          <p:nvPr>
            <p:ph type="body" sz="quarter" idx="29"/>
          </p:nvPr>
        </p:nvSpPr>
        <p:spPr>
          <a:xfrm>
            <a:off x="1953558" y="4466242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44" name="Espace réservé du texte 5"/>
          <p:cNvSpPr>
            <a:spLocks noGrp="1"/>
          </p:cNvSpPr>
          <p:nvPr>
            <p:ph type="body" sz="quarter" idx="30"/>
          </p:nvPr>
        </p:nvSpPr>
        <p:spPr>
          <a:xfrm>
            <a:off x="1957139" y="4885537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20" name="Espace réservé de la date 2">
            <a:extLst>
              <a:ext uri="{FF2B5EF4-FFF2-40B4-BE49-F238E27FC236}">
                <a16:creationId xmlns:a16="http://schemas.microsoft.com/office/drawing/2014/main" id="{70B43E98-1CBB-F948-95ED-D94A289C249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645E-12A2-A145-A8C1-3EEDD21A92A9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373E201C-D69D-F74D-AB49-F35BA119AA2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F49A3-F996-184E-8619-8D7153C8822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40815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 réfé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BB28303-CA29-9C42-9AC7-9C231C60D5D7}"/>
              </a:ext>
            </a:extLst>
          </p:cNvPr>
          <p:cNvSpPr/>
          <p:nvPr userDrawn="1"/>
        </p:nvSpPr>
        <p:spPr>
          <a:xfrm>
            <a:off x="827088" y="1557338"/>
            <a:ext cx="2033587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65D18-7082-6147-B1CA-11638DE86C25}"/>
              </a:ext>
            </a:extLst>
          </p:cNvPr>
          <p:cNvSpPr/>
          <p:nvPr userDrawn="1"/>
        </p:nvSpPr>
        <p:spPr>
          <a:xfrm>
            <a:off x="3167063" y="15573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F1913-5E70-C249-B28C-9BDDC843A0EE}"/>
              </a:ext>
            </a:extLst>
          </p:cNvPr>
          <p:cNvSpPr/>
          <p:nvPr userDrawn="1"/>
        </p:nvSpPr>
        <p:spPr>
          <a:xfrm>
            <a:off x="5562600" y="15573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5E493-56E9-4F4E-BDA1-802B66FB9CA6}"/>
              </a:ext>
            </a:extLst>
          </p:cNvPr>
          <p:cNvSpPr/>
          <p:nvPr userDrawn="1"/>
        </p:nvSpPr>
        <p:spPr>
          <a:xfrm>
            <a:off x="7902575" y="1557338"/>
            <a:ext cx="2033588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BF5952-912D-9342-9B3C-4E2B45262713}"/>
              </a:ext>
            </a:extLst>
          </p:cNvPr>
          <p:cNvSpPr/>
          <p:nvPr userDrawn="1"/>
        </p:nvSpPr>
        <p:spPr>
          <a:xfrm>
            <a:off x="827088" y="3144838"/>
            <a:ext cx="2033587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E7D939-8649-CF4F-ACF6-9082ED050590}"/>
              </a:ext>
            </a:extLst>
          </p:cNvPr>
          <p:cNvSpPr/>
          <p:nvPr userDrawn="1"/>
        </p:nvSpPr>
        <p:spPr>
          <a:xfrm>
            <a:off x="3167063" y="31448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0594E9-1381-664C-A67F-B5B7AAB0D81E}"/>
              </a:ext>
            </a:extLst>
          </p:cNvPr>
          <p:cNvSpPr/>
          <p:nvPr userDrawn="1"/>
        </p:nvSpPr>
        <p:spPr>
          <a:xfrm>
            <a:off x="5562600" y="31448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DBE573-88B1-2149-BE67-F2759F9E0DD2}"/>
              </a:ext>
            </a:extLst>
          </p:cNvPr>
          <p:cNvSpPr/>
          <p:nvPr userDrawn="1"/>
        </p:nvSpPr>
        <p:spPr>
          <a:xfrm>
            <a:off x="7902575" y="3144838"/>
            <a:ext cx="2033588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0769FE-7EDF-8A4A-A331-C87EF270D664}"/>
              </a:ext>
            </a:extLst>
          </p:cNvPr>
          <p:cNvSpPr/>
          <p:nvPr userDrawn="1"/>
        </p:nvSpPr>
        <p:spPr>
          <a:xfrm>
            <a:off x="827088" y="4732338"/>
            <a:ext cx="2033587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F38FBD-87E3-4C47-8167-97002F3D3762}"/>
              </a:ext>
            </a:extLst>
          </p:cNvPr>
          <p:cNvSpPr/>
          <p:nvPr userDrawn="1"/>
        </p:nvSpPr>
        <p:spPr>
          <a:xfrm>
            <a:off x="3167063" y="47323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C60519-EC31-7246-B6DF-347BD56252B0}"/>
              </a:ext>
            </a:extLst>
          </p:cNvPr>
          <p:cNvSpPr/>
          <p:nvPr userDrawn="1"/>
        </p:nvSpPr>
        <p:spPr>
          <a:xfrm>
            <a:off x="5562600" y="4732338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1970DE-FC90-BE40-96A3-A6EB763BAA6C}"/>
              </a:ext>
            </a:extLst>
          </p:cNvPr>
          <p:cNvSpPr/>
          <p:nvPr userDrawn="1"/>
        </p:nvSpPr>
        <p:spPr>
          <a:xfrm>
            <a:off x="7902575" y="4732338"/>
            <a:ext cx="2033588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pour une image  5"/>
          <p:cNvSpPr>
            <a:spLocks noGrp="1"/>
          </p:cNvSpPr>
          <p:nvPr>
            <p:ph type="pic" sz="quarter" idx="15"/>
          </p:nvPr>
        </p:nvSpPr>
        <p:spPr>
          <a:xfrm>
            <a:off x="928737" y="1636522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0" name="Espace réservé pour une image  5"/>
          <p:cNvSpPr>
            <a:spLocks noGrp="1"/>
          </p:cNvSpPr>
          <p:nvPr>
            <p:ph type="pic" sz="quarter" idx="26"/>
          </p:nvPr>
        </p:nvSpPr>
        <p:spPr>
          <a:xfrm>
            <a:off x="3268567" y="1636522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Espace réservé pour une image  5"/>
          <p:cNvSpPr>
            <a:spLocks noGrp="1"/>
          </p:cNvSpPr>
          <p:nvPr>
            <p:ph type="pic" sz="quarter" idx="27"/>
          </p:nvPr>
        </p:nvSpPr>
        <p:spPr>
          <a:xfrm>
            <a:off x="5663856" y="1636522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4" name="Espace réservé pour une image  5"/>
          <p:cNvSpPr>
            <a:spLocks noGrp="1"/>
          </p:cNvSpPr>
          <p:nvPr>
            <p:ph type="pic" sz="quarter" idx="28"/>
          </p:nvPr>
        </p:nvSpPr>
        <p:spPr>
          <a:xfrm>
            <a:off x="8003688" y="1636522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6" name="Espace réservé pour une image  5"/>
          <p:cNvSpPr>
            <a:spLocks noGrp="1"/>
          </p:cNvSpPr>
          <p:nvPr>
            <p:ph type="pic" sz="quarter" idx="29"/>
          </p:nvPr>
        </p:nvSpPr>
        <p:spPr>
          <a:xfrm>
            <a:off x="928737" y="3224190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8" name="Espace réservé pour une image  5"/>
          <p:cNvSpPr>
            <a:spLocks noGrp="1"/>
          </p:cNvSpPr>
          <p:nvPr>
            <p:ph type="pic" sz="quarter" idx="30"/>
          </p:nvPr>
        </p:nvSpPr>
        <p:spPr>
          <a:xfrm>
            <a:off x="3268567" y="3224190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0" name="Espace réservé pour une image  5"/>
          <p:cNvSpPr>
            <a:spLocks noGrp="1"/>
          </p:cNvSpPr>
          <p:nvPr>
            <p:ph type="pic" sz="quarter" idx="31"/>
          </p:nvPr>
        </p:nvSpPr>
        <p:spPr>
          <a:xfrm>
            <a:off x="5663856" y="3224190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2" name="Espace réservé pour une image  5"/>
          <p:cNvSpPr>
            <a:spLocks noGrp="1"/>
          </p:cNvSpPr>
          <p:nvPr>
            <p:ph type="pic" sz="quarter" idx="32"/>
          </p:nvPr>
        </p:nvSpPr>
        <p:spPr>
          <a:xfrm>
            <a:off x="8003688" y="3224190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4" name="Espace réservé pour une image  5"/>
          <p:cNvSpPr>
            <a:spLocks noGrp="1"/>
          </p:cNvSpPr>
          <p:nvPr>
            <p:ph type="pic" sz="quarter" idx="33"/>
          </p:nvPr>
        </p:nvSpPr>
        <p:spPr>
          <a:xfrm>
            <a:off x="928737" y="481154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6" name="Espace réservé pour une image  5"/>
          <p:cNvSpPr>
            <a:spLocks noGrp="1"/>
          </p:cNvSpPr>
          <p:nvPr>
            <p:ph type="pic" sz="quarter" idx="34"/>
          </p:nvPr>
        </p:nvSpPr>
        <p:spPr>
          <a:xfrm>
            <a:off x="3268567" y="481154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8" name="Espace réservé pour une image  5"/>
          <p:cNvSpPr>
            <a:spLocks noGrp="1"/>
          </p:cNvSpPr>
          <p:nvPr>
            <p:ph type="pic" sz="quarter" idx="35"/>
          </p:nvPr>
        </p:nvSpPr>
        <p:spPr>
          <a:xfrm>
            <a:off x="5663856" y="481154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0" name="Espace réservé pour une image  5"/>
          <p:cNvSpPr>
            <a:spLocks noGrp="1"/>
          </p:cNvSpPr>
          <p:nvPr>
            <p:ph type="pic" sz="quarter" idx="36"/>
          </p:nvPr>
        </p:nvSpPr>
        <p:spPr>
          <a:xfrm>
            <a:off x="8003688" y="481154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5" name="Espace réservé de la date 1">
            <a:extLst>
              <a:ext uri="{FF2B5EF4-FFF2-40B4-BE49-F238E27FC236}">
                <a16:creationId xmlns:a16="http://schemas.microsoft.com/office/drawing/2014/main" id="{8337CC79-CFD1-0749-9959-14D411FFC1E4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50AC-0DC2-1A42-B094-537AAAECBBCE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37" name="Espace réservé du numéro de diapositive 4">
            <a:extLst>
              <a:ext uri="{FF2B5EF4-FFF2-40B4-BE49-F238E27FC236}">
                <a16:creationId xmlns:a16="http://schemas.microsoft.com/office/drawing/2014/main" id="{476B0188-A8F6-C143-9288-D1FE4EF8817B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C59E-4DBC-AD48-8E0C-DC865C4721C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754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 8 référenc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0B2F6E-F656-A347-88F3-9C1E61AC99C5}"/>
              </a:ext>
            </a:extLst>
          </p:cNvPr>
          <p:cNvSpPr/>
          <p:nvPr userDrawn="1"/>
        </p:nvSpPr>
        <p:spPr>
          <a:xfrm>
            <a:off x="827088" y="2492375"/>
            <a:ext cx="2033587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C307A4-D654-6145-8D49-91D4B3338113}"/>
              </a:ext>
            </a:extLst>
          </p:cNvPr>
          <p:cNvSpPr/>
          <p:nvPr userDrawn="1"/>
        </p:nvSpPr>
        <p:spPr>
          <a:xfrm>
            <a:off x="3167063" y="2492375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B3AA04-764B-DB4E-89FE-250FB3DD2DA2}"/>
              </a:ext>
            </a:extLst>
          </p:cNvPr>
          <p:cNvSpPr/>
          <p:nvPr userDrawn="1"/>
        </p:nvSpPr>
        <p:spPr>
          <a:xfrm>
            <a:off x="5562600" y="2492375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2FCD3D-D00C-8F42-A020-98EACA4693A4}"/>
              </a:ext>
            </a:extLst>
          </p:cNvPr>
          <p:cNvSpPr/>
          <p:nvPr userDrawn="1"/>
        </p:nvSpPr>
        <p:spPr>
          <a:xfrm>
            <a:off x="7902575" y="2492375"/>
            <a:ext cx="2033588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D03A39-9BCD-FC4F-82FC-F84EA755AFE8}"/>
              </a:ext>
            </a:extLst>
          </p:cNvPr>
          <p:cNvSpPr/>
          <p:nvPr userDrawn="1"/>
        </p:nvSpPr>
        <p:spPr>
          <a:xfrm>
            <a:off x="827088" y="4079875"/>
            <a:ext cx="2033587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C514D4-BE03-1D4D-9D1E-0B4C365D50FA}"/>
              </a:ext>
            </a:extLst>
          </p:cNvPr>
          <p:cNvSpPr/>
          <p:nvPr userDrawn="1"/>
        </p:nvSpPr>
        <p:spPr>
          <a:xfrm>
            <a:off x="3167063" y="4079875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0EB731-AF43-B942-B61E-F9BEFBFA1F69}"/>
              </a:ext>
            </a:extLst>
          </p:cNvPr>
          <p:cNvSpPr/>
          <p:nvPr userDrawn="1"/>
        </p:nvSpPr>
        <p:spPr>
          <a:xfrm>
            <a:off x="5562600" y="4079875"/>
            <a:ext cx="2035175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2D9ED5-9EDD-CB45-9039-CAEEE111A7A8}"/>
              </a:ext>
            </a:extLst>
          </p:cNvPr>
          <p:cNvSpPr/>
          <p:nvPr userDrawn="1"/>
        </p:nvSpPr>
        <p:spPr>
          <a:xfrm>
            <a:off x="7902575" y="4079875"/>
            <a:ext cx="2033588" cy="14287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4" name="Espace réservé pour une image  5"/>
          <p:cNvSpPr>
            <a:spLocks noGrp="1"/>
          </p:cNvSpPr>
          <p:nvPr>
            <p:ph type="pic" sz="quarter" idx="15"/>
          </p:nvPr>
        </p:nvSpPr>
        <p:spPr>
          <a:xfrm>
            <a:off x="928737" y="2570963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5" name="Espace réservé pour une image  5"/>
          <p:cNvSpPr>
            <a:spLocks noGrp="1"/>
          </p:cNvSpPr>
          <p:nvPr>
            <p:ph type="pic" sz="quarter" idx="26"/>
          </p:nvPr>
        </p:nvSpPr>
        <p:spPr>
          <a:xfrm>
            <a:off x="3268567" y="2570963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pour une image  5"/>
          <p:cNvSpPr>
            <a:spLocks noGrp="1"/>
          </p:cNvSpPr>
          <p:nvPr>
            <p:ph type="pic" sz="quarter" idx="27"/>
          </p:nvPr>
        </p:nvSpPr>
        <p:spPr>
          <a:xfrm>
            <a:off x="5663856" y="2570963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pour une image  5"/>
          <p:cNvSpPr>
            <a:spLocks noGrp="1"/>
          </p:cNvSpPr>
          <p:nvPr>
            <p:ph type="pic" sz="quarter" idx="28"/>
          </p:nvPr>
        </p:nvSpPr>
        <p:spPr>
          <a:xfrm>
            <a:off x="8003688" y="2570963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8" name="Espace réservé pour une image  5"/>
          <p:cNvSpPr>
            <a:spLocks noGrp="1"/>
          </p:cNvSpPr>
          <p:nvPr>
            <p:ph type="pic" sz="quarter" idx="29"/>
          </p:nvPr>
        </p:nvSpPr>
        <p:spPr>
          <a:xfrm>
            <a:off x="928737" y="415863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9" name="Espace réservé pour une image  5"/>
          <p:cNvSpPr>
            <a:spLocks noGrp="1"/>
          </p:cNvSpPr>
          <p:nvPr>
            <p:ph type="pic" sz="quarter" idx="30"/>
          </p:nvPr>
        </p:nvSpPr>
        <p:spPr>
          <a:xfrm>
            <a:off x="3268567" y="415863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0" name="Espace réservé pour une image  5"/>
          <p:cNvSpPr>
            <a:spLocks noGrp="1"/>
          </p:cNvSpPr>
          <p:nvPr>
            <p:ph type="pic" sz="quarter" idx="31"/>
          </p:nvPr>
        </p:nvSpPr>
        <p:spPr>
          <a:xfrm>
            <a:off x="5663856" y="415863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1" name="Espace réservé pour une image  5"/>
          <p:cNvSpPr>
            <a:spLocks noGrp="1"/>
          </p:cNvSpPr>
          <p:nvPr>
            <p:ph type="pic" sz="quarter" idx="32"/>
          </p:nvPr>
        </p:nvSpPr>
        <p:spPr>
          <a:xfrm>
            <a:off x="8003688" y="4158631"/>
            <a:ext cx="1823913" cy="12700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8" name="Espace réservé de la date 2">
            <a:extLst>
              <a:ext uri="{FF2B5EF4-FFF2-40B4-BE49-F238E27FC236}">
                <a16:creationId xmlns:a16="http://schemas.microsoft.com/office/drawing/2014/main" id="{24ED85B0-908F-4C42-9AC1-7E737A3632AA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FB23-4E24-C04C-B403-02B275043E6A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29" name="Espace réservé du numéro de diapositive 4">
            <a:extLst>
              <a:ext uri="{FF2B5EF4-FFF2-40B4-BE49-F238E27FC236}">
                <a16:creationId xmlns:a16="http://schemas.microsoft.com/office/drawing/2014/main" id="{A14E41FA-091C-0149-8BEF-9A5652EB497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1300-6F34-994F-B076-07C43253119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2497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591" y="1874827"/>
            <a:ext cx="4724074" cy="9194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73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0967" indent="0">
              <a:buNone/>
              <a:defRPr sz="1754" b="1"/>
            </a:lvl2pPr>
            <a:lvl3pPr marL="801934" indent="0">
              <a:buNone/>
              <a:defRPr sz="1579" b="1"/>
            </a:lvl3pPr>
            <a:lvl4pPr marL="1202901" indent="0">
              <a:buNone/>
              <a:defRPr sz="1403" b="1"/>
            </a:lvl4pPr>
            <a:lvl5pPr marL="1603868" indent="0">
              <a:buNone/>
              <a:defRPr sz="1403" b="1"/>
            </a:lvl5pPr>
            <a:lvl6pPr marL="2004835" indent="0">
              <a:buNone/>
              <a:defRPr sz="1403" b="1"/>
            </a:lvl6pPr>
            <a:lvl7pPr marL="2405802" indent="0">
              <a:buNone/>
              <a:defRPr sz="1403" b="1"/>
            </a:lvl7pPr>
            <a:lvl8pPr marL="2806769" indent="0">
              <a:buNone/>
              <a:defRPr sz="1403" b="1"/>
            </a:lvl8pPr>
            <a:lvl9pPr marL="3207736" indent="0">
              <a:buNone/>
              <a:defRPr sz="140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591" y="2794276"/>
            <a:ext cx="4724074" cy="3922456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1293" y="1874827"/>
            <a:ext cx="4725930" cy="9194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73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0967" indent="0">
              <a:buNone/>
              <a:defRPr sz="1754" b="1"/>
            </a:lvl2pPr>
            <a:lvl3pPr marL="801934" indent="0">
              <a:buNone/>
              <a:defRPr sz="1579" b="1"/>
            </a:lvl3pPr>
            <a:lvl4pPr marL="1202901" indent="0">
              <a:buNone/>
              <a:defRPr sz="1403" b="1"/>
            </a:lvl4pPr>
            <a:lvl5pPr marL="1603868" indent="0">
              <a:buNone/>
              <a:defRPr sz="1403" b="1"/>
            </a:lvl5pPr>
            <a:lvl6pPr marL="2004835" indent="0">
              <a:buNone/>
              <a:defRPr sz="1403" b="1"/>
            </a:lvl6pPr>
            <a:lvl7pPr marL="2405802" indent="0">
              <a:buNone/>
              <a:defRPr sz="1403" b="1"/>
            </a:lvl7pPr>
            <a:lvl8pPr marL="2806769" indent="0">
              <a:buNone/>
              <a:defRPr sz="1403" b="1"/>
            </a:lvl8pPr>
            <a:lvl9pPr marL="3207736" indent="0">
              <a:buNone/>
              <a:defRPr sz="140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1293" y="2794276"/>
            <a:ext cx="4725930" cy="3922456"/>
          </a:xfrm>
          <a:prstGeom prst="rect">
            <a:avLst/>
          </a:prstGeom>
        </p:spPr>
        <p:txBody>
          <a:bodyPr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FE0D8E8-73E6-7A48-A5C0-27265599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3B8B3-A565-A743-8766-2B37B1E9E7AD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FD1BCA45-5C05-A344-B8CB-E78C66C59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E0B36-0DE9-C549-B5CA-A212CE72FEA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99628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6F902861-0BD0-7045-B893-029B8F73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8269-F6F4-024C-B6C9-B48DFAC96C88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FAD60E5A-A2FB-7849-ABA2-DF5C52E97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966F-2527-4645-A8FA-6A5F5CD5B49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0215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5489923" y="1331566"/>
            <a:ext cx="4881852" cy="5130073"/>
          </a:xfrm>
          <a:prstGeom prst="rect">
            <a:avLst/>
          </a:prstGeom>
        </p:spPr>
        <p:txBody>
          <a:bodyPr/>
          <a:lstStyle>
            <a:lvl1pPr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305347" y="1331566"/>
            <a:ext cx="4881852" cy="5130073"/>
          </a:xfrm>
          <a:prstGeom prst="rect">
            <a:avLst/>
          </a:prstGeom>
        </p:spPr>
        <p:txBody>
          <a:bodyPr/>
          <a:lstStyle>
            <a:lvl1pPr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745DEB8-FC96-7A41-8CCF-8A7706C9F52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5F09-2DB5-5D49-9F62-9914AEBDCCC3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A6AB9A8-AA56-7941-9195-A3211FE0CA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2CB35-9458-684B-9113-1F47D8951DD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70922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4F2AC6F-71FA-9D48-8403-EA967193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65124-A445-C94C-9452-F5BE3EA3FE4E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F016B5F-DC6A-344C-BC62-4CEF63ED8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091B2-461A-4049-BA22-35E1FF55976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2592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591" y="1937167"/>
            <a:ext cx="9622632" cy="4815793"/>
          </a:xfrm>
          <a:prstGeom prst="rect">
            <a:avLst/>
          </a:prstGeom>
        </p:spPr>
        <p:txBody>
          <a:bodyPr vert="eaVert"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F2C8A2-DBA6-A84E-B85A-DABED9A2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FD077-C681-1D4B-8227-6ECCEC799A01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5FFD393-98DB-5544-B3CC-7296B5FA2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289D-CC1B-3842-9579-7DB2A7E24E9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9026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F9ACB488-6293-2642-90FD-E9D978C36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2063" y="5049838"/>
            <a:ext cx="16652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1564" y="1954203"/>
            <a:ext cx="2405658" cy="4798759"/>
          </a:xfrm>
          <a:prstGeom prst="rect">
            <a:avLst/>
          </a:prstGeom>
        </p:spPr>
        <p:txBody>
          <a:bodyPr vert="eaVert"/>
          <a:lstStyle>
            <a:lvl1pPr>
              <a:defRPr sz="1273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591" y="1954203"/>
            <a:ext cx="7038777" cy="4798759"/>
          </a:xfrm>
          <a:prstGeom prst="rect">
            <a:avLst/>
          </a:prstGeom>
        </p:spPr>
        <p:txBody>
          <a:bodyPr vert="eaVert"/>
          <a:lstStyle>
            <a:lvl1pPr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38E0AB1-0825-B742-AC16-AA547680C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A59CA-10B9-044F-8C21-A71F46249FC3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6" name="Espace réservé du numéro de diapositive 9">
            <a:extLst>
              <a:ext uri="{FF2B5EF4-FFF2-40B4-BE49-F238E27FC236}">
                <a16:creationId xmlns:a16="http://schemas.microsoft.com/office/drawing/2014/main" id="{FCBF76E3-807E-D144-A734-A921FE7830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18973-EB38-D24C-A73E-2823F6AE4D7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7509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887" y="2348401"/>
            <a:ext cx="9088041" cy="1620430"/>
          </a:xfrm>
          <a:prstGeom prst="rect">
            <a:avLst/>
          </a:prstGeom>
        </p:spPr>
        <p:txBody>
          <a:bodyPr/>
          <a:lstStyle>
            <a:lvl1pPr algn="ctr">
              <a:defRPr sz="1909" i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773" y="4283817"/>
            <a:ext cx="7484269" cy="19319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91" b="0">
                <a:solidFill>
                  <a:srgbClr val="073F4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0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BDE609-08BB-9945-856F-582AB620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12BA1-E3AF-8542-A831-08D81CE3FEBA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58B0052-47CC-0949-9EEC-BB599BBC6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2D6E-D9F6-8440-84D3-2DBBEC7779D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36005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Ã©sultat de recherche d'images pour &quot;milky way pictures&quot;">
            <a:extLst>
              <a:ext uri="{FF2B5EF4-FFF2-40B4-BE49-F238E27FC236}">
                <a16:creationId xmlns:a16="http://schemas.microsoft.com/office/drawing/2014/main" id="{DD6B8CE9-478D-7E46-BE11-EF849E97B5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1069181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5">
            <a:extLst>
              <a:ext uri="{FF2B5EF4-FFF2-40B4-BE49-F238E27FC236}">
                <a16:creationId xmlns:a16="http://schemas.microsoft.com/office/drawing/2014/main" id="{44F2ABBE-1B11-C047-9E2D-1F20F99BE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8" y="3724275"/>
            <a:ext cx="10118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581524FA-7049-A14F-9C99-2CFC3FE508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350" y="6610350"/>
            <a:ext cx="2430463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71D2A016-40BC-D84D-961D-7DB4DE053D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8" y="6327775"/>
            <a:ext cx="9080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3E1E1534-E0B4-AA40-8183-99C5275DED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825" y="327025"/>
            <a:ext cx="23717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21CB61C4-A94A-3946-B8AD-F415BDB7B8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725" y="6554788"/>
            <a:ext cx="18557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733DB8E5-DD87-AC4E-95E7-A776F259BC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93675"/>
            <a:ext cx="18224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>
            <a:extLst>
              <a:ext uri="{FF2B5EF4-FFF2-40B4-BE49-F238E27FC236}">
                <a16:creationId xmlns:a16="http://schemas.microsoft.com/office/drawing/2014/main" id="{10FF4A96-9700-6548-82FC-5C834F899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700" y="55563"/>
            <a:ext cx="35544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Ã©sultat de recherche d'images pour &quot;H2020 programme logo&quot;">
            <a:extLst>
              <a:ext uri="{FF2B5EF4-FFF2-40B4-BE49-F238E27FC236}">
                <a16:creationId xmlns:a16="http://schemas.microsoft.com/office/drawing/2014/main" id="{E606AFA6-447A-4145-943E-DFFA51542F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6610350"/>
            <a:ext cx="19859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0">
            <a:extLst>
              <a:ext uri="{FF2B5EF4-FFF2-40B4-BE49-F238E27FC236}">
                <a16:creationId xmlns:a16="http://schemas.microsoft.com/office/drawing/2014/main" id="{A47322B8-0426-F044-BFF7-FAFC7B9C6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9025" y="6464300"/>
            <a:ext cx="17224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1601490" y="4328038"/>
            <a:ext cx="8640960" cy="78550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6373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Services - Couverture déb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RÃ©sultat de recherche d'images pour &quot;solar system pictures high resolution&quot;">
            <a:extLst>
              <a:ext uri="{FF2B5EF4-FFF2-40B4-BE49-F238E27FC236}">
                <a16:creationId xmlns:a16="http://schemas.microsoft.com/office/drawing/2014/main" id="{CD79C41D-FE70-EA4D-A69B-E7006EAB5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10691813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5">
            <a:extLst>
              <a:ext uri="{FF2B5EF4-FFF2-40B4-BE49-F238E27FC236}">
                <a16:creationId xmlns:a16="http://schemas.microsoft.com/office/drawing/2014/main" id="{C57ADB70-ED5A-3D40-832C-3050BF8A2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8" y="2941638"/>
            <a:ext cx="10118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1601490" y="3531155"/>
            <a:ext cx="8640960" cy="78550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0281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ie - Couverture déb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Ã©sultat de recherche d'images pour &quot;solar system pictures&quot;">
            <a:extLst>
              <a:ext uri="{FF2B5EF4-FFF2-40B4-BE49-F238E27FC236}">
                <a16:creationId xmlns:a16="http://schemas.microsoft.com/office/drawing/2014/main" id="{C2B510F3-4459-BE4F-A28C-F6A2E483EB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10691813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5">
            <a:extLst>
              <a:ext uri="{FF2B5EF4-FFF2-40B4-BE49-F238E27FC236}">
                <a16:creationId xmlns:a16="http://schemas.microsoft.com/office/drawing/2014/main" id="{02EE7862-1972-A246-BBDD-A1735E112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8" y="4648200"/>
            <a:ext cx="10118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21B93A14-62FB-B64B-8A89-AED3F839F2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288" y="55563"/>
            <a:ext cx="15303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04CEE872-226A-AF45-86B3-3B6C438C75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75" y="55563"/>
            <a:ext cx="10223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5ADD3E07-EAB4-7741-B8F2-A05FEE7C0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17002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BE89C956-B1EF-EE4C-BF2E-F2293559F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825" y="6940550"/>
            <a:ext cx="2430463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7FD0E09B-F5A8-9247-9EB9-D996D53162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988" y="6838950"/>
            <a:ext cx="60166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98A65917-4392-4E4F-B0E6-E4487C9E4B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788" y="6878638"/>
            <a:ext cx="17414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Ã©sultat de recherche d'images pour &quot;H2020 programme logo&quot;">
            <a:extLst>
              <a:ext uri="{FF2B5EF4-FFF2-40B4-BE49-F238E27FC236}">
                <a16:creationId xmlns:a16="http://schemas.microsoft.com/office/drawing/2014/main" id="{B0B54B89-CB74-1D4B-9506-D1065E99F8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6878638"/>
            <a:ext cx="19859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0">
            <a:extLst>
              <a:ext uri="{FF2B5EF4-FFF2-40B4-BE49-F238E27FC236}">
                <a16:creationId xmlns:a16="http://schemas.microsoft.com/office/drawing/2014/main" id="{4E0E44C4-A4C1-CB47-AECE-45037943F2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575" y="6840538"/>
            <a:ext cx="13366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1601490" y="5251414"/>
            <a:ext cx="8640960" cy="78550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01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362131" y="1234082"/>
            <a:ext cx="3096344" cy="5130073"/>
          </a:xfrm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ü"/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20"/>
          </p:nvPr>
        </p:nvSpPr>
        <p:spPr>
          <a:xfrm>
            <a:off x="3797735" y="1234079"/>
            <a:ext cx="3096344" cy="5130073"/>
          </a:xfrm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ü"/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33338" y="1234080"/>
            <a:ext cx="3096344" cy="5130073"/>
          </a:xfrm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ü"/>
              <a:defRPr sz="1114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009EF825-66D0-034A-AC2B-1B7EB830E97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94C9-F27D-6647-98B8-A7472EAA7AF2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12C8257-9B14-FF4E-AC93-1F8C3B64798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AA40D-E2AB-8841-BB90-5E5E399BBF2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6855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act EI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CBF67C-E4A9-D049-B276-A7499DE2D328}"/>
              </a:ext>
            </a:extLst>
          </p:cNvPr>
          <p:cNvSpPr/>
          <p:nvPr userDrawn="1"/>
        </p:nvSpPr>
        <p:spPr bwMode="auto">
          <a:xfrm>
            <a:off x="585788" y="4735513"/>
            <a:ext cx="4424362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pic>
        <p:nvPicPr>
          <p:cNvPr id="9" name="Image 16">
            <a:extLst>
              <a:ext uri="{FF2B5EF4-FFF2-40B4-BE49-F238E27FC236}">
                <a16:creationId xmlns:a16="http://schemas.microsoft.com/office/drawing/2014/main" id="{7F3BFAA1-719E-974E-937F-546F97CC8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562451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8">
            <a:extLst>
              <a:ext uri="{FF2B5EF4-FFF2-40B4-BE49-F238E27FC236}">
                <a16:creationId xmlns:a16="http://schemas.microsoft.com/office/drawing/2014/main" id="{CE17776A-87DB-4F4A-BC01-B0CAF338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586263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5">
            <a:extLst>
              <a:ext uri="{FF2B5EF4-FFF2-40B4-BE49-F238E27FC236}">
                <a16:creationId xmlns:a16="http://schemas.microsoft.com/office/drawing/2014/main" id="{0763893C-1968-984A-9DCD-09516CA7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0" y="608488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505125" y="1478687"/>
            <a:ext cx="9640002" cy="18251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785984" y="4911705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7"/>
          </p:nvPr>
        </p:nvSpPr>
        <p:spPr>
          <a:xfrm>
            <a:off x="2122402" y="4872711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2125983" y="5292005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9"/>
          </p:nvPr>
        </p:nvSpPr>
        <p:spPr>
          <a:xfrm>
            <a:off x="498757" y="4180188"/>
            <a:ext cx="9640002" cy="32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e la date 2">
            <a:extLst>
              <a:ext uri="{FF2B5EF4-FFF2-40B4-BE49-F238E27FC236}">
                <a16:creationId xmlns:a16="http://schemas.microsoft.com/office/drawing/2014/main" id="{38189B5C-51E3-3147-AC08-F043D61978C9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327D-018C-504D-8672-47D79A1915C6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9EC06FA5-A020-3A41-A743-3E323970E67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07811-152F-3546-B6EC-CDAC9F0B92B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782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Contacts EI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52FD41-D9B4-9B4E-916C-D2FE3D67AA83}"/>
              </a:ext>
            </a:extLst>
          </p:cNvPr>
          <p:cNvSpPr/>
          <p:nvPr userDrawn="1"/>
        </p:nvSpPr>
        <p:spPr bwMode="auto">
          <a:xfrm>
            <a:off x="585788" y="4735513"/>
            <a:ext cx="4424362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4480A6-01B1-4942-B2BD-18D3C9FFF6B1}"/>
              </a:ext>
            </a:extLst>
          </p:cNvPr>
          <p:cNvSpPr/>
          <p:nvPr userDrawn="1"/>
        </p:nvSpPr>
        <p:spPr bwMode="auto">
          <a:xfrm>
            <a:off x="5681663" y="4735513"/>
            <a:ext cx="4421187" cy="174307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 dirty="0"/>
          </a:p>
        </p:txBody>
      </p:sp>
      <p:pic>
        <p:nvPicPr>
          <p:cNvPr id="13" name="Image 16">
            <a:extLst>
              <a:ext uri="{FF2B5EF4-FFF2-40B4-BE49-F238E27FC236}">
                <a16:creationId xmlns:a16="http://schemas.microsoft.com/office/drawing/2014/main" id="{E1FDF492-0703-DB47-B545-D48EB3094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562451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8">
            <a:extLst>
              <a:ext uri="{FF2B5EF4-FFF2-40B4-BE49-F238E27FC236}">
                <a16:creationId xmlns:a16="http://schemas.microsoft.com/office/drawing/2014/main" id="{865E97C2-8864-2743-BE50-A2D25D1C8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586263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5">
            <a:extLst>
              <a:ext uri="{FF2B5EF4-FFF2-40B4-BE49-F238E27FC236}">
                <a16:creationId xmlns:a16="http://schemas.microsoft.com/office/drawing/2014/main" id="{6086B69F-5F7A-9F4C-B6DA-13FFD27B8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0" y="608488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6">
            <a:extLst>
              <a:ext uri="{FF2B5EF4-FFF2-40B4-BE49-F238E27FC236}">
                <a16:creationId xmlns:a16="http://schemas.microsoft.com/office/drawing/2014/main" id="{96D6C325-0596-6F4A-AF2B-5E882B077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624513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8">
            <a:extLst>
              <a:ext uri="{FF2B5EF4-FFF2-40B4-BE49-F238E27FC236}">
                <a16:creationId xmlns:a16="http://schemas.microsoft.com/office/drawing/2014/main" id="{D973039C-2840-654E-B0EF-C6ACDDEF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862638"/>
            <a:ext cx="149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05EC2E7C-453B-FC48-9F66-AE897DCF8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575" y="6084888"/>
            <a:ext cx="1666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505125" y="1478687"/>
            <a:ext cx="9640002" cy="18251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9"/>
          </p:nvPr>
        </p:nvSpPr>
        <p:spPr>
          <a:xfrm>
            <a:off x="498757" y="4180188"/>
            <a:ext cx="9640002" cy="32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2" name="Espace réservé pour une image  17"/>
          <p:cNvSpPr>
            <a:spLocks noGrp="1"/>
          </p:cNvSpPr>
          <p:nvPr>
            <p:ph type="pic" sz="quarter" idx="15"/>
          </p:nvPr>
        </p:nvSpPr>
        <p:spPr>
          <a:xfrm>
            <a:off x="785984" y="4911705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3" name="Espace réservé du texte 26"/>
          <p:cNvSpPr>
            <a:spLocks noGrp="1"/>
          </p:cNvSpPr>
          <p:nvPr>
            <p:ph type="body" sz="quarter" idx="17"/>
          </p:nvPr>
        </p:nvSpPr>
        <p:spPr>
          <a:xfrm>
            <a:off x="2122402" y="4872711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34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2125983" y="5292005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50" name="Espace réservé pour une image  17"/>
          <p:cNvSpPr>
            <a:spLocks noGrp="1"/>
          </p:cNvSpPr>
          <p:nvPr>
            <p:ph type="pic" sz="quarter" idx="33"/>
          </p:nvPr>
        </p:nvSpPr>
        <p:spPr>
          <a:xfrm>
            <a:off x="5862500" y="4911705"/>
            <a:ext cx="1064972" cy="1388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95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1" name="Espace réservé du texte 26"/>
          <p:cNvSpPr>
            <a:spLocks noGrp="1"/>
          </p:cNvSpPr>
          <p:nvPr>
            <p:ph type="body" sz="quarter" idx="34"/>
          </p:nvPr>
        </p:nvSpPr>
        <p:spPr>
          <a:xfrm>
            <a:off x="7198918" y="4872711"/>
            <a:ext cx="2883925" cy="419294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spcBef>
                <a:spcPct val="0"/>
              </a:spcBef>
              <a:buClrTx/>
              <a:buFontTx/>
              <a:buNone/>
              <a:defRPr sz="1432" b="1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fr-FR" altLang="fr-FR" dirty="0"/>
          </a:p>
        </p:txBody>
      </p:sp>
      <p:sp>
        <p:nvSpPr>
          <p:cNvPr id="52" name="Espace réservé du texte 5"/>
          <p:cNvSpPr>
            <a:spLocks noGrp="1"/>
          </p:cNvSpPr>
          <p:nvPr>
            <p:ph type="body" sz="quarter" idx="35"/>
          </p:nvPr>
        </p:nvSpPr>
        <p:spPr>
          <a:xfrm>
            <a:off x="7202499" y="5292005"/>
            <a:ext cx="2880344" cy="1027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34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altLang="fr-FR" dirty="0"/>
              <a:t>Modifiez les styles du texte du masque</a:t>
            </a:r>
          </a:p>
        </p:txBody>
      </p:sp>
      <p:sp>
        <p:nvSpPr>
          <p:cNvPr id="19" name="Espace réservé de la date 2">
            <a:extLst>
              <a:ext uri="{FF2B5EF4-FFF2-40B4-BE49-F238E27FC236}">
                <a16:creationId xmlns:a16="http://schemas.microsoft.com/office/drawing/2014/main" id="{E7CE5C40-00F9-0F48-B60F-C52190B0BF3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F973E-BD7A-B94D-ACDD-D1A636068458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02B22770-4E87-F148-BD7A-7E2573254437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602C0-78D4-C045-BCF5-8977D309F5D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3892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887" y="2348401"/>
            <a:ext cx="9088041" cy="1620430"/>
          </a:xfrm>
          <a:prstGeom prst="rect">
            <a:avLst/>
          </a:prstGeom>
        </p:spPr>
        <p:txBody>
          <a:bodyPr/>
          <a:lstStyle>
            <a:lvl1pPr algn="ctr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773" y="4283817"/>
            <a:ext cx="7484269" cy="19319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91" b="0">
                <a:solidFill>
                  <a:srgbClr val="073F4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0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CE82A9-9FA4-FD41-B509-0910D1A5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F182-D1F5-7F49-92C7-B9CD0018AB80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E21A05D-58F5-9647-AAC5-C06D4E811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BE3A-6D17-BF4D-A112-0A7BE4F0AE4A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3016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Blocs verticaux avec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CA6709-69C4-D745-B663-E3CF615B0766}"/>
              </a:ext>
            </a:extLst>
          </p:cNvPr>
          <p:cNvSpPr/>
          <p:nvPr userDrawn="1"/>
        </p:nvSpPr>
        <p:spPr>
          <a:xfrm>
            <a:off x="461963" y="3821113"/>
            <a:ext cx="4714875" cy="25781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1D60E7-758A-4A40-B202-DFFCE4973E9F}"/>
              </a:ext>
            </a:extLst>
          </p:cNvPr>
          <p:cNvSpPr/>
          <p:nvPr userDrawn="1"/>
        </p:nvSpPr>
        <p:spPr>
          <a:xfrm>
            <a:off x="5513388" y="3821113"/>
            <a:ext cx="4714875" cy="25781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4"/>
          </p:nvPr>
        </p:nvSpPr>
        <p:spPr>
          <a:xfrm>
            <a:off x="462199" y="1319445"/>
            <a:ext cx="4714793" cy="5080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pour une image  21"/>
          <p:cNvSpPr>
            <a:spLocks noGrp="1"/>
          </p:cNvSpPr>
          <p:nvPr>
            <p:ph type="pic" sz="quarter" idx="15"/>
          </p:nvPr>
        </p:nvSpPr>
        <p:spPr>
          <a:xfrm>
            <a:off x="5513778" y="1319445"/>
            <a:ext cx="4714793" cy="5080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1" name="Espace réservé du contenu 6"/>
          <p:cNvSpPr>
            <a:spLocks noGrp="1"/>
          </p:cNvSpPr>
          <p:nvPr>
            <p:ph idx="1"/>
          </p:nvPr>
        </p:nvSpPr>
        <p:spPr>
          <a:xfrm>
            <a:off x="631114" y="3973834"/>
            <a:ext cx="4378818" cy="2266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altLang="fr-FR"/>
              <a:t>Modifiez les styles du texte du masque</a:t>
            </a:r>
          </a:p>
        </p:txBody>
      </p:sp>
      <p:sp>
        <p:nvSpPr>
          <p:cNvPr id="25" name="Espace réservé du contenu 6"/>
          <p:cNvSpPr>
            <a:spLocks noGrp="1"/>
          </p:cNvSpPr>
          <p:nvPr>
            <p:ph idx="16"/>
          </p:nvPr>
        </p:nvSpPr>
        <p:spPr>
          <a:xfrm>
            <a:off x="5682694" y="3973834"/>
            <a:ext cx="4378818" cy="2266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altLang="fr-FR"/>
              <a:t>Modifiez les styles du texte du masque</a:t>
            </a:r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A3FEA056-681B-A14E-B29E-AED461B696E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D66E-0C2B-244A-B747-6FF72B005D75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2A458A98-213A-4543-9C78-0E2319738B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A5F66-8476-6941-94A8-6BB98FB3C11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2793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Bloc horizontal avec photo h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201BD5-E5C6-2944-8E65-D741E4281CF8}"/>
              </a:ext>
            </a:extLst>
          </p:cNvPr>
          <p:cNvSpPr/>
          <p:nvPr userDrawn="1"/>
        </p:nvSpPr>
        <p:spPr>
          <a:xfrm>
            <a:off x="461963" y="3821113"/>
            <a:ext cx="9682162" cy="25781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4"/>
          </p:nvPr>
        </p:nvSpPr>
        <p:spPr>
          <a:xfrm>
            <a:off x="462199" y="1319445"/>
            <a:ext cx="9682929" cy="5080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1" name="Espace réservé du contenu 6"/>
          <p:cNvSpPr>
            <a:spLocks noGrp="1"/>
          </p:cNvSpPr>
          <p:nvPr>
            <p:ph idx="1"/>
          </p:nvPr>
        </p:nvSpPr>
        <p:spPr>
          <a:xfrm>
            <a:off x="631114" y="3973834"/>
            <a:ext cx="9345620" cy="2266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altLang="fr-FR"/>
              <a:t>Modifiez les styles du texte du masque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E863DF0-EC62-8041-B7F3-A750790357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4436-F78F-4944-9B93-4930E4376E49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11324524-6E85-3B40-BE26-BA8728F89C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86503-9D43-B24D-90C4-E17F7A9479D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1544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Bloc horizontal avec photo b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CA7B30-DE44-A148-96D4-7767EE987613}"/>
              </a:ext>
            </a:extLst>
          </p:cNvPr>
          <p:cNvSpPr/>
          <p:nvPr userDrawn="1"/>
        </p:nvSpPr>
        <p:spPr>
          <a:xfrm>
            <a:off x="461963" y="1322388"/>
            <a:ext cx="9682162" cy="25781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22" name="Espace réservé pour une image  21"/>
          <p:cNvSpPr>
            <a:spLocks noGrp="1"/>
          </p:cNvSpPr>
          <p:nvPr>
            <p:ph type="pic" sz="quarter" idx="14"/>
          </p:nvPr>
        </p:nvSpPr>
        <p:spPr>
          <a:xfrm>
            <a:off x="462199" y="1319445"/>
            <a:ext cx="9682929" cy="5080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44" y="206353"/>
            <a:ext cx="8639470" cy="535725"/>
          </a:xfrm>
          <a:prstGeom prst="rect">
            <a:avLst/>
          </a:prstGeom>
        </p:spPr>
        <p:txBody>
          <a:bodyPr anchor="ctr"/>
          <a:lstStyle>
            <a:lvl1pPr algn="just">
              <a:defRPr sz="1909" i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1" name="Espace réservé du contenu 6"/>
          <p:cNvSpPr>
            <a:spLocks noGrp="1"/>
          </p:cNvSpPr>
          <p:nvPr>
            <p:ph idx="1"/>
          </p:nvPr>
        </p:nvSpPr>
        <p:spPr>
          <a:xfrm>
            <a:off x="631114" y="1475457"/>
            <a:ext cx="9345620" cy="2266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4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altLang="fr-FR"/>
              <a:t>Modifiez les styles du texte du masque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1EFA9F33-3C1B-C342-B0F6-BC710BEC5C7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D025A-7356-9F4B-A9A3-906800364841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BA0CA090-7436-A147-AD4C-E483F7530B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2BCF4-6682-254D-A63C-619E02552B6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5496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 1">
            <a:extLst>
              <a:ext uri="{FF2B5EF4-FFF2-40B4-BE49-F238E27FC236}">
                <a16:creationId xmlns:a16="http://schemas.microsoft.com/office/drawing/2014/main" id="{E9D455B6-7874-F14C-A679-A45DFFADF9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62163" y="6948488"/>
            <a:ext cx="8545512" cy="195262"/>
            <a:chOff x="1763713" y="6284913"/>
            <a:chExt cx="7308850" cy="1762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2BB64F-0F73-484C-87B1-12DF0A60B82B}"/>
                </a:ext>
              </a:extLst>
            </p:cNvPr>
            <p:cNvSpPr/>
            <p:nvPr userDrawn="1"/>
          </p:nvSpPr>
          <p:spPr bwMode="auto">
            <a:xfrm>
              <a:off x="1763713" y="6284913"/>
              <a:ext cx="7308850" cy="6017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32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D263ED-E060-9B48-84F0-97E780FBFB01}"/>
                </a:ext>
              </a:extLst>
            </p:cNvPr>
            <p:cNvSpPr/>
            <p:nvPr userDrawn="1"/>
          </p:nvSpPr>
          <p:spPr bwMode="auto">
            <a:xfrm>
              <a:off x="2479255" y="6343650"/>
              <a:ext cx="5877766" cy="587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32" b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19F99A-FD8D-D64E-A501-36197A63DEF7}"/>
                </a:ext>
              </a:extLst>
            </p:cNvPr>
            <p:cNvSpPr/>
            <p:nvPr userDrawn="1"/>
          </p:nvSpPr>
          <p:spPr bwMode="auto">
            <a:xfrm>
              <a:off x="1906278" y="6402388"/>
              <a:ext cx="3743359" cy="587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32" b="1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185B3B7-21A7-2348-9B2C-DC084072ECEB}"/>
              </a:ext>
            </a:extLst>
          </p:cNvPr>
          <p:cNvSpPr/>
          <p:nvPr userDrawn="1"/>
        </p:nvSpPr>
        <p:spPr>
          <a:xfrm>
            <a:off x="9090025" y="-41275"/>
            <a:ext cx="1601788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32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9B8E8AE-F796-E14F-BA1F-EE8922EF4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7563" y="7142163"/>
            <a:ext cx="1228725" cy="179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95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12F636-CD23-7743-8D05-993B200A178C}" type="datetime1">
              <a:rPr lang="fr-FR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26395204-CE10-3F4D-8E35-AAAB9ABE5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7725" y="7142163"/>
            <a:ext cx="831850" cy="1793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4A7090"/>
                </a:solidFill>
              </a:defRPr>
            </a:lvl1pPr>
          </a:lstStyle>
          <a:p>
            <a:pPr>
              <a:defRPr/>
            </a:pPr>
            <a:fld id="{CD484FC7-DEC4-1D44-A354-3238A46C2AB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grpSp>
        <p:nvGrpSpPr>
          <p:cNvPr id="1030" name="Group 8">
            <a:extLst>
              <a:ext uri="{FF2B5EF4-FFF2-40B4-BE49-F238E27FC236}">
                <a16:creationId xmlns:a16="http://schemas.microsoft.com/office/drawing/2014/main" id="{C9115222-E0C3-D342-AE23-02D371B0A6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088438" cy="801688"/>
            <a:chOff x="0" y="0"/>
            <a:chExt cx="5725" cy="505"/>
          </a:xfrm>
        </p:grpSpPr>
        <p:sp>
          <p:nvSpPr>
            <p:cNvPr id="1032" name="Rectangle 9">
              <a:extLst>
                <a:ext uri="{FF2B5EF4-FFF2-40B4-BE49-F238E27FC236}">
                  <a16:creationId xmlns:a16="http://schemas.microsoft.com/office/drawing/2014/main" id="{D87578B3-715E-2A4F-8F65-8B5F79A2A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25" cy="109"/>
            </a:xfrm>
            <a:prstGeom prst="rect">
              <a:avLst/>
            </a:prstGeom>
            <a:solidFill>
              <a:srgbClr val="4A7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fr-FR" altLang="en-US"/>
            </a:p>
          </p:txBody>
        </p:sp>
        <p:sp>
          <p:nvSpPr>
            <p:cNvPr id="1033" name="Rectangle 10">
              <a:extLst>
                <a:ext uri="{FF2B5EF4-FFF2-40B4-BE49-F238E27FC236}">
                  <a16:creationId xmlns:a16="http://schemas.microsoft.com/office/drawing/2014/main" id="{81B08C14-1FD3-584E-8681-47199FAC9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0"/>
              <a:ext cx="5567" cy="395"/>
            </a:xfrm>
            <a:prstGeom prst="rect">
              <a:avLst/>
            </a:prstGeom>
            <a:solidFill>
              <a:srgbClr val="B1C6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fr-FR" altLang="en-US"/>
            </a:p>
          </p:txBody>
        </p:sp>
      </p:grpSp>
      <p:pic>
        <p:nvPicPr>
          <p:cNvPr id="1031" name="Picture 11">
            <a:extLst>
              <a:ext uri="{FF2B5EF4-FFF2-40B4-BE49-F238E27FC236}">
                <a16:creationId xmlns:a16="http://schemas.microsoft.com/office/drawing/2014/main" id="{31C1E121-BB0F-5B49-A187-48E90265B9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9850" y="173038"/>
            <a:ext cx="16017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80" r="80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91" r:id="rId4"/>
    <p:sldLayoutId id="2147484192" r:id="rId5"/>
    <p:sldLayoutId id="2147484182" r:id="rId6"/>
    <p:sldLayoutId id="2147484193" r:id="rId7"/>
    <p:sldLayoutId id="2147484194" r:id="rId8"/>
    <p:sldLayoutId id="2147484195" r:id="rId9"/>
    <p:sldLayoutId id="2147484183" r:id="rId10"/>
    <p:sldLayoutId id="2147484196" r:id="rId11"/>
    <p:sldLayoutId id="2147484184" r:id="rId12"/>
    <p:sldLayoutId id="2147484185" r:id="rId13"/>
    <p:sldLayoutId id="2147484197" r:id="rId14"/>
    <p:sldLayoutId id="2147484198" r:id="rId15"/>
    <p:sldLayoutId id="2147484199" r:id="rId16"/>
    <p:sldLayoutId id="2147484200" r:id="rId17"/>
    <p:sldLayoutId id="2147484186" r:id="rId18"/>
    <p:sldLayoutId id="2147484187" r:id="rId19"/>
    <p:sldLayoutId id="2147484188" r:id="rId20"/>
    <p:sldLayoutId id="2147484189" r:id="rId21"/>
    <p:sldLayoutId id="2147484201" r:id="rId22"/>
    <p:sldLayoutId id="2147484190" r:id="rId2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fr-FR" sz="2300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400967" algn="l" rtl="0" eaLnBrk="1" fontAlgn="base" hangingPunct="1">
        <a:spcBef>
          <a:spcPct val="0"/>
        </a:spcBef>
        <a:spcAft>
          <a:spcPct val="0"/>
        </a:spcAft>
        <a:defRPr sz="2806" b="1">
          <a:solidFill>
            <a:srgbClr val="CE530F"/>
          </a:solidFill>
          <a:latin typeface="Candara" pitchFamily="34" charset="0"/>
        </a:defRPr>
      </a:lvl6pPr>
      <a:lvl7pPr marL="801934" algn="l" rtl="0" eaLnBrk="1" fontAlgn="base" hangingPunct="1">
        <a:spcBef>
          <a:spcPct val="0"/>
        </a:spcBef>
        <a:spcAft>
          <a:spcPct val="0"/>
        </a:spcAft>
        <a:defRPr sz="2806" b="1">
          <a:solidFill>
            <a:srgbClr val="CE530F"/>
          </a:solidFill>
          <a:latin typeface="Candara" pitchFamily="34" charset="0"/>
        </a:defRPr>
      </a:lvl7pPr>
      <a:lvl8pPr marL="1202901" algn="l" rtl="0" eaLnBrk="1" fontAlgn="base" hangingPunct="1">
        <a:spcBef>
          <a:spcPct val="0"/>
        </a:spcBef>
        <a:spcAft>
          <a:spcPct val="0"/>
        </a:spcAft>
        <a:defRPr sz="2806" b="1">
          <a:solidFill>
            <a:srgbClr val="CE530F"/>
          </a:solidFill>
          <a:latin typeface="Candara" pitchFamily="34" charset="0"/>
        </a:defRPr>
      </a:lvl8pPr>
      <a:lvl9pPr marL="1603868" algn="l" rtl="0" eaLnBrk="1" fontAlgn="base" hangingPunct="1">
        <a:spcBef>
          <a:spcPct val="0"/>
        </a:spcBef>
        <a:spcAft>
          <a:spcPct val="0"/>
        </a:spcAft>
        <a:defRPr sz="2806" b="1">
          <a:solidFill>
            <a:srgbClr val="CE530F"/>
          </a:solidFill>
          <a:latin typeface="Candara" pitchFamily="34" charset="0"/>
        </a:defRPr>
      </a:lvl9pPr>
    </p:titleStyle>
    <p:bodyStyle>
      <a:lvl1pPr marL="300038" indent="-300038" algn="just" defTabSz="400050" rtl="0" eaLnBrk="0" fontAlgn="base" hangingPunct="0">
        <a:spcBef>
          <a:spcPct val="20000"/>
        </a:spcBef>
        <a:spcAft>
          <a:spcPct val="0"/>
        </a:spcAft>
        <a:buClr>
          <a:srgbClr val="E46C0A"/>
        </a:buClr>
        <a:buFont typeface="Candara" panose="020E0502030303020204" pitchFamily="34" charset="0"/>
        <a:buAutoNum type="arabicPeriod"/>
        <a:defRPr lang="fr-FR" sz="1100" b="1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49288" indent="-249238" algn="just" defTabSz="400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fr-FR" sz="1100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00125" indent="-198438" algn="just" defTabSz="400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fr-FR" sz="1100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01763" indent="-198438" algn="just" defTabSz="400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fr-FR" sz="1100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03400" indent="-198438" algn="just" defTabSz="400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fr-FR" sz="1100" kern="1200" dirty="0">
          <a:solidFill>
            <a:srgbClr val="073F4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205319" indent="-200484" algn="l" defTabSz="801934" rtl="0" eaLnBrk="1" latinLnBrk="0" hangingPunct="1">
        <a:spcBef>
          <a:spcPct val="20000"/>
        </a:spcBef>
        <a:buFont typeface="Arial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06285" indent="-200484" algn="l" defTabSz="801934" rtl="0" eaLnBrk="1" latinLnBrk="0" hangingPunct="1">
        <a:spcBef>
          <a:spcPct val="20000"/>
        </a:spcBef>
        <a:buFont typeface="Arial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007253" indent="-200484" algn="l" defTabSz="801934" rtl="0" eaLnBrk="1" latinLnBrk="0" hangingPunct="1">
        <a:spcBef>
          <a:spcPct val="20000"/>
        </a:spcBef>
        <a:buFont typeface="Arial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408219" indent="-200484" algn="l" defTabSz="801934" rtl="0" eaLnBrk="1" latinLnBrk="0" hangingPunct="1">
        <a:spcBef>
          <a:spcPct val="20000"/>
        </a:spcBef>
        <a:buFont typeface="Arial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7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34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901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68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35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802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69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36" algn="l" defTabSz="801934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35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200.png"/><Relationship Id="rId9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3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texte 1">
            <a:extLst>
              <a:ext uri="{FF2B5EF4-FFF2-40B4-BE49-F238E27FC236}">
                <a16:creationId xmlns:a16="http://schemas.microsoft.com/office/drawing/2014/main" id="{5945ECB6-2661-B14C-A813-9C17D4013EC1}"/>
              </a:ext>
            </a:extLst>
          </p:cNvPr>
          <p:cNvSpPr>
            <a:spLocks noGrp="1" noChangeArrowheads="1"/>
          </p:cNvSpPr>
          <p:nvPr>
            <p:ph type="body" sz="quarter" idx="18"/>
          </p:nvPr>
        </p:nvSpPr>
        <p:spPr bwMode="auto">
          <a:xfrm>
            <a:off x="1601788" y="4327525"/>
            <a:ext cx="8640762" cy="78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CA" altLang="fr-FR" dirty="0">
                <a:latin typeface="Open Sans Light" pitchFamily="32" charset="0"/>
                <a:ea typeface="Open Sans" pitchFamily="48" charset="0"/>
                <a:cs typeface="Open Sans" pitchFamily="48" charset="0"/>
              </a:rPr>
              <a:t>Optical VBB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Mechanical gain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10</a:t>
            </a:fld>
            <a:endParaRPr lang="en-CA" altLang="en-US">
              <a:solidFill>
                <a:srgbClr val="4A7090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A07F41-871B-7241-856D-1E9AA8BF76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7403" y="5849603"/>
            <a:ext cx="7681185" cy="8363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E" sz="1800"/>
              <a:t>Same performances for all configuration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E" sz="1800"/>
              <a:t>Better overall mass budget for the high gain configuration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5B0548-8B0A-3F4F-904F-51F9A7B4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2760453"/>
            <a:ext cx="10013634" cy="28917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000000-0008-0000-0000-000022000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345" y="1176822"/>
            <a:ext cx="935885" cy="13862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381" y="915711"/>
            <a:ext cx="2096489" cy="1400062"/>
          </a:xfrm>
          <a:prstGeom prst="rect">
            <a:avLst/>
          </a:prstGeom>
        </p:spPr>
      </p:pic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20211BE9-1C88-ED48-8F83-74CC2669D83B}"/>
              </a:ext>
            </a:extLst>
          </p:cNvPr>
          <p:cNvSpPr/>
          <p:nvPr/>
        </p:nvSpPr>
        <p:spPr>
          <a:xfrm rot="5400000">
            <a:off x="6200096" y="89544"/>
            <a:ext cx="349648" cy="4779033"/>
          </a:xfrm>
          <a:prstGeom prst="leftBrac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6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Mechanical Oscillator Design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11</a:t>
            </a:fld>
            <a:endParaRPr lang="en-CA" altLang="en-US">
              <a:solidFill>
                <a:srgbClr val="4A7090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A07F41-871B-7241-856D-1E9AA8BF76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7410" y="1439000"/>
            <a:ext cx="6181951" cy="5975834"/>
          </a:xfrm>
        </p:spPr>
        <p:txBody>
          <a:bodyPr/>
          <a:lstStyle/>
          <a:p>
            <a:pPr marL="0" indent="0">
              <a:buNone/>
            </a:pPr>
            <a:r>
              <a:rPr lang="en-CA" sz="1600" dirty="0"/>
              <a:t>Mechanical </a:t>
            </a:r>
            <a:r>
              <a:rPr lang="en-CA" sz="1600" dirty="0" err="1"/>
              <a:t>Oscilator</a:t>
            </a:r>
            <a:r>
              <a:rPr lang="en-CA" sz="1600" dirty="0"/>
              <a:t> Type: </a:t>
            </a:r>
            <a:r>
              <a:rPr lang="en-CA" sz="1600" b="0" dirty="0"/>
              <a:t>Pendulum </a:t>
            </a:r>
          </a:p>
          <a:p>
            <a:pPr marL="0" indent="0">
              <a:buNone/>
            </a:pPr>
            <a:r>
              <a:rPr lang="en-CA" sz="1600" b="0" dirty="0"/>
              <a:t>	=&gt; Pivot</a:t>
            </a:r>
          </a:p>
          <a:p>
            <a:pPr marL="0" indent="0">
              <a:buNone/>
            </a:pPr>
            <a:r>
              <a:rPr lang="en-CA" sz="1600" b="0" dirty="0"/>
              <a:t>	=&gt; Boom (CDG offset </a:t>
            </a:r>
            <a:r>
              <a:rPr lang="en-CA" sz="1600" b="0" dirty="0" err="1"/>
              <a:t>wrt</a:t>
            </a:r>
            <a:r>
              <a:rPr lang="en-CA" sz="1600" b="0" dirty="0"/>
              <a:t> pivot) + Mass</a:t>
            </a:r>
          </a:p>
          <a:p>
            <a:pPr marL="0" indent="0">
              <a:buNone/>
            </a:pPr>
            <a:endParaRPr lang="en-CA" sz="1600" dirty="0"/>
          </a:p>
          <a:p>
            <a:pPr marL="0" indent="0">
              <a:buNone/>
            </a:pPr>
            <a:r>
              <a:rPr lang="en-CA" sz="1600" dirty="0"/>
              <a:t>Sensitivity Axis : </a:t>
            </a:r>
            <a:r>
              <a:rPr lang="en-CA" sz="1600" b="0" dirty="0"/>
              <a:t>Vertical </a:t>
            </a:r>
          </a:p>
          <a:p>
            <a:pPr marL="0" indent="0">
              <a:buNone/>
            </a:pPr>
            <a:r>
              <a:rPr lang="en-CA" sz="1600" b="0" dirty="0"/>
              <a:t>	=&gt; Horizontal Pendulum</a:t>
            </a:r>
          </a:p>
          <a:p>
            <a:pPr marL="0" indent="0">
              <a:buNone/>
            </a:pPr>
            <a:r>
              <a:rPr lang="en-CA" sz="1600" b="0" dirty="0"/>
              <a:t>	=&gt; Need for a spring to counter balance the weight momentum</a:t>
            </a:r>
          </a:p>
          <a:p>
            <a:pPr marL="0" indent="0">
              <a:buNone/>
            </a:pPr>
            <a:r>
              <a:rPr lang="en-CA" sz="1600" dirty="0"/>
              <a:t>		</a:t>
            </a:r>
          </a:p>
          <a:p>
            <a:pPr marL="400050" lvl="1" indent="0">
              <a:buNone/>
            </a:pPr>
            <a:endParaRPr lang="en-CA" sz="1400" dirty="0"/>
          </a:p>
          <a:p>
            <a:pPr marL="400050" lvl="1" indent="0">
              <a:buNone/>
            </a:pPr>
            <a:endParaRPr lang="en-CA" sz="1400" dirty="0"/>
          </a:p>
          <a:p>
            <a:pPr lvl="1"/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pPr lvl="1"/>
            <a:endParaRPr lang="en-CA" sz="1400" dirty="0"/>
          </a:p>
          <a:p>
            <a:endParaRPr lang="en-CA" sz="1400" dirty="0"/>
          </a:p>
          <a:p>
            <a:endParaRPr lang="en-CA" sz="1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F660B7-6ED4-45E7-8BD0-C4F50AA4BFA9}"/>
              </a:ext>
            </a:extLst>
          </p:cNvPr>
          <p:cNvSpPr txBox="1"/>
          <p:nvPr/>
        </p:nvSpPr>
        <p:spPr>
          <a:xfrm>
            <a:off x="5907442" y="4303731"/>
            <a:ext cx="4428403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i="1" u="sng" dirty="0"/>
              <a:t>Moon Pendulum Target :</a:t>
            </a:r>
          </a:p>
          <a:p>
            <a:r>
              <a:rPr lang="en-CA" dirty="0"/>
              <a:t>Mobile Mass : 1Kg</a:t>
            </a:r>
          </a:p>
          <a:p>
            <a:r>
              <a:rPr lang="en-CA" dirty="0"/>
              <a:t>Dg (centre of mass to centre of rotation distance) : 10cm</a:t>
            </a:r>
          </a:p>
          <a:p>
            <a:r>
              <a:rPr lang="en-CA" dirty="0"/>
              <a:t>Mechanical Gain: 0,3 m / m.s</a:t>
            </a:r>
            <a:r>
              <a:rPr lang="en-CA" baseline="30000" dirty="0"/>
              <a:t>-2</a:t>
            </a:r>
          </a:p>
          <a:p>
            <a:r>
              <a:rPr lang="en-CA" dirty="0"/>
              <a:t>F</a:t>
            </a:r>
            <a:r>
              <a:rPr lang="en-CA" baseline="-25000" dirty="0"/>
              <a:t>0</a:t>
            </a:r>
            <a:r>
              <a:rPr lang="en-CA" dirty="0"/>
              <a:t> : 0,35 Hz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0548B8-18D5-42C7-A269-C343FE8BD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4" y="3779837"/>
            <a:ext cx="3570208" cy="2235888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73BE36-E67C-42B1-8741-EE5347CE38BE}"/>
              </a:ext>
            </a:extLst>
          </p:cNvPr>
          <p:cNvGrpSpPr/>
          <p:nvPr/>
        </p:nvGrpSpPr>
        <p:grpSpPr>
          <a:xfrm>
            <a:off x="5742598" y="1220330"/>
            <a:ext cx="4826977" cy="2161061"/>
            <a:chOff x="1076901" y="2810464"/>
            <a:chExt cx="4826977" cy="216106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43C11A-537B-4169-8935-F2895DB81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4775" y="3571463"/>
              <a:ext cx="2096489" cy="1400062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F73EAA96-A0B5-4FFA-B62C-DB7932FA8166}"/>
                </a:ext>
              </a:extLst>
            </p:cNvPr>
            <p:cNvCxnSpPr/>
            <p:nvPr/>
          </p:nvCxnSpPr>
          <p:spPr>
            <a:xfrm>
              <a:off x="3089190" y="3497300"/>
              <a:ext cx="0" cy="7000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BF122E5-BFEF-4BBE-90D5-D9ECCDF29088}"/>
                </a:ext>
              </a:extLst>
            </p:cNvPr>
            <p:cNvCxnSpPr/>
            <p:nvPr/>
          </p:nvCxnSpPr>
          <p:spPr>
            <a:xfrm>
              <a:off x="4044780" y="3462969"/>
              <a:ext cx="0" cy="7000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46EC317-0C72-4216-B136-4E2E1005C7C0}"/>
                </a:ext>
              </a:extLst>
            </p:cNvPr>
            <p:cNvCxnSpPr/>
            <p:nvPr/>
          </p:nvCxnSpPr>
          <p:spPr>
            <a:xfrm>
              <a:off x="3089190" y="3682395"/>
              <a:ext cx="95559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3DC4C5E-65AB-4C3F-9D6D-CDD717A9B529}"/>
                </a:ext>
              </a:extLst>
            </p:cNvPr>
            <p:cNvSpPr txBox="1"/>
            <p:nvPr/>
          </p:nvSpPr>
          <p:spPr>
            <a:xfrm>
              <a:off x="2065842" y="302913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Pivot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30CA9AC9-43B4-4088-B2D6-E23B0C6056D5}"/>
                </a:ext>
              </a:extLst>
            </p:cNvPr>
            <p:cNvCxnSpPr>
              <a:cxnSpLocks/>
            </p:cNvCxnSpPr>
            <p:nvPr/>
          </p:nvCxnSpPr>
          <p:spPr>
            <a:xfrm>
              <a:off x="2435742" y="3398466"/>
              <a:ext cx="576128" cy="6828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FB724A3-9DA8-4258-999C-76F545A8A11C}"/>
                </a:ext>
              </a:extLst>
            </p:cNvPr>
            <p:cNvSpPr txBox="1"/>
            <p:nvPr/>
          </p:nvSpPr>
          <p:spPr>
            <a:xfrm>
              <a:off x="4423986" y="3258533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Mobile Mass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9974C3FA-44DE-45FA-97C7-AD4E43F98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6609" y="3571463"/>
              <a:ext cx="464192" cy="4806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19DE48-8E40-4892-9F6C-22D259D5C110}"/>
                </a:ext>
              </a:extLst>
            </p:cNvPr>
            <p:cNvSpPr txBox="1"/>
            <p:nvPr/>
          </p:nvSpPr>
          <p:spPr>
            <a:xfrm>
              <a:off x="3316761" y="331948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>
                  <a:solidFill>
                    <a:schemeClr val="accent6"/>
                  </a:solidFill>
                </a:rPr>
                <a:t>Dg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5389325-E1D9-41CA-8284-12DF52F3BB4F}"/>
                </a:ext>
              </a:extLst>
            </p:cNvPr>
            <p:cNvSpPr txBox="1"/>
            <p:nvPr/>
          </p:nvSpPr>
          <p:spPr>
            <a:xfrm>
              <a:off x="1076901" y="3393080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/>
                <a:t>Support </a:t>
              </a:r>
            </a:p>
            <a:p>
              <a:pPr algn="ctr"/>
              <a:r>
                <a:rPr lang="en-CA"/>
                <a:t>Spring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8994A50C-5B36-4AD2-A325-7B2E6B6B8DF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2133601" y="3716246"/>
              <a:ext cx="431588" cy="2806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66B403F5-71A5-42DA-BAC0-32D5F4F73F0E}"/>
                </a:ext>
              </a:extLst>
            </p:cNvPr>
            <p:cNvCxnSpPr/>
            <p:nvPr/>
          </p:nvCxnSpPr>
          <p:spPr>
            <a:xfrm>
              <a:off x="4057137" y="3163712"/>
              <a:ext cx="0" cy="1717589"/>
            </a:xfrm>
            <a:prstGeom prst="line">
              <a:avLst/>
            </a:prstGeom>
            <a:ln w="19050">
              <a:solidFill>
                <a:srgbClr val="00B050"/>
              </a:solidFill>
              <a:prstDash val="lgDash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B6B245B-B37D-4359-9DBE-407C3E4019E5}"/>
                </a:ext>
              </a:extLst>
            </p:cNvPr>
            <p:cNvCxnSpPr/>
            <p:nvPr/>
          </p:nvCxnSpPr>
          <p:spPr>
            <a:xfrm>
              <a:off x="2200210" y="4184995"/>
              <a:ext cx="2423520" cy="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C7F7A21-9495-4B76-9F77-1CB9F3897941}"/>
                </a:ext>
              </a:extLst>
            </p:cNvPr>
            <p:cNvSpPr txBox="1"/>
            <p:nvPr/>
          </p:nvSpPr>
          <p:spPr>
            <a:xfrm>
              <a:off x="3361618" y="2810464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>
                  <a:solidFill>
                    <a:srgbClr val="00B050"/>
                  </a:solidFill>
                </a:rPr>
                <a:t>Axis of sensitivity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4C0D3E73-34C7-4821-8885-E48AED5AA743}"/>
              </a:ext>
            </a:extLst>
          </p:cNvPr>
          <p:cNvSpPr txBox="1"/>
          <p:nvPr/>
        </p:nvSpPr>
        <p:spPr>
          <a:xfrm>
            <a:off x="1252322" y="6058057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/>
              <a:t>Exemple</a:t>
            </a:r>
            <a:r>
              <a:rPr lang="en-CA" i="1" dirty="0"/>
              <a:t> of such configuration :</a:t>
            </a:r>
          </a:p>
          <a:p>
            <a:r>
              <a:rPr lang="en-CA" i="1" dirty="0"/>
              <a:t>STS1 seismometer (vertical axis)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1DEBA6D-C77F-4E4E-BB05-383E614F568F}"/>
              </a:ext>
            </a:extLst>
          </p:cNvPr>
          <p:cNvSpPr txBox="1"/>
          <p:nvPr/>
        </p:nvSpPr>
        <p:spPr>
          <a:xfrm>
            <a:off x="8878066" y="23884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6"/>
                </a:solidFill>
              </a:rPr>
              <a:t>CDG</a:t>
            </a:r>
          </a:p>
        </p:txBody>
      </p:sp>
    </p:spTree>
    <p:extLst>
      <p:ext uri="{BB962C8B-B14F-4D97-AF65-F5344CB8AC3E}">
        <p14:creationId xmlns:p14="http://schemas.microsoft.com/office/powerpoint/2010/main" val="194816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Earth / Moon gravity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12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506EF7-383D-C14C-B47E-5F1E873D6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74" y="2584984"/>
            <a:ext cx="2742639" cy="21197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D7B6D7-FDC7-C049-9306-7D7C32605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7755" y="2584984"/>
            <a:ext cx="2742639" cy="21197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42F798-B3E7-7A46-ADAE-87A35FDAC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941" y="2584983"/>
            <a:ext cx="2742639" cy="21197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FCAAD1-171E-194F-BF58-F01E242532D6}"/>
              </a:ext>
            </a:extLst>
          </p:cNvPr>
          <p:cNvSpPr txBox="1"/>
          <p:nvPr/>
        </p:nvSpPr>
        <p:spPr>
          <a:xfrm>
            <a:off x="746974" y="1156264"/>
            <a:ext cx="20826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Earth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Same proof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Different spring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E5241D-1E3E-134F-A850-4FED1EBF1BC3}"/>
              </a:ext>
            </a:extLst>
          </p:cNvPr>
          <p:cNvSpPr txBox="1"/>
          <p:nvPr/>
        </p:nvSpPr>
        <p:spPr>
          <a:xfrm>
            <a:off x="4032459" y="1015323"/>
            <a:ext cx="2607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Earth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Same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Additional proof mass to be added for the Moon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86125C8-D9FD-5840-BF20-C76DC7F13D91}"/>
              </a:ext>
            </a:extLst>
          </p:cNvPr>
          <p:cNvCxnSpPr/>
          <p:nvPr/>
        </p:nvCxnSpPr>
        <p:spPr>
          <a:xfrm>
            <a:off x="243427" y="4850780"/>
            <a:ext cx="1032614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032678E-942A-8043-94FD-68350BEE4332}"/>
              </a:ext>
            </a:extLst>
          </p:cNvPr>
          <p:cNvSpPr txBox="1"/>
          <p:nvPr/>
        </p:nvSpPr>
        <p:spPr>
          <a:xfrm rot="16200000">
            <a:off x="-244652" y="399022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9,81 m.s</a:t>
            </a:r>
            <a:r>
              <a:rPr lang="fr-FR" baseline="30000" dirty="0"/>
              <a:t>-2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D1FE58-AFC0-8542-9DE7-51ED2AD94F2F}"/>
              </a:ext>
            </a:extLst>
          </p:cNvPr>
          <p:cNvSpPr txBox="1"/>
          <p:nvPr/>
        </p:nvSpPr>
        <p:spPr>
          <a:xfrm rot="16200000">
            <a:off x="-244652" y="534200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1,62 m.s</a:t>
            </a:r>
            <a:r>
              <a:rPr lang="fr-FR" baseline="30000" dirty="0"/>
              <a:t>-2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F023083-89CC-D140-9E5D-C883CDC0D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181" y="4903122"/>
            <a:ext cx="2742639" cy="21197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22E83B-1D92-1A40-BE7E-BBF0C703E2C5}"/>
              </a:ext>
            </a:extLst>
          </p:cNvPr>
          <p:cNvSpPr/>
          <p:nvPr/>
        </p:nvSpPr>
        <p:spPr>
          <a:xfrm>
            <a:off x="5865541" y="3077737"/>
            <a:ext cx="774853" cy="72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023C155-E31F-2946-80FD-7EABB0243FF8}"/>
              </a:ext>
            </a:extLst>
          </p:cNvPr>
          <p:cNvSpPr/>
          <p:nvPr/>
        </p:nvSpPr>
        <p:spPr>
          <a:xfrm>
            <a:off x="6777820" y="2947529"/>
            <a:ext cx="617308" cy="6244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8EA1CB5-5770-6640-9F13-329A07872CF7}"/>
              </a:ext>
            </a:extLst>
          </p:cNvPr>
          <p:cNvCxnSpPr>
            <a:stCxn id="18" idx="4"/>
          </p:cNvCxnSpPr>
          <p:nvPr/>
        </p:nvCxnSpPr>
        <p:spPr>
          <a:xfrm>
            <a:off x="7086474" y="3571997"/>
            <a:ext cx="0" cy="330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78B8EAB-7605-3A45-A097-BAF625C37351}"/>
              </a:ext>
            </a:extLst>
          </p:cNvPr>
          <p:cNvCxnSpPr>
            <a:cxnSpLocks/>
          </p:cNvCxnSpPr>
          <p:nvPr/>
        </p:nvCxnSpPr>
        <p:spPr>
          <a:xfrm flipH="1">
            <a:off x="7086474" y="3902927"/>
            <a:ext cx="10539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0E97DFB-55F6-7E4B-BFF4-085D7D9C929F}"/>
              </a:ext>
            </a:extLst>
          </p:cNvPr>
          <p:cNvCxnSpPr>
            <a:cxnSpLocks/>
          </p:cNvCxnSpPr>
          <p:nvPr/>
        </p:nvCxnSpPr>
        <p:spPr>
          <a:xfrm flipH="1">
            <a:off x="7149666" y="3810001"/>
            <a:ext cx="990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94B4E18-10B7-AD43-9029-042D46680CF5}"/>
              </a:ext>
            </a:extLst>
          </p:cNvPr>
          <p:cNvCxnSpPr/>
          <p:nvPr/>
        </p:nvCxnSpPr>
        <p:spPr>
          <a:xfrm>
            <a:off x="7149666" y="3479071"/>
            <a:ext cx="0" cy="330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833C4206-8B51-9641-9441-F4920D0EF668}"/>
              </a:ext>
            </a:extLst>
          </p:cNvPr>
          <p:cNvSpPr/>
          <p:nvPr/>
        </p:nvSpPr>
        <p:spPr>
          <a:xfrm>
            <a:off x="5252221" y="3813717"/>
            <a:ext cx="89209" cy="1003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B76A7F4-5226-714D-9C59-1076A1AC3A05}"/>
              </a:ext>
            </a:extLst>
          </p:cNvPr>
          <p:cNvSpPr/>
          <p:nvPr/>
        </p:nvSpPr>
        <p:spPr>
          <a:xfrm>
            <a:off x="6040242" y="6151755"/>
            <a:ext cx="89209" cy="1003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5A820A8-0905-9B4E-8C6D-867230ED37A9}"/>
              </a:ext>
            </a:extLst>
          </p:cNvPr>
          <p:cNvSpPr/>
          <p:nvPr/>
        </p:nvSpPr>
        <p:spPr>
          <a:xfrm>
            <a:off x="8300223" y="3783981"/>
            <a:ext cx="89209" cy="1003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9B989F2-E65C-5044-A693-410A14441EC1}"/>
              </a:ext>
            </a:extLst>
          </p:cNvPr>
          <p:cNvSpPr/>
          <p:nvPr/>
        </p:nvSpPr>
        <p:spPr>
          <a:xfrm>
            <a:off x="2806390" y="3832305"/>
            <a:ext cx="89209" cy="1003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F26A0A8-5FCE-824B-8BAC-0A3E33EB0A0F}"/>
              </a:ext>
            </a:extLst>
          </p:cNvPr>
          <p:cNvSpPr/>
          <p:nvPr/>
        </p:nvSpPr>
        <p:spPr>
          <a:xfrm>
            <a:off x="1046451" y="3066252"/>
            <a:ext cx="1640993" cy="1383085"/>
          </a:xfrm>
          <a:prstGeom prst="arc">
            <a:avLst>
              <a:gd name="adj1" fmla="val 16734170"/>
              <a:gd name="adj2" fmla="val 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27BEF60C-610D-1B4E-86DB-829B7AC3E523}"/>
              </a:ext>
            </a:extLst>
          </p:cNvPr>
          <p:cNvSpPr/>
          <p:nvPr/>
        </p:nvSpPr>
        <p:spPr>
          <a:xfrm flipH="1">
            <a:off x="1046451" y="3062537"/>
            <a:ext cx="1804544" cy="1386800"/>
          </a:xfrm>
          <a:prstGeom prst="arc">
            <a:avLst>
              <a:gd name="adj1" fmla="val 15787144"/>
              <a:gd name="adj2" fmla="val 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0397B39-3225-6149-B2D3-D9079DB4E8AF}"/>
              </a:ext>
            </a:extLst>
          </p:cNvPr>
          <p:cNvSpPr txBox="1"/>
          <p:nvPr/>
        </p:nvSpPr>
        <p:spPr>
          <a:xfrm>
            <a:off x="7345549" y="978822"/>
            <a:ext cx="26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Earth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Same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Counterweight for Earth</a:t>
            </a:r>
          </a:p>
        </p:txBody>
      </p:sp>
    </p:spTree>
    <p:extLst>
      <p:ext uri="{BB962C8B-B14F-4D97-AF65-F5344CB8AC3E}">
        <p14:creationId xmlns:p14="http://schemas.microsoft.com/office/powerpoint/2010/main" val="338340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Accommodation - Horizontal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13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BAEE3C-CBE1-AF4E-89B4-0E112CB9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320" y="1789094"/>
            <a:ext cx="4718490" cy="3728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583F84-470B-4E47-AF84-7A46A9B4E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6071" y="1710230"/>
            <a:ext cx="4587579" cy="3869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126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Accommodation - Vertical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14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49240E-427C-DD49-8D1B-B1515EFBE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3925" y="907031"/>
            <a:ext cx="4075278" cy="4246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FF9F81-BE74-7346-9EDD-ADBD8F68E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779" y="2377439"/>
            <a:ext cx="4070146" cy="4140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F2791F-34DB-0E4B-B20C-52768C6DC56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1315" y="4103237"/>
            <a:ext cx="2588260" cy="2613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936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Accommodation – integration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15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E0104F-5E58-2A4E-A8A6-859ED401E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263" y="2129848"/>
            <a:ext cx="3462461" cy="19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3FB984-7B74-E643-BFFD-B7464D22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3860" y="1198749"/>
            <a:ext cx="2667455" cy="254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56517D-D921-584B-9254-D611FDC69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8489" y="1198749"/>
            <a:ext cx="2676776" cy="254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A72893-4A40-A64B-B5A8-9BFD10945E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3860" y="3961820"/>
            <a:ext cx="2611897" cy="254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42AD8-D96E-024F-A269-168E33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8490" y="3961819"/>
            <a:ext cx="2676776" cy="258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23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42AD6-DCB5-4535-9430-FB6D5EB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06375"/>
            <a:ext cx="8639175" cy="534988"/>
          </a:xfrm>
        </p:spPr>
        <p:txBody>
          <a:bodyPr/>
          <a:lstStyle/>
          <a:p>
            <a:pPr>
              <a:defRPr/>
            </a:pPr>
            <a:r>
              <a:rPr lang="en-GB" dirty="0"/>
              <a:t>Optical configuration – General principle: interferometer sensitivity</a:t>
            </a:r>
          </a:p>
        </p:txBody>
      </p:sp>
      <p:sp>
        <p:nvSpPr>
          <p:cNvPr id="23556" name="Espace réservé du numéro de diapositive 4">
            <a:extLst>
              <a:ext uri="{FF2B5EF4-FFF2-40B4-BE49-F238E27FC236}">
                <a16:creationId xmlns:a16="http://schemas.microsoft.com/office/drawing/2014/main" id="{BEF82975-23CE-48B4-B6B6-099B4EC51613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1EACA7-A881-45DA-A69C-33AB7BE532E9}" type="slidenum">
              <a:rPr lang="fr-FR" altLang="fr-FR" smtClean="0">
                <a:solidFill>
                  <a:srgbClr val="4A7090"/>
                </a:solidFill>
              </a:rPr>
              <a:pPr/>
              <a:t>16</a:t>
            </a:fld>
            <a:endParaRPr lang="fr-FR" altLang="fr-FR">
              <a:solidFill>
                <a:srgbClr val="4A7090"/>
              </a:solidFill>
            </a:endParaRP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0A53DB54-173B-4978-9D9B-F8A789BA5B47}"/>
              </a:ext>
            </a:extLst>
          </p:cNvPr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fld id="{03F0962F-729C-4F12-B634-0C12CBC6A50C}" type="datetime1">
              <a:rPr lang="fr-FR" smtClean="0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E9639309-09E0-4457-ACF1-CF4E1F041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6" y="1213868"/>
            <a:ext cx="9682884" cy="30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0038" indent="-300038" algn="just" defTabSz="4000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•"/>
              <a:defRPr lang="fr-FR" sz="1400" b="1" kern="1200">
                <a:solidFill>
                  <a:srgbClr val="073F4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49288" indent="-249238" algn="just" defTabSz="4000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fr-FR" sz="1400" kern="12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00125" indent="-198438" algn="just" defTabSz="4000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fr-FR" sz="1400" kern="12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01763" indent="-198438" algn="just" defTabSz="4000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fr-FR" sz="1400" kern="12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03400" indent="-198438" algn="just" defTabSz="4000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fr-FR" sz="1400" kern="1200">
                <a:solidFill>
                  <a:srgbClr val="073F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05319" indent="-200484" algn="l" defTabSz="8019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85" indent="-200484" algn="l" defTabSz="8019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53" indent="-200484" algn="l" defTabSz="8019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219" indent="-200484" algn="l" defTabSz="8019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800" dirty="0">
                <a:latin typeface="Open Sans Light" pitchFamily="32" charset="0"/>
                <a:cs typeface="Open Sans Light" pitchFamily="32" charset="0"/>
              </a:rPr>
              <a:t>Dynamic vs sensitivity </a:t>
            </a:r>
            <a:endParaRPr lang="en-GB" altLang="fr-FR" sz="1800" dirty="0">
              <a:latin typeface="Open Sans Light" pitchFamily="32" charset="0"/>
              <a:cs typeface="Open Sans Light" pitchFamily="32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space réservé du texte 2">
                <a:extLst>
                  <a:ext uri="{FF2B5EF4-FFF2-40B4-BE49-F238E27FC236}">
                    <a16:creationId xmlns:a16="http://schemas.microsoft.com/office/drawing/2014/main" id="{10AFECA7-4D73-4ED9-B080-177016E182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8407" y="1695410"/>
                <a:ext cx="4184651" cy="510808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00038" indent="-3000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46C0A"/>
                  </a:buClr>
                  <a:buFont typeface="Arial" panose="020B0604020202020204" pitchFamily="34" charset="0"/>
                  <a:buChar char="•"/>
                  <a:defRPr lang="fr-FR" sz="1400" b="1" kern="1200">
                    <a:solidFill>
                      <a:srgbClr val="073F4F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49288" indent="-2492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000125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401763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1803400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205319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06285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07253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08219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>
                  <a:buNone/>
                </a:pPr>
                <a:r>
                  <a:rPr lang="fr-FR" altLang="fr-FR" b="0" dirty="0">
                    <a:cs typeface="Open Sans Light" pitchFamily="32" charset="0"/>
                  </a:rPr>
                  <a:t>A mirror displacement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altLang="fr-FR" b="0" i="0" smtClean="0">
                        <a:latin typeface="Cambria Math" panose="02040503050406030204" pitchFamily="18" charset="0"/>
                        <a:cs typeface="Open Sans Light" pitchFamily="32" charset="0"/>
                      </a:rPr>
                      <m:t>d</m:t>
                    </m:r>
                  </m:oMath>
                </a14:m>
                <a:r>
                  <a:rPr lang="fr-FR" altLang="fr-FR" b="0" dirty="0">
                    <a:cs typeface="Open Sans Light" pitchFamily="32" charset="0"/>
                  </a:rPr>
                  <a:t> leads to a phase shift</a:t>
                </a:r>
                <a:endParaRPr lang="en-GB" altLang="fr-FR" b="0" dirty="0">
                  <a:latin typeface="Open Sans Light" pitchFamily="32" charset="0"/>
                  <a:cs typeface="Open Sans Light" pitchFamily="32" charset="0"/>
                </a:endParaRPr>
              </a:p>
            </p:txBody>
          </p:sp>
        </mc:Choice>
        <mc:Fallback xmlns="">
          <p:sp>
            <p:nvSpPr>
              <p:cNvPr id="33" name="Espace réservé du texte 2">
                <a:extLst>
                  <a:ext uri="{FF2B5EF4-FFF2-40B4-BE49-F238E27FC236}">
                    <a16:creationId xmlns:a16="http://schemas.microsoft.com/office/drawing/2014/main" id="{10AFECA7-4D73-4ED9-B080-177016E18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8407" y="1695410"/>
                <a:ext cx="4184651" cy="510808"/>
              </a:xfrm>
              <a:prstGeom prst="rect">
                <a:avLst/>
              </a:prstGeom>
              <a:blipFill>
                <a:blip r:embed="rId3"/>
                <a:stretch>
                  <a:fillRect l="-437" t="-3571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space réservé du texte 2">
                <a:extLst>
                  <a:ext uri="{FF2B5EF4-FFF2-40B4-BE49-F238E27FC236}">
                    <a16:creationId xmlns:a16="http://schemas.microsoft.com/office/drawing/2014/main" id="{B746494C-5A67-4B5D-A8B6-762C3E11BF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6645" y="1568737"/>
                <a:ext cx="2079970" cy="5678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00038" indent="-3000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46C0A"/>
                  </a:buClr>
                  <a:buFont typeface="Arial" panose="020B0604020202020204" pitchFamily="34" charset="0"/>
                  <a:buChar char="•"/>
                  <a:defRPr lang="fr-FR" sz="1400" b="1" kern="1200">
                    <a:solidFill>
                      <a:srgbClr val="073F4F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49288" indent="-2492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000125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401763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1803400" indent="-198438" algn="just" defTabSz="4000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lang="fr-FR" sz="1400" kern="1200">
                    <a:solidFill>
                      <a:srgbClr val="073F4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205319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06285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07253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08219" indent="-200484" algn="l" defTabSz="80193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75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600" b="1" i="0" smtClean="0">
                          <a:latin typeface="Cambria Math" panose="02040503050406030204" pitchFamily="18" charset="0"/>
                          <a:cs typeface="Open Sans Light" pitchFamily="32" charset="0"/>
                        </a:rPr>
                        <m:t>𝚫</m:t>
                      </m:r>
                      <m:r>
                        <a:rPr lang="fr-FR" altLang="fr-FR" sz="1600" b="1" i="1" smtClean="0">
                          <a:latin typeface="Cambria Math" panose="02040503050406030204" pitchFamily="18" charset="0"/>
                          <a:cs typeface="Open Sans Light" pitchFamily="32" charset="0"/>
                        </a:rPr>
                        <m:t>𝝓</m:t>
                      </m:r>
                      <m:r>
                        <a:rPr lang="fr-FR" altLang="fr-FR" sz="1600" b="1" i="1" smtClean="0">
                          <a:latin typeface="Cambria Math" panose="02040503050406030204" pitchFamily="18" charset="0"/>
                          <a:cs typeface="Open Sans Light" pitchFamily="32" charset="0"/>
                        </a:rPr>
                        <m:t>=</m:t>
                      </m:r>
                      <m:f>
                        <m:fPr>
                          <m:ctrlPr>
                            <a:rPr lang="fr-FR" altLang="fr-FR" sz="1600" b="1" i="1" smtClean="0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</m:ctrlPr>
                        </m:fPr>
                        <m:num>
                          <m:r>
                            <a:rPr lang="fr-FR" altLang="fr-FR" sz="1600" i="1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𝟐</m:t>
                          </m:r>
                          <m:r>
                            <a:rPr lang="fr-FR" altLang="fr-FR" sz="1600" i="1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𝝅</m:t>
                          </m:r>
                          <m:r>
                            <a:rPr lang="fr-FR" altLang="fr-FR" sz="1600" i="1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×</m:t>
                          </m:r>
                          <m:r>
                            <a:rPr lang="fr-FR" altLang="fr-FR" sz="1600" i="1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𝜿</m:t>
                          </m:r>
                          <m:r>
                            <a:rPr lang="fr-FR" altLang="fr-FR" sz="1600" i="1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×</m:t>
                          </m:r>
                          <m:r>
                            <a:rPr lang="fr-FR" altLang="fr-FR" sz="1600" b="1" i="1" smtClean="0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𝒅</m:t>
                          </m:r>
                        </m:num>
                        <m:den>
                          <m:r>
                            <a:rPr lang="fr-FR" altLang="fr-FR" sz="1600" b="1" i="1" smtClean="0">
                              <a:latin typeface="Cambria Math" panose="02040503050406030204" pitchFamily="18" charset="0"/>
                              <a:cs typeface="Open Sans Light" pitchFamily="32" charset="0"/>
                            </a:rPr>
                            <m:t>𝝀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Espace réservé du texte 2">
                <a:extLst>
                  <a:ext uri="{FF2B5EF4-FFF2-40B4-BE49-F238E27FC236}">
                    <a16:creationId xmlns:a16="http://schemas.microsoft.com/office/drawing/2014/main" id="{B746494C-5A67-4B5D-A8B6-762C3E11B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6645" y="1568737"/>
                <a:ext cx="2079970" cy="5678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Image 44">
            <a:extLst>
              <a:ext uri="{FF2B5EF4-FFF2-40B4-BE49-F238E27FC236}">
                <a16:creationId xmlns:a16="http://schemas.microsoft.com/office/drawing/2014/main" id="{E1AB44B2-5705-4EB4-9657-40758FC152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3" y="2296666"/>
            <a:ext cx="4803330" cy="3246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05B85F3-CDDC-415C-A2FA-88713DD1F081}"/>
              </a:ext>
            </a:extLst>
          </p:cNvPr>
          <p:cNvGrpSpPr/>
          <p:nvPr/>
        </p:nvGrpSpPr>
        <p:grpSpPr>
          <a:xfrm>
            <a:off x="5334779" y="5693694"/>
            <a:ext cx="4818871" cy="1017181"/>
            <a:chOff x="4918853" y="5185104"/>
            <a:chExt cx="4818871" cy="1017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1C76F2B0-2470-4CF2-B038-B61247AA4738}"/>
                    </a:ext>
                  </a:extLst>
                </p:cNvPr>
                <p:cNvSpPr txBox="1"/>
                <p:nvPr/>
              </p:nvSpPr>
              <p:spPr>
                <a:xfrm>
                  <a:off x="5043056" y="5224447"/>
                  <a:ext cx="4679127" cy="8158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for </a:t>
                  </a:r>
                  <a14:m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=8:    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2×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1600" dirty="0"/>
                </a:p>
                <a:p>
                  <a:r>
                    <a:rPr lang="fr-FR" sz="1600" b="0" dirty="0"/>
                    <a:t>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fr-FR" sz="1600" dirty="0"/>
                            <m:t>𝒫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sSub>
                        <m:sSub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fr-FR" sz="1600" dirty="0"/>
                            <m:t>𝒫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i="1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fr-FR" sz="1600" dirty="0"/>
                            <m:t>𝒫</m:t>
                          </m:r>
                        </m:e>
                        <m:sub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𝐻𝑧</m:t>
                          </m:r>
                        </m:e>
                      </m:rad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1C76F2B0-2470-4CF2-B038-B61247AA4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056" y="5224447"/>
                  <a:ext cx="4679127" cy="815864"/>
                </a:xfrm>
                <a:prstGeom prst="rect">
                  <a:avLst/>
                </a:prstGeom>
                <a:blipFill>
                  <a:blip r:embed="rId7"/>
                  <a:stretch>
                    <a:fillRect l="-7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DD74BCDF-62A9-4901-925A-3F690CD19437}"/>
                </a:ext>
              </a:extLst>
            </p:cNvPr>
            <p:cNvSpPr/>
            <p:nvPr/>
          </p:nvSpPr>
          <p:spPr>
            <a:xfrm>
              <a:off x="4918853" y="5185104"/>
              <a:ext cx="4818871" cy="1017181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637E30-D33B-41EF-87FE-48E5BA3E67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825" y="3215125"/>
            <a:ext cx="4144778" cy="231659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F3E25153-BB66-4085-A00F-755C4BEB5DF4}"/>
              </a:ext>
            </a:extLst>
          </p:cNvPr>
          <p:cNvGrpSpPr/>
          <p:nvPr/>
        </p:nvGrpSpPr>
        <p:grpSpPr>
          <a:xfrm>
            <a:off x="6186633" y="2277473"/>
            <a:ext cx="3223823" cy="796106"/>
            <a:chOff x="6095668" y="2330318"/>
            <a:chExt cx="3223823" cy="796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F8E52D2-1966-42D2-BD4E-93EE9E369DBB}"/>
                    </a:ext>
                  </a:extLst>
                </p:cNvPr>
                <p:cNvSpPr txBox="1"/>
                <p:nvPr/>
              </p:nvSpPr>
              <p:spPr>
                <a:xfrm>
                  <a:off x="6095668" y="2437221"/>
                  <a:ext cx="322382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 sz="1600" dirty="0"/>
                    <a:t> </a:t>
                  </a:r>
                  <a:r>
                    <a:rPr lang="en-US" sz="1600" dirty="0">
                      <a:solidFill>
                        <a:srgbClr val="00B050"/>
                      </a:solidFill>
                    </a:rPr>
                    <a:t>reduces the displacement noise</a:t>
                  </a:r>
                </a:p>
                <a:p>
                  <a:r>
                    <a:rPr lang="en-US" sz="1600" dirty="0"/>
                    <a:t>   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reduces the velocity dynamics</a:t>
                  </a: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F8E52D2-1966-42D2-BD4E-93EE9E369D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668" y="2437221"/>
                  <a:ext cx="3223823" cy="584775"/>
                </a:xfrm>
                <a:prstGeom prst="rect">
                  <a:avLst/>
                </a:prstGeom>
                <a:blipFill>
                  <a:blip r:embed="rId9"/>
                  <a:stretch>
                    <a:fillRect t="-3125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E02CD171-AF55-4D1D-818E-1546796D1523}"/>
                </a:ext>
              </a:extLst>
            </p:cNvPr>
            <p:cNvSpPr/>
            <p:nvPr/>
          </p:nvSpPr>
          <p:spPr>
            <a:xfrm>
              <a:off x="6095668" y="2330318"/>
              <a:ext cx="3223823" cy="79610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08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BF500-DDE4-4E7C-A787-8BA76064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Performances budget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8747B-2BA4-4CAA-B432-918548271E5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363755">
              <a:defRPr/>
            </a:pPr>
            <a:fld id="{62C45F09-2DB5-5D49-9F62-9914AEBDCCC3}" type="datetime1">
              <a:rPr lang="fr-FR">
                <a:solidFill>
                  <a:srgbClr val="CEDBE6">
                    <a:lumMod val="50000"/>
                  </a:srgbClr>
                </a:solidFill>
                <a:latin typeface="Arial"/>
              </a:rPr>
              <a:pPr defTabSz="363755">
                <a:defRPr/>
              </a:pPr>
              <a:t>14/10/2021</a:t>
            </a:fld>
            <a:endParaRPr lang="fr-FR" dirty="0">
              <a:solidFill>
                <a:srgbClr val="CEDBE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95FFC-D843-43FD-B926-2ABC75400E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363755">
              <a:defRPr/>
            </a:pPr>
            <a:fld id="{EAE2CB35-9458-684B-9113-1F47D8951DD3}" type="slidenum">
              <a:rPr lang="fr-FR" altLang="en-US">
                <a:latin typeface="Arial" panose="020B0604020202020204" pitchFamily="34" charset="0"/>
              </a:rPr>
              <a:pPr defTabSz="363755">
                <a:defRPr/>
              </a:pPr>
              <a:t>17</a:t>
            </a:fld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114077-FBD8-0B42-8FF2-1F3842410125}"/>
              </a:ext>
            </a:extLst>
          </p:cNvPr>
          <p:cNvSpPr txBox="1"/>
          <p:nvPr/>
        </p:nvSpPr>
        <p:spPr>
          <a:xfrm>
            <a:off x="155194" y="89519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the vertical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EDF9FE-C2D1-D640-B16A-D2DBD1551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54" y="895191"/>
            <a:ext cx="8131303" cy="62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15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BF500-DDE4-4E7C-A787-8BA76064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Performances budget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8747B-2BA4-4CAA-B432-918548271E5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363755">
              <a:defRPr/>
            </a:pPr>
            <a:fld id="{62C45F09-2DB5-5D49-9F62-9914AEBDCCC3}" type="datetime1">
              <a:rPr lang="fr-FR">
                <a:solidFill>
                  <a:srgbClr val="CEDBE6">
                    <a:lumMod val="50000"/>
                  </a:srgbClr>
                </a:solidFill>
                <a:latin typeface="Arial"/>
              </a:rPr>
              <a:pPr defTabSz="363755">
                <a:defRPr/>
              </a:pPr>
              <a:t>14/10/2021</a:t>
            </a:fld>
            <a:endParaRPr lang="fr-FR" dirty="0">
              <a:solidFill>
                <a:srgbClr val="CEDBE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95FFC-D843-43FD-B926-2ABC75400E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363755">
              <a:defRPr/>
            </a:pPr>
            <a:fld id="{EAE2CB35-9458-684B-9113-1F47D8951DD3}" type="slidenum">
              <a:rPr lang="fr-FR" altLang="en-US">
                <a:latin typeface="Arial" panose="020B0604020202020204" pitchFamily="34" charset="0"/>
              </a:rPr>
              <a:pPr defTabSz="363755">
                <a:defRPr/>
              </a:pPr>
              <a:t>18</a:t>
            </a:fld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114077-FBD8-0B42-8FF2-1F3842410125}"/>
              </a:ext>
            </a:extLst>
          </p:cNvPr>
          <p:cNvSpPr txBox="1"/>
          <p:nvPr/>
        </p:nvSpPr>
        <p:spPr>
          <a:xfrm>
            <a:off x="155194" y="89519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the horizontal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791EEF-B58E-2949-BFA5-121335A5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751" y="1079858"/>
            <a:ext cx="7553599" cy="56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US" altLang="fr-FR" sz="2000" dirty="0">
                <a:latin typeface="Open Sans" pitchFamily="48" charset="0"/>
                <a:ea typeface="Open Sans" pitchFamily="48" charset="0"/>
                <a:cs typeface="Open Sans" pitchFamily="48" charset="0"/>
              </a:rPr>
              <a:t>Optical readout experimental validation setup</a:t>
            </a:r>
            <a:endParaRPr lang="en-CA" altLang="fr-FR" sz="2000" dirty="0">
              <a:latin typeface="Open Sans Light" pitchFamily="32" charset="0"/>
              <a:ea typeface="Open Sans Light" pitchFamily="32" charset="0"/>
              <a:cs typeface="Open Sans Light" pitchFamily="32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19</a:t>
            </a:fld>
            <a:endParaRPr lang="en-CA" altLang="en-US">
              <a:solidFill>
                <a:srgbClr val="4A709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13918E-7DD1-4FE2-A18C-9A408425026D}"/>
              </a:ext>
            </a:extLst>
          </p:cNvPr>
          <p:cNvGrpSpPr/>
          <p:nvPr/>
        </p:nvGrpSpPr>
        <p:grpSpPr>
          <a:xfrm>
            <a:off x="317701" y="1264017"/>
            <a:ext cx="5756074" cy="2780031"/>
            <a:chOff x="305347" y="1002029"/>
            <a:chExt cx="5756074" cy="2780031"/>
          </a:xfrm>
        </p:grpSpPr>
        <p:pic>
          <p:nvPicPr>
            <p:cNvPr id="6" name="Image 5" descr="Une image contenant mur, intérieur, projecteur&#10;&#10;Description générée automatiquement">
              <a:extLst>
                <a:ext uri="{FF2B5EF4-FFF2-40B4-BE49-F238E27FC236}">
                  <a16:creationId xmlns:a16="http://schemas.microsoft.com/office/drawing/2014/main" id="{3F99BC74-E6A7-45EB-A9C6-FFC36C7C607C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29054" y="1349692"/>
              <a:ext cx="2780030" cy="2084705"/>
            </a:xfrm>
            <a:prstGeom prst="rect">
              <a:avLst/>
            </a:prstGeom>
          </p:spPr>
        </p:pic>
        <p:pic>
          <p:nvPicPr>
            <p:cNvPr id="7" name="Image 6" descr="Une image contenant intérieur, équipement électronique&#10;&#10;Description générée automatiquement">
              <a:extLst>
                <a:ext uri="{FF2B5EF4-FFF2-40B4-BE49-F238E27FC236}">
                  <a16:creationId xmlns:a16="http://schemas.microsoft.com/office/drawing/2014/main" id="{ADB2AF20-F914-4F26-8987-372F3B8103C7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47" y="1002029"/>
              <a:ext cx="3700780" cy="277558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D1E9B13-65F8-48ED-A62A-4C29CB297A67}"/>
                  </a:ext>
                </a:extLst>
              </p:cNvPr>
              <p:cNvSpPr txBox="1"/>
              <p:nvPr/>
            </p:nvSpPr>
            <p:spPr>
              <a:xfrm>
                <a:off x="449262" y="4333875"/>
                <a:ext cx="798830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Simplified static set-up to test the electronics and feasibility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16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Mirror displacement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≈3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fr-FR" sz="16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RIO ORION laser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Non-</a:t>
                </a:r>
                <a:r>
                  <a:rPr lang="fr-FR" sz="1600" dirty="0" err="1"/>
                  <a:t>optimized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electronic</a:t>
                </a:r>
                <a:r>
                  <a:rPr lang="fr-FR" sz="1600" dirty="0"/>
                  <a:t> </a:t>
                </a:r>
                <a:r>
                  <a:rPr lang="fr-FR" sz="1600" dirty="0" err="1"/>
                  <a:t>board</a:t>
                </a:r>
                <a:endParaRPr lang="fr-FR" sz="16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D1E9B13-65F8-48ED-A62A-4C29CB297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62" y="4333875"/>
                <a:ext cx="7988301" cy="1815882"/>
              </a:xfrm>
              <a:prstGeom prst="rect">
                <a:avLst/>
              </a:prstGeom>
              <a:blipFill>
                <a:blip r:embed="rId4"/>
                <a:stretch>
                  <a:fillRect l="-458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5CAA4322-A223-48D9-9E46-C5DB1410F10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33" y="1100116"/>
            <a:ext cx="3596640" cy="37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514C3-4E70-CF4B-A8AD-B92E5C03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06375"/>
            <a:ext cx="8639175" cy="53498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ea typeface="Open Sans" panose="020B0606030504020204" pitchFamily="34" charset="0"/>
              </a:rPr>
              <a:t>PIONEERS – WP2 goals</a:t>
            </a:r>
            <a:endParaRPr dirty="0">
              <a:ea typeface="Open Sans" panose="020B0606030504020204" pitchFamily="34" charset="0"/>
            </a:endParaRPr>
          </a:p>
        </p:txBody>
      </p:sp>
      <p:sp>
        <p:nvSpPr>
          <p:cNvPr id="32770" name="Espace réservé de la date 3">
            <a:extLst>
              <a:ext uri="{FF2B5EF4-FFF2-40B4-BE49-F238E27FC236}">
                <a16:creationId xmlns:a16="http://schemas.microsoft.com/office/drawing/2014/main" id="{78B619F0-CA7C-AD42-BCE6-95FE1459A2C1}"/>
              </a:ext>
            </a:extLst>
          </p:cNvPr>
          <p:cNvSpPr>
            <a:spLocks noGrp="1"/>
          </p:cNvSpPr>
          <p:nvPr>
            <p:ph type="dt" sz="quarter" idx="15"/>
          </p:nvPr>
        </p:nvSpPr>
        <p:spPr bwMode="auto">
          <a:xfrm>
            <a:off x="8437563" y="6881813"/>
            <a:ext cx="1228725" cy="17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34608F-C708-5845-92C8-A27457A42F7A}" type="datetime1">
              <a:rPr lang="fr-FR" altLang="fr-FR" sz="700">
                <a:solidFill>
                  <a:srgbClr val="4A7090"/>
                </a:solidFill>
              </a:rPr>
              <a:pPr/>
              <a:t>14/10/2021</a:t>
            </a:fld>
            <a:endParaRPr lang="fr-FR" altLang="fr-FR" sz="700">
              <a:solidFill>
                <a:srgbClr val="4A7090"/>
              </a:solidFill>
            </a:endParaRP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FE4A95DE-8013-EE43-AD79-CC12161A40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9737725" y="7288213"/>
            <a:ext cx="831850" cy="17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4D958E-F963-BA45-978E-75649BB08800}" type="slidenum">
              <a:rPr lang="fr-FR" altLang="fr-FR" sz="700">
                <a:solidFill>
                  <a:srgbClr val="4A7090"/>
                </a:solidFill>
              </a:rPr>
              <a:pPr/>
              <a:t>2</a:t>
            </a:fld>
            <a:endParaRPr lang="fr-FR" altLang="fr-FR" sz="700">
              <a:solidFill>
                <a:srgbClr val="4A7090"/>
              </a:solidFill>
            </a:endParaRPr>
          </a:p>
        </p:txBody>
      </p:sp>
      <p:sp>
        <p:nvSpPr>
          <p:cNvPr id="20485" name="Espace réservé du texte 2">
            <a:extLst>
              <a:ext uri="{FF2B5EF4-FFF2-40B4-BE49-F238E27FC236}">
                <a16:creationId xmlns:a16="http://schemas.microsoft.com/office/drawing/2014/main" id="{70DA0501-4475-8A4E-A2B7-2F669F450F45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77788" y="1166665"/>
            <a:ext cx="9917503" cy="571514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en-US" altLang="fr-FR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r>
              <a:rPr lang="en-US" altLang="fr-FR" b="0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Design, built, integrate and test a very high performance optical vertical seismometer for the Moon. </a:t>
            </a:r>
          </a:p>
          <a:p>
            <a:endParaRPr lang="en-US" altLang="fr-FR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r>
              <a:rPr lang="en-US" altLang="fr-FR" b="0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Key driver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Very High Performances : (self-noise below 10</a:t>
            </a:r>
            <a:r>
              <a:rPr lang="en-US" altLang="fr-FR" baseline="30000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-11 </a:t>
            </a:r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m.s</a:t>
            </a:r>
            <a:r>
              <a:rPr lang="en-US" altLang="fr-FR" baseline="30000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-2</a:t>
            </a:r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/sqrt(Hz) over 1mHz to 1 Hz.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Easy to implement 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Low complexity for operation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Easy to qualify / low risk 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Light weight / light power consumption</a:t>
            </a: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pPr lvl="1"/>
            <a:endParaRPr lang="en-US" altLang="fr-FR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lang="en-US" altLang="fr-FR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r>
              <a:rPr lang="en-US" altLang="fr-FR" b="0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Technological concept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Move from electrostatic displacement sensors to interferometer to get rid of electrostatic force limitation</a:t>
            </a:r>
          </a:p>
          <a:p>
            <a:pPr lvl="1"/>
            <a:r>
              <a:rPr lang="en-US" altLang="fr-FR" dirty="0">
                <a:latin typeface="Open Sans Light" panose="020B0306030504020204" pitchFamily="32" charset="0"/>
                <a:ea typeface="ＭＳ Ｐゴシック" panose="020B0600070205080204" pitchFamily="34" charset="-128"/>
              </a:rPr>
              <a:t>Operate in open loop to simplify the instrument and remove FB contributions. Induced risk : non-linearity. </a:t>
            </a:r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b="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  <a:p>
            <a:endParaRPr altLang="fr-FR" sz="1600" dirty="0">
              <a:latin typeface="Open Sans Light" panose="020B0306030504020204" pitchFamily="32" charset="0"/>
              <a:ea typeface="ＭＳ Ｐゴシック" panose="020B0600070205080204" pitchFamily="34" charset="-12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99E182-1FB3-D144-A391-48D0C0B6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906" y="2387156"/>
            <a:ext cx="5572525" cy="37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7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US" altLang="fr-FR" sz="2000" dirty="0">
                <a:latin typeface="Open Sans" pitchFamily="48" charset="0"/>
                <a:ea typeface="Open Sans" pitchFamily="48" charset="0"/>
                <a:cs typeface="Open Sans" pitchFamily="48" charset="0"/>
              </a:rPr>
              <a:t>Optical readout experimental validation setup</a:t>
            </a:r>
            <a:endParaRPr lang="en-CA" altLang="fr-FR" sz="2000" dirty="0">
              <a:latin typeface="Open Sans Light" pitchFamily="32" charset="0"/>
              <a:ea typeface="Open Sans Light" pitchFamily="32" charset="0"/>
              <a:cs typeface="Open Sans Light" pitchFamily="32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>
          <a:xfrm>
            <a:off x="8464067" y="7261431"/>
            <a:ext cx="1228725" cy="179387"/>
          </a:xfrm>
        </p:spPr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xfrm>
            <a:off x="9764229" y="7261431"/>
            <a:ext cx="831850" cy="17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20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966A85-9E47-4EBF-B743-85E812E599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540" y="2405105"/>
            <a:ext cx="3893739" cy="298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1E9B13-65F8-48ED-A62A-4C29CB297A67}"/>
              </a:ext>
            </a:extLst>
          </p:cNvPr>
          <p:cNvSpPr txBox="1"/>
          <p:nvPr/>
        </p:nvSpPr>
        <p:spPr>
          <a:xfrm>
            <a:off x="395012" y="1102143"/>
            <a:ext cx="798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Current limitations</a:t>
            </a:r>
            <a:r>
              <a:rPr lang="en-US" sz="1600" dirty="0"/>
              <a:t>: 	Thermal fluctuations (long term)</a:t>
            </a:r>
          </a:p>
          <a:p>
            <a:r>
              <a:rPr lang="en-US" sz="1600" dirty="0"/>
              <a:t>					Vibrations (short term)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300BF31-4C35-4344-A988-14DE8E929B0B}"/>
              </a:ext>
            </a:extLst>
          </p:cNvPr>
          <p:cNvSpPr/>
          <p:nvPr/>
        </p:nvSpPr>
        <p:spPr>
          <a:xfrm>
            <a:off x="449263" y="1085982"/>
            <a:ext cx="7246938" cy="59055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62D844-C4C4-4775-8A92-11C5E6BAA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77" y="2254785"/>
            <a:ext cx="2835564" cy="2168645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7522829-1C7C-4284-88D8-66A180BCA83E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3069301" y="3339109"/>
            <a:ext cx="1769350" cy="983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17047BFB-66C7-4136-8BD8-811109B95996}"/>
              </a:ext>
            </a:extLst>
          </p:cNvPr>
          <p:cNvSpPr txBox="1"/>
          <p:nvPr/>
        </p:nvSpPr>
        <p:spPr>
          <a:xfrm>
            <a:off x="333698" y="1985772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Room temperature fluctuations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D3A4D31A-18C5-4BE7-87E4-350374AA4CF1}"/>
              </a:ext>
            </a:extLst>
          </p:cNvPr>
          <p:cNvSpPr/>
          <p:nvPr/>
        </p:nvSpPr>
        <p:spPr>
          <a:xfrm>
            <a:off x="135976" y="1955745"/>
            <a:ext cx="2933325" cy="29635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B520F0B-440D-4C3D-8220-2C0A8073947B}"/>
              </a:ext>
            </a:extLst>
          </p:cNvPr>
          <p:cNvCxnSpPr>
            <a:cxnSpLocks/>
          </p:cNvCxnSpPr>
          <p:nvPr/>
        </p:nvCxnSpPr>
        <p:spPr>
          <a:xfrm>
            <a:off x="6763015" y="4060080"/>
            <a:ext cx="1317598" cy="54591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2ECC1532-DA20-4815-98E8-459F0ED9F23A}"/>
              </a:ext>
            </a:extLst>
          </p:cNvPr>
          <p:cNvSpPr txBox="1"/>
          <p:nvPr/>
        </p:nvSpPr>
        <p:spPr>
          <a:xfrm>
            <a:off x="8340344" y="4480534"/>
            <a:ext cx="97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Vibrations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C521EED-A202-400D-AC4F-694E0C3B15E3}"/>
              </a:ext>
            </a:extLst>
          </p:cNvPr>
          <p:cNvSpPr txBox="1"/>
          <p:nvPr/>
        </p:nvSpPr>
        <p:spPr>
          <a:xfrm>
            <a:off x="333698" y="4480535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</a:rPr>
              <a:t>Place set-up under vacuum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4982DFF-38AB-4B70-9096-8F4BD0D8019C}"/>
              </a:ext>
            </a:extLst>
          </p:cNvPr>
          <p:cNvSpPr txBox="1"/>
          <p:nvPr/>
        </p:nvSpPr>
        <p:spPr>
          <a:xfrm>
            <a:off x="7989597" y="6450139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</a:rPr>
              <a:t>Glue all optical components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00D7B06D-354C-4655-B448-EF848B3663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17" y="4791307"/>
            <a:ext cx="1648403" cy="1658832"/>
          </a:xfrm>
          <a:prstGeom prst="rect">
            <a:avLst/>
          </a:prstGeom>
        </p:spPr>
      </p:pic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79423413-5729-44E7-BFB8-77F3B531646D}"/>
              </a:ext>
            </a:extLst>
          </p:cNvPr>
          <p:cNvSpPr/>
          <p:nvPr/>
        </p:nvSpPr>
        <p:spPr>
          <a:xfrm>
            <a:off x="7989597" y="4480534"/>
            <a:ext cx="2593584" cy="232378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514C3-4E70-CF4B-A8AD-B92E5C03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06375"/>
            <a:ext cx="8639175" cy="534988"/>
          </a:xfrm>
        </p:spPr>
        <p:txBody>
          <a:bodyPr/>
          <a:lstStyle/>
          <a:p>
            <a:pPr>
              <a:defRPr/>
            </a:pPr>
            <a:r>
              <a:rPr lang="en-AU" sz="2000" dirty="0"/>
              <a:t>Road Map –</a:t>
            </a:r>
            <a:endParaRPr lang="en-AU" dirty="0">
              <a:ea typeface="Open Sans" panose="020B0606030504020204" pitchFamily="34" charset="0"/>
            </a:endParaRPr>
          </a:p>
        </p:txBody>
      </p:sp>
      <p:sp>
        <p:nvSpPr>
          <p:cNvPr id="32770" name="Espace réservé de la date 3">
            <a:extLst>
              <a:ext uri="{FF2B5EF4-FFF2-40B4-BE49-F238E27FC236}">
                <a16:creationId xmlns:a16="http://schemas.microsoft.com/office/drawing/2014/main" id="{78B619F0-CA7C-AD42-BCE6-95FE1459A2C1}"/>
              </a:ext>
            </a:extLst>
          </p:cNvPr>
          <p:cNvSpPr>
            <a:spLocks noGrp="1"/>
          </p:cNvSpPr>
          <p:nvPr>
            <p:ph type="dt" sz="quarter" idx="15"/>
          </p:nvPr>
        </p:nvSpPr>
        <p:spPr bwMode="auto">
          <a:xfrm>
            <a:off x="8437563" y="7643813"/>
            <a:ext cx="1228725" cy="17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34608F-C708-5845-92C8-A27457A42F7A}" type="datetime1">
              <a:rPr lang="en-AU" altLang="fr-FR" sz="700" smtClean="0">
                <a:solidFill>
                  <a:srgbClr val="4A7090"/>
                </a:solidFill>
              </a:rPr>
              <a:pPr/>
              <a:t>14/10/21</a:t>
            </a:fld>
            <a:endParaRPr lang="en-AU" altLang="fr-FR" sz="700">
              <a:solidFill>
                <a:srgbClr val="4A7090"/>
              </a:solidFill>
            </a:endParaRP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FE4A95DE-8013-EE43-AD79-CC12161A40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9737725" y="8050213"/>
            <a:ext cx="831850" cy="17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4D958E-F963-BA45-978E-75649BB08800}" type="slidenum">
              <a:rPr lang="en-AU" altLang="fr-FR" sz="700" smtClean="0">
                <a:solidFill>
                  <a:srgbClr val="4A7090"/>
                </a:solidFill>
              </a:rPr>
              <a:pPr/>
              <a:t>21</a:t>
            </a:fld>
            <a:endParaRPr lang="en-AU" altLang="fr-FR" sz="700">
              <a:solidFill>
                <a:srgbClr val="4A7090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E638AA9-956D-5646-940C-8B96C9023533}"/>
              </a:ext>
            </a:extLst>
          </p:cNvPr>
          <p:cNvCxnSpPr>
            <a:cxnSpLocks/>
          </p:cNvCxnSpPr>
          <p:nvPr/>
        </p:nvCxnSpPr>
        <p:spPr>
          <a:xfrm>
            <a:off x="291459" y="4454026"/>
            <a:ext cx="102885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Chevron 19">
            <a:extLst>
              <a:ext uri="{FF2B5EF4-FFF2-40B4-BE49-F238E27FC236}">
                <a16:creationId xmlns:a16="http://schemas.microsoft.com/office/drawing/2014/main" id="{3888168C-151E-7D4E-BCB9-D013321B2D3D}"/>
              </a:ext>
            </a:extLst>
          </p:cNvPr>
          <p:cNvSpPr/>
          <p:nvPr/>
        </p:nvSpPr>
        <p:spPr>
          <a:xfrm>
            <a:off x="205969" y="1026424"/>
            <a:ext cx="2268000" cy="79200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49A2817-2842-FE43-91FE-A027F235F1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4098" y="2431308"/>
            <a:ext cx="1638391" cy="1694732"/>
          </a:xfrm>
          <a:prstGeom prst="rect">
            <a:avLst/>
          </a:prstGeom>
        </p:spPr>
      </p:pic>
      <p:sp>
        <p:nvSpPr>
          <p:cNvPr id="39" name="Chevron 38">
            <a:extLst>
              <a:ext uri="{FF2B5EF4-FFF2-40B4-BE49-F238E27FC236}">
                <a16:creationId xmlns:a16="http://schemas.microsoft.com/office/drawing/2014/main" id="{F260D8E5-89F9-8E40-8453-2AB3672325ED}"/>
              </a:ext>
            </a:extLst>
          </p:cNvPr>
          <p:cNvSpPr/>
          <p:nvPr/>
        </p:nvSpPr>
        <p:spPr>
          <a:xfrm>
            <a:off x="1228098" y="1985635"/>
            <a:ext cx="2268000" cy="792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</a:rPr>
              <a:t>Sub system validation tests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C22FB16-1B76-7A4F-8962-89905EF85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95" y="2053184"/>
            <a:ext cx="1769011" cy="1326758"/>
          </a:xfrm>
          <a:prstGeom prst="rect">
            <a:avLst/>
          </a:prstGeom>
        </p:spPr>
      </p:pic>
      <p:sp>
        <p:nvSpPr>
          <p:cNvPr id="45" name="Chevron 44">
            <a:extLst>
              <a:ext uri="{FF2B5EF4-FFF2-40B4-BE49-F238E27FC236}">
                <a16:creationId xmlns:a16="http://schemas.microsoft.com/office/drawing/2014/main" id="{3D414EAF-7410-A641-9BB7-40818784948C}"/>
              </a:ext>
            </a:extLst>
          </p:cNvPr>
          <p:cNvSpPr/>
          <p:nvPr/>
        </p:nvSpPr>
        <p:spPr>
          <a:xfrm>
            <a:off x="2179905" y="1024085"/>
            <a:ext cx="2268000" cy="79200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46" name="Chevron 45">
            <a:extLst>
              <a:ext uri="{FF2B5EF4-FFF2-40B4-BE49-F238E27FC236}">
                <a16:creationId xmlns:a16="http://schemas.microsoft.com/office/drawing/2014/main" id="{F4E1CDBE-7689-C048-92AA-5871D4EF7560}"/>
              </a:ext>
            </a:extLst>
          </p:cNvPr>
          <p:cNvSpPr/>
          <p:nvPr/>
        </p:nvSpPr>
        <p:spPr>
          <a:xfrm>
            <a:off x="4128308" y="1021746"/>
            <a:ext cx="2268000" cy="79200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2023</a:t>
            </a: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DB5B2926-8094-524F-AC9A-0EF7DC048BA6}"/>
              </a:ext>
            </a:extLst>
          </p:cNvPr>
          <p:cNvSpPr/>
          <p:nvPr/>
        </p:nvSpPr>
        <p:spPr>
          <a:xfrm>
            <a:off x="6073037" y="1019407"/>
            <a:ext cx="2268000" cy="79200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2024</a:t>
            </a:r>
          </a:p>
        </p:txBody>
      </p:sp>
      <p:sp>
        <p:nvSpPr>
          <p:cNvPr id="48" name="Chevron 47">
            <a:extLst>
              <a:ext uri="{FF2B5EF4-FFF2-40B4-BE49-F238E27FC236}">
                <a16:creationId xmlns:a16="http://schemas.microsoft.com/office/drawing/2014/main" id="{B23A5129-765D-9E44-BC05-D1262E1A84F9}"/>
              </a:ext>
            </a:extLst>
          </p:cNvPr>
          <p:cNvSpPr/>
          <p:nvPr/>
        </p:nvSpPr>
        <p:spPr>
          <a:xfrm>
            <a:off x="8041066" y="1017068"/>
            <a:ext cx="2268000" cy="79200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49" name="Chevron 48">
            <a:extLst>
              <a:ext uri="{FF2B5EF4-FFF2-40B4-BE49-F238E27FC236}">
                <a16:creationId xmlns:a16="http://schemas.microsoft.com/office/drawing/2014/main" id="{98AFA6C6-51F1-9A46-978B-D5310733A106}"/>
              </a:ext>
            </a:extLst>
          </p:cNvPr>
          <p:cNvSpPr/>
          <p:nvPr/>
        </p:nvSpPr>
        <p:spPr>
          <a:xfrm>
            <a:off x="1228098" y="2855277"/>
            <a:ext cx="2268000" cy="5246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</a:rPr>
              <a:t>Detailed design </a:t>
            </a: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A2C9FA5C-F084-9844-9E27-89EE03852FE9}"/>
              </a:ext>
            </a:extLst>
          </p:cNvPr>
          <p:cNvSpPr/>
          <p:nvPr/>
        </p:nvSpPr>
        <p:spPr>
          <a:xfrm>
            <a:off x="3496098" y="3521368"/>
            <a:ext cx="2268000" cy="792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</a:rPr>
              <a:t>Prototype built &amp; tests</a:t>
            </a:r>
          </a:p>
        </p:txBody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FA6DE045-B264-3149-9AFD-5C9358BB0FCF}"/>
              </a:ext>
            </a:extLst>
          </p:cNvPr>
          <p:cNvSpPr/>
          <p:nvPr/>
        </p:nvSpPr>
        <p:spPr>
          <a:xfrm>
            <a:off x="5764098" y="4549669"/>
            <a:ext cx="2868089" cy="792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</a:rPr>
              <a:t>TRL 6 demonstrator</a:t>
            </a:r>
          </a:p>
        </p:txBody>
      </p:sp>
      <p:pic>
        <p:nvPicPr>
          <p:cNvPr id="53" name="Picture 7">
            <a:extLst>
              <a:ext uri="{FF2B5EF4-FFF2-40B4-BE49-F238E27FC236}">
                <a16:creationId xmlns:a16="http://schemas.microsoft.com/office/drawing/2014/main" id="{02268F8C-D877-3647-8F70-26F34AA4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293" y="5584363"/>
            <a:ext cx="3810711" cy="11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09523BF-038A-AA4F-9F26-0AF38F884E34}"/>
              </a:ext>
            </a:extLst>
          </p:cNvPr>
          <p:cNvSpPr txBox="1"/>
          <p:nvPr/>
        </p:nvSpPr>
        <p:spPr>
          <a:xfrm rot="16200000">
            <a:off x="-92829" y="37577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Funded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C04D23-EAF2-9F4C-B3E8-94626BF57F4C}"/>
              </a:ext>
            </a:extLst>
          </p:cNvPr>
          <p:cNvSpPr txBox="1"/>
          <p:nvPr/>
        </p:nvSpPr>
        <p:spPr>
          <a:xfrm>
            <a:off x="6182290" y="4064548"/>
            <a:ext cx="9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TRL 4/5</a:t>
            </a:r>
          </a:p>
        </p:txBody>
      </p:sp>
    </p:spTree>
    <p:extLst>
      <p:ext uri="{BB962C8B-B14F-4D97-AF65-F5344CB8AC3E}">
        <p14:creationId xmlns:p14="http://schemas.microsoft.com/office/powerpoint/2010/main" val="254141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45B7F2-82C9-4B59-BDF6-F786D868D0E5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B8434C90-BF84-4105-8A0A-9CFA56192023}" type="datetime1">
              <a:rPr lang="fr-FR" smtClean="0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65538" name="Espace réservé du numéro de diapositive 5">
            <a:extLst>
              <a:ext uri="{FF2B5EF4-FFF2-40B4-BE49-F238E27FC236}">
                <a16:creationId xmlns:a16="http://schemas.microsoft.com/office/drawing/2014/main" id="{9C930B4D-F64E-0B49-B9EB-D7E6E7B3735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BD0E07-027B-124B-8CA8-BCB21276999B}" type="slidenum">
              <a:rPr lang="fr-FR" altLang="en-US">
                <a:solidFill>
                  <a:srgbClr val="4A7090"/>
                </a:solidFill>
              </a:rPr>
              <a:pPr/>
              <a:t>3</a:t>
            </a:fld>
            <a:endParaRPr lang="fr-FR" altLang="en-US">
              <a:solidFill>
                <a:srgbClr val="4A7090"/>
              </a:solidFill>
            </a:endParaRPr>
          </a:p>
        </p:txBody>
      </p:sp>
      <p:sp>
        <p:nvSpPr>
          <p:cNvPr id="65539" name="Titre 1">
            <a:extLst>
              <a:ext uri="{FF2B5EF4-FFF2-40B4-BE49-F238E27FC236}">
                <a16:creationId xmlns:a16="http://schemas.microsoft.com/office/drawing/2014/main" id="{089014A4-0603-B242-9F3A-8D3599CBBC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anose="020B0306030504020204" pitchFamily="34" charset="0"/>
                <a:cs typeface="Open Sans Light" panose="020B0306030504020204" pitchFamily="34" charset="0"/>
              </a:rPr>
              <a:t>Design concept – Optical Readout</a:t>
            </a:r>
          </a:p>
        </p:txBody>
      </p:sp>
      <p:sp>
        <p:nvSpPr>
          <p:cNvPr id="65540" name="Rectangle 7">
            <a:extLst>
              <a:ext uri="{FF2B5EF4-FFF2-40B4-BE49-F238E27FC236}">
                <a16:creationId xmlns:a16="http://schemas.microsoft.com/office/drawing/2014/main" id="{AA736012-A638-4547-A807-D64B0CFE0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949325"/>
            <a:ext cx="4551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 expertise as a starting point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Rectangle 8">
            <a:extLst>
              <a:ext uri="{FF2B5EF4-FFF2-40B4-BE49-F238E27FC236}">
                <a16:creationId xmlns:a16="http://schemas.microsoft.com/office/drawing/2014/main" id="{8157557F-C408-D148-8E42-E8548ABD4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311103"/>
            <a:ext cx="10509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PSD value of phase noise of </a:t>
            </a:r>
            <a:r>
              <a:rPr lang="en-US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iXblue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FOG technology is:</a:t>
            </a:r>
          </a:p>
          <a:p>
            <a:pPr algn="ctr"/>
            <a:r>
              <a:rPr lang="en-US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Ƥ</a:t>
            </a:r>
            <a:r>
              <a:rPr lang="en-US" altLang="fr-FR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3.10</a:t>
            </a:r>
            <a:r>
              <a:rPr lang="en-US" alt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rad/√Hz</a:t>
            </a:r>
            <a:endParaRPr lang="fr-FR" altLang="fr-FR" sz="2400" dirty="0"/>
          </a:p>
        </p:txBody>
      </p:sp>
      <p:sp>
        <p:nvSpPr>
          <p:cNvPr id="65542" name="Rectangle 10">
            <a:extLst>
              <a:ext uri="{FF2B5EF4-FFF2-40B4-BE49-F238E27FC236}">
                <a16:creationId xmlns:a16="http://schemas.microsoft.com/office/drawing/2014/main" id="{01EFCD3F-74D5-FE4F-A262-EB43463A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03" y="3317395"/>
            <a:ext cx="991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Michelson interferometer, the difference in phase </a:t>
            </a:r>
            <a:r>
              <a:rPr lang="en-US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Δφ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corresponding to the displacement of a mirror attached to the proof mass is given by equation: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3" name="Rectangle 11">
            <a:extLst>
              <a:ext uri="{FF2B5EF4-FFF2-40B4-BE49-F238E27FC236}">
                <a16:creationId xmlns:a16="http://schemas.microsoft.com/office/drawing/2014/main" id="{AB1C6C48-4DCA-C448-82A1-F74D2704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5304021"/>
            <a:ext cx="88884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FOG technology could theoretically reach a typical PSD value of displacement measurement: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45217A-66E7-48B9-B816-3C9C94C5FDA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21931" y="4126970"/>
            <a:ext cx="1830629" cy="69448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none"/>
          <a:lstStyle/>
          <a:p>
            <a:pPr>
              <a:defRPr/>
            </a:pPr>
            <a:r>
              <a:rPr lang="fr-FR">
                <a:noFill/>
              </a:rPr>
              <a:t> 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C031E9-376A-4916-9ECB-4C7A144CE81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6447" y="5913032"/>
            <a:ext cx="3239668" cy="70141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</a:rPr>
              <a:t> </a:t>
            </a:r>
          </a:p>
        </p:txBody>
      </p:sp>
      <p:pic>
        <p:nvPicPr>
          <p:cNvPr id="11" name="Picture 2" descr="Fiber optic gyroscopes technology | iXblue">
            <a:extLst>
              <a:ext uri="{FF2B5EF4-FFF2-40B4-BE49-F238E27FC236}">
                <a16:creationId xmlns:a16="http://schemas.microsoft.com/office/drawing/2014/main" id="{A6FC3C99-B516-6943-93E5-D8F079080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6055" y="870259"/>
            <a:ext cx="4351655" cy="145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9A5DC6-131B-40A6-95FF-832D3CAC2285}"/>
              </a:ext>
            </a:extLst>
          </p:cNvPr>
          <p:cNvSpPr/>
          <p:nvPr/>
        </p:nvSpPr>
        <p:spPr>
          <a:xfrm>
            <a:off x="449263" y="6413500"/>
            <a:ext cx="10242550" cy="112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7586" name="Image 685">
            <a:extLst>
              <a:ext uri="{FF2B5EF4-FFF2-40B4-BE49-F238E27FC236}">
                <a16:creationId xmlns:a16="http://schemas.microsoft.com/office/drawing/2014/main" id="{05C97EC8-1F03-B54F-84EC-D3A1D9068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22" r="30997"/>
          <a:stretch>
            <a:fillRect/>
          </a:stretch>
        </p:blipFill>
        <p:spPr bwMode="auto">
          <a:xfrm>
            <a:off x="6570663" y="2228849"/>
            <a:ext cx="33559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45B7F2-82C9-4B59-BDF6-F786D868D0E5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B8434C90-BF84-4105-8A0A-9CFA56192023}" type="datetime1">
              <a:rPr lang="fr-FR" smtClean="0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67588" name="Espace réservé du numéro de diapositive 5">
            <a:extLst>
              <a:ext uri="{FF2B5EF4-FFF2-40B4-BE49-F238E27FC236}">
                <a16:creationId xmlns:a16="http://schemas.microsoft.com/office/drawing/2014/main" id="{4DF51920-8A82-B34C-BAA8-0FED77C12593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D7E0A7-38BE-BD45-82BD-B29A043C0E00}" type="slidenum">
              <a:rPr lang="fr-FR" altLang="en-US">
                <a:solidFill>
                  <a:srgbClr val="4A7090"/>
                </a:solidFill>
              </a:rPr>
              <a:pPr/>
              <a:t>4</a:t>
            </a:fld>
            <a:endParaRPr lang="fr-FR" altLang="en-US">
              <a:solidFill>
                <a:srgbClr val="4A7090"/>
              </a:solidFill>
            </a:endParaRPr>
          </a:p>
        </p:txBody>
      </p:sp>
      <p:sp>
        <p:nvSpPr>
          <p:cNvPr id="67589" name="Titre 1">
            <a:extLst>
              <a:ext uri="{FF2B5EF4-FFF2-40B4-BE49-F238E27FC236}">
                <a16:creationId xmlns:a16="http://schemas.microsoft.com/office/drawing/2014/main" id="{ED7AF04B-22CB-C345-9292-CE2484276C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>
                <a:latin typeface="Open Sans Light" panose="020B0306030504020204" pitchFamily="34" charset="0"/>
                <a:cs typeface="Open Sans Light" panose="020B0306030504020204" pitchFamily="34" charset="0"/>
              </a:rPr>
              <a:t>Design trades – Optical Readout</a:t>
            </a:r>
          </a:p>
        </p:txBody>
      </p:sp>
      <p:sp>
        <p:nvSpPr>
          <p:cNvPr id="67590" name="Rectangle 7">
            <a:extLst>
              <a:ext uri="{FF2B5EF4-FFF2-40B4-BE49-F238E27FC236}">
                <a16:creationId xmlns:a16="http://schemas.microsoft.com/office/drawing/2014/main" id="{FD9DA496-696F-594E-96B9-F6A957BBD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1039813"/>
            <a:ext cx="9288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go from a  »looped” interferometer (</a:t>
            </a:r>
            <a:r>
              <a:rPr lang="en-US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like) to the detection of a displacement of mass with a remote electronic ? 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91" name="Image 681">
            <a:extLst>
              <a:ext uri="{FF2B5EF4-FFF2-40B4-BE49-F238E27FC236}">
                <a16:creationId xmlns:a16="http://schemas.microsoft.com/office/drawing/2014/main" id="{D81D9A58-0CB0-AD4F-9459-E9C70955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75" y="2188367"/>
            <a:ext cx="4967287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677">
            <a:extLst>
              <a:ext uri="{FF2B5EF4-FFF2-40B4-BE49-F238E27FC236}">
                <a16:creationId xmlns:a16="http://schemas.microsoft.com/office/drawing/2014/main" id="{1F85C556-1565-A348-B4AC-27115B0F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1" y="4506607"/>
            <a:ext cx="6888162" cy="30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1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5EF180-C5A4-43D8-84DF-B3EB1C47FA97}"/>
              </a:ext>
            </a:extLst>
          </p:cNvPr>
          <p:cNvSpPr/>
          <p:nvPr/>
        </p:nvSpPr>
        <p:spPr>
          <a:xfrm>
            <a:off x="434975" y="6310313"/>
            <a:ext cx="10242550" cy="112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2706" name="Titre 1">
            <a:extLst>
              <a:ext uri="{FF2B5EF4-FFF2-40B4-BE49-F238E27FC236}">
                <a16:creationId xmlns:a16="http://schemas.microsoft.com/office/drawing/2014/main" id="{52D03918-7862-214A-90FC-6480317D50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>
                <a:latin typeface="Open Sans Light" panose="020B0306030504020204" pitchFamily="34" charset="0"/>
                <a:cs typeface="Open Sans Light" panose="020B0306030504020204" pitchFamily="34" charset="0"/>
              </a:rPr>
              <a:t>Design trades – Optical Readout</a:t>
            </a:r>
          </a:p>
        </p:txBody>
      </p:sp>
      <p:sp>
        <p:nvSpPr>
          <p:cNvPr id="72707" name="Rectangle 12">
            <a:extLst>
              <a:ext uri="{FF2B5EF4-FFF2-40B4-BE49-F238E27FC236}">
                <a16:creationId xmlns:a16="http://schemas.microsoft.com/office/drawing/2014/main" id="{E889749D-F803-2D41-BAFB-481569241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039813"/>
            <a:ext cx="9480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Unbalanced, balanced and balanced&amp;differential optical readout:</a:t>
            </a:r>
            <a:b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708" name="Image 1">
            <a:extLst>
              <a:ext uri="{FF2B5EF4-FFF2-40B4-BE49-F238E27FC236}">
                <a16:creationId xmlns:a16="http://schemas.microsoft.com/office/drawing/2014/main" id="{F1A2C3B0-07B6-CC4F-8DAF-D93D935F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2133600"/>
            <a:ext cx="26908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Image 2">
            <a:extLst>
              <a:ext uri="{FF2B5EF4-FFF2-40B4-BE49-F238E27FC236}">
                <a16:creationId xmlns:a16="http://schemas.microsoft.com/office/drawing/2014/main" id="{CBF7BA8C-88EE-7E4B-A91F-3B76C809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3" y="3316288"/>
            <a:ext cx="25558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683">
            <a:extLst>
              <a:ext uri="{FF2B5EF4-FFF2-40B4-BE49-F238E27FC236}">
                <a16:creationId xmlns:a16="http://schemas.microsoft.com/office/drawing/2014/main" id="{7AF09A3D-B109-5F49-9596-91938979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3" y="4560888"/>
            <a:ext cx="2959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age 697">
            <a:extLst>
              <a:ext uri="{FF2B5EF4-FFF2-40B4-BE49-F238E27FC236}">
                <a16:creationId xmlns:a16="http://schemas.microsoft.com/office/drawing/2014/main" id="{2EA406F2-32D3-0849-9146-AE1FE485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2116138"/>
            <a:ext cx="3657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Image 20492">
            <a:extLst>
              <a:ext uri="{FF2B5EF4-FFF2-40B4-BE49-F238E27FC236}">
                <a16:creationId xmlns:a16="http://schemas.microsoft.com/office/drawing/2014/main" id="{60B5E9B6-8B4D-1C47-905A-28625844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738" y="4965700"/>
            <a:ext cx="3862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Image 20493">
            <a:extLst>
              <a:ext uri="{FF2B5EF4-FFF2-40B4-BE49-F238E27FC236}">
                <a16:creationId xmlns:a16="http://schemas.microsoft.com/office/drawing/2014/main" id="{4B98A477-C725-E14C-BCE0-24BEC3F8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0" y="4965700"/>
            <a:ext cx="2813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Image 673">
            <a:extLst>
              <a:ext uri="{FF2B5EF4-FFF2-40B4-BE49-F238E27FC236}">
                <a16:creationId xmlns:a16="http://schemas.microsoft.com/office/drawing/2014/main" id="{D47C2048-20A8-E848-94DE-B7AC016F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0" y="3136900"/>
            <a:ext cx="28130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5" name="Rectangle 18">
            <a:extLst>
              <a:ext uri="{FF2B5EF4-FFF2-40B4-BE49-F238E27FC236}">
                <a16:creationId xmlns:a16="http://schemas.microsoft.com/office/drawing/2014/main" id="{C6738E85-6AFC-8A40-9E5D-1B1CEB3C4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6846888"/>
            <a:ext cx="17446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endParaRPr lang="fr-FR" altLang="fr-FR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6" name="Rectangle 19">
            <a:extLst>
              <a:ext uri="{FF2B5EF4-FFF2-40B4-BE49-F238E27FC236}">
                <a16:creationId xmlns:a16="http://schemas.microsoft.com/office/drawing/2014/main" id="{EC5684C0-825C-3C4A-9073-4EC15444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6846888"/>
            <a:ext cx="2227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Semi-looped</a:t>
            </a:r>
            <a:endParaRPr lang="fr-FR" altLang="fr-FR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7" name="Rectangle 20">
            <a:extLst>
              <a:ext uri="{FF2B5EF4-FFF2-40B4-BE49-F238E27FC236}">
                <a16:creationId xmlns:a16="http://schemas.microsoft.com/office/drawing/2014/main" id="{F782223B-0151-C24A-8CF2-6E3288425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9363" y="6818313"/>
            <a:ext cx="1624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Looped</a:t>
            </a:r>
            <a:endParaRPr lang="fr-FR" altLang="fr-FR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8" name="Rectangle 3">
            <a:extLst>
              <a:ext uri="{FF2B5EF4-FFF2-40B4-BE49-F238E27FC236}">
                <a16:creationId xmlns:a16="http://schemas.microsoft.com/office/drawing/2014/main" id="{FFD1B0CA-0F1A-154B-B670-C9B51ED0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1304925"/>
            <a:ext cx="3432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i="1">
                <a:latin typeface="Times New Roman" panose="02020603050405020304" pitchFamily="18" charset="0"/>
                <a:cs typeface="Times New Roman" panose="02020603050405020304" pitchFamily="18" charset="0"/>
              </a:rPr>
              <a:t>(for different interferometer types)</a:t>
            </a:r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1DB0C4E-BC05-419D-AE2C-B8501151285D}"/>
              </a:ext>
            </a:extLst>
          </p:cNvPr>
          <p:cNvCxnSpPr/>
          <p:nvPr/>
        </p:nvCxnSpPr>
        <p:spPr>
          <a:xfrm>
            <a:off x="63500" y="4357688"/>
            <a:ext cx="10496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47191EA-42FA-4BB9-9039-2E36F73A31F4}"/>
              </a:ext>
            </a:extLst>
          </p:cNvPr>
          <p:cNvCxnSpPr/>
          <p:nvPr/>
        </p:nvCxnSpPr>
        <p:spPr>
          <a:xfrm>
            <a:off x="98425" y="3097213"/>
            <a:ext cx="10494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F4C7F6C-EE89-441E-9FD4-330D6B0EF2F7}"/>
              </a:ext>
            </a:extLst>
          </p:cNvPr>
          <p:cNvCxnSpPr>
            <a:cxnSpLocks/>
          </p:cNvCxnSpPr>
          <p:nvPr/>
        </p:nvCxnSpPr>
        <p:spPr>
          <a:xfrm>
            <a:off x="3246438" y="2116138"/>
            <a:ext cx="0" cy="516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39D0F1F-64FA-4FFD-AE38-10E57A9BE99C}"/>
              </a:ext>
            </a:extLst>
          </p:cNvPr>
          <p:cNvCxnSpPr>
            <a:cxnSpLocks/>
          </p:cNvCxnSpPr>
          <p:nvPr/>
        </p:nvCxnSpPr>
        <p:spPr>
          <a:xfrm>
            <a:off x="7477125" y="2114550"/>
            <a:ext cx="0" cy="5164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3" name="Rectangle 10">
            <a:extLst>
              <a:ext uri="{FF2B5EF4-FFF2-40B4-BE49-F238E27FC236}">
                <a16:creationId xmlns:a16="http://schemas.microsoft.com/office/drawing/2014/main" id="{ECFFAEF9-5AC6-BC46-8157-D9844EC6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8" y="5986463"/>
            <a:ext cx="130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i="1"/>
              <a:t>Current</a:t>
            </a:r>
            <a:br>
              <a:rPr lang="fr-FR" altLang="fr-FR" i="1"/>
            </a:br>
            <a:r>
              <a:rPr lang="fr-FR" altLang="fr-FR" i="1"/>
              <a:t>baseline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Design overview - schematic diagram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6</a:t>
            </a:fld>
            <a:endParaRPr lang="en-CA" altLang="en-US">
              <a:solidFill>
                <a:srgbClr val="4A7090"/>
              </a:solidFill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8D3B9E90-0889-9D42-9514-B97DD1EE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399" y="1737136"/>
            <a:ext cx="8569326" cy="43187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55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Design overview - heritage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 dirty="0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7</a:t>
            </a:fld>
            <a:endParaRPr lang="en-CA" altLang="en-US" dirty="0">
              <a:solidFill>
                <a:srgbClr val="4A7090"/>
              </a:solidFill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8D3B9E90-0889-9D42-9514-B97DD1EE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179" y="4180111"/>
            <a:ext cx="5511209" cy="2777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Fiber optic gyroscopes technology | iXblue">
            <a:extLst>
              <a:ext uri="{FF2B5EF4-FFF2-40B4-BE49-F238E27FC236}">
                <a16:creationId xmlns:a16="http://schemas.microsoft.com/office/drawing/2014/main" id="{15021B32-E002-F94E-B8A2-DBF59270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023360" y="1101132"/>
            <a:ext cx="6363580" cy="21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0634354-24C5-8B4E-B91E-021644D5366B}"/>
              </a:ext>
            </a:extLst>
          </p:cNvPr>
          <p:cNvCxnSpPr>
            <a:cxnSpLocks/>
          </p:cNvCxnSpPr>
          <p:nvPr/>
        </p:nvCxnSpPr>
        <p:spPr>
          <a:xfrm flipV="1">
            <a:off x="8437563" y="2163147"/>
            <a:ext cx="152723" cy="3337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7EDAD7B-8A8C-374C-8DC0-2BAD17DA718B}"/>
              </a:ext>
            </a:extLst>
          </p:cNvPr>
          <p:cNvCxnSpPr>
            <a:cxnSpLocks/>
          </p:cNvCxnSpPr>
          <p:nvPr/>
        </p:nvCxnSpPr>
        <p:spPr>
          <a:xfrm flipV="1">
            <a:off x="6100763" y="2561435"/>
            <a:ext cx="875750" cy="2182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90715468-30EE-EB49-80F1-0B4E4D305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24" y="2561435"/>
            <a:ext cx="2906896" cy="3071593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85D4991-3012-C140-B9F1-BADF508A7372}"/>
              </a:ext>
            </a:extLst>
          </p:cNvPr>
          <p:cNvCxnSpPr>
            <a:cxnSpLocks/>
          </p:cNvCxnSpPr>
          <p:nvPr/>
        </p:nvCxnSpPr>
        <p:spPr>
          <a:xfrm flipH="1" flipV="1">
            <a:off x="2226707" y="4443413"/>
            <a:ext cx="3186564" cy="354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xplosion 2 1">
            <a:extLst>
              <a:ext uri="{FF2B5EF4-FFF2-40B4-BE49-F238E27FC236}">
                <a16:creationId xmlns:a16="http://schemas.microsoft.com/office/drawing/2014/main" id="{76B18A2E-D9FE-EE43-AE9B-CD0AE66375E9}"/>
              </a:ext>
            </a:extLst>
          </p:cNvPr>
          <p:cNvSpPr/>
          <p:nvPr/>
        </p:nvSpPr>
        <p:spPr>
          <a:xfrm>
            <a:off x="2886076" y="2998293"/>
            <a:ext cx="4491936" cy="1308297"/>
          </a:xfrm>
          <a:prstGeom prst="irregularSeal2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New : free space </a:t>
            </a:r>
            <a:r>
              <a:rPr lang="en-CA" dirty="0" err="1"/>
              <a:t>michelson</a:t>
            </a:r>
            <a:endParaRPr lang="en-CA" dirty="0"/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5754B04D-1E60-5B44-A3BB-1B2C77A893FA}"/>
              </a:ext>
            </a:extLst>
          </p:cNvPr>
          <p:cNvSpPr/>
          <p:nvPr/>
        </p:nvSpPr>
        <p:spPr>
          <a:xfrm>
            <a:off x="226824" y="5264664"/>
            <a:ext cx="4698743" cy="1308297"/>
          </a:xfrm>
          <a:prstGeom prst="irregularSeal2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New : </a:t>
            </a:r>
            <a:r>
              <a:rPr lang="en-CA"/>
              <a:t>Mechanical oscillator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166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w Profile Hollow Metal Retroreflector">
            <a:extLst>
              <a:ext uri="{FF2B5EF4-FFF2-40B4-BE49-F238E27FC236}">
                <a16:creationId xmlns:a16="http://schemas.microsoft.com/office/drawing/2014/main" id="{8444B3B4-5F34-9B48-A23B-9A85AD38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78" y="1240513"/>
            <a:ext cx="2847642" cy="2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742AD6-DCB5-4535-9430-FB6D5EB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06375"/>
            <a:ext cx="8639175" cy="534988"/>
          </a:xfrm>
        </p:spPr>
        <p:txBody>
          <a:bodyPr/>
          <a:lstStyle/>
          <a:p>
            <a:pPr>
              <a:defRPr/>
            </a:pPr>
            <a:r>
              <a:rPr lang="en-GB" dirty="0"/>
              <a:t>Optical configuration– Insertion losses: robust set-up</a:t>
            </a:r>
          </a:p>
        </p:txBody>
      </p:sp>
      <p:sp>
        <p:nvSpPr>
          <p:cNvPr id="23556" name="Espace réservé du numéro de diapositive 4">
            <a:extLst>
              <a:ext uri="{FF2B5EF4-FFF2-40B4-BE49-F238E27FC236}">
                <a16:creationId xmlns:a16="http://schemas.microsoft.com/office/drawing/2014/main" id="{BEF82975-23CE-48B4-B6B6-099B4EC51613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1EACA7-A881-45DA-A69C-33AB7BE532E9}" type="slidenum">
              <a:rPr lang="fr-FR" altLang="fr-FR" smtClean="0">
                <a:solidFill>
                  <a:srgbClr val="4A7090"/>
                </a:solidFill>
              </a:rPr>
              <a:pPr/>
              <a:t>8</a:t>
            </a:fld>
            <a:endParaRPr lang="fr-FR" altLang="fr-FR">
              <a:solidFill>
                <a:srgbClr val="4A7090"/>
              </a:solidFill>
            </a:endParaRP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0A53DB54-173B-4978-9D9B-F8A789BA5B47}"/>
              </a:ext>
            </a:extLst>
          </p:cNvPr>
          <p:cNvSpPr>
            <a:spLocks noGrp="1"/>
          </p:cNvSpPr>
          <p:nvPr>
            <p:ph type="dt" sz="quarter" idx="15"/>
          </p:nvPr>
        </p:nvSpPr>
        <p:spPr/>
        <p:txBody>
          <a:bodyPr/>
          <a:lstStyle/>
          <a:p>
            <a:pPr>
              <a:defRPr/>
            </a:pPr>
            <a:fld id="{03F0962F-729C-4F12-B634-0C12CBC6A50C}" type="datetime1">
              <a:rPr lang="fr-FR" smtClean="0"/>
              <a:pPr>
                <a:defRPr/>
              </a:pPr>
              <a:t>14/10/2021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C20ADC-065D-4F1E-B0E6-D87F7C242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126" y="1398574"/>
            <a:ext cx="9619165" cy="499209"/>
          </a:xfrm>
        </p:spPr>
        <p:txBody>
          <a:bodyPr/>
          <a:lstStyle/>
          <a:p>
            <a:r>
              <a:rPr lang="en-US" dirty="0"/>
              <a:t>Robust configuration with corner cubes + mirrors: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D4CE263-04C6-47D1-88CA-8EB17FA6CA6E}"/>
              </a:ext>
            </a:extLst>
          </p:cNvPr>
          <p:cNvGrpSpPr/>
          <p:nvPr/>
        </p:nvGrpSpPr>
        <p:grpSpPr>
          <a:xfrm>
            <a:off x="505126" y="2790802"/>
            <a:ext cx="3809404" cy="4103668"/>
            <a:chOff x="403847" y="1866001"/>
            <a:chExt cx="3809404" cy="410366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758C507-B8EC-4064-B360-98EA1492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47" y="1866001"/>
              <a:ext cx="3757768" cy="3780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0F221C9-3592-45A0-B030-3DEF21F2B3DD}"/>
                </a:ext>
              </a:extLst>
            </p:cNvPr>
            <p:cNvSpPr txBox="1"/>
            <p:nvPr/>
          </p:nvSpPr>
          <p:spPr>
            <a:xfrm>
              <a:off x="437770" y="5661892"/>
              <a:ext cx="3775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Aligned measurement mirror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95D048-42FE-4362-AD16-D9715DDB1781}"/>
              </a:ext>
            </a:extLst>
          </p:cNvPr>
          <p:cNvGrpSpPr/>
          <p:nvPr/>
        </p:nvGrpSpPr>
        <p:grpSpPr>
          <a:xfrm>
            <a:off x="4459435" y="2769816"/>
            <a:ext cx="3775481" cy="4087777"/>
            <a:chOff x="4421985" y="1881892"/>
            <a:chExt cx="3775481" cy="408777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EC7A431-1239-4BA2-8970-A27E1FBB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282" y="1881892"/>
              <a:ext cx="3753184" cy="378000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9B60679-0216-4E61-A68D-C5EA3B209B70}"/>
                </a:ext>
              </a:extLst>
            </p:cNvPr>
            <p:cNvSpPr txBox="1"/>
            <p:nvPr/>
          </p:nvSpPr>
          <p:spPr>
            <a:xfrm>
              <a:off x="4421985" y="5661892"/>
              <a:ext cx="3775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Displacement of 5 mm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2603A12-D86B-4E2E-BC02-A668C1BCA235}"/>
                  </a:ext>
                </a:extLst>
              </p:cNvPr>
              <p:cNvSpPr txBox="1"/>
              <p:nvPr/>
            </p:nvSpPr>
            <p:spPr>
              <a:xfrm>
                <a:off x="3453249" y="2882713"/>
                <a:ext cx="809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2603A12-D86B-4E2E-BC02-A668C1BCA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249" y="2882713"/>
                <a:ext cx="8096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4EE0B37-D10D-4B5E-9B14-9A7E93E0E2C9}"/>
                  </a:ext>
                </a:extLst>
              </p:cNvPr>
              <p:cNvSpPr txBox="1"/>
              <p:nvPr/>
            </p:nvSpPr>
            <p:spPr>
              <a:xfrm>
                <a:off x="7425271" y="2904030"/>
                <a:ext cx="809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4EE0B37-D10D-4B5E-9B14-9A7E93E0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271" y="2904030"/>
                <a:ext cx="809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72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24EB09DA-6583-C345-B008-3B046CDE4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9263" y="238125"/>
            <a:ext cx="8569325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r>
              <a:rPr lang="en-CA" altLang="fr-FR" sz="2400" dirty="0">
                <a:latin typeface="Open Sans Light" pitchFamily="32" charset="0"/>
                <a:ea typeface="Open Sans Light" pitchFamily="32" charset="0"/>
                <a:cs typeface="Open Sans Light" pitchFamily="32" charset="0"/>
              </a:rPr>
              <a:t>Mechanical gain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2DFC4B-2D8F-9B4F-ACF7-4216454FC6C3}"/>
              </a:ext>
            </a:extLst>
          </p:cNvPr>
          <p:cNvSpPr>
            <a:spLocks noGrp="1"/>
          </p:cNvSpPr>
          <p:nvPr>
            <p:ph type="dt" sz="quarter" idx="17"/>
          </p:nvPr>
        </p:nvSpPr>
        <p:spPr/>
        <p:txBody>
          <a:bodyPr/>
          <a:lstStyle/>
          <a:p>
            <a:pPr>
              <a:defRPr/>
            </a:pPr>
            <a:fld id="{A05B307A-3478-4B22-BCDE-3C62F9CAE161}" type="datetime1">
              <a:rPr lang="en-CA" smtClean="0"/>
              <a:pPr>
                <a:defRPr/>
              </a:pPr>
              <a:t>2021-10-14</a:t>
            </a:fld>
            <a:endParaRPr lang="en-CA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B79E40E3-57F3-934D-969B-F41878FB61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7EF9CE-38E1-DF4B-86C0-DAB1225627B7}" type="slidenum">
              <a:rPr lang="en-CA" altLang="en-US" smtClean="0">
                <a:solidFill>
                  <a:srgbClr val="4A7090"/>
                </a:solidFill>
              </a:rPr>
              <a:pPr/>
              <a:t>9</a:t>
            </a:fld>
            <a:endParaRPr lang="en-CA" altLang="en-US">
              <a:solidFill>
                <a:srgbClr val="4A709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1DA32-122E-564B-9BC1-FB284804EA54}"/>
              </a:ext>
            </a:extLst>
          </p:cNvPr>
          <p:cNvSpPr txBox="1"/>
          <p:nvPr/>
        </p:nvSpPr>
        <p:spPr>
          <a:xfrm>
            <a:off x="3320813" y="180584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Mechanical gain / Normal frequency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A349B4-CD0C-FF4B-85FE-F4CC774F4762}"/>
              </a:ext>
            </a:extLst>
          </p:cNvPr>
          <p:cNvSpPr txBox="1"/>
          <p:nvPr/>
        </p:nvSpPr>
        <p:spPr>
          <a:xfrm>
            <a:off x="258917" y="3151662"/>
            <a:ext cx="612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Mobile mass to get Brownian noise @ 5.10</a:t>
            </a:r>
            <a:r>
              <a:rPr lang="en-AU" baseline="30000" dirty="0"/>
              <a:t>-12</a:t>
            </a:r>
            <a:r>
              <a:rPr lang="en-AU" dirty="0"/>
              <a:t> m.s-2.Hz</a:t>
            </a:r>
            <a:r>
              <a:rPr lang="en-AU" baseline="30000" dirty="0"/>
              <a:t>-1/2c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B92C8C-52E0-A447-9A63-0A4B79139071}"/>
              </a:ext>
            </a:extLst>
          </p:cNvPr>
          <p:cNvSpPr txBox="1"/>
          <p:nvPr/>
        </p:nvSpPr>
        <p:spPr>
          <a:xfrm>
            <a:off x="6766809" y="3368935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Motion range &amp; Optical self noise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3EA7C0B-3856-F44E-9B6F-6F3ED0DABC73}"/>
              </a:ext>
            </a:extLst>
          </p:cNvPr>
          <p:cNvCxnSpPr>
            <a:cxnSpLocks/>
          </p:cNvCxnSpPr>
          <p:nvPr/>
        </p:nvCxnSpPr>
        <p:spPr>
          <a:xfrm flipV="1">
            <a:off x="3692106" y="2230012"/>
            <a:ext cx="614059" cy="840991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27249B-DFC7-6346-9D90-25D713CF2C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5346" y="1331567"/>
            <a:ext cx="5267133" cy="4189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Method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4416CBB-B040-0341-9588-4EBA1ECB4139}"/>
              </a:ext>
            </a:extLst>
          </p:cNvPr>
          <p:cNvCxnSpPr>
            <a:cxnSpLocks/>
          </p:cNvCxnSpPr>
          <p:nvPr/>
        </p:nvCxnSpPr>
        <p:spPr>
          <a:xfrm flipH="1" flipV="1">
            <a:off x="6535921" y="2230012"/>
            <a:ext cx="1013210" cy="921650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E9F94DB-6BEA-E84C-9CAF-B5B152484364}"/>
              </a:ext>
            </a:extLst>
          </p:cNvPr>
          <p:cNvCxnSpPr>
            <a:cxnSpLocks/>
          </p:cNvCxnSpPr>
          <p:nvPr/>
        </p:nvCxnSpPr>
        <p:spPr>
          <a:xfrm flipV="1">
            <a:off x="3340475" y="3553601"/>
            <a:ext cx="0" cy="717723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5F8BC23-862B-734F-A381-8B007222CB36}"/>
              </a:ext>
            </a:extLst>
          </p:cNvPr>
          <p:cNvSpPr txBox="1"/>
          <p:nvPr/>
        </p:nvSpPr>
        <p:spPr>
          <a:xfrm>
            <a:off x="1131257" y="4398473"/>
            <a:ext cx="317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Suspension : stiffness -&gt; size</a:t>
            </a:r>
            <a:endParaRPr lang="en-AU" baseline="30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75EC8-C3D7-A94D-841F-FA25C10AECE8}"/>
              </a:ext>
            </a:extLst>
          </p:cNvPr>
          <p:cNvSpPr/>
          <p:nvPr/>
        </p:nvSpPr>
        <p:spPr>
          <a:xfrm>
            <a:off x="7042526" y="4950956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/>
              <a:t>Levelling / </a:t>
            </a:r>
            <a:r>
              <a:rPr lang="en-AU" dirty="0" err="1"/>
              <a:t>recentering</a:t>
            </a:r>
            <a:r>
              <a:rPr lang="en-AU" dirty="0"/>
              <a:t> need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47E0B1E-A907-E34A-9DBF-6CBD778C16B4}"/>
              </a:ext>
            </a:extLst>
          </p:cNvPr>
          <p:cNvCxnSpPr>
            <a:cxnSpLocks/>
          </p:cNvCxnSpPr>
          <p:nvPr/>
        </p:nvCxnSpPr>
        <p:spPr>
          <a:xfrm flipV="1">
            <a:off x="8344424" y="3921418"/>
            <a:ext cx="0" cy="846387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15C8D0C-582E-A440-927F-6F06E3F59DD8}"/>
              </a:ext>
            </a:extLst>
          </p:cNvPr>
          <p:cNvSpPr txBox="1"/>
          <p:nvPr/>
        </p:nvSpPr>
        <p:spPr>
          <a:xfrm>
            <a:off x="3063767" y="6239054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3 axes sensor head mass budget estimation </a:t>
            </a:r>
            <a:endParaRPr lang="en-AU" baseline="3000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66554E9-B237-1E4C-A7F8-3763539F4FD5}"/>
              </a:ext>
            </a:extLst>
          </p:cNvPr>
          <p:cNvCxnSpPr>
            <a:cxnSpLocks/>
          </p:cNvCxnSpPr>
          <p:nvPr/>
        </p:nvCxnSpPr>
        <p:spPr>
          <a:xfrm flipV="1">
            <a:off x="7185974" y="5384839"/>
            <a:ext cx="960213" cy="846386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279A562-3819-4C43-A21C-70D30B64B490}"/>
              </a:ext>
            </a:extLst>
          </p:cNvPr>
          <p:cNvCxnSpPr>
            <a:cxnSpLocks/>
          </p:cNvCxnSpPr>
          <p:nvPr/>
        </p:nvCxnSpPr>
        <p:spPr>
          <a:xfrm flipH="1" flipV="1">
            <a:off x="3340475" y="4901583"/>
            <a:ext cx="1266031" cy="1329642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188859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PT OFFRE-RAPPORT EI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nalisé 1">
      <a:majorFont>
        <a:latin typeface="Candar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601_Modele_OffreCommerciale et Rapport EI [Mode de compatibilité]" id="{521B578B-E832-4D4A-B4B3-839F0FC9EB6E}" vid="{12853643-B4EB-4C2E-8BAB-DCFD25D75133}"/>
    </a:ext>
  </a:extLst>
</a:theme>
</file>

<file path=ppt/theme/theme2.xml><?xml version="1.0" encoding="utf-8"?>
<a:theme xmlns:a="http://schemas.openxmlformats.org/drawingml/2006/main" name="Conception personnalisée">
  <a:themeElements>
    <a:clrScheme name="Thème Efficient Innovation Corporate">
      <a:dk1>
        <a:sysClr val="windowText" lastClr="000000"/>
      </a:dk1>
      <a:lt1>
        <a:srgbClr val="FFFFFF"/>
      </a:lt1>
      <a:dk2>
        <a:srgbClr val="373545"/>
      </a:dk2>
      <a:lt2>
        <a:srgbClr val="F2F2F2"/>
      </a:lt2>
      <a:accent1>
        <a:srgbClr val="073F4F"/>
      </a:accent1>
      <a:accent2>
        <a:srgbClr val="DA6213"/>
      </a:accent2>
      <a:accent3>
        <a:srgbClr val="75BDA7"/>
      </a:accent3>
      <a:accent4>
        <a:srgbClr val="7A8C8E"/>
      </a:accent4>
      <a:accent5>
        <a:srgbClr val="B5CDD3"/>
      </a:accent5>
      <a:accent6>
        <a:srgbClr val="2683C6"/>
      </a:accent6>
      <a:hlink>
        <a:srgbClr val="DA6213"/>
      </a:hlink>
      <a:folHlink>
        <a:srgbClr val="DA62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12386</TotalTime>
  <Words>698</Words>
  <Application>Microsoft Macintosh PowerPoint</Application>
  <PresentationFormat>Personnalisé</PresentationFormat>
  <Paragraphs>190</Paragraphs>
  <Slides>21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Candara</vt:lpstr>
      <vt:lpstr>Open Sans</vt:lpstr>
      <vt:lpstr>Open Sans Light</vt:lpstr>
      <vt:lpstr>Times New Roman</vt:lpstr>
      <vt:lpstr>Wingdings</vt:lpstr>
      <vt:lpstr>MODELE PPT OFFRE-RAPPORT EI</vt:lpstr>
      <vt:lpstr>Conception personnalisée</vt:lpstr>
      <vt:lpstr>Présentation PowerPoint</vt:lpstr>
      <vt:lpstr>PIONEERS – WP2 goals</vt:lpstr>
      <vt:lpstr>Design concept – Optical Readout</vt:lpstr>
      <vt:lpstr>Design trades – Optical Readout</vt:lpstr>
      <vt:lpstr>Design trades – Optical Readout</vt:lpstr>
      <vt:lpstr>Design overview - schematic diagram</vt:lpstr>
      <vt:lpstr>Design overview - heritage</vt:lpstr>
      <vt:lpstr>Optical configuration– Insertion losses: robust set-up</vt:lpstr>
      <vt:lpstr>Mechanical gain</vt:lpstr>
      <vt:lpstr>Mechanical gain</vt:lpstr>
      <vt:lpstr>Mechanical Oscillator Design</vt:lpstr>
      <vt:lpstr>Earth / Moon gravity</vt:lpstr>
      <vt:lpstr>Accommodation - Horizontal</vt:lpstr>
      <vt:lpstr>Accommodation - Vertical</vt:lpstr>
      <vt:lpstr>Accommodation – integration</vt:lpstr>
      <vt:lpstr>Optical configuration – General principle: interferometer sensitivity</vt:lpstr>
      <vt:lpstr>Performances budget</vt:lpstr>
      <vt:lpstr>Performances budget</vt:lpstr>
      <vt:lpstr>Optical readout experimental validation setup</vt:lpstr>
      <vt:lpstr>Optical readout experimental validation setup</vt:lpstr>
      <vt:lpstr>Road Map 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CADU</dc:creator>
  <cp:lastModifiedBy>Sébastien de Raucourt</cp:lastModifiedBy>
  <cp:revision>339</cp:revision>
  <cp:lastPrinted>2021-06-29T16:45:59Z</cp:lastPrinted>
  <dcterms:created xsi:type="dcterms:W3CDTF">2016-10-10T10:30:50Z</dcterms:created>
  <dcterms:modified xsi:type="dcterms:W3CDTF">2021-10-14T17:24:51Z</dcterms:modified>
</cp:coreProperties>
</file>