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 bookmarkIdSeed="8">
  <p:sldMasterIdLst>
    <p:sldMasterId id="2147483671" r:id="rId1"/>
    <p:sldMasterId id="2147483692" r:id="rId2"/>
  </p:sldMasterIdLst>
  <p:notesMasterIdLst>
    <p:notesMasterId r:id="rId21"/>
  </p:notesMasterIdLst>
  <p:handoutMasterIdLst>
    <p:handoutMasterId r:id="rId22"/>
  </p:handoutMasterIdLst>
  <p:sldIdLst>
    <p:sldId id="257" r:id="rId3"/>
    <p:sldId id="260" r:id="rId4"/>
    <p:sldId id="261" r:id="rId5"/>
    <p:sldId id="635" r:id="rId6"/>
    <p:sldId id="631" r:id="rId7"/>
    <p:sldId id="633" r:id="rId8"/>
    <p:sldId id="634" r:id="rId9"/>
    <p:sldId id="643" r:id="rId10"/>
    <p:sldId id="638" r:id="rId11"/>
    <p:sldId id="637" r:id="rId12"/>
    <p:sldId id="640" r:id="rId13"/>
    <p:sldId id="639" r:id="rId14"/>
    <p:sldId id="642" r:id="rId15"/>
    <p:sldId id="641" r:id="rId16"/>
    <p:sldId id="645" r:id="rId17"/>
    <p:sldId id="646" r:id="rId18"/>
    <p:sldId id="644" r:id="rId19"/>
    <p:sldId id="258" r:id="rId20"/>
  </p:sldIdLst>
  <p:sldSz cx="12192000" cy="6858000"/>
  <p:notesSz cx="6858000" cy="12192000"/>
  <p:embeddedFontLst>
    <p:embeddedFont>
      <p:font typeface="Helvetica Neue" panose="02000603040000090004" pitchFamily="2" charset="-52"/>
      <p:regular r:id="rId23"/>
      <p:bold r:id="rId24"/>
      <p:italic r:id="rId25"/>
      <p:boldItalic r:id="rId26"/>
    </p:embeddedFont>
    <p:embeddedFont>
      <p:font typeface="Schibsted Grotesk" pitchFamily="2" charset="0"/>
      <p:regular r:id="rId27"/>
      <p:bold r:id="rId28"/>
      <p:italic r:id="rId29"/>
      <p:boldItalic r:id="rId30"/>
    </p:embeddedFont>
    <p:embeddedFont>
      <p:font typeface="Schibsted Grotesk Bold" pitchFamily="2" charset="0"/>
      <p:bold r:id="rId31"/>
    </p:embeddedFont>
    <p:embeddedFont>
      <p:font typeface="Schibsted Grotesk Medium" pitchFamily="2" charset="0"/>
      <p:regular r:id="rId32"/>
      <p:italic r:id="rId33"/>
    </p:embeddedFont>
    <p:embeddedFont>
      <p:font typeface="Schibsted Grotesk SemiBold" pitchFamily="2" charset="0"/>
      <p:bold r:id="rId34"/>
      <p:boldItalic r:id="rId35"/>
    </p:embeddedFont>
  </p:embeddedFontLst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B41760E-ADC7-57F6-4DBC-74E6DD6FA6A9}" name="Dylan Baillard" initials="DB" userId="S::dylan.baillard@cern.ch::3448c13f-f3c3-481e-8c6d-7fd3270edd85" providerId="AD"/>
  <p188:author id="{F1168770-5D67-5397-FDCA-8802DE6CDF8B}" name="Carla Piccinni" initials="CP" userId="S::carla.piccinni@cern.ch::97ea9e12-7973-4301-a055-edadc029c2f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7C5"/>
    <a:srgbClr val="29A6A6"/>
    <a:srgbClr val="3333D6"/>
    <a:srgbClr val="FFCC66"/>
    <a:srgbClr val="235091"/>
    <a:srgbClr val="FF9900"/>
    <a:srgbClr val="E15E32"/>
    <a:srgbClr val="73AAE6"/>
    <a:srgbClr val="35EB39"/>
    <a:srgbClr val="6E2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D326A9-A81B-9881-C969-13F38E75D658}">
  <a:tblStyle styleId="{88D326A9-A81B-9881-C969-13F38E75D658}" styleName="Medium Style 3">
    <a:wholeTbl>
      <a:tcTxStyle>
        <a:fontRef idx="minor"/>
        <a:schemeClr val="dk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25400">
              <a:solidFill>
                <a:schemeClr val="dk1"/>
              </a:solidFill>
            </a:ln>
          </a:top>
          <a:bottom>
            <a:ln w="25400">
              <a:solidFill>
                <a:schemeClr val="dk1"/>
              </a:solidFill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  <a:fill>
          <a:solidFill>
            <a:schemeClr val="dk1">
              <a:tint val="20000"/>
            </a:schemeClr>
          </a:solidFill>
        </a:fill>
      </a:tcStyle>
    </a:band2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Style>
        <a:tcBdr>
          <a:top>
            <a:ln w="50800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rgbClr val="000000"/>
        </a:fontRef>
        <a:schemeClr val="dk1"/>
      </a:tcTxStyle>
      <a:tcStyle>
        <a:tcBdr/>
      </a:tcStyle>
    </a:seCell>
    <a:swCell>
      <a:tcTxStyle b="on">
        <a:fontRef idx="minor">
          <a:srgbClr val="000000"/>
        </a:fontRef>
        <a:schemeClr val="dk1"/>
      </a:tcTxStyle>
      <a:tcStyle>
        <a:tcBdr/>
      </a:tcStyle>
    </a:swCell>
    <a:firstRow>
      <a:tcTxStyle b="on">
        <a:fontRef idx="minor">
          <a:srgbClr val="000000"/>
        </a:fontRef>
        <a:schemeClr val="lt1"/>
      </a:tcTxStyle>
      <a:tcStyle>
        <a:tcBdr>
          <a:bottom>
            <a:ln w="25400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8" autoAdjust="0"/>
    <p:restoredTop sz="94404" autoAdjust="0"/>
  </p:normalViewPr>
  <p:slideViewPr>
    <p:cSldViewPr>
      <p:cViewPr>
        <p:scale>
          <a:sx n="75" d="100"/>
          <a:sy n="75" d="100"/>
        </p:scale>
        <p:origin x="36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42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AB4575-5EB4-094D-4A6D-2048E7C0F5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Second in-person EFG Meeting | October 22, 2025 | Lyon POLOL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B65145-29E8-30E6-3B09-62F6E215FE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8A29B-7837-4E5B-A181-32D64FDFB873}" type="datetimeFigureOut">
              <a:rPr lang="nl-NL" smtClean="0"/>
              <a:t>17-3-2026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524F49-9624-9937-E08D-E3E62EA1BC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AE1BF1-8587-A62E-DC57-5F528E4969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9E255-0989-401B-9FDF-B66056C9DF7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896301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Second in-person EFG Meeting | October 22, 2025 | Lyon POLOL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23AC6-E0BD-BE48-A614-F0E7C08BAB76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F38DB-CAFA-D341-B4D5-64BB60628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8468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Second in-person EFG Meeting | October 22, 2025 | Lyon POLOL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F38DB-CAFA-D341-B4D5-64BB60628E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871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Second in-person EFG Meeting | October 22, 2025 | Lyon POLOL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F38DB-CAFA-D341-B4D5-64BB60628ED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20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Second in-person EFG Meeting | October 22, 2025 | Lyon POLOL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F38DB-CAFA-D341-B4D5-64BB60628ED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51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Second in-person EFG Meeting | October 22, 2025 | Lyon POLOL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F38DB-CAFA-D341-B4D5-64BB60628ED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32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Second in-person EFG Meeting | October 22, 2025 | Lyon POLOL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F38DB-CAFA-D341-B4D5-64BB60628ED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21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Second in-person EFG Meeting | October 22, 2025 | Lyon POLOL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F38DB-CAFA-D341-B4D5-64BB60628ED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616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Second in-person EFG Meeting | October 22, 2025 | Lyon POLOL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F38DB-CAFA-D341-B4D5-64BB60628ED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383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Second in-person EFG Meeting | October 22, 2025 | Lyon POLOL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F38DB-CAFA-D341-B4D5-64BB60628ED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266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Second in-person EFG Meeting | October 22, 2025 | Lyon POLOL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F38DB-CAFA-D341-B4D5-64BB60628ED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916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Second in-person EFG Meeting | October 22, 2025 | Lyon POLOL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F38DB-CAFA-D341-B4D5-64BB60628ED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41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Second in-person EFG Meeting | October 22, 2025 | Lyon POLOL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F38DB-CAFA-D341-B4D5-64BB60628E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71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Second in-person EFG Meeting | October 22, 2025 | Lyon POLOL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F38DB-CAFA-D341-B4D5-64BB60628E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296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Second in-person EFG Meeting | October 22, 2025 | Lyon POLOL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F38DB-CAFA-D341-B4D5-64BB60628E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02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Second in-person EFG Meeting | October 22, 2025 | Lyon POLOL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F38DB-CAFA-D341-B4D5-64BB60628E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94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Second in-person EFG Meeting | October 22, 2025 | Lyon POLOL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F38DB-CAFA-D341-B4D5-64BB60628E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47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Second in-person EFG Meeting | October 22, 2025 | Lyon POLOL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F38DB-CAFA-D341-B4D5-64BB60628E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76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Second in-person EFG Meeting | October 22, 2025 | Lyon POLOL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F38DB-CAFA-D341-B4D5-64BB60628E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875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Second in-person EFG Meeting | October 22, 2025 | Lyon POLOL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F38DB-CAFA-D341-B4D5-64BB60628E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12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E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Voxel Burst.jpg">
            <a:extLst>
              <a:ext uri="{FF2B5EF4-FFF2-40B4-BE49-F238E27FC236}">
                <a16:creationId xmlns:a16="http://schemas.microsoft.com/office/drawing/2014/main" id="{4A583D6E-72A9-4AE4-9616-6C6EA4F89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F70D12FA-9BFF-41DB-805F-8F5737AA2D23}"/>
              </a:ext>
            </a:extLst>
          </p:cNvPr>
          <p:cNvSpPr txBox="1">
            <a:spLocks/>
          </p:cNvSpPr>
          <p:nvPr userDrawn="1"/>
        </p:nvSpPr>
        <p:spPr bwMode="auto">
          <a:xfrm>
            <a:off x="9370219" y="234030"/>
            <a:ext cx="2557463" cy="13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3547" tIns="13547" rIns="13547" bIns="13547">
            <a:spAutoFit/>
          </a:bodyPr>
          <a:lstStyle>
            <a:lvl1pPr defTabSz="32385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defTabSz="32385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defTabSz="32385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defTabSz="32385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defTabSz="32385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457200" indent="914400" algn="ctr" defTabSz="32385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914400" indent="914400" algn="ctr" defTabSz="32385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1371600" indent="914400" algn="ctr" defTabSz="32385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1828800" indent="914400" algn="ctr" defTabSz="32385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algn="r" eaLnBrk="1">
              <a:lnSpc>
                <a:spcPct val="80000"/>
              </a:lnSpc>
              <a:defRPr/>
            </a:pPr>
            <a:r>
              <a:rPr lang="en-US" altLang="it-IT" sz="850" b="0" dirty="0">
                <a:solidFill>
                  <a:srgbClr val="FFFFFF"/>
                </a:solidFill>
                <a:latin typeface="Schibsted Grotesk Regular Regul" pitchFamily="2" charset="77"/>
                <a:ea typeface="Schibsted Grotesk Regular Regul" pitchFamily="2" charset="77"/>
                <a:cs typeface="Schibsted Grotesk Regular Regul" pitchFamily="2" charset="77"/>
                <a:sym typeface="Schibsted Grotesk Regular Regul" pitchFamily="2" charset="77"/>
              </a:rPr>
              <a:t>.</a:t>
            </a:r>
            <a:endParaRPr lang="it-IT" altLang="it-IT" sz="850" b="0" dirty="0">
              <a:solidFill>
                <a:srgbClr val="FFFFFF"/>
              </a:solidFill>
              <a:latin typeface="Schibsted Grotesk Regular Regul" pitchFamily="2" charset="77"/>
              <a:ea typeface="Schibsted Grotesk Regular Regul" pitchFamily="2" charset="77"/>
              <a:cs typeface="Schibsted Grotesk Regular Regul" pitchFamily="2" charset="77"/>
              <a:sym typeface="Schibsted Grotesk Regular Regul" pitchFamily="2" charset="77"/>
            </a:endParaRPr>
          </a:p>
        </p:txBody>
      </p:sp>
      <p:sp>
        <p:nvSpPr>
          <p:cNvPr id="10" name="Line 5">
            <a:extLst>
              <a:ext uri="{FF2B5EF4-FFF2-40B4-BE49-F238E27FC236}">
                <a16:creationId xmlns:a16="http://schemas.microsoft.com/office/drawing/2014/main" id="{63ACE078-417D-4298-8409-92F40897D4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42093" y="6381328"/>
            <a:ext cx="11685588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endParaRPr lang="en-NL" sz="900"/>
          </a:p>
        </p:txBody>
      </p:sp>
      <p:sp>
        <p:nvSpPr>
          <p:cNvPr id="11" name="Line 6">
            <a:extLst>
              <a:ext uri="{FF2B5EF4-FFF2-40B4-BE49-F238E27FC236}">
                <a16:creationId xmlns:a16="http://schemas.microsoft.com/office/drawing/2014/main" id="{E87BC323-C3DA-4ED9-8912-DB965E76635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42094" y="4797152"/>
            <a:ext cx="11685588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endParaRPr lang="en-NL" sz="9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5DBC97-1805-4018-8B16-5C4F5678F8D6}"/>
              </a:ext>
            </a:extLst>
          </p:cNvPr>
          <p:cNvPicPr/>
          <p:nvPr userDrawn="1"/>
        </p:nvPicPr>
        <p:blipFill>
          <a:blip r:embed="rId3"/>
          <a:srcRect/>
          <a:stretch/>
        </p:blipFill>
        <p:spPr>
          <a:xfrm>
            <a:off x="264318" y="5013176"/>
            <a:ext cx="3927447" cy="116967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E8BF697-2B47-AAB5-1BC2-63339D63C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5800" y="4797150"/>
            <a:ext cx="7631881" cy="1584170"/>
          </a:xfrm>
        </p:spPr>
        <p:txBody>
          <a:bodyPr lIns="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3E08053-109F-AEF7-ADC1-C38F15AA8EC7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auto">
          <a:xfrm>
            <a:off x="242091" y="6381327"/>
            <a:ext cx="11685590" cy="476671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374066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Empty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Line 6">
            <a:extLst>
              <a:ext uri="{FF2B5EF4-FFF2-40B4-BE49-F238E27FC236}">
                <a16:creationId xmlns:a16="http://schemas.microsoft.com/office/drawing/2014/main" id="{B3D2EFBC-3DF1-A69D-44E1-FAAE8D53FCC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28600" y="6698457"/>
            <a:ext cx="11685588" cy="0"/>
          </a:xfrm>
          <a:prstGeom prst="line">
            <a:avLst/>
          </a:prstGeom>
          <a:noFill/>
          <a:ln w="9525">
            <a:solidFill>
              <a:srgbClr val="2525D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NL" sz="900"/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8DBBCE34-80C2-F0CA-C2DB-D85CAC1B073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28600" y="6289675"/>
            <a:ext cx="11685588" cy="0"/>
          </a:xfrm>
          <a:prstGeom prst="line">
            <a:avLst/>
          </a:prstGeom>
          <a:noFill/>
          <a:ln w="9525">
            <a:solidFill>
              <a:srgbClr val="2525D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NL" sz="9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395B7C-3523-3A5C-DE53-7CAA238BCC1C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231378" y="6326665"/>
            <a:ext cx="1277615" cy="340041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FB3ECA2-70F6-056E-740B-141C4AB2B3EC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3122169" y="6311504"/>
            <a:ext cx="86786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A12D242-D5A4-D239-5AEC-AFDB00E2EAE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0938195" y="6311504"/>
            <a:ext cx="6812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>
              <a:defRPr sz="105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6B5EA5A-BC32-A742-B11B-8E7414D5B535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299C77F8-DBB9-ABB6-8350-4223802C4E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4132905" y="6311504"/>
            <a:ext cx="6572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3D Spatial Integration Plan for ET | Lucas Hermida Pena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228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Chapter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Line 6">
            <a:extLst>
              <a:ext uri="{FF2B5EF4-FFF2-40B4-BE49-F238E27FC236}">
                <a16:creationId xmlns:a16="http://schemas.microsoft.com/office/drawing/2014/main" id="{B3D2EFBC-3DF1-A69D-44E1-FAAE8D53FCC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28600" y="6698457"/>
            <a:ext cx="11685588" cy="0"/>
          </a:xfrm>
          <a:prstGeom prst="line">
            <a:avLst/>
          </a:prstGeom>
          <a:noFill/>
          <a:ln w="9525">
            <a:solidFill>
              <a:srgbClr val="2525D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NL" sz="9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395B7C-3523-3A5C-DE53-7CAA238BCC1C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231378" y="6326665"/>
            <a:ext cx="1277615" cy="340041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FB3ECA2-70F6-056E-740B-141C4AB2B3EC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3122169" y="6311504"/>
            <a:ext cx="86786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A12D242-D5A4-D239-5AEC-AFDB00E2EAE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0938195" y="6311504"/>
            <a:ext cx="6812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>
              <a:defRPr sz="105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6B5EA5A-BC32-A742-B11B-8E7414D5B535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FA758A-CFC0-4786-AEEE-DDC2ADC9EE8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07987" y="908720"/>
            <a:ext cx="11376025" cy="2852737"/>
          </a:xfrm>
        </p:spPr>
        <p:txBody>
          <a:bodyPr anchor="b"/>
          <a:lstStyle>
            <a:lvl1pPr algn="ctr">
              <a:defRPr sz="5000"/>
            </a:lvl1pPr>
          </a:lstStyle>
          <a:p>
            <a:pPr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8B1FD4-0E0A-3CAE-441D-93A1680F42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07986" y="3788445"/>
            <a:ext cx="11376026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9A6A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 dirty="0"/>
              <a:t>Click to edit Master text styles</a:t>
            </a:r>
          </a:p>
        </p:txBody>
      </p:sp>
      <p:sp>
        <p:nvSpPr>
          <p:cNvPr id="4" name="Line 7">
            <a:extLst>
              <a:ext uri="{FF2B5EF4-FFF2-40B4-BE49-F238E27FC236}">
                <a16:creationId xmlns:a16="http://schemas.microsoft.com/office/drawing/2014/main" id="{EFC6FC0A-7F0E-677F-05A7-337A9844C27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28600" y="6289675"/>
            <a:ext cx="11685588" cy="0"/>
          </a:xfrm>
          <a:prstGeom prst="line">
            <a:avLst/>
          </a:prstGeom>
          <a:noFill/>
          <a:ln w="9525">
            <a:solidFill>
              <a:srgbClr val="2525D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NL" sz="900"/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4129B1D0-11DF-4C58-EC33-9BD22B08BA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4132905" y="6311504"/>
            <a:ext cx="6572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3D Spatial Integration Plan for ET | Lucas Hermida Pena</a:t>
            </a:r>
          </a:p>
        </p:txBody>
      </p:sp>
    </p:spTree>
    <p:extLst>
      <p:ext uri="{BB962C8B-B14F-4D97-AF65-F5344CB8AC3E}">
        <p14:creationId xmlns:p14="http://schemas.microsoft.com/office/powerpoint/2010/main" val="1066057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 userDrawn="1">
  <p:cSld name="Last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>
            <a:spLocks noAdjustHandles="1"/>
          </p:cNvSpPr>
          <p:nvPr userDrawn="1"/>
        </p:nvSpPr>
        <p:spPr bwMode="auto">
          <a:xfrm>
            <a:off x="407988" y="6196407"/>
            <a:ext cx="113760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CH" sz="2200" b="0" dirty="0">
                <a:solidFill>
                  <a:srgbClr val="2525D3"/>
                </a:solidFill>
                <a:latin typeface="Schibsted Grotesk" pitchFamily="2" charset="0"/>
                <a:cs typeface="Schibsted Grotesk" pitchFamily="2" charset="0"/>
              </a:rPr>
              <a:t>einsteintelescope.eu</a:t>
            </a:r>
            <a:endParaRPr lang="en-US" sz="2200" b="0" dirty="0">
              <a:solidFill>
                <a:srgbClr val="2525D3"/>
              </a:solidFill>
              <a:latin typeface="Schibsted Grotesk" pitchFamily="2" charset="0"/>
              <a:cs typeface="Schibsted Grotesk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194F99-4BFB-440D-3B0F-398D7009BE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99543" y="2824891"/>
            <a:ext cx="5192915" cy="120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816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E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Voxel Burst.jpg">
            <a:extLst>
              <a:ext uri="{FF2B5EF4-FFF2-40B4-BE49-F238E27FC236}">
                <a16:creationId xmlns:a16="http://schemas.microsoft.com/office/drawing/2014/main" id="{4A583D6E-72A9-4AE4-9616-6C6EA4F89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63ACE078-417D-4298-8409-92F40897D4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42094" y="6525344"/>
            <a:ext cx="11685588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endParaRPr lang="en-NL" sz="900"/>
          </a:p>
        </p:txBody>
      </p:sp>
      <p:sp>
        <p:nvSpPr>
          <p:cNvPr id="11" name="Line 6">
            <a:extLst>
              <a:ext uri="{FF2B5EF4-FFF2-40B4-BE49-F238E27FC236}">
                <a16:creationId xmlns:a16="http://schemas.microsoft.com/office/drawing/2014/main" id="{E87BC323-C3DA-4ED9-8912-DB965E76635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42094" y="4797152"/>
            <a:ext cx="11685588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endParaRPr lang="en-NL" sz="9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5DBC97-1805-4018-8B16-5C4F5678F8D6}"/>
              </a:ext>
            </a:extLst>
          </p:cNvPr>
          <p:cNvPicPr/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60573" y="5156042"/>
            <a:ext cx="3927447" cy="101041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E8BF697-2B47-AAB5-1BC2-63339D63C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1634" y="4818458"/>
            <a:ext cx="7516048" cy="1058813"/>
          </a:xfrm>
          <a:prstGeom prst="rect">
            <a:avLst/>
          </a:prstGeom>
        </p:spPr>
        <p:txBody>
          <a:bodyPr lIns="0" anchor="t"/>
          <a:lstStyle>
            <a:lvl1pPr algn="l">
              <a:defRPr>
                <a:solidFill>
                  <a:schemeClr val="bg1"/>
                </a:solidFill>
                <a:latin typeface="Schibsted Grotesk" pitchFamily="2" charset="0"/>
                <a:cs typeface="Schibsted Grotesk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3E08053-109F-AEF7-ADC1-C38F15AA8EC7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auto">
          <a:xfrm>
            <a:off x="4411634" y="5877271"/>
            <a:ext cx="7516047" cy="626768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Schibsted Grotesk" pitchFamily="2" charset="0"/>
                <a:cs typeface="Schibsted Grotesk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38942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E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Voxel Burst.jpg">
            <a:extLst>
              <a:ext uri="{FF2B5EF4-FFF2-40B4-BE49-F238E27FC236}">
                <a16:creationId xmlns:a16="http://schemas.microsoft.com/office/drawing/2014/main" id="{4A583D6E-72A9-4AE4-9616-6C6EA4F89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F70D12FA-9BFF-41DB-805F-8F5737AA2D23}"/>
              </a:ext>
            </a:extLst>
          </p:cNvPr>
          <p:cNvSpPr txBox="1">
            <a:spLocks/>
          </p:cNvSpPr>
          <p:nvPr userDrawn="1"/>
        </p:nvSpPr>
        <p:spPr bwMode="auto">
          <a:xfrm>
            <a:off x="9370219" y="234030"/>
            <a:ext cx="2557463" cy="13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3547" tIns="13547" rIns="13547" bIns="13547">
            <a:spAutoFit/>
          </a:bodyPr>
          <a:lstStyle>
            <a:lvl1pPr defTabSz="32385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defTabSz="32385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defTabSz="32385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defTabSz="32385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defTabSz="32385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457200" indent="914400" algn="ctr" defTabSz="32385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914400" indent="914400" algn="ctr" defTabSz="32385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1371600" indent="914400" algn="ctr" defTabSz="32385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1828800" indent="914400" algn="ctr" defTabSz="32385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algn="r" eaLnBrk="1">
              <a:lnSpc>
                <a:spcPct val="80000"/>
              </a:lnSpc>
              <a:defRPr/>
            </a:pPr>
            <a:r>
              <a:rPr lang="en-US" altLang="it-IT" sz="850" b="0" dirty="0">
                <a:solidFill>
                  <a:srgbClr val="FFFFFF"/>
                </a:solidFill>
                <a:latin typeface="Schibsted Grotesk Regular Regul" pitchFamily="2" charset="77"/>
                <a:ea typeface="Schibsted Grotesk Regular Regul" pitchFamily="2" charset="77"/>
                <a:cs typeface="Schibsted Grotesk Regular Regul" pitchFamily="2" charset="77"/>
                <a:sym typeface="Schibsted Grotesk Regular Regul" pitchFamily="2" charset="77"/>
              </a:rPr>
              <a:t>.</a:t>
            </a:r>
            <a:endParaRPr lang="it-IT" altLang="it-IT" sz="850" b="0" dirty="0">
              <a:solidFill>
                <a:srgbClr val="FFFFFF"/>
              </a:solidFill>
              <a:latin typeface="Schibsted Grotesk Regular Regul" pitchFamily="2" charset="77"/>
              <a:ea typeface="Schibsted Grotesk Regular Regul" pitchFamily="2" charset="77"/>
              <a:cs typeface="Schibsted Grotesk Regular Regul" pitchFamily="2" charset="77"/>
              <a:sym typeface="Schibsted Grotesk Regular Regul" pitchFamily="2" charset="77"/>
            </a:endParaRPr>
          </a:p>
        </p:txBody>
      </p:sp>
      <p:sp>
        <p:nvSpPr>
          <p:cNvPr id="10" name="Line 5">
            <a:extLst>
              <a:ext uri="{FF2B5EF4-FFF2-40B4-BE49-F238E27FC236}">
                <a16:creationId xmlns:a16="http://schemas.microsoft.com/office/drawing/2014/main" id="{63ACE078-417D-4298-8409-92F40897D4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42093" y="6381328"/>
            <a:ext cx="11685588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endParaRPr lang="en-NL" sz="900"/>
          </a:p>
        </p:txBody>
      </p:sp>
      <p:sp>
        <p:nvSpPr>
          <p:cNvPr id="11" name="Line 6">
            <a:extLst>
              <a:ext uri="{FF2B5EF4-FFF2-40B4-BE49-F238E27FC236}">
                <a16:creationId xmlns:a16="http://schemas.microsoft.com/office/drawing/2014/main" id="{E87BC323-C3DA-4ED9-8912-DB965E76635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42094" y="4797152"/>
            <a:ext cx="11685588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endParaRPr lang="en-NL" sz="9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5DBC97-1805-4018-8B16-5C4F5678F8D6}"/>
              </a:ext>
            </a:extLst>
          </p:cNvPr>
          <p:cNvPicPr/>
          <p:nvPr userDrawn="1"/>
        </p:nvPicPr>
        <p:blipFill>
          <a:blip r:embed="rId3"/>
          <a:srcRect/>
          <a:stretch/>
        </p:blipFill>
        <p:spPr>
          <a:xfrm>
            <a:off x="264318" y="5013176"/>
            <a:ext cx="3927447" cy="116967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E8BF697-2B47-AAB5-1BC2-63339D63C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5800" y="4797150"/>
            <a:ext cx="7631881" cy="1584170"/>
          </a:xfrm>
        </p:spPr>
        <p:txBody>
          <a:bodyPr lIns="0" anchor="ctr"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3E08053-109F-AEF7-ADC1-C38F15AA8EC7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auto">
          <a:xfrm>
            <a:off x="242091" y="6381327"/>
            <a:ext cx="11685590" cy="476671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734927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D27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090DAC-1097-B132-C5AD-62E33DDB560D}"/>
              </a:ext>
            </a:extLst>
          </p:cNvPr>
          <p:cNvSpPr/>
          <p:nvPr userDrawn="1"/>
        </p:nvSpPr>
        <p:spPr bwMode="auto">
          <a:xfrm>
            <a:off x="-1" y="0"/>
            <a:ext cx="12191999" cy="6857999"/>
          </a:xfrm>
          <a:prstGeom prst="rect">
            <a:avLst/>
          </a:prstGeom>
          <a:solidFill>
            <a:srgbClr val="0D27C5"/>
          </a:solidFill>
          <a:ln w="25400" cap="flat" cmpd="sng" algn="ctr">
            <a:solidFill>
              <a:srgbClr val="0D27C5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3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chibsted Grotesk" pitchFamily="2" charset="0"/>
              <a:ea typeface="Helvetica Neue" panose="02000503000000020004" pitchFamily="2" charset="0"/>
              <a:cs typeface="Schibsted Grotesk" pitchFamily="2" charset="0"/>
              <a:sym typeface="Helvetica Neue" panose="02000503000000020004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B74BBD-0412-9FF0-84C2-4D321F09E8DA}"/>
              </a:ext>
            </a:extLst>
          </p:cNvPr>
          <p:cNvSpPr/>
          <p:nvPr userDrawn="1"/>
        </p:nvSpPr>
        <p:spPr bwMode="auto">
          <a:xfrm>
            <a:off x="1" y="3244333"/>
            <a:ext cx="12192000" cy="369332"/>
          </a:xfrm>
          <a:prstGeom prst="rect">
            <a:avLst/>
          </a:prstGeom>
          <a:solidFill>
            <a:srgbClr val="0D27C5"/>
          </a:solidFill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8AA2FE1D-D26C-1C26-D403-A00621649D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>
            <a:off x="228598" y="6333071"/>
            <a:ext cx="1277215" cy="328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Line 4">
            <a:extLst>
              <a:ext uri="{FF2B5EF4-FFF2-40B4-BE49-F238E27FC236}">
                <a16:creationId xmlns:a16="http://schemas.microsoft.com/office/drawing/2014/main" id="{01BBAF7B-09D5-2761-7C4D-A8AEF87B02D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28600" y="169863"/>
            <a:ext cx="11685588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nl-NL" sz="900"/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661DB0CE-29B0-030D-9C62-84B6279CE00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28600" y="6698457"/>
            <a:ext cx="11685588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nl-NL" sz="900"/>
          </a:p>
        </p:txBody>
      </p:sp>
      <p:sp>
        <p:nvSpPr>
          <p:cNvPr id="10" name="Line 7">
            <a:extLst>
              <a:ext uri="{FF2B5EF4-FFF2-40B4-BE49-F238E27FC236}">
                <a16:creationId xmlns:a16="http://schemas.microsoft.com/office/drawing/2014/main" id="{4C766D7B-707B-CCC9-58C1-B119F7A55EA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28600" y="6289675"/>
            <a:ext cx="11685588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nl-NL" sz="900" dirty="0"/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9BA227DC-7B8E-69A1-B108-D9DC3B302492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33363" y="169864"/>
            <a:ext cx="2334245" cy="23336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18000" rIns="36000" bIns="0" anchor="ctr">
            <a:noAutofit/>
          </a:bodyPr>
          <a:lstStyle>
            <a:lvl1pPr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>
              <a:lnSpc>
                <a:spcPct val="80000"/>
              </a:lnSpc>
            </a:pPr>
            <a:r>
              <a:rPr lang="it-IT" altLang="it-IT" sz="900" b="0" dirty="0">
                <a:solidFill>
                  <a:schemeClr val="bg1"/>
                </a:solidFill>
                <a:latin typeface="Schibsted Grotesk" pitchFamily="2" charset="0"/>
                <a:ea typeface="Schibsted Grotesk Regular Regul" charset="0"/>
                <a:cs typeface="Schibsted Grotesk" pitchFamily="2" charset="0"/>
                <a:sym typeface="Schibsted Grotesk Regular Regul" charset="0"/>
              </a:rPr>
              <a:t>Einstein Telescope Organisation</a:t>
            </a:r>
          </a:p>
        </p:txBody>
      </p:sp>
      <p:sp>
        <p:nvSpPr>
          <p:cNvPr id="12" name="Line 4">
            <a:extLst>
              <a:ext uri="{FF2B5EF4-FFF2-40B4-BE49-F238E27FC236}">
                <a16:creationId xmlns:a16="http://schemas.microsoft.com/office/drawing/2014/main" id="{D2742AB4-1D42-73A4-3B87-4F7B993466CF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228599" y="1152172"/>
            <a:ext cx="11685587" cy="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NL" sz="900"/>
          </a:p>
        </p:txBody>
      </p:sp>
      <p:sp>
        <p:nvSpPr>
          <p:cNvPr id="14" name="Line 3">
            <a:extLst>
              <a:ext uri="{FF2B5EF4-FFF2-40B4-BE49-F238E27FC236}">
                <a16:creationId xmlns:a16="http://schemas.microsoft.com/office/drawing/2014/main" id="{763682B8-80DB-311A-A3AB-FDA79E79125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28600" y="405607"/>
            <a:ext cx="11685588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nl-NL" sz="90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A9316E8-549B-0EB1-BDDF-D7A94BE57DD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0938194" y="6284119"/>
            <a:ext cx="975993" cy="41433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>
              <a:defRPr sz="105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6B5EA5A-BC32-A742-B11B-8E7414D5B535}" type="slidenum">
              <a:rPr lang="en-US" smtClean="0">
                <a:solidFill>
                  <a:schemeClr val="bg1"/>
                </a:solidFill>
                <a:latin typeface="Helvetica Neue Light"/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  <a:latin typeface="Helvetica Neue Light"/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C4D336F1-08D8-493C-4B05-0BB1399241C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28598" y="410369"/>
            <a:ext cx="11543086" cy="74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altLang="it-IT" dirty="0">
                <a:sym typeface="Helvetica Neue Medium" charset="0"/>
              </a:rPr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0EE81F-332E-A3A6-074E-EA804DC5BF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3D Spatial Integration Plan for ET | Lucas Hermida Pena</a:t>
            </a: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F69395B-1535-0C28-E0D5-21D29B2B954D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07989" y="1560955"/>
            <a:ext cx="11376024" cy="43883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324000" indent="-324000"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 marL="648000" indent="-324000">
              <a:buSzPct val="100000"/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 marL="972000" indent="-324000">
              <a:buSzPct val="100000"/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buSzPct val="100000"/>
              <a:buFont typeface="Arial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en-US" dirty="0"/>
              <a:t>Click to edit Master text styles</a:t>
            </a:r>
          </a:p>
          <a:p>
            <a:pPr lvl="1">
              <a:defRPr/>
            </a:pPr>
            <a:r>
              <a:rPr lang="en-US" dirty="0"/>
              <a:t>Second level</a:t>
            </a:r>
          </a:p>
          <a:p>
            <a:pPr lvl="2">
              <a:defRPr/>
            </a:pPr>
            <a:r>
              <a:rPr lang="en-US" dirty="0"/>
              <a:t>Third level</a:t>
            </a:r>
          </a:p>
          <a:p>
            <a:pPr lvl="3">
              <a:defRPr/>
            </a:pPr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16715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6C4437-732C-1949-69A4-38C636176D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3D Spatial Integration Plan for ET | Lucas Hermida Pena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85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 with logo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2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3745989" y="1126788"/>
            <a:ext cx="4818823" cy="111203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407988" y="3429001"/>
            <a:ext cx="11376025" cy="2153265"/>
          </a:xfrm>
          <a:prstGeom prst="rect">
            <a:avLst/>
          </a:prstGeom>
        </p:spPr>
        <p:txBody>
          <a:bodyPr lIns="0" tIns="0" anchor="t" anchorCtr="0"/>
          <a:lstStyle>
            <a:lvl1pPr algn="l">
              <a:defRPr sz="5000" b="1">
                <a:solidFill>
                  <a:srgbClr val="2525D3"/>
                </a:solidFill>
              </a:defRPr>
            </a:lvl1pPr>
          </a:lstStyle>
          <a:p>
            <a:pPr>
              <a:defRPr/>
            </a:pPr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 bwMode="auto">
          <a:xfrm>
            <a:off x="407988" y="5700252"/>
            <a:ext cx="11376026" cy="803787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indent="0" algn="l">
              <a:buNone/>
              <a:defRPr sz="2000" b="0">
                <a:solidFill>
                  <a:srgbClr val="2525D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 dirty="0"/>
              <a:t>Click to edit Master subtitle style</a:t>
            </a:r>
          </a:p>
        </p:txBody>
      </p:sp>
      <p:sp>
        <p:nvSpPr>
          <p:cNvPr id="2" name="Line 4">
            <a:extLst>
              <a:ext uri="{FF2B5EF4-FFF2-40B4-BE49-F238E27FC236}">
                <a16:creationId xmlns:a16="http://schemas.microsoft.com/office/drawing/2014/main" id="{93AF9158-627E-C3C2-9834-4EA4E954D2B0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407989" y="3428999"/>
            <a:ext cx="11376024" cy="0"/>
          </a:xfrm>
          <a:prstGeom prst="line">
            <a:avLst/>
          </a:prstGeom>
          <a:noFill/>
          <a:ln w="9525">
            <a:solidFill>
              <a:srgbClr val="2525D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NL" sz="900"/>
          </a:p>
        </p:txBody>
      </p:sp>
      <p:sp>
        <p:nvSpPr>
          <p:cNvPr id="3" name="Line 4">
            <a:extLst>
              <a:ext uri="{FF2B5EF4-FFF2-40B4-BE49-F238E27FC236}">
                <a16:creationId xmlns:a16="http://schemas.microsoft.com/office/drawing/2014/main" id="{874BCEC6-9436-AD96-BAF6-75EC88057365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407989" y="5582266"/>
            <a:ext cx="11376024" cy="0"/>
          </a:xfrm>
          <a:prstGeom prst="line">
            <a:avLst/>
          </a:prstGeom>
          <a:noFill/>
          <a:ln w="9525">
            <a:solidFill>
              <a:srgbClr val="2525D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NL" sz="900"/>
          </a:p>
        </p:txBody>
      </p:sp>
    </p:spTree>
    <p:extLst>
      <p:ext uri="{BB962C8B-B14F-4D97-AF65-F5344CB8AC3E}">
        <p14:creationId xmlns:p14="http://schemas.microsoft.com/office/powerpoint/2010/main" val="2967349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B6A06-EC0C-92EF-39FC-CD4D9F794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1" y="404664"/>
            <a:ext cx="11735933" cy="76134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D6BBB0-6702-9EF0-C551-D7700DAFA0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2169" y="6311504"/>
            <a:ext cx="86786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chibsted Grotesk" pitchFamily="2" charset="0"/>
                <a:cs typeface="Schibsted Grotesk" pitchFamily="2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24D3EF-59C2-2FDC-6666-E5DDA2649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2905" y="6311504"/>
            <a:ext cx="657222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3D Spatial Integration Plan for ET | Lucas Hermida Pena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C1174F0-CCA4-C99E-4205-FBC75CEEF2D7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43305" y="1272746"/>
            <a:ext cx="11376024" cy="4932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24000" indent="-324000">
              <a:buFont typeface="Arial"/>
              <a:buChar char="•"/>
              <a:defRPr sz="1800">
                <a:solidFill>
                  <a:schemeClr val="tx1"/>
                </a:solidFill>
              </a:defRPr>
            </a:lvl2pPr>
            <a:lvl3pPr marL="648000" indent="-324000">
              <a:buSzPct val="100000"/>
              <a:buFont typeface="Arial"/>
              <a:buChar char="•"/>
              <a:defRPr>
                <a:solidFill>
                  <a:schemeClr val="tx1"/>
                </a:solidFill>
              </a:defRPr>
            </a:lvl3pPr>
            <a:lvl4pPr marL="972000" indent="-324000">
              <a:buSzPct val="100000"/>
              <a:buFont typeface="Arial"/>
              <a:buChar char="•"/>
              <a:defRPr>
                <a:solidFill>
                  <a:schemeClr val="tx1"/>
                </a:solidFill>
              </a:defRPr>
            </a:lvl4pPr>
            <a:lvl5pPr marL="2057400" indent="-228600">
              <a:buSzPct val="100000"/>
              <a:buFont typeface="Arial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en-US" dirty="0"/>
              <a:t>Click to edit Master text styles</a:t>
            </a:r>
          </a:p>
          <a:p>
            <a:pPr lvl="1">
              <a:defRPr/>
            </a:pPr>
            <a:r>
              <a:rPr lang="en-US" dirty="0"/>
              <a:t>Second level</a:t>
            </a:r>
          </a:p>
          <a:p>
            <a:pPr lvl="2">
              <a:defRPr/>
            </a:pPr>
            <a:r>
              <a:rPr lang="en-US" dirty="0"/>
              <a:t>Third level</a:t>
            </a:r>
          </a:p>
          <a:p>
            <a:pPr lvl="3">
              <a:defRPr/>
            </a:pPr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467835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ullete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>
            <a:spLocks noGrp="1"/>
          </p:cNvSpPr>
          <p:nvPr>
            <p:ph type="title"/>
          </p:nvPr>
        </p:nvSpPr>
        <p:spPr bwMode="auto">
          <a:xfrm>
            <a:off x="395684" y="167540"/>
            <a:ext cx="11376000" cy="9846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DB5AC-CC1D-81CB-BA89-FA33839F0E00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07989" y="1268760"/>
            <a:ext cx="11376024" cy="49320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24000" indent="-324000">
              <a:buFont typeface="Arial"/>
              <a:buChar char="•"/>
              <a:defRPr sz="1800">
                <a:solidFill>
                  <a:schemeClr val="tx1"/>
                </a:solidFill>
              </a:defRPr>
            </a:lvl2pPr>
            <a:lvl3pPr marL="648000" indent="-324000">
              <a:buSzPct val="100000"/>
              <a:buFont typeface="Arial"/>
              <a:buChar char="•"/>
              <a:defRPr>
                <a:solidFill>
                  <a:schemeClr val="tx1"/>
                </a:solidFill>
              </a:defRPr>
            </a:lvl3pPr>
            <a:lvl4pPr marL="972000" indent="-324000">
              <a:buSzPct val="100000"/>
              <a:buFont typeface="Arial"/>
              <a:buChar char="•"/>
              <a:defRPr>
                <a:solidFill>
                  <a:schemeClr val="tx1"/>
                </a:solidFill>
              </a:defRPr>
            </a:lvl4pPr>
            <a:lvl5pPr marL="2057400" indent="-228600">
              <a:buSzPct val="100000"/>
              <a:buFont typeface="Arial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en-US" dirty="0"/>
              <a:t>Click to edit Master text styles</a:t>
            </a:r>
          </a:p>
          <a:p>
            <a:pPr lvl="1">
              <a:defRPr/>
            </a:pPr>
            <a:r>
              <a:rPr lang="en-US" dirty="0"/>
              <a:t>Second level</a:t>
            </a:r>
          </a:p>
          <a:p>
            <a:pPr lvl="2">
              <a:defRPr/>
            </a:pPr>
            <a:r>
              <a:rPr lang="en-US" dirty="0"/>
              <a:t>Third level</a:t>
            </a:r>
          </a:p>
          <a:p>
            <a:pPr lvl="3">
              <a:defRPr/>
            </a:pPr>
            <a:r>
              <a:rPr lang="en-US" dirty="0"/>
              <a:t>Fourth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3803DCC-B56C-C482-00DC-CF1029B430EE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3122169" y="6311504"/>
            <a:ext cx="86786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CA6143D7-28A6-99D7-D624-29455B01EB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4132905" y="6311504"/>
            <a:ext cx="6572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3D Spatial Integration Plan for ET | Lucas Hermida Pena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784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 with logo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2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>
            <a:off x="4133719" y="1126788"/>
            <a:ext cx="4043362" cy="111203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407988" y="3429001"/>
            <a:ext cx="11376025" cy="2153265"/>
          </a:xfrm>
        </p:spPr>
        <p:txBody>
          <a:bodyPr lIns="0" tIns="0" anchor="t" anchorCtr="0"/>
          <a:lstStyle>
            <a:lvl1pPr algn="l">
              <a:defRPr sz="5000" b="1">
                <a:solidFill>
                  <a:srgbClr val="2525D3"/>
                </a:solidFill>
              </a:defRPr>
            </a:lvl1pPr>
          </a:lstStyle>
          <a:p>
            <a:pPr>
              <a:defRPr/>
            </a:pPr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 bwMode="auto">
          <a:xfrm>
            <a:off x="407988" y="5700252"/>
            <a:ext cx="11376026" cy="803787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indent="0" algn="l">
              <a:buNone/>
              <a:defRPr sz="2000" b="0">
                <a:solidFill>
                  <a:srgbClr val="2525D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 dirty="0"/>
              <a:t>Click to edit Master subtitle style</a:t>
            </a:r>
          </a:p>
        </p:txBody>
      </p:sp>
      <p:sp>
        <p:nvSpPr>
          <p:cNvPr id="2" name="Line 4">
            <a:extLst>
              <a:ext uri="{FF2B5EF4-FFF2-40B4-BE49-F238E27FC236}">
                <a16:creationId xmlns:a16="http://schemas.microsoft.com/office/drawing/2014/main" id="{93AF9158-627E-C3C2-9834-4EA4E954D2B0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407989" y="3428999"/>
            <a:ext cx="11376024" cy="0"/>
          </a:xfrm>
          <a:prstGeom prst="line">
            <a:avLst/>
          </a:prstGeom>
          <a:noFill/>
          <a:ln w="9525">
            <a:solidFill>
              <a:srgbClr val="2525D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NL" sz="900"/>
          </a:p>
        </p:txBody>
      </p:sp>
      <p:sp>
        <p:nvSpPr>
          <p:cNvPr id="3" name="Line 4">
            <a:extLst>
              <a:ext uri="{FF2B5EF4-FFF2-40B4-BE49-F238E27FC236}">
                <a16:creationId xmlns:a16="http://schemas.microsoft.com/office/drawing/2014/main" id="{874BCEC6-9436-AD96-BAF6-75EC88057365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407989" y="5582266"/>
            <a:ext cx="11376024" cy="0"/>
          </a:xfrm>
          <a:prstGeom prst="line">
            <a:avLst/>
          </a:prstGeom>
          <a:noFill/>
          <a:ln w="9525">
            <a:solidFill>
              <a:srgbClr val="2525D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NL" sz="900"/>
          </a:p>
        </p:txBody>
      </p:sp>
    </p:spTree>
    <p:extLst>
      <p:ext uri="{BB962C8B-B14F-4D97-AF65-F5344CB8AC3E}">
        <p14:creationId xmlns:p14="http://schemas.microsoft.com/office/powerpoint/2010/main" val="9846542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mpar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E8F2BFE-650E-8AD7-2BBF-A257F3728829}"/>
              </a:ext>
            </a:extLst>
          </p:cNvPr>
          <p:cNvSpPr>
            <a:spLocks noGrp="1"/>
          </p:cNvSpPr>
          <p:nvPr>
            <p:ph sz="half" idx="10"/>
          </p:nvPr>
        </p:nvSpPr>
        <p:spPr bwMode="auto">
          <a:xfrm>
            <a:off x="407987" y="1268760"/>
            <a:ext cx="5616575" cy="4932015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US" dirty="0"/>
              <a:t>Click to edit Master text styles</a:t>
            </a:r>
          </a:p>
          <a:p>
            <a:pPr lvl="1">
              <a:defRPr/>
            </a:pPr>
            <a:r>
              <a:rPr lang="en-US" dirty="0"/>
              <a:t>Second level</a:t>
            </a:r>
          </a:p>
          <a:p>
            <a:pPr lvl="2">
              <a:defRPr/>
            </a:pPr>
            <a:r>
              <a:rPr lang="en-US" dirty="0"/>
              <a:t>Third level</a:t>
            </a:r>
          </a:p>
          <a:p>
            <a:pPr lvl="3">
              <a:defRPr/>
            </a:pPr>
            <a:r>
              <a:rPr lang="en-US" dirty="0"/>
              <a:t>Fourth level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C9B08C9-8F02-2427-0F23-E0D35F7B7416}"/>
              </a:ext>
            </a:extLst>
          </p:cNvPr>
          <p:cNvSpPr>
            <a:spLocks noGrp="1"/>
          </p:cNvSpPr>
          <p:nvPr>
            <p:ph sz="half" idx="2"/>
          </p:nvPr>
        </p:nvSpPr>
        <p:spPr bwMode="auto">
          <a:xfrm>
            <a:off x="6172199" y="1268760"/>
            <a:ext cx="5611813" cy="4932015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US" dirty="0"/>
              <a:t>Click to edit Master text styles</a:t>
            </a:r>
          </a:p>
          <a:p>
            <a:pPr lvl="1">
              <a:defRPr/>
            </a:pPr>
            <a:r>
              <a:rPr lang="en-US" dirty="0"/>
              <a:t>Second level</a:t>
            </a:r>
          </a:p>
          <a:p>
            <a:pPr lvl="2">
              <a:defRPr/>
            </a:pPr>
            <a:r>
              <a:rPr lang="en-US" dirty="0"/>
              <a:t>Third level</a:t>
            </a:r>
          </a:p>
          <a:p>
            <a:pPr lvl="3">
              <a:defRPr/>
            </a:pPr>
            <a:r>
              <a:rPr lang="en-US" dirty="0"/>
              <a:t>Fourth level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E63E7250-D031-D69C-CCC9-F0BBEE0ACAF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95684" y="167540"/>
            <a:ext cx="11376000" cy="984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dirty="0">
                <a:sym typeface="Helvetica Neue Medium" charset="0"/>
              </a:rPr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80649-D504-0DEE-8371-461BBDC6158D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auto">
          <a:xfrm>
            <a:off x="3122169" y="6311504"/>
            <a:ext cx="86786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/>
                </a:solidFill>
                <a:latin typeface="Schibsted Grotesk" pitchFamily="2" charset="0"/>
                <a:cs typeface="Schibsted Grotesk" pitchFamily="2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18A7D0DC-2F95-E9D0-B8E5-72E03E7934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4132905" y="6311504"/>
            <a:ext cx="6572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3D Spatial Integration Plan for ET | Lucas Hermida Pena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180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9FF0838D-4F9B-05F5-A358-620070614A88}"/>
              </a:ext>
            </a:extLst>
          </p:cNvPr>
          <p:cNvSpPr>
            <a:spLocks noGrp="1"/>
          </p:cNvSpPr>
          <p:nvPr>
            <p:ph sz="half" idx="2"/>
          </p:nvPr>
        </p:nvSpPr>
        <p:spPr bwMode="auto">
          <a:xfrm>
            <a:off x="6172199" y="2116942"/>
            <a:ext cx="5611813" cy="4083833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US" dirty="0"/>
              <a:t>Click to edit Master text styles</a:t>
            </a:r>
          </a:p>
          <a:p>
            <a:pPr lvl="1">
              <a:defRPr/>
            </a:pPr>
            <a:r>
              <a:rPr lang="en-US" dirty="0"/>
              <a:t>Second level</a:t>
            </a:r>
          </a:p>
          <a:p>
            <a:pPr lvl="2">
              <a:defRPr/>
            </a:pPr>
            <a:r>
              <a:rPr lang="en-US" dirty="0"/>
              <a:t>Third level</a:t>
            </a:r>
          </a:p>
          <a:p>
            <a:pPr lvl="3">
              <a:defRPr/>
            </a:pPr>
            <a:r>
              <a:rPr lang="en-US" dirty="0"/>
              <a:t>Fourth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44FC51C-9C07-F190-0D65-F9347FB2AC9C}"/>
              </a:ext>
            </a:extLst>
          </p:cNvPr>
          <p:cNvSpPr>
            <a:spLocks noGrp="1"/>
          </p:cNvSpPr>
          <p:nvPr>
            <p:ph sz="half" idx="10"/>
          </p:nvPr>
        </p:nvSpPr>
        <p:spPr bwMode="auto">
          <a:xfrm>
            <a:off x="407987" y="2116942"/>
            <a:ext cx="5616575" cy="4083833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US" dirty="0"/>
              <a:t>Click to edit Master text styles</a:t>
            </a:r>
          </a:p>
          <a:p>
            <a:pPr lvl="1">
              <a:defRPr/>
            </a:pPr>
            <a:r>
              <a:rPr lang="en-US" dirty="0"/>
              <a:t>Second level</a:t>
            </a:r>
          </a:p>
          <a:p>
            <a:pPr lvl="2">
              <a:defRPr/>
            </a:pPr>
            <a:r>
              <a:rPr lang="en-US" dirty="0"/>
              <a:t>Third level</a:t>
            </a:r>
          </a:p>
          <a:p>
            <a:pPr lvl="3">
              <a:defRPr/>
            </a:pPr>
            <a:r>
              <a:rPr lang="en-US" dirty="0"/>
              <a:t>Fourth level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7DF3466-CCAF-28D4-546A-72FE29917F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07987" y="1307312"/>
            <a:ext cx="5616575" cy="668337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29A6A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9F0EF90-8758-925B-08DA-7761ACAB5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 bwMode="auto">
          <a:xfrm>
            <a:off x="6172187" y="1323995"/>
            <a:ext cx="5616600" cy="655634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29A6A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0949BF0F-90CC-38D7-B7CF-C6F8DF260E3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95684" y="167540"/>
            <a:ext cx="11376000" cy="984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dirty="0">
                <a:sym typeface="Helvetica Neue Medium" charset="0"/>
              </a:rPr>
              <a:t>Click to edit Master title style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DFDB3A-DB83-4F02-ADA4-04F917120A44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auto">
          <a:xfrm>
            <a:off x="3122169" y="6311504"/>
            <a:ext cx="86786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/>
                </a:solidFill>
                <a:latin typeface="Schibsted Grotesk" pitchFamily="2" charset="0"/>
                <a:cs typeface="Schibsted Grotesk" pitchFamily="2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1A76DB8C-909A-986F-B12B-C3A75EE7EA0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auto">
          <a:xfrm>
            <a:off x="4132905" y="6311504"/>
            <a:ext cx="6572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3D Spatial Integration Plan for ET | Lucas Hermida Pena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3819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Expla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3282038-A50F-1013-4817-47D131EA9BE9}"/>
              </a:ext>
            </a:extLst>
          </p:cNvPr>
          <p:cNvSpPr>
            <a:spLocks noGrp="1"/>
          </p:cNvSpPr>
          <p:nvPr>
            <p:ph sz="half" idx="1"/>
          </p:nvPr>
        </p:nvSpPr>
        <p:spPr bwMode="auto">
          <a:xfrm>
            <a:off x="407987" y="1598658"/>
            <a:ext cx="5616575" cy="46085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A286116-19FE-481F-33AC-E2A7599A888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6167438" y="0"/>
            <a:ext cx="6024562" cy="6207170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93AA114-0F4D-1D16-1635-4A3BDE15F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181351"/>
            <a:ext cx="5759451" cy="984669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CE411A9-E474-C679-C599-C2CA24947AE2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3122169" y="6311504"/>
            <a:ext cx="86786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7096F5C3-B454-7F83-419D-F8517D630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4132905" y="6311504"/>
            <a:ext cx="6572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3D Spatial Integration Plan for ET | Lucas Hermida Pena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2868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6196BD98-A3ED-5BA2-22F0-2A59CCE986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407988" y="1268760"/>
            <a:ext cx="11376025" cy="4932015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8F67B0-27B2-6F18-D6F8-CD3F5E192A93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3122169" y="6311504"/>
            <a:ext cx="86786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7E2EE75B-D5E1-1A29-304B-E307A2E116C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95684" y="167540"/>
            <a:ext cx="11376000" cy="984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dirty="0">
                <a:sym typeface="Helvetica Neue Medium" charset="0"/>
              </a:rPr>
              <a:t>Click to edit Master title style</a:t>
            </a:r>
          </a:p>
        </p:txBody>
      </p: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8A167897-8367-37AB-F3C2-F9B8018950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4132905" y="6311504"/>
            <a:ext cx="6572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3D Spatial Integration Plan for ET | Lucas Hermida Pena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3215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Full Screen Picture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CF282F69-1D6A-B682-2614-5824DAACA35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0" y="-29979"/>
            <a:ext cx="12192000" cy="6195283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pPr>
              <a:defRPr/>
            </a:pPr>
            <a:r>
              <a:rPr lang="en-US" dirty="0"/>
              <a:t>Drag and drop picture</a:t>
            </a:r>
            <a:endParaRPr dirty="0"/>
          </a:p>
        </p:txBody>
      </p:sp>
      <p:sp>
        <p:nvSpPr>
          <p:cNvPr id="3" name="Line 6">
            <a:extLst>
              <a:ext uri="{FF2B5EF4-FFF2-40B4-BE49-F238E27FC236}">
                <a16:creationId xmlns:a16="http://schemas.microsoft.com/office/drawing/2014/main" id="{CCE77DDA-BBE0-EBAD-D01A-85EB24F277A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28600" y="6698457"/>
            <a:ext cx="11685588" cy="0"/>
          </a:xfrm>
          <a:prstGeom prst="line">
            <a:avLst/>
          </a:prstGeom>
          <a:noFill/>
          <a:ln w="9525">
            <a:solidFill>
              <a:srgbClr val="2525D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NL" sz="900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8A40C7E1-F80C-12C5-D4DA-FF071803DA0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28600" y="6289675"/>
            <a:ext cx="11685588" cy="0"/>
          </a:xfrm>
          <a:prstGeom prst="line">
            <a:avLst/>
          </a:prstGeom>
          <a:noFill/>
          <a:ln w="9525">
            <a:solidFill>
              <a:srgbClr val="2525D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NL" sz="9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F8EF81-06FD-ED53-C7C3-76E34468148C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245878" y="6326664"/>
            <a:ext cx="1277615" cy="340041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B254EF5-FF77-159F-2A94-FD0E6BD35F0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3122169" y="6311504"/>
            <a:ext cx="86786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1BAA88D-79FE-B04D-AFEF-A598527619C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0938195" y="6311504"/>
            <a:ext cx="6812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>
              <a:defRPr sz="105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6B5EA5A-BC32-A742-B11B-8E7414D5B535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2C91ED5-BDC7-F1B9-5306-3626D02A5B3F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6518" y="-41222"/>
            <a:ext cx="4116387" cy="6206526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>
              <a:defRPr sz="2800">
                <a:solidFill>
                  <a:schemeClr val="bg1"/>
                </a:solidFill>
              </a:defRPr>
            </a:lvl1pPr>
            <a:lvl2pPr marL="324000" indent="-324000">
              <a:buFont typeface="Arial"/>
              <a:buChar char="•"/>
              <a:defRPr sz="2100">
                <a:solidFill>
                  <a:schemeClr val="bg1"/>
                </a:solidFill>
              </a:defRPr>
            </a:lvl2pPr>
            <a:lvl3pPr marL="648000" indent="-324000">
              <a:buSzPct val="100000"/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 marL="972000" indent="-324000">
              <a:buSzPct val="100000"/>
              <a:buFont typeface="Arial"/>
              <a:buChar char="•"/>
              <a:defRPr>
                <a:solidFill>
                  <a:schemeClr val="bg1"/>
                </a:solidFill>
              </a:defRPr>
            </a:lvl4pPr>
            <a:lvl5pPr marL="2057400" indent="-228600">
              <a:buSzPct val="100000"/>
              <a:buFont typeface="Arial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en-US" dirty="0"/>
              <a:t>Click to edit Master text styles</a:t>
            </a:r>
          </a:p>
          <a:p>
            <a:pPr lvl="1">
              <a:defRPr/>
            </a:pPr>
            <a:r>
              <a:rPr lang="en-US" dirty="0"/>
              <a:t>Second level</a:t>
            </a:r>
          </a:p>
          <a:p>
            <a:pPr lvl="2">
              <a:defRPr/>
            </a:pPr>
            <a:r>
              <a:rPr lang="en-US" dirty="0"/>
              <a:t>Third level</a:t>
            </a:r>
          </a:p>
          <a:p>
            <a:pPr lvl="3">
              <a:defRPr/>
            </a:pPr>
            <a:r>
              <a:rPr lang="en-US" dirty="0"/>
              <a:t>Fourth level</a:t>
            </a:r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D6137D81-9207-D3AA-10C2-22F1C0C306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4132905" y="6311504"/>
            <a:ext cx="6572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3D Spatial Integration Plan for ET | Lucas Hermida Pena</a:t>
            </a:r>
          </a:p>
        </p:txBody>
      </p:sp>
    </p:spTree>
    <p:extLst>
      <p:ext uri="{BB962C8B-B14F-4D97-AF65-F5344CB8AC3E}">
        <p14:creationId xmlns:p14="http://schemas.microsoft.com/office/powerpoint/2010/main" val="855820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Empty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Line 6">
            <a:extLst>
              <a:ext uri="{FF2B5EF4-FFF2-40B4-BE49-F238E27FC236}">
                <a16:creationId xmlns:a16="http://schemas.microsoft.com/office/drawing/2014/main" id="{B3D2EFBC-3DF1-A69D-44E1-FAAE8D53FCC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28600" y="6698457"/>
            <a:ext cx="11685588" cy="0"/>
          </a:xfrm>
          <a:prstGeom prst="line">
            <a:avLst/>
          </a:prstGeom>
          <a:noFill/>
          <a:ln w="9525">
            <a:solidFill>
              <a:srgbClr val="2525D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NL" sz="900"/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8DBBCE34-80C2-F0CA-C2DB-D85CAC1B073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28600" y="6289675"/>
            <a:ext cx="11685588" cy="0"/>
          </a:xfrm>
          <a:prstGeom prst="line">
            <a:avLst/>
          </a:prstGeom>
          <a:noFill/>
          <a:ln w="9525">
            <a:solidFill>
              <a:srgbClr val="2525D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NL" sz="9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395B7C-3523-3A5C-DE53-7CAA238BCC1C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231378" y="6326665"/>
            <a:ext cx="1277615" cy="340041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FB3ECA2-70F6-056E-740B-141C4AB2B3EC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3122169" y="6311504"/>
            <a:ext cx="86786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A12D242-D5A4-D239-5AEC-AFDB00E2EAE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0938195" y="6311504"/>
            <a:ext cx="6812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>
              <a:defRPr sz="105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6B5EA5A-BC32-A742-B11B-8E7414D5B535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299C77F8-DBB9-ABB6-8350-4223802C4E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4132905" y="6311504"/>
            <a:ext cx="6572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3D Spatial Integration Plan for ET | Lucas Hermida Pena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426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Chapter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Line 6">
            <a:extLst>
              <a:ext uri="{FF2B5EF4-FFF2-40B4-BE49-F238E27FC236}">
                <a16:creationId xmlns:a16="http://schemas.microsoft.com/office/drawing/2014/main" id="{B3D2EFBC-3DF1-A69D-44E1-FAAE8D53FCC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28600" y="6698457"/>
            <a:ext cx="11685588" cy="0"/>
          </a:xfrm>
          <a:prstGeom prst="line">
            <a:avLst/>
          </a:prstGeom>
          <a:noFill/>
          <a:ln w="9525">
            <a:solidFill>
              <a:srgbClr val="2525D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NL" sz="9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395B7C-3523-3A5C-DE53-7CAA238BCC1C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231378" y="6326665"/>
            <a:ext cx="1277615" cy="340041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FB3ECA2-70F6-056E-740B-141C4AB2B3EC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3122169" y="6311504"/>
            <a:ext cx="86786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A12D242-D5A4-D239-5AEC-AFDB00E2EAE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0938195" y="6311504"/>
            <a:ext cx="6812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>
              <a:defRPr sz="105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6B5EA5A-BC32-A742-B11B-8E7414D5B535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FA758A-CFC0-4786-AEEE-DDC2ADC9EE8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07987" y="908720"/>
            <a:ext cx="11376025" cy="2852737"/>
          </a:xfrm>
          <a:prstGeom prst="rect">
            <a:avLst/>
          </a:prstGeom>
        </p:spPr>
        <p:txBody>
          <a:bodyPr anchor="b"/>
          <a:lstStyle>
            <a:lvl1pPr algn="ctr">
              <a:defRPr sz="5000"/>
            </a:lvl1pPr>
          </a:lstStyle>
          <a:p>
            <a:pPr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8B1FD4-0E0A-3CAE-441D-93A1680F42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07986" y="3788445"/>
            <a:ext cx="11376026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29A6A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 dirty="0"/>
              <a:t>Click to edit Master text styles</a:t>
            </a:r>
          </a:p>
        </p:txBody>
      </p:sp>
      <p:sp>
        <p:nvSpPr>
          <p:cNvPr id="4" name="Line 7">
            <a:extLst>
              <a:ext uri="{FF2B5EF4-FFF2-40B4-BE49-F238E27FC236}">
                <a16:creationId xmlns:a16="http://schemas.microsoft.com/office/drawing/2014/main" id="{EFC6FC0A-7F0E-677F-05A7-337A9844C27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28600" y="6289675"/>
            <a:ext cx="11685588" cy="0"/>
          </a:xfrm>
          <a:prstGeom prst="line">
            <a:avLst/>
          </a:prstGeom>
          <a:noFill/>
          <a:ln w="9525">
            <a:solidFill>
              <a:srgbClr val="2525D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NL" sz="900"/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4129B1D0-11DF-4C58-EC33-9BD22B08BA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4132905" y="6311504"/>
            <a:ext cx="6572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3D Spatial Integration Plan for ET | Lucas Hermida Pena</a:t>
            </a:r>
          </a:p>
        </p:txBody>
      </p:sp>
    </p:spTree>
    <p:extLst>
      <p:ext uri="{BB962C8B-B14F-4D97-AF65-F5344CB8AC3E}">
        <p14:creationId xmlns:p14="http://schemas.microsoft.com/office/powerpoint/2010/main" val="2363049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 userDrawn="1">
  <p:cSld name="Last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>
            <a:spLocks noAdjustHandles="1"/>
          </p:cNvSpPr>
          <p:nvPr userDrawn="1"/>
        </p:nvSpPr>
        <p:spPr bwMode="auto">
          <a:xfrm>
            <a:off x="407988" y="6196407"/>
            <a:ext cx="113760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CH" sz="2200" b="0" dirty="0">
                <a:solidFill>
                  <a:srgbClr val="2525D3"/>
                </a:solidFill>
                <a:latin typeface="Schibsted Grotesk" pitchFamily="2" charset="0"/>
                <a:cs typeface="Schibsted Grotesk" pitchFamily="2" charset="0"/>
              </a:rPr>
              <a:t>einsteintelescope.eu</a:t>
            </a:r>
            <a:endParaRPr lang="en-US" sz="2200" b="0" dirty="0">
              <a:solidFill>
                <a:srgbClr val="2525D3"/>
              </a:solidFill>
              <a:latin typeface="Schibsted Grotesk" pitchFamily="2" charset="0"/>
              <a:cs typeface="Schibsted Grotesk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194F99-4BFB-440D-3B0F-398D7009BE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99543" y="2824891"/>
            <a:ext cx="5192915" cy="120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40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B6A06-EC0C-92EF-39FC-CD4D9F794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D6BBB0-6702-9EF0-C551-D7700DAFA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24D3EF-59C2-2FDC-6666-E5DDA2649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3D Spatial Integration Plan for ET | Lucas Hermida Pena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C1174F0-CCA4-C99E-4205-FBC75CEEF2D7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07989" y="1268760"/>
            <a:ext cx="11376024" cy="493201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24000" indent="-324000">
              <a:buFont typeface="Arial"/>
              <a:buChar char="•"/>
              <a:defRPr sz="1800">
                <a:solidFill>
                  <a:schemeClr val="tx1"/>
                </a:solidFill>
              </a:defRPr>
            </a:lvl2pPr>
            <a:lvl3pPr marL="648000" indent="-324000">
              <a:buSzPct val="100000"/>
              <a:buFont typeface="Arial"/>
              <a:buChar char="•"/>
              <a:defRPr>
                <a:solidFill>
                  <a:schemeClr val="tx1"/>
                </a:solidFill>
              </a:defRPr>
            </a:lvl3pPr>
            <a:lvl4pPr marL="972000" indent="-324000">
              <a:buSzPct val="100000"/>
              <a:buFont typeface="Arial"/>
              <a:buChar char="•"/>
              <a:defRPr>
                <a:solidFill>
                  <a:schemeClr val="tx1"/>
                </a:solidFill>
              </a:defRPr>
            </a:lvl4pPr>
            <a:lvl5pPr marL="2057400" indent="-228600">
              <a:buSzPct val="100000"/>
              <a:buFont typeface="Arial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en-US" dirty="0"/>
              <a:t>Click to edit Master text styles</a:t>
            </a:r>
          </a:p>
          <a:p>
            <a:pPr lvl="1">
              <a:defRPr/>
            </a:pPr>
            <a:r>
              <a:rPr lang="en-US" dirty="0"/>
              <a:t>Second level</a:t>
            </a:r>
          </a:p>
          <a:p>
            <a:pPr lvl="2">
              <a:defRPr/>
            </a:pPr>
            <a:r>
              <a:rPr lang="en-US" dirty="0"/>
              <a:t>Third level</a:t>
            </a:r>
          </a:p>
          <a:p>
            <a:pPr lvl="3">
              <a:defRPr/>
            </a:pPr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628372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ullete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DB5AC-CC1D-81CB-BA89-FA33839F0E00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07989" y="1268760"/>
            <a:ext cx="11376024" cy="493201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24000" indent="-324000">
              <a:buFont typeface="Arial"/>
              <a:buChar char="•"/>
              <a:defRPr sz="1800">
                <a:solidFill>
                  <a:schemeClr val="tx1"/>
                </a:solidFill>
              </a:defRPr>
            </a:lvl2pPr>
            <a:lvl3pPr marL="648000" indent="-324000">
              <a:buSzPct val="100000"/>
              <a:buFont typeface="Arial"/>
              <a:buChar char="•"/>
              <a:defRPr>
                <a:solidFill>
                  <a:schemeClr val="tx1"/>
                </a:solidFill>
              </a:defRPr>
            </a:lvl3pPr>
            <a:lvl4pPr marL="972000" indent="-324000">
              <a:buSzPct val="100000"/>
              <a:buFont typeface="Arial"/>
              <a:buChar char="•"/>
              <a:defRPr>
                <a:solidFill>
                  <a:schemeClr val="tx1"/>
                </a:solidFill>
              </a:defRPr>
            </a:lvl4pPr>
            <a:lvl5pPr marL="2057400" indent="-228600">
              <a:buSzPct val="100000"/>
              <a:buFont typeface="Arial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en-US" dirty="0"/>
              <a:t>Click to edit Master text styles</a:t>
            </a:r>
          </a:p>
          <a:p>
            <a:pPr lvl="1">
              <a:defRPr/>
            </a:pPr>
            <a:r>
              <a:rPr lang="en-US" dirty="0"/>
              <a:t>Second level</a:t>
            </a:r>
          </a:p>
          <a:p>
            <a:pPr lvl="2">
              <a:defRPr/>
            </a:pPr>
            <a:r>
              <a:rPr lang="en-US" dirty="0"/>
              <a:t>Third level</a:t>
            </a:r>
          </a:p>
          <a:p>
            <a:pPr lvl="3">
              <a:defRPr/>
            </a:pPr>
            <a:r>
              <a:rPr lang="en-US" dirty="0"/>
              <a:t>Fourth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3803DCC-B56C-C482-00DC-CF1029B430EE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3122169" y="6311504"/>
            <a:ext cx="86786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CA6143D7-28A6-99D7-D624-29455B01EB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4132905" y="6311504"/>
            <a:ext cx="6572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3D Spatial Integration Plan for ET | Lucas Hermida Pena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4169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mpar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E8F2BFE-650E-8AD7-2BBF-A257F3728829}"/>
              </a:ext>
            </a:extLst>
          </p:cNvPr>
          <p:cNvSpPr>
            <a:spLocks noGrp="1"/>
          </p:cNvSpPr>
          <p:nvPr>
            <p:ph sz="half" idx="10"/>
          </p:nvPr>
        </p:nvSpPr>
        <p:spPr bwMode="auto">
          <a:xfrm>
            <a:off x="407987" y="1268760"/>
            <a:ext cx="5616575" cy="4932015"/>
          </a:xfrm>
        </p:spPr>
        <p:txBody>
          <a:bodyPr/>
          <a:lstStyle/>
          <a:p>
            <a:pPr lvl="0">
              <a:defRPr/>
            </a:pPr>
            <a:r>
              <a:rPr lang="en-US" dirty="0"/>
              <a:t>Click to edit Master text styles</a:t>
            </a:r>
          </a:p>
          <a:p>
            <a:pPr lvl="1">
              <a:defRPr/>
            </a:pPr>
            <a:r>
              <a:rPr lang="en-US" dirty="0"/>
              <a:t>Second level</a:t>
            </a:r>
          </a:p>
          <a:p>
            <a:pPr lvl="2">
              <a:defRPr/>
            </a:pPr>
            <a:r>
              <a:rPr lang="en-US" dirty="0"/>
              <a:t>Third level</a:t>
            </a:r>
          </a:p>
          <a:p>
            <a:pPr lvl="3">
              <a:defRPr/>
            </a:pPr>
            <a:r>
              <a:rPr lang="en-US" dirty="0"/>
              <a:t>Fourth level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C9B08C9-8F02-2427-0F23-E0D35F7B7416}"/>
              </a:ext>
            </a:extLst>
          </p:cNvPr>
          <p:cNvSpPr>
            <a:spLocks noGrp="1"/>
          </p:cNvSpPr>
          <p:nvPr>
            <p:ph sz="half" idx="2"/>
          </p:nvPr>
        </p:nvSpPr>
        <p:spPr bwMode="auto">
          <a:xfrm>
            <a:off x="6172199" y="1268760"/>
            <a:ext cx="5611813" cy="4932015"/>
          </a:xfrm>
        </p:spPr>
        <p:txBody>
          <a:bodyPr/>
          <a:lstStyle/>
          <a:p>
            <a:pPr lvl="0">
              <a:defRPr/>
            </a:pPr>
            <a:r>
              <a:rPr lang="en-US" dirty="0"/>
              <a:t>Click to edit Master text styles</a:t>
            </a:r>
          </a:p>
          <a:p>
            <a:pPr lvl="1">
              <a:defRPr/>
            </a:pPr>
            <a:r>
              <a:rPr lang="en-US" dirty="0"/>
              <a:t>Second level</a:t>
            </a:r>
          </a:p>
          <a:p>
            <a:pPr lvl="2">
              <a:defRPr/>
            </a:pPr>
            <a:r>
              <a:rPr lang="en-US" dirty="0"/>
              <a:t>Third level</a:t>
            </a:r>
          </a:p>
          <a:p>
            <a:pPr lvl="3">
              <a:defRPr/>
            </a:pPr>
            <a:r>
              <a:rPr lang="en-US" dirty="0"/>
              <a:t>Fourth level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E63E7250-D031-D69C-CCC9-F0BBEE0ACAF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95684" y="167540"/>
            <a:ext cx="11376000" cy="984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dirty="0">
                <a:sym typeface="Helvetica Neue Medium" charset="0"/>
              </a:rPr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80649-D504-0DEE-8371-461BBDC6158D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auto">
          <a:xfrm>
            <a:off x="3122169" y="6311504"/>
            <a:ext cx="86786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18A7D0DC-2F95-E9D0-B8E5-72E03E7934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4132905" y="6311504"/>
            <a:ext cx="6572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3D Spatial Integration Plan for ET | Lucas Hermida Pena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835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9FF0838D-4F9B-05F5-A358-620070614A88}"/>
              </a:ext>
            </a:extLst>
          </p:cNvPr>
          <p:cNvSpPr>
            <a:spLocks noGrp="1"/>
          </p:cNvSpPr>
          <p:nvPr>
            <p:ph sz="half" idx="2"/>
          </p:nvPr>
        </p:nvSpPr>
        <p:spPr bwMode="auto">
          <a:xfrm>
            <a:off x="6172199" y="2116942"/>
            <a:ext cx="5611813" cy="4083833"/>
          </a:xfrm>
        </p:spPr>
        <p:txBody>
          <a:bodyPr/>
          <a:lstStyle/>
          <a:p>
            <a:pPr lvl="0">
              <a:defRPr/>
            </a:pPr>
            <a:r>
              <a:rPr lang="en-US" dirty="0"/>
              <a:t>Click to edit Master text styles</a:t>
            </a:r>
          </a:p>
          <a:p>
            <a:pPr lvl="1">
              <a:defRPr/>
            </a:pPr>
            <a:r>
              <a:rPr lang="en-US" dirty="0"/>
              <a:t>Second level</a:t>
            </a:r>
          </a:p>
          <a:p>
            <a:pPr lvl="2">
              <a:defRPr/>
            </a:pPr>
            <a:r>
              <a:rPr lang="en-US" dirty="0"/>
              <a:t>Third level</a:t>
            </a:r>
          </a:p>
          <a:p>
            <a:pPr lvl="3">
              <a:defRPr/>
            </a:pPr>
            <a:r>
              <a:rPr lang="en-US" dirty="0"/>
              <a:t>Fourth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44FC51C-9C07-F190-0D65-F9347FB2AC9C}"/>
              </a:ext>
            </a:extLst>
          </p:cNvPr>
          <p:cNvSpPr>
            <a:spLocks noGrp="1"/>
          </p:cNvSpPr>
          <p:nvPr>
            <p:ph sz="half" idx="10"/>
          </p:nvPr>
        </p:nvSpPr>
        <p:spPr bwMode="auto">
          <a:xfrm>
            <a:off x="407987" y="2116942"/>
            <a:ext cx="5616575" cy="4083833"/>
          </a:xfrm>
        </p:spPr>
        <p:txBody>
          <a:bodyPr/>
          <a:lstStyle/>
          <a:p>
            <a:pPr lvl="0">
              <a:defRPr/>
            </a:pPr>
            <a:r>
              <a:rPr lang="en-US" dirty="0"/>
              <a:t>Click to edit Master text styles</a:t>
            </a:r>
          </a:p>
          <a:p>
            <a:pPr lvl="1">
              <a:defRPr/>
            </a:pPr>
            <a:r>
              <a:rPr lang="en-US" dirty="0"/>
              <a:t>Second level</a:t>
            </a:r>
          </a:p>
          <a:p>
            <a:pPr lvl="2">
              <a:defRPr/>
            </a:pPr>
            <a:r>
              <a:rPr lang="en-US" dirty="0"/>
              <a:t>Third level</a:t>
            </a:r>
          </a:p>
          <a:p>
            <a:pPr lvl="3">
              <a:defRPr/>
            </a:pPr>
            <a:r>
              <a:rPr lang="en-US" dirty="0"/>
              <a:t>Fourth level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7DF3466-CCAF-28D4-546A-72FE29917F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07987" y="1307312"/>
            <a:ext cx="5616575" cy="66833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29A6A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9F0EF90-8758-925B-08DA-7761ACAB5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 bwMode="auto">
          <a:xfrm>
            <a:off x="6172187" y="1323995"/>
            <a:ext cx="5616600" cy="65563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29A6A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0949BF0F-90CC-38D7-B7CF-C6F8DF260E3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95684" y="167540"/>
            <a:ext cx="11376000" cy="984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dirty="0">
                <a:sym typeface="Helvetica Neue Medium" charset="0"/>
              </a:rPr>
              <a:t>Click to edit Master title style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DFDB3A-DB83-4F02-ADA4-04F917120A44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auto">
          <a:xfrm>
            <a:off x="3122169" y="6311504"/>
            <a:ext cx="86786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1A76DB8C-909A-986F-B12B-C3A75EE7EA0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auto">
          <a:xfrm>
            <a:off x="4132905" y="6311504"/>
            <a:ext cx="6572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3D Spatial Integration Plan for ET | Lucas Hermida Pena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9738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Expla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3282038-A50F-1013-4817-47D131EA9BE9}"/>
              </a:ext>
            </a:extLst>
          </p:cNvPr>
          <p:cNvSpPr>
            <a:spLocks noGrp="1"/>
          </p:cNvSpPr>
          <p:nvPr>
            <p:ph sz="half" idx="1"/>
          </p:nvPr>
        </p:nvSpPr>
        <p:spPr bwMode="auto">
          <a:xfrm>
            <a:off x="407987" y="1598658"/>
            <a:ext cx="5616575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A286116-19FE-481F-33AC-E2A7599A888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6167438" y="0"/>
            <a:ext cx="6024562" cy="6207170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93AA114-0F4D-1D16-1635-4A3BDE15F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181351"/>
            <a:ext cx="5759451" cy="984669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CE411A9-E474-C679-C599-C2CA24947AE2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3122169" y="6311504"/>
            <a:ext cx="86786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7096F5C3-B454-7F83-419D-F8517D630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4132905" y="6311504"/>
            <a:ext cx="6572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3D Spatial Integration Plan for ET | Lucas Hermida Pena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519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6196BD98-A3ED-5BA2-22F0-2A59CCE986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407988" y="1268760"/>
            <a:ext cx="11376025" cy="4932015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8F67B0-27B2-6F18-D6F8-CD3F5E192A93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3122169" y="6311504"/>
            <a:ext cx="86786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7E2EE75B-D5E1-1A29-304B-E307A2E116C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95684" y="167540"/>
            <a:ext cx="11376000" cy="984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dirty="0">
                <a:sym typeface="Helvetica Neue Medium" charset="0"/>
              </a:rPr>
              <a:t>Click to edit Master title style</a:t>
            </a:r>
          </a:p>
        </p:txBody>
      </p: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8A167897-8367-37AB-F3C2-F9B8018950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4132905" y="6311504"/>
            <a:ext cx="6572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3D Spatial Integration Plan for ET | Lucas Hermida Pena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3729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Full Screen Picture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CF282F69-1D6A-B682-2614-5824DAACA35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0" y="-29979"/>
            <a:ext cx="12192000" cy="6195283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pPr>
              <a:defRPr/>
            </a:pPr>
            <a:r>
              <a:rPr lang="en-US" dirty="0"/>
              <a:t>Drag and drop picture</a:t>
            </a:r>
            <a:endParaRPr dirty="0"/>
          </a:p>
        </p:txBody>
      </p:sp>
      <p:sp>
        <p:nvSpPr>
          <p:cNvPr id="3" name="Line 6">
            <a:extLst>
              <a:ext uri="{FF2B5EF4-FFF2-40B4-BE49-F238E27FC236}">
                <a16:creationId xmlns:a16="http://schemas.microsoft.com/office/drawing/2014/main" id="{CCE77DDA-BBE0-EBAD-D01A-85EB24F277A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28600" y="6698457"/>
            <a:ext cx="11685588" cy="0"/>
          </a:xfrm>
          <a:prstGeom prst="line">
            <a:avLst/>
          </a:prstGeom>
          <a:noFill/>
          <a:ln w="9525">
            <a:solidFill>
              <a:srgbClr val="2525D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NL" sz="900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8A40C7E1-F80C-12C5-D4DA-FF071803DA0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28600" y="6289675"/>
            <a:ext cx="11685588" cy="0"/>
          </a:xfrm>
          <a:prstGeom prst="line">
            <a:avLst/>
          </a:prstGeom>
          <a:noFill/>
          <a:ln w="9525">
            <a:solidFill>
              <a:srgbClr val="2525D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NL" sz="9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F8EF81-06FD-ED53-C7C3-76E34468148C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245878" y="6326664"/>
            <a:ext cx="1277615" cy="340041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B254EF5-FF77-159F-2A94-FD0E6BD35F0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3122169" y="6311504"/>
            <a:ext cx="86786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1BAA88D-79FE-B04D-AFEF-A598527619C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0938195" y="6311504"/>
            <a:ext cx="6812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>
              <a:defRPr sz="105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6B5EA5A-BC32-A742-B11B-8E7414D5B535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2C91ED5-BDC7-F1B9-5306-3626D02A5B3F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6518" y="-41222"/>
            <a:ext cx="4116387" cy="6206526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>
              <a:defRPr sz="2800">
                <a:solidFill>
                  <a:schemeClr val="bg1"/>
                </a:solidFill>
              </a:defRPr>
            </a:lvl1pPr>
            <a:lvl2pPr marL="324000" indent="-324000">
              <a:buFont typeface="Arial"/>
              <a:buChar char="•"/>
              <a:defRPr sz="2100">
                <a:solidFill>
                  <a:schemeClr val="bg1"/>
                </a:solidFill>
              </a:defRPr>
            </a:lvl2pPr>
            <a:lvl3pPr marL="648000" indent="-324000">
              <a:buSzPct val="100000"/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 marL="972000" indent="-324000">
              <a:buSzPct val="100000"/>
              <a:buFont typeface="Arial"/>
              <a:buChar char="•"/>
              <a:defRPr>
                <a:solidFill>
                  <a:schemeClr val="bg1"/>
                </a:solidFill>
              </a:defRPr>
            </a:lvl4pPr>
            <a:lvl5pPr marL="2057400" indent="-228600">
              <a:buSzPct val="100000"/>
              <a:buFont typeface="Arial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en-US" dirty="0"/>
              <a:t>Click to edit Master text styles</a:t>
            </a:r>
          </a:p>
          <a:p>
            <a:pPr lvl="1">
              <a:defRPr/>
            </a:pPr>
            <a:r>
              <a:rPr lang="en-US" dirty="0"/>
              <a:t>Second level</a:t>
            </a:r>
          </a:p>
          <a:p>
            <a:pPr lvl="2">
              <a:defRPr/>
            </a:pPr>
            <a:r>
              <a:rPr lang="en-US" dirty="0"/>
              <a:t>Third level</a:t>
            </a:r>
          </a:p>
          <a:p>
            <a:pPr lvl="3">
              <a:defRPr/>
            </a:pPr>
            <a:r>
              <a:rPr lang="en-US" dirty="0"/>
              <a:t>Fourth level</a:t>
            </a:r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D6137D81-9207-D3AA-10C2-22F1C0C306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4132905" y="6311504"/>
            <a:ext cx="6572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3D Spatial Integration Plan for ET | Lucas Hermida Pena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424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8.sv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>
            <a:extLst>
              <a:ext uri="{FF2B5EF4-FFF2-40B4-BE49-F238E27FC236}">
                <a16:creationId xmlns:a16="http://schemas.microsoft.com/office/drawing/2014/main" id="{F9B01288-7011-B942-B0D3-33779F76ACA8}"/>
              </a:ext>
            </a:extLst>
          </p:cNvPr>
          <p:cNvSpPr txBox="1">
            <a:spLocks/>
          </p:cNvSpPr>
          <p:nvPr/>
        </p:nvSpPr>
        <p:spPr bwMode="auto">
          <a:xfrm>
            <a:off x="9370219" y="234030"/>
            <a:ext cx="2557463" cy="13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3547" tIns="13547" rIns="13547" bIns="13547">
            <a:spAutoFit/>
          </a:bodyPr>
          <a:lstStyle>
            <a:lvl1pPr defTabSz="32385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defTabSz="32385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defTabSz="32385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defTabSz="32385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defTabSz="32385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457200" indent="914400" algn="ctr" defTabSz="32385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914400" indent="914400" algn="ctr" defTabSz="32385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1371600" indent="914400" algn="ctr" defTabSz="32385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1828800" indent="914400" algn="ctr" defTabSz="32385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algn="r" eaLnBrk="1">
              <a:lnSpc>
                <a:spcPct val="80000"/>
              </a:lnSpc>
              <a:defRPr/>
            </a:pPr>
            <a:r>
              <a:rPr lang="en-US" altLang="it-IT" sz="850" b="0" dirty="0">
                <a:latin typeface="Schibsted Grotesk Regular Regul" pitchFamily="2" charset="77"/>
                <a:ea typeface="Schibsted Grotesk Regular Regul" pitchFamily="2" charset="77"/>
                <a:cs typeface="Schibsted Grotesk Regular Regul" pitchFamily="2" charset="77"/>
                <a:sym typeface="Schibsted Grotesk Regular Regul" pitchFamily="2" charset="77"/>
              </a:rPr>
              <a:t>.</a:t>
            </a:r>
            <a:endParaRPr lang="it-IT" altLang="it-IT" sz="850" b="0" dirty="0">
              <a:latin typeface="Schibsted Grotesk Regular Regul" pitchFamily="2" charset="77"/>
              <a:ea typeface="Schibsted Grotesk Regular Regul" pitchFamily="2" charset="77"/>
              <a:cs typeface="Schibsted Grotesk Regular Regul" pitchFamily="2" charset="77"/>
              <a:sym typeface="Schibsted Grotesk Regular Regul" pitchFamily="2" charset="77"/>
            </a:endParaRPr>
          </a:p>
        </p:txBody>
      </p:sp>
      <p:sp>
        <p:nvSpPr>
          <p:cNvPr id="1029" name="Line 4">
            <a:extLst>
              <a:ext uri="{FF2B5EF4-FFF2-40B4-BE49-F238E27FC236}">
                <a16:creationId xmlns:a16="http://schemas.microsoft.com/office/drawing/2014/main" id="{71CF9CA2-5B41-48C2-871C-72D452455AEC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684" y="167540"/>
            <a:ext cx="11376000" cy="0"/>
          </a:xfrm>
          <a:prstGeom prst="line">
            <a:avLst/>
          </a:prstGeom>
          <a:noFill/>
          <a:ln w="9525">
            <a:solidFill>
              <a:srgbClr val="2525D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NL" sz="900" dirty="0"/>
          </a:p>
        </p:txBody>
      </p:sp>
      <p:sp>
        <p:nvSpPr>
          <p:cNvPr id="1031" name="Line 6">
            <a:extLst>
              <a:ext uri="{FF2B5EF4-FFF2-40B4-BE49-F238E27FC236}">
                <a16:creationId xmlns:a16="http://schemas.microsoft.com/office/drawing/2014/main" id="{4F6A3A90-6807-4F4D-96E3-F6435C5DB02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6698457"/>
            <a:ext cx="11685588" cy="0"/>
          </a:xfrm>
          <a:prstGeom prst="line">
            <a:avLst/>
          </a:prstGeom>
          <a:noFill/>
          <a:ln w="9525">
            <a:solidFill>
              <a:srgbClr val="2525D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NL" sz="900"/>
          </a:p>
        </p:txBody>
      </p:sp>
      <p:sp>
        <p:nvSpPr>
          <p:cNvPr id="1032" name="Line 7">
            <a:extLst>
              <a:ext uri="{FF2B5EF4-FFF2-40B4-BE49-F238E27FC236}">
                <a16:creationId xmlns:a16="http://schemas.microsoft.com/office/drawing/2014/main" id="{50F344DA-C313-4E50-B3BA-82034667DFC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6289675"/>
            <a:ext cx="11685588" cy="0"/>
          </a:xfrm>
          <a:prstGeom prst="line">
            <a:avLst/>
          </a:prstGeom>
          <a:noFill/>
          <a:ln w="9525">
            <a:solidFill>
              <a:srgbClr val="2525D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NL" sz="900"/>
          </a:p>
        </p:txBody>
      </p:sp>
      <p:sp>
        <p:nvSpPr>
          <p:cNvPr id="1035" name="Rectangle 10">
            <a:extLst>
              <a:ext uri="{FF2B5EF4-FFF2-40B4-BE49-F238E27FC236}">
                <a16:creationId xmlns:a16="http://schemas.microsoft.com/office/drawing/2014/main" id="{FCE055B4-6637-4150-A51C-5C60222A9D4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95684" y="167540"/>
            <a:ext cx="11376000" cy="984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dirty="0">
                <a:sym typeface="Helvetica Neue Medium" charset="0"/>
              </a:rPr>
              <a:t>Click to edit Master title style</a:t>
            </a:r>
          </a:p>
        </p:txBody>
      </p:sp>
      <p:sp>
        <p:nvSpPr>
          <p:cNvPr id="13" name="Line 4">
            <a:extLst>
              <a:ext uri="{FF2B5EF4-FFF2-40B4-BE49-F238E27FC236}">
                <a16:creationId xmlns:a16="http://schemas.microsoft.com/office/drawing/2014/main" id="{967D7D42-DFA4-4DFE-B032-1C06C0D9D2D1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395684" y="1152173"/>
            <a:ext cx="11376000" cy="2"/>
          </a:xfrm>
          <a:prstGeom prst="line">
            <a:avLst/>
          </a:prstGeom>
          <a:noFill/>
          <a:ln w="9525">
            <a:solidFill>
              <a:srgbClr val="2525D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NL" sz="9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2593728-0E46-4483-9311-60CE87449482}"/>
              </a:ext>
            </a:extLst>
          </p:cNvPr>
          <p:cNvPicPr/>
          <p:nvPr userDrawn="1"/>
        </p:nvPicPr>
        <p:blipFill>
          <a:blip r:embed="rId14"/>
          <a:stretch>
            <a:fillRect/>
          </a:stretch>
        </p:blipFill>
        <p:spPr>
          <a:xfrm>
            <a:off x="231378" y="6326665"/>
            <a:ext cx="1277615" cy="34004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FEDE9-7D20-7C09-9A31-4AD2AE6B3B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07988" y="1268764"/>
            <a:ext cx="11376024" cy="49320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>
              <a:defRPr/>
            </a:pPr>
            <a:r>
              <a:rPr lang="en-US" dirty="0"/>
              <a:t>Click to edit Master text styles</a:t>
            </a:r>
            <a:endParaRPr dirty="0"/>
          </a:p>
          <a:p>
            <a:pPr lvl="1">
              <a:defRPr/>
            </a:pPr>
            <a:r>
              <a:rPr lang="en-US" dirty="0"/>
              <a:t>Second level</a:t>
            </a:r>
            <a:endParaRPr dirty="0"/>
          </a:p>
          <a:p>
            <a:pPr lvl="2">
              <a:defRPr/>
            </a:pPr>
            <a:r>
              <a:rPr lang="en-US" dirty="0"/>
              <a:t>Third level</a:t>
            </a:r>
            <a:endParaRPr dirty="0"/>
          </a:p>
          <a:p>
            <a:pPr lvl="3">
              <a:defRPr/>
            </a:pPr>
            <a:r>
              <a:rPr lang="en-US" dirty="0"/>
              <a:t>Fourth level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DA18B-6854-0B65-6133-A85DF2B7675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3122169" y="6311504"/>
            <a:ext cx="86786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/>
                </a:solidFill>
                <a:latin typeface="Schibsted Grotesk" pitchFamily="2" charset="0"/>
                <a:cs typeface="Schibsted Grotesk" pitchFamily="2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8485B10-B0C8-A67D-38C0-4C84C0D48F83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0938195" y="6311504"/>
            <a:ext cx="6812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>
              <a:defRPr sz="105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6B5EA5A-BC32-A742-B11B-8E7414D5B535}" type="slidenum">
              <a:rPr lang="en-US" smtClean="0">
                <a:solidFill>
                  <a:schemeClr val="tx1"/>
                </a:solidFill>
                <a:latin typeface="Schibsted Grotesk" pitchFamily="2" charset="0"/>
                <a:cs typeface="Schibsted Grotesk" pitchFamily="2" charset="0"/>
              </a:rPr>
              <a:pPr>
                <a:defRPr/>
              </a:pPr>
              <a:t>‹#›</a:t>
            </a:fld>
            <a:endParaRPr lang="en-US" dirty="0">
              <a:solidFill>
                <a:schemeClr val="tx1"/>
              </a:solidFill>
              <a:latin typeface="Schibsted Grotesk" pitchFamily="2" charset="0"/>
              <a:cs typeface="Schibsted Grotesk" pitchFamily="2" charset="0"/>
            </a:endParaRPr>
          </a:p>
        </p:txBody>
      </p:sp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27FD55AE-CAC9-FF31-E4C4-9425429285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4132905" y="6311504"/>
            <a:ext cx="6572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/>
                </a:solidFill>
                <a:latin typeface="Schibsted Grotesk" pitchFamily="2" charset="0"/>
                <a:cs typeface="Schibsted Grotesk" pitchFamily="2" charset="0"/>
              </a:defRPr>
            </a:lvl1pPr>
          </a:lstStyle>
          <a:p>
            <a:pPr>
              <a:defRPr/>
            </a:pPr>
            <a:r>
              <a:rPr lang="en-US" dirty="0"/>
              <a:t>3D Spatial Integration Plan for ET | Lucas Hermida Pena</a:t>
            </a:r>
          </a:p>
        </p:txBody>
      </p:sp>
    </p:spTree>
    <p:extLst>
      <p:ext uri="{BB962C8B-B14F-4D97-AF65-F5344CB8AC3E}">
        <p14:creationId xmlns:p14="http://schemas.microsoft.com/office/powerpoint/2010/main" val="82659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87" r:id="rId3"/>
    <p:sldLayoutId id="2147483675" r:id="rId4"/>
    <p:sldLayoutId id="2147483689" r:id="rId5"/>
    <p:sldLayoutId id="2147483678" r:id="rId6"/>
    <p:sldLayoutId id="2147483677" r:id="rId7"/>
    <p:sldLayoutId id="2147483676" r:id="rId8"/>
    <p:sldLayoutId id="2147483688" r:id="rId9"/>
    <p:sldLayoutId id="2147483690" r:id="rId10"/>
    <p:sldLayoutId id="2147483691" r:id="rId11"/>
    <p:sldLayoutId id="2147483686" r:id="rId12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41275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3333D6"/>
          </a:solidFill>
          <a:latin typeface="Schibsted Grotesk" pitchFamily="2" charset="0"/>
          <a:ea typeface="+mj-ea"/>
          <a:cs typeface="Schibsted Grotesk" pitchFamily="2" charset="0"/>
          <a:sym typeface="Helvetica Neue Medium" charset="0"/>
        </a:defRPr>
      </a:lvl1pPr>
      <a:lvl2pPr algn="ctr" defTabSz="41275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  <a:sym typeface="Helvetica Neue Medium" charset="0"/>
        </a:defRPr>
      </a:lvl2pPr>
      <a:lvl3pPr algn="ctr" defTabSz="41275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  <a:sym typeface="Helvetica Neue Medium" charset="0"/>
        </a:defRPr>
      </a:lvl3pPr>
      <a:lvl4pPr algn="ctr" defTabSz="41275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  <a:sym typeface="Helvetica Neue Medium" charset="0"/>
        </a:defRPr>
      </a:lvl4pPr>
      <a:lvl5pPr algn="ctr" defTabSz="41275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  <a:sym typeface="Helvetica Neue Medium" charset="0"/>
        </a:defRPr>
      </a:lvl5pPr>
      <a:lvl6pPr marL="228600" algn="ctr" defTabSz="412750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  <a:sym typeface="Helvetica Neue Medium" panose="02000503000000020004" pitchFamily="2" charset="0"/>
        </a:defRPr>
      </a:lvl6pPr>
      <a:lvl7pPr marL="457200" algn="ctr" defTabSz="412750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  <a:sym typeface="Helvetica Neue Medium" panose="02000503000000020004" pitchFamily="2" charset="0"/>
        </a:defRPr>
      </a:lvl7pPr>
      <a:lvl8pPr marL="685800" algn="ctr" defTabSz="412750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  <a:sym typeface="Helvetica Neue Medium" panose="02000503000000020004" pitchFamily="2" charset="0"/>
        </a:defRPr>
      </a:lvl8pPr>
      <a:lvl9pPr marL="914400" algn="ctr" defTabSz="412750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  <a:sym typeface="Helvetica Neue Medium" panose="02000503000000020004" pitchFamily="2" charset="0"/>
        </a:defRPr>
      </a:lvl9pPr>
    </p:titleStyle>
    <p:bodyStyle>
      <a:lvl1pPr marL="317500" indent="-317500" algn="l" defTabSz="412750" rtl="0" eaLnBrk="0" fontAlgn="base" hangingPunct="0">
        <a:lnSpc>
          <a:spcPct val="150000"/>
        </a:lnSpc>
        <a:spcBef>
          <a:spcPts val="0"/>
        </a:spcBef>
        <a:spcAft>
          <a:spcPct val="0"/>
        </a:spcAft>
        <a:buSzPct val="125000"/>
        <a:buChar char="•"/>
        <a:defRPr sz="2800" b="1" kern="1200">
          <a:solidFill>
            <a:srgbClr val="000000"/>
          </a:solidFill>
          <a:latin typeface="Schibsted Grotesk" pitchFamily="2" charset="0"/>
          <a:ea typeface="+mn-ea"/>
          <a:cs typeface="Schibsted Grotesk" pitchFamily="2" charset="0"/>
          <a:sym typeface="Helvetica Neue" charset="0"/>
        </a:defRPr>
      </a:lvl1pPr>
      <a:lvl2pPr marL="635000" indent="-317500" algn="l" defTabSz="412750" rtl="0" eaLnBrk="0" fontAlgn="base" hangingPunct="0">
        <a:lnSpc>
          <a:spcPct val="150000"/>
        </a:lnSpc>
        <a:spcBef>
          <a:spcPts val="0"/>
        </a:spcBef>
        <a:spcAft>
          <a:spcPct val="0"/>
        </a:spcAft>
        <a:buSzPct val="125000"/>
        <a:buChar char="•"/>
        <a:defRPr sz="2400" kern="1200">
          <a:solidFill>
            <a:srgbClr val="000000"/>
          </a:solidFill>
          <a:latin typeface="Schibsted Grotesk" pitchFamily="2" charset="0"/>
          <a:ea typeface="+mn-ea"/>
          <a:cs typeface="Schibsted Grotesk" pitchFamily="2" charset="0"/>
          <a:sym typeface="Helvetica Neue" charset="0"/>
        </a:defRPr>
      </a:lvl2pPr>
      <a:lvl3pPr marL="952500" indent="-317500" algn="l" defTabSz="412750" rtl="0" eaLnBrk="0" fontAlgn="base" hangingPunct="0">
        <a:lnSpc>
          <a:spcPct val="150000"/>
        </a:lnSpc>
        <a:spcBef>
          <a:spcPts val="0"/>
        </a:spcBef>
        <a:spcAft>
          <a:spcPct val="0"/>
        </a:spcAft>
        <a:buSzPct val="125000"/>
        <a:buChar char="•"/>
        <a:defRPr sz="2000" kern="1200">
          <a:solidFill>
            <a:srgbClr val="000000"/>
          </a:solidFill>
          <a:latin typeface="Schibsted Grotesk" pitchFamily="2" charset="0"/>
          <a:ea typeface="+mn-ea"/>
          <a:cs typeface="Schibsted Grotesk" pitchFamily="2" charset="0"/>
          <a:sym typeface="Helvetica Neue" charset="0"/>
        </a:defRPr>
      </a:lvl3pPr>
      <a:lvl4pPr marL="1270000" indent="-317500" algn="l" defTabSz="412750" rtl="0" eaLnBrk="0" fontAlgn="base" hangingPunct="0">
        <a:lnSpc>
          <a:spcPct val="150000"/>
        </a:lnSpc>
        <a:spcBef>
          <a:spcPts val="0"/>
        </a:spcBef>
        <a:spcAft>
          <a:spcPct val="0"/>
        </a:spcAft>
        <a:buSzPct val="125000"/>
        <a:buChar char="•"/>
        <a:defRPr sz="2000" kern="1200">
          <a:solidFill>
            <a:srgbClr val="000000"/>
          </a:solidFill>
          <a:latin typeface="Schibsted Grotesk" pitchFamily="2" charset="0"/>
          <a:ea typeface="+mn-ea"/>
          <a:cs typeface="Schibsted Grotesk" pitchFamily="2" charset="0"/>
          <a:sym typeface="Helvetica Neue" charset="0"/>
        </a:defRPr>
      </a:lvl4pPr>
      <a:lvl5pPr marL="1587500" indent="-317500" algn="l" defTabSz="412750" rtl="0" eaLnBrk="0" fontAlgn="base" hangingPunct="0">
        <a:lnSpc>
          <a:spcPct val="150000"/>
        </a:lnSpc>
        <a:spcBef>
          <a:spcPts val="0"/>
        </a:spcBef>
        <a:spcAft>
          <a:spcPct val="0"/>
        </a:spcAft>
        <a:buSzPct val="12500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  <a:sym typeface="Helvetica Neue" charset="0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8485B10-B0C8-A67D-38C0-4C84C0D48F83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0938194" y="6284119"/>
            <a:ext cx="975993" cy="41433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>
              <a:defRPr sz="105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6B5EA5A-BC32-A742-B11B-8E7414D5B535}" type="slidenum">
              <a:rPr lang="en-US" smtClean="0">
                <a:solidFill>
                  <a:schemeClr val="tx1"/>
                </a:solidFill>
                <a:latin typeface="Helvetica Neue Light"/>
              </a:rPr>
              <a:pPr>
                <a:defRPr/>
              </a:pPr>
              <a:t>‹#›</a:t>
            </a:fld>
            <a:endParaRPr lang="en-US" dirty="0">
              <a:solidFill>
                <a:schemeClr val="tx1"/>
              </a:solidFill>
              <a:latin typeface="Helvetica Neue Light"/>
            </a:endParaRPr>
          </a:p>
        </p:txBody>
      </p:sp>
      <p:sp>
        <p:nvSpPr>
          <p:cNvPr id="7" name="Line 3">
            <a:extLst>
              <a:ext uri="{FF2B5EF4-FFF2-40B4-BE49-F238E27FC236}">
                <a16:creationId xmlns:a16="http://schemas.microsoft.com/office/drawing/2014/main" id="{DD6AAB7D-CCC7-0839-BC00-DCBDCA95E6A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28600" y="405607"/>
            <a:ext cx="11685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nl-NL" sz="900"/>
          </a:p>
        </p:txBody>
      </p:sp>
      <p:sp>
        <p:nvSpPr>
          <p:cNvPr id="8" name="Line 4">
            <a:extLst>
              <a:ext uri="{FF2B5EF4-FFF2-40B4-BE49-F238E27FC236}">
                <a16:creationId xmlns:a16="http://schemas.microsoft.com/office/drawing/2014/main" id="{263A760D-80DA-D444-0C29-F0953A3A769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28600" y="169863"/>
            <a:ext cx="11685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nl-NL" sz="900"/>
          </a:p>
        </p:txBody>
      </p:sp>
      <p:sp>
        <p:nvSpPr>
          <p:cNvPr id="16" name="Line 6">
            <a:extLst>
              <a:ext uri="{FF2B5EF4-FFF2-40B4-BE49-F238E27FC236}">
                <a16:creationId xmlns:a16="http://schemas.microsoft.com/office/drawing/2014/main" id="{FF0B1C43-C8DB-B29C-00FE-ECC0C9C3B9F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28600" y="6698457"/>
            <a:ext cx="116855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nl-NL" sz="900"/>
          </a:p>
        </p:txBody>
      </p:sp>
      <p:sp>
        <p:nvSpPr>
          <p:cNvPr id="17" name="Line 7">
            <a:extLst>
              <a:ext uri="{FF2B5EF4-FFF2-40B4-BE49-F238E27FC236}">
                <a16:creationId xmlns:a16="http://schemas.microsoft.com/office/drawing/2014/main" id="{F0F38E0D-C5ED-CA47-33ED-A14553D953D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28600" y="6289675"/>
            <a:ext cx="116855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nl-NL" sz="900"/>
          </a:p>
        </p:txBody>
      </p:sp>
      <p:sp>
        <p:nvSpPr>
          <p:cNvPr id="19" name="Text Box 5">
            <a:extLst>
              <a:ext uri="{FF2B5EF4-FFF2-40B4-BE49-F238E27FC236}">
                <a16:creationId xmlns:a16="http://schemas.microsoft.com/office/drawing/2014/main" id="{BA0538F0-CF0F-E2BB-1CEE-4C5E1010B21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33363" y="169864"/>
            <a:ext cx="233424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18000" rIns="36000" bIns="0" anchor="ctr">
            <a:noAutofit/>
          </a:bodyPr>
          <a:lstStyle>
            <a:lvl1pPr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>
              <a:lnSpc>
                <a:spcPct val="80000"/>
              </a:lnSpc>
            </a:pPr>
            <a:r>
              <a:rPr lang="it-IT" altLang="it-IT" sz="900" b="0" dirty="0">
                <a:solidFill>
                  <a:schemeClr val="tx1"/>
                </a:solidFill>
                <a:latin typeface="Schibsted Grotesk" pitchFamily="2" charset="0"/>
                <a:ea typeface="Schibsted Grotesk Regular Regul" charset="0"/>
                <a:cs typeface="Schibsted Grotesk" pitchFamily="2" charset="0"/>
                <a:sym typeface="Schibsted Grotesk Regular Regul" charset="0"/>
              </a:rPr>
              <a:t>Einstein Telescope Organisation</a:t>
            </a:r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E327C5AD-3E88-E90B-C826-D0772E2974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172246"/>
            <a:ext cx="5818187" cy="235742"/>
          </a:xfrm>
          <a:prstGeom prst="rect">
            <a:avLst/>
          </a:prstGeom>
        </p:spPr>
        <p:txBody>
          <a:bodyPr lIns="0" tIns="18000" rIns="0" bIns="0" anchor="ctr"/>
          <a:lstStyle>
            <a:lvl1pPr algn="r">
              <a:defRPr sz="900">
                <a:latin typeface="Schibsted Grotesk" pitchFamily="2" charset="0"/>
                <a:cs typeface="Schibsted Grotesk" pitchFamily="2" charset="0"/>
              </a:defRPr>
            </a:lvl1pPr>
          </a:lstStyle>
          <a:p>
            <a:pPr>
              <a:defRPr/>
            </a:pPr>
            <a:r>
              <a:rPr lang="en-US" dirty="0"/>
              <a:t>3D Spatial Integration Plan for ET | Lucas Hermida Pena</a:t>
            </a:r>
          </a:p>
        </p:txBody>
      </p:sp>
      <p:sp>
        <p:nvSpPr>
          <p:cNvPr id="23" name="Line 4">
            <a:extLst>
              <a:ext uri="{FF2B5EF4-FFF2-40B4-BE49-F238E27FC236}">
                <a16:creationId xmlns:a16="http://schemas.microsoft.com/office/drawing/2014/main" id="{7F110F4A-0E22-1ADC-03B2-DB56866C4917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228599" y="1152172"/>
            <a:ext cx="11685587" cy="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NL" sz="900"/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45C630A0-572E-F674-E99E-C95C670738D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28598" y="410369"/>
            <a:ext cx="11543086" cy="74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dirty="0">
                <a:sym typeface="Helvetica Neue Medium" charset="0"/>
              </a:rPr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122CE2F-CC4D-1C6F-6329-3081EB00F4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07988" y="1268764"/>
            <a:ext cx="11376024" cy="49320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>
              <a:defRPr/>
            </a:pPr>
            <a:r>
              <a:rPr lang="en-US" dirty="0"/>
              <a:t>Click to edit Master text styles</a:t>
            </a:r>
            <a:endParaRPr dirty="0"/>
          </a:p>
          <a:p>
            <a:pPr lvl="1">
              <a:defRPr/>
            </a:pPr>
            <a:r>
              <a:rPr lang="en-US" dirty="0"/>
              <a:t>Second level</a:t>
            </a:r>
            <a:endParaRPr dirty="0"/>
          </a:p>
          <a:p>
            <a:pPr lvl="2">
              <a:defRPr/>
            </a:pPr>
            <a:r>
              <a:rPr lang="en-US" dirty="0"/>
              <a:t>Third level</a:t>
            </a:r>
            <a:endParaRPr dirty="0"/>
          </a:p>
          <a:p>
            <a:pPr lvl="3">
              <a:defRPr/>
            </a:pPr>
            <a:r>
              <a:rPr lang="en-US" dirty="0"/>
              <a:t>Fourth level</a:t>
            </a:r>
            <a:endParaRPr dirty="0"/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825C970A-0CFE-2009-346D-381B277BA00A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 bwMode="auto">
          <a:xfrm>
            <a:off x="228598" y="6333071"/>
            <a:ext cx="1277215" cy="3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96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31" r:id="rId2"/>
    <p:sldLayoutId id="2147483729" r:id="rId3"/>
    <p:sldLayoutId id="2147483730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</p:sldLayoutIdLst>
  <p:hf sldNum="0" hdr="0" dt="0"/>
  <p:txStyles>
    <p:titleStyle>
      <a:lvl1pPr algn="l" defTabSz="412750" rtl="0" eaLnBrk="0" fontAlgn="base" hangingPunct="0">
        <a:spcBef>
          <a:spcPct val="0"/>
        </a:spcBef>
        <a:spcAft>
          <a:spcPct val="0"/>
        </a:spcAft>
        <a:defRPr sz="2800" b="0" kern="1200">
          <a:solidFill>
            <a:schemeClr val="tx1"/>
          </a:solidFill>
          <a:latin typeface="Schibsted Grotesk" pitchFamily="2" charset="0"/>
          <a:ea typeface="+mj-ea"/>
          <a:cs typeface="Schibsted Grotesk" pitchFamily="2" charset="0"/>
          <a:sym typeface="Helvetica Neue Medium" charset="0"/>
        </a:defRPr>
      </a:lvl1pPr>
      <a:lvl2pPr algn="ctr" defTabSz="41275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  <a:sym typeface="Helvetica Neue Medium" charset="0"/>
        </a:defRPr>
      </a:lvl2pPr>
      <a:lvl3pPr algn="ctr" defTabSz="41275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  <a:sym typeface="Helvetica Neue Medium" charset="0"/>
        </a:defRPr>
      </a:lvl3pPr>
      <a:lvl4pPr algn="ctr" defTabSz="41275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  <a:sym typeface="Helvetica Neue Medium" charset="0"/>
        </a:defRPr>
      </a:lvl4pPr>
      <a:lvl5pPr algn="ctr" defTabSz="41275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  <a:sym typeface="Helvetica Neue Medium" charset="0"/>
        </a:defRPr>
      </a:lvl5pPr>
      <a:lvl6pPr marL="228600" algn="ctr" defTabSz="412750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  <a:sym typeface="Helvetica Neue Medium" panose="02000503000000020004" pitchFamily="2" charset="0"/>
        </a:defRPr>
      </a:lvl6pPr>
      <a:lvl7pPr marL="457200" algn="ctr" defTabSz="412750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  <a:sym typeface="Helvetica Neue Medium" panose="02000503000000020004" pitchFamily="2" charset="0"/>
        </a:defRPr>
      </a:lvl7pPr>
      <a:lvl8pPr marL="685800" algn="ctr" defTabSz="412750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  <a:sym typeface="Helvetica Neue Medium" panose="02000503000000020004" pitchFamily="2" charset="0"/>
        </a:defRPr>
      </a:lvl8pPr>
      <a:lvl9pPr marL="914400" algn="ctr" defTabSz="412750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  <a:sym typeface="Helvetica Neue Medium" panose="02000503000000020004" pitchFamily="2" charset="0"/>
        </a:defRPr>
      </a:lvl9pPr>
    </p:titleStyle>
    <p:bodyStyle>
      <a:lvl1pPr marL="0" indent="0" algn="l" defTabSz="412750" rtl="0" eaLnBrk="0" fontAlgn="base" hangingPunct="0">
        <a:lnSpc>
          <a:spcPct val="150000"/>
        </a:lnSpc>
        <a:spcBef>
          <a:spcPts val="0"/>
        </a:spcBef>
        <a:spcAft>
          <a:spcPct val="0"/>
        </a:spcAft>
        <a:buSzPct val="125000"/>
        <a:buNone/>
        <a:defRPr sz="2800" b="1" kern="1200">
          <a:solidFill>
            <a:srgbClr val="000000"/>
          </a:solidFill>
          <a:latin typeface="Schibsted Grotesk" pitchFamily="2" charset="0"/>
          <a:ea typeface="+mn-ea"/>
          <a:cs typeface="Schibsted Grotesk" pitchFamily="2" charset="0"/>
          <a:sym typeface="Helvetica Neue" charset="0"/>
        </a:defRPr>
      </a:lvl1pPr>
      <a:lvl2pPr marL="635000" indent="-317500" algn="l" defTabSz="412750" rtl="0" eaLnBrk="0" fontAlgn="base" hangingPunct="0">
        <a:lnSpc>
          <a:spcPct val="150000"/>
        </a:lnSpc>
        <a:spcBef>
          <a:spcPts val="0"/>
        </a:spcBef>
        <a:spcAft>
          <a:spcPct val="0"/>
        </a:spcAft>
        <a:buSzPct val="125000"/>
        <a:buChar char="•"/>
        <a:defRPr sz="2400" kern="1200">
          <a:solidFill>
            <a:srgbClr val="000000"/>
          </a:solidFill>
          <a:latin typeface="Schibsted Grotesk" pitchFamily="2" charset="0"/>
          <a:ea typeface="+mn-ea"/>
          <a:cs typeface="Schibsted Grotesk" pitchFamily="2" charset="0"/>
          <a:sym typeface="Helvetica Neue" charset="0"/>
        </a:defRPr>
      </a:lvl2pPr>
      <a:lvl3pPr marL="952500" indent="-317500" algn="l" defTabSz="412750" rtl="0" eaLnBrk="0" fontAlgn="base" hangingPunct="0">
        <a:lnSpc>
          <a:spcPct val="150000"/>
        </a:lnSpc>
        <a:spcBef>
          <a:spcPts val="0"/>
        </a:spcBef>
        <a:spcAft>
          <a:spcPct val="0"/>
        </a:spcAft>
        <a:buSzPct val="125000"/>
        <a:buChar char="•"/>
        <a:defRPr sz="2000" kern="1200">
          <a:solidFill>
            <a:srgbClr val="000000"/>
          </a:solidFill>
          <a:latin typeface="Schibsted Grotesk" pitchFamily="2" charset="0"/>
          <a:ea typeface="+mn-ea"/>
          <a:cs typeface="Schibsted Grotesk" pitchFamily="2" charset="0"/>
          <a:sym typeface="Helvetica Neue" charset="0"/>
        </a:defRPr>
      </a:lvl3pPr>
      <a:lvl4pPr marL="1270000" indent="-317500" algn="l" defTabSz="412750" rtl="0" eaLnBrk="0" fontAlgn="base" hangingPunct="0">
        <a:lnSpc>
          <a:spcPct val="150000"/>
        </a:lnSpc>
        <a:spcBef>
          <a:spcPts val="0"/>
        </a:spcBef>
        <a:spcAft>
          <a:spcPct val="0"/>
        </a:spcAft>
        <a:buSzPct val="125000"/>
        <a:buChar char="•"/>
        <a:defRPr sz="2000" kern="1200">
          <a:solidFill>
            <a:srgbClr val="000000"/>
          </a:solidFill>
          <a:latin typeface="Schibsted Grotesk" pitchFamily="2" charset="0"/>
          <a:ea typeface="+mn-ea"/>
          <a:cs typeface="Schibsted Grotesk" pitchFamily="2" charset="0"/>
          <a:sym typeface="Helvetica Neue" charset="0"/>
        </a:defRPr>
      </a:lvl4pPr>
      <a:lvl5pPr marL="1587500" indent="-317500" algn="l" defTabSz="412750" rtl="0" eaLnBrk="0" fontAlgn="base" hangingPunct="0">
        <a:lnSpc>
          <a:spcPct val="150000"/>
        </a:lnSpc>
        <a:spcBef>
          <a:spcPts val="0"/>
        </a:spcBef>
        <a:spcAft>
          <a:spcPct val="0"/>
        </a:spcAft>
        <a:buSzPct val="12500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  <a:sym typeface="Helvetica Neue" charset="0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et-gw.eu/tds/?call_file=ET-0165A-26_3DIntegrationPlanForTheEinstei.ppt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svg"/><Relationship Id="rId11" Type="http://schemas.openxmlformats.org/officeDocument/2006/relationships/image" Target="../media/image21.sv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svg"/><Relationship Id="rId9" Type="http://schemas.openxmlformats.org/officeDocument/2006/relationships/image" Target="../media/image19.svg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EEB15E8-2CA7-D4D1-627C-08919F08B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5800" y="4797152"/>
            <a:ext cx="7632848" cy="1584176"/>
          </a:xfrm>
        </p:spPr>
        <p:txBody>
          <a:bodyPr anchor="ctr"/>
          <a:lstStyle/>
          <a:p>
            <a:pPr algn="ctr"/>
            <a:r>
              <a:rPr lang="en-US" dirty="0">
                <a:latin typeface="Schibsted Grotesk Bold" pitchFamily="2" charset="0"/>
                <a:cs typeface="Schibsted Grotesk Bold" pitchFamily="2" charset="0"/>
              </a:rPr>
              <a:t>3D Spatial Integration Plan for </a:t>
            </a:r>
            <a:br>
              <a:rPr lang="en-US" dirty="0">
                <a:latin typeface="Schibsted Grotesk Bold" pitchFamily="2" charset="0"/>
                <a:cs typeface="Schibsted Grotesk Bold" pitchFamily="2" charset="0"/>
              </a:rPr>
            </a:br>
            <a:r>
              <a:rPr lang="en-US" dirty="0">
                <a:latin typeface="Schibsted Grotesk Bold" pitchFamily="2" charset="0"/>
                <a:cs typeface="Schibsted Grotesk Bold" pitchFamily="2" charset="0"/>
              </a:rPr>
              <a:t>the Einstein Telescope 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91B8F76E-5A3A-E937-CD41-50D72D1FE5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352" y="6381328"/>
            <a:ext cx="11665296" cy="476672"/>
          </a:xfrm>
        </p:spPr>
        <p:txBody>
          <a:bodyPr bIns="36000" anchor="ctr"/>
          <a:lstStyle/>
          <a:p>
            <a:pPr algn="ctr"/>
            <a:r>
              <a:rPr lang="en-US" dirty="0">
                <a:latin typeface="Schibsted Grotesk Medium" pitchFamily="2" charset="0"/>
                <a:cs typeface="Schibsted Grotesk Medium" pitchFamily="2" charset="0"/>
              </a:rPr>
              <a:t>Lucas Hermida Pena (ETO &amp; </a:t>
            </a:r>
            <a:r>
              <a:rPr lang="en-US" dirty="0" err="1">
                <a:latin typeface="Schibsted Grotesk Medium" pitchFamily="2" charset="0"/>
                <a:cs typeface="Schibsted Grotesk Medium" pitchFamily="2" charset="0"/>
              </a:rPr>
              <a:t>Nikhef</a:t>
            </a:r>
            <a:r>
              <a:rPr lang="en-US" dirty="0">
                <a:latin typeface="Schibsted Grotesk Medium" pitchFamily="2" charset="0"/>
                <a:cs typeface="Schibsted Grotesk Medium" pitchFamily="2" charset="0"/>
              </a:rPr>
              <a:t>), IV Workshop on ET-LF TM Tower Integration, Pisa 18/03/2026</a:t>
            </a:r>
            <a:endParaRPr lang="nl-NL" dirty="0">
              <a:latin typeface="Schibsted Grotesk Medium" pitchFamily="2" charset="0"/>
              <a:cs typeface="Schibsted Grotesk Medium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5F1811-E932-1536-175A-8D5789118A74}"/>
              </a:ext>
            </a:extLst>
          </p:cNvPr>
          <p:cNvSpPr txBox="1"/>
          <p:nvPr/>
        </p:nvSpPr>
        <p:spPr>
          <a:xfrm>
            <a:off x="10560496" y="-2705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Schibsted Grotesk Bold" pitchFamily="2" charset="0"/>
                <a:cs typeface="Schibsted Grotesk Bold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ET-0165A-26</a:t>
            </a:r>
            <a:endParaRPr lang="nl-NL" dirty="0">
              <a:solidFill>
                <a:schemeClr val="bg1"/>
              </a:solidFill>
              <a:latin typeface="Schibsted Grotesk Bold" pitchFamily="2" charset="0"/>
              <a:cs typeface="Schibsted Grotesk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34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F4D269-B2CB-95B6-BFA9-E4B2769815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3D Spatial Integration Plan for ET | Lucas Hermida Pena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F3D234-4851-EE80-B603-62770DBC84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7813" y="407987"/>
            <a:ext cx="11617164" cy="744537"/>
          </a:xfrm>
        </p:spPr>
        <p:txBody>
          <a:bodyPr/>
          <a:lstStyle/>
          <a:p>
            <a:r>
              <a:rPr lang="en-US" dirty="0"/>
              <a:t>Current Status &amp; Ongoing work</a:t>
            </a:r>
            <a:endParaRPr lang="nl-NL" dirty="0"/>
          </a:p>
        </p:txBody>
      </p:sp>
      <p:sp>
        <p:nvSpPr>
          <p:cNvPr id="12" name="Google Shape;1148;p63">
            <a:extLst>
              <a:ext uri="{FF2B5EF4-FFF2-40B4-BE49-F238E27FC236}">
                <a16:creationId xmlns:a16="http://schemas.microsoft.com/office/drawing/2014/main" id="{E972357E-C1CC-4112-D6DC-FFF4FC839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44" y="1423256"/>
            <a:ext cx="11617163" cy="64629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914400" indent="-4572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>
              <a:spcAft>
                <a:spcPts val="300"/>
              </a:spcAft>
              <a:defRPr/>
            </a:pPr>
            <a:r>
              <a:rPr lang="en-US" sz="1800" dirty="0">
                <a:solidFill>
                  <a:srgbClr val="0D27C5"/>
                </a:solidFill>
                <a:latin typeface="Schibsted Grotesk" pitchFamily="2" charset="77"/>
                <a:cs typeface="Schibsted Grotesk" pitchFamily="2" charset="77"/>
                <a:sym typeface="Lato Light" panose="020F0502020204030203" pitchFamily="34" charset="0"/>
              </a:rPr>
              <a:t>The starting point </a:t>
            </a:r>
            <a:r>
              <a:rPr lang="en-US" sz="1800" b="0" dirty="0">
                <a:solidFill>
                  <a:schemeClr val="tx1"/>
                </a:solidFill>
                <a:latin typeface="Schibsted Grotesk" pitchFamily="2" charset="77"/>
                <a:cs typeface="Schibsted Grotesk" pitchFamily="2" charset="77"/>
                <a:sym typeface="Lato Light" panose="020F0502020204030203" pitchFamily="34" charset="0"/>
              </a:rPr>
              <a:t>is the 2025 Design Taskforce. One of the most substantial achievements from this work is the </a:t>
            </a:r>
            <a:r>
              <a:rPr lang="en-US" sz="1800" dirty="0">
                <a:solidFill>
                  <a:schemeClr val="tx1"/>
                </a:solidFill>
                <a:latin typeface="Schibsted Grotesk" pitchFamily="2" charset="77"/>
                <a:cs typeface="Schibsted Grotesk" pitchFamily="2" charset="77"/>
                <a:sym typeface="Lato Light" panose="020F0502020204030203" pitchFamily="34" charset="0"/>
              </a:rPr>
              <a:t>3D Revit model </a:t>
            </a:r>
            <a:r>
              <a:rPr lang="en-US" sz="1800" b="0" dirty="0">
                <a:solidFill>
                  <a:schemeClr val="tx1"/>
                </a:solidFill>
                <a:latin typeface="Schibsted Grotesk" pitchFamily="2" charset="77"/>
                <a:cs typeface="Schibsted Grotesk" pitchFamily="2" charset="77"/>
                <a:sym typeface="Lato Light" panose="020F0502020204030203" pitchFamily="34" charset="0"/>
              </a:rPr>
              <a:t>with the updated optical layout, including preliminary space claims.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3173BDD-5ADD-AB50-0B10-51A7EC19304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448" y="2204864"/>
            <a:ext cx="9565027" cy="3873477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B0C47F0-F822-27EC-7B14-AC2853ED11F9}"/>
              </a:ext>
            </a:extLst>
          </p:cNvPr>
          <p:cNvCxnSpPr/>
          <p:nvPr/>
        </p:nvCxnSpPr>
        <p:spPr bwMode="auto">
          <a:xfrm flipV="1">
            <a:off x="7176120" y="2564904"/>
            <a:ext cx="2448272" cy="64807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E45F8DA-B780-FDE1-E0F8-98B56D8E58EB}"/>
              </a:ext>
            </a:extLst>
          </p:cNvPr>
          <p:cNvCxnSpPr/>
          <p:nvPr/>
        </p:nvCxnSpPr>
        <p:spPr bwMode="auto">
          <a:xfrm flipH="1">
            <a:off x="2423592" y="4941168"/>
            <a:ext cx="2232248" cy="86409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19FADA2-D533-CDA9-1403-778FE8351967}"/>
              </a:ext>
            </a:extLst>
          </p:cNvPr>
          <p:cNvCxnSpPr/>
          <p:nvPr/>
        </p:nvCxnSpPr>
        <p:spPr bwMode="auto">
          <a:xfrm flipV="1">
            <a:off x="7176120" y="3789040"/>
            <a:ext cx="2952328" cy="50405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Google Shape;1148;p63">
            <a:extLst>
              <a:ext uri="{FF2B5EF4-FFF2-40B4-BE49-F238E27FC236}">
                <a16:creationId xmlns:a16="http://schemas.microsoft.com/office/drawing/2014/main" id="{7F2B886D-52D0-8FEF-4D9C-916A7680A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0416" y="3422436"/>
            <a:ext cx="11617163" cy="36929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914400" indent="-4572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>
              <a:spcAft>
                <a:spcPts val="300"/>
              </a:spcAft>
              <a:defRPr/>
            </a:pPr>
            <a:r>
              <a:rPr lang="en-US" sz="1800" dirty="0">
                <a:solidFill>
                  <a:srgbClr val="0D27C5"/>
                </a:solidFill>
                <a:latin typeface="Schibsted Grotesk" pitchFamily="2" charset="77"/>
                <a:cs typeface="Schibsted Grotesk" pitchFamily="2" charset="77"/>
                <a:sym typeface="Lato Light" panose="020F0502020204030203" pitchFamily="34" charset="0"/>
              </a:rPr>
              <a:t>Tower Space Claim</a:t>
            </a:r>
            <a:endParaRPr lang="en-US" sz="1800" b="0" dirty="0">
              <a:solidFill>
                <a:schemeClr val="tx1"/>
              </a:solidFill>
              <a:latin typeface="Schibsted Grotesk" pitchFamily="2" charset="77"/>
              <a:cs typeface="Schibsted Grotesk" pitchFamily="2" charset="77"/>
              <a:sym typeface="Lato Light" panose="020F0502020204030203" pitchFamily="34" charset="0"/>
            </a:endParaRPr>
          </a:p>
        </p:txBody>
      </p:sp>
      <p:sp>
        <p:nvSpPr>
          <p:cNvPr id="24" name="Google Shape;1148;p63">
            <a:extLst>
              <a:ext uri="{FF2B5EF4-FFF2-40B4-BE49-F238E27FC236}">
                <a16:creationId xmlns:a16="http://schemas.microsoft.com/office/drawing/2014/main" id="{3695D44E-F133-9D66-5680-3353F54B7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4392" y="2360845"/>
            <a:ext cx="11617163" cy="36929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914400" indent="-4572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>
              <a:spcAft>
                <a:spcPts val="300"/>
              </a:spcAft>
              <a:defRPr/>
            </a:pPr>
            <a:r>
              <a:rPr lang="en-US" sz="1800" dirty="0">
                <a:solidFill>
                  <a:srgbClr val="0D27C5"/>
                </a:solidFill>
                <a:latin typeface="Schibsted Grotesk" pitchFamily="2" charset="77"/>
                <a:cs typeface="Schibsted Grotesk" pitchFamily="2" charset="77"/>
                <a:sym typeface="Lato Light" panose="020F0502020204030203" pitchFamily="34" charset="0"/>
              </a:rPr>
              <a:t>Crane Space Claim</a:t>
            </a:r>
            <a:endParaRPr lang="en-US" sz="1800" b="0" dirty="0">
              <a:solidFill>
                <a:schemeClr val="tx1"/>
              </a:solidFill>
              <a:latin typeface="Schibsted Grotesk" pitchFamily="2" charset="77"/>
              <a:cs typeface="Schibsted Grotesk" pitchFamily="2" charset="77"/>
              <a:sym typeface="Lato Light" panose="020F0502020204030203" pitchFamily="34" charset="0"/>
            </a:endParaRPr>
          </a:p>
        </p:txBody>
      </p:sp>
      <p:sp>
        <p:nvSpPr>
          <p:cNvPr id="25" name="Google Shape;1148;p63">
            <a:extLst>
              <a:ext uri="{FF2B5EF4-FFF2-40B4-BE49-F238E27FC236}">
                <a16:creationId xmlns:a16="http://schemas.microsoft.com/office/drawing/2014/main" id="{5B470D3E-5901-FDE6-4FE1-8DBEE51C0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9525" y="5828295"/>
            <a:ext cx="11617163" cy="36929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914400" indent="-4572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>
              <a:spcAft>
                <a:spcPts val="300"/>
              </a:spcAft>
              <a:defRPr/>
            </a:pPr>
            <a:r>
              <a:rPr lang="en-US" sz="1800" dirty="0">
                <a:solidFill>
                  <a:srgbClr val="0D27C5"/>
                </a:solidFill>
                <a:latin typeface="Schibsted Grotesk" pitchFamily="2" charset="77"/>
                <a:cs typeface="Schibsted Grotesk" pitchFamily="2" charset="77"/>
                <a:sym typeface="Lato Light" panose="020F0502020204030203" pitchFamily="34" charset="0"/>
              </a:rPr>
              <a:t>Cleanroom Space Claim</a:t>
            </a:r>
            <a:endParaRPr lang="en-US" sz="1800" b="0" dirty="0">
              <a:solidFill>
                <a:schemeClr val="tx1"/>
              </a:solidFill>
              <a:latin typeface="Schibsted Grotesk" pitchFamily="2" charset="77"/>
              <a:cs typeface="Schibsted Grotesk" pitchFamily="2" charset="77"/>
              <a:sym typeface="Lato Light" panose="020F0502020204030203" pitchFamily="34" charset="0"/>
            </a:endParaRPr>
          </a:p>
        </p:txBody>
      </p:sp>
      <p:sp>
        <p:nvSpPr>
          <p:cNvPr id="27" name="Google Shape;1148;p63">
            <a:extLst>
              <a:ext uri="{FF2B5EF4-FFF2-40B4-BE49-F238E27FC236}">
                <a16:creationId xmlns:a16="http://schemas.microsoft.com/office/drawing/2014/main" id="{0C27601E-9C6B-B05E-060E-B74537B04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8227" y="6005919"/>
            <a:ext cx="3765959" cy="27695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914400" indent="-4572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>
              <a:defRPr/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chibsted Grotesk" pitchFamily="2" charset="0"/>
                <a:cs typeface="Schibsted Grotesk" pitchFamily="2" charset="0"/>
              </a:rPr>
              <a:t>End Station with Clearances (J.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chibsted Grotesk" pitchFamily="2" charset="0"/>
                <a:cs typeface="Schibsted Grotesk" pitchFamily="2" charset="0"/>
              </a:rPr>
              <a:t>Bratanata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chibsted Grotesk" pitchFamily="2" charset="0"/>
                <a:cs typeface="Schibsted Grotesk" pitchFamily="2" charset="0"/>
              </a:rPr>
              <a:t>, ETO)</a:t>
            </a:r>
            <a:endParaRPr lang="en-GB" sz="1100" b="0" dirty="0">
              <a:solidFill>
                <a:schemeClr val="tx1">
                  <a:lumMod val="50000"/>
                  <a:lumOff val="50000"/>
                </a:schemeClr>
              </a:solidFill>
              <a:latin typeface="Schibsted Grotesk" pitchFamily="2" charset="0"/>
              <a:cs typeface="Schibsted Grotes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00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F4D269-B2CB-95B6-BFA9-E4B2769815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3D Spatial Integration Plan for ET | Lucas Hermida Pena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F3D234-4851-EE80-B603-62770DBC84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7813" y="407987"/>
            <a:ext cx="11617164" cy="744537"/>
          </a:xfrm>
        </p:spPr>
        <p:txBody>
          <a:bodyPr/>
          <a:lstStyle/>
          <a:p>
            <a:r>
              <a:rPr lang="en-US" dirty="0"/>
              <a:t>Current Status &amp; Ongoing work</a:t>
            </a:r>
            <a:endParaRPr lang="nl-NL" dirty="0"/>
          </a:p>
        </p:txBody>
      </p:sp>
      <p:sp>
        <p:nvSpPr>
          <p:cNvPr id="12" name="Google Shape;1148;p63">
            <a:extLst>
              <a:ext uri="{FF2B5EF4-FFF2-40B4-BE49-F238E27FC236}">
                <a16:creationId xmlns:a16="http://schemas.microsoft.com/office/drawing/2014/main" id="{E972357E-C1CC-4112-D6DC-FFF4FC839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44" y="1743942"/>
            <a:ext cx="5328592" cy="368558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914400" indent="-4572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>
              <a:spcAft>
                <a:spcPts val="300"/>
              </a:spcAft>
              <a:defRPr/>
            </a:pPr>
            <a:r>
              <a:rPr lang="en-US" sz="1800" dirty="0">
                <a:solidFill>
                  <a:srgbClr val="0D27C5"/>
                </a:solidFill>
                <a:latin typeface="Schibsted Grotesk" pitchFamily="2" charset="77"/>
                <a:cs typeface="Schibsted Grotesk" pitchFamily="2" charset="77"/>
                <a:sym typeface="Lato Light" panose="020F0502020204030203" pitchFamily="34" charset="0"/>
              </a:rPr>
              <a:t>As the status of the project evolves</a:t>
            </a:r>
            <a:r>
              <a:rPr lang="en-US" sz="1800" b="0" dirty="0">
                <a:solidFill>
                  <a:schemeClr val="tx1"/>
                </a:solidFill>
                <a:latin typeface="Schibsted Grotesk" pitchFamily="2" charset="77"/>
                <a:cs typeface="Schibsted Grotesk" pitchFamily="2" charset="77"/>
                <a:sym typeface="Lato Light" panose="020F0502020204030203" pitchFamily="34" charset="0"/>
              </a:rPr>
              <a:t>, more systems are being further developed. ETO current collaboration with CERN is providing updated designs for:</a:t>
            </a:r>
          </a:p>
          <a:p>
            <a:pPr>
              <a:spcAft>
                <a:spcPts val="300"/>
              </a:spcAft>
              <a:defRPr/>
            </a:pPr>
            <a:endParaRPr lang="en-US" sz="1800" b="0" dirty="0">
              <a:solidFill>
                <a:schemeClr val="tx1"/>
              </a:solidFill>
              <a:latin typeface="Schibsted Grotesk" pitchFamily="2" charset="77"/>
              <a:cs typeface="Schibsted Grotesk" pitchFamily="2" charset="77"/>
              <a:sym typeface="Lato Light" panose="020F0502020204030203" pitchFamily="34" charset="0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0" dirty="0">
                <a:solidFill>
                  <a:schemeClr val="tx1"/>
                </a:solidFill>
                <a:latin typeface="Schibsted Grotesk" pitchFamily="2" charset="77"/>
                <a:cs typeface="Schibsted Grotesk" pitchFamily="2" charset="77"/>
                <a:sym typeface="Lato Light" panose="020F0502020204030203" pitchFamily="34" charset="0"/>
              </a:rPr>
              <a:t>HVAC Systems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0" dirty="0">
                <a:solidFill>
                  <a:schemeClr val="tx1"/>
                </a:solidFill>
                <a:latin typeface="Schibsted Grotesk" pitchFamily="2" charset="77"/>
                <a:cs typeface="Schibsted Grotesk" pitchFamily="2" charset="77"/>
                <a:sym typeface="Lato Light" panose="020F0502020204030203" pitchFamily="34" charset="0"/>
              </a:rPr>
              <a:t>Safety Systems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0" dirty="0">
                <a:solidFill>
                  <a:schemeClr val="tx1"/>
                </a:solidFill>
                <a:latin typeface="Schibsted Grotesk" pitchFamily="2" charset="77"/>
                <a:cs typeface="Schibsted Grotesk" pitchFamily="2" charset="77"/>
                <a:sym typeface="Lato Light" panose="020F0502020204030203" pitchFamily="34" charset="0"/>
              </a:rPr>
              <a:t>Electrical Systems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0" dirty="0">
                <a:solidFill>
                  <a:schemeClr val="tx1"/>
                </a:solidFill>
                <a:latin typeface="Schibsted Grotesk" pitchFamily="2" charset="77"/>
                <a:cs typeface="Schibsted Grotesk" pitchFamily="2" charset="77"/>
                <a:sym typeface="Lato Light" panose="020F0502020204030203" pitchFamily="34" charset="0"/>
              </a:rPr>
              <a:t>Access &amp; Alarms Systems</a:t>
            </a:r>
          </a:p>
          <a:p>
            <a:pPr>
              <a:spcAft>
                <a:spcPts val="300"/>
              </a:spcAft>
              <a:defRPr/>
            </a:pPr>
            <a:endParaRPr lang="en-US" sz="1800" b="0" dirty="0">
              <a:solidFill>
                <a:schemeClr val="tx1"/>
              </a:solidFill>
              <a:latin typeface="Schibsted Grotesk" pitchFamily="2" charset="77"/>
              <a:cs typeface="Schibsted Grotesk" pitchFamily="2" charset="77"/>
              <a:sym typeface="Lato Light" panose="020F0502020204030203" pitchFamily="34" charset="0"/>
            </a:endParaRPr>
          </a:p>
          <a:p>
            <a:pPr>
              <a:spcAft>
                <a:spcPts val="300"/>
              </a:spcAft>
              <a:defRPr/>
            </a:pPr>
            <a:r>
              <a:rPr lang="en-US" sz="1800" b="0" dirty="0">
                <a:solidFill>
                  <a:schemeClr val="tx1"/>
                </a:solidFill>
                <a:latin typeface="Schibsted Grotesk" pitchFamily="2" charset="77"/>
                <a:cs typeface="Schibsted Grotesk" pitchFamily="2" charset="77"/>
                <a:sym typeface="Lato Light" panose="020F0502020204030203" pitchFamily="34" charset="0"/>
              </a:rPr>
              <a:t>To adequate this work, a </a:t>
            </a:r>
            <a:r>
              <a:rPr lang="en-US" sz="1800" dirty="0">
                <a:solidFill>
                  <a:schemeClr val="tx1"/>
                </a:solidFill>
                <a:latin typeface="Schibsted Grotesk" pitchFamily="2" charset="77"/>
                <a:cs typeface="Schibsted Grotesk" pitchFamily="2" charset="77"/>
                <a:sym typeface="Lato Light" panose="020F0502020204030203" pitchFamily="34" charset="0"/>
              </a:rPr>
              <a:t>new 3DX Catia pilot  integrated model </a:t>
            </a:r>
            <a:r>
              <a:rPr lang="en-US" sz="1800" b="0" dirty="0">
                <a:solidFill>
                  <a:schemeClr val="tx1"/>
                </a:solidFill>
                <a:latin typeface="Schibsted Grotesk" pitchFamily="2" charset="77"/>
                <a:cs typeface="Schibsted Grotesk" pitchFamily="2" charset="77"/>
                <a:sym typeface="Lato Light" panose="020F0502020204030203" pitchFamily="34" charset="0"/>
              </a:rPr>
              <a:t>is being developed.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296969-825C-2FF0-CE62-7CACC44F48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94" t="1" b="1688"/>
          <a:stretch/>
        </p:blipFill>
        <p:spPr>
          <a:xfrm>
            <a:off x="5735960" y="1886885"/>
            <a:ext cx="5961417" cy="3342315"/>
          </a:xfrm>
          <a:prstGeom prst="rect">
            <a:avLst/>
          </a:prstGeom>
        </p:spPr>
      </p:pic>
      <p:sp>
        <p:nvSpPr>
          <p:cNvPr id="5" name="Google Shape;1148;p63">
            <a:extLst>
              <a:ext uri="{FF2B5EF4-FFF2-40B4-BE49-F238E27FC236}">
                <a16:creationId xmlns:a16="http://schemas.microsoft.com/office/drawing/2014/main" id="{5E4F478C-E34D-320B-E848-88AD886D8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112" y="5624406"/>
            <a:ext cx="3384376" cy="27695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914400" indent="-4572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>
              <a:defRPr/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chibsted Grotesk" pitchFamily="2" charset="0"/>
                <a:cs typeface="Schibsted Grotesk" pitchFamily="2" charset="0"/>
              </a:rPr>
              <a:t>HVAC Design (D. Guerrero, CERN)</a:t>
            </a:r>
            <a:endParaRPr lang="en-GB" sz="1100" b="0" dirty="0">
              <a:solidFill>
                <a:schemeClr val="tx1">
                  <a:lumMod val="50000"/>
                  <a:lumOff val="50000"/>
                </a:schemeClr>
              </a:solidFill>
              <a:latin typeface="Schibsted Grotesk" pitchFamily="2" charset="0"/>
              <a:cs typeface="Schibsted Grotes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03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F4D269-B2CB-95B6-BFA9-E4B2769815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3D Spatial Integration Plan for ET | Lucas Hermida Pena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F3D234-4851-EE80-B603-62770DBC84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7813" y="407987"/>
            <a:ext cx="11617164" cy="744537"/>
          </a:xfrm>
        </p:spPr>
        <p:txBody>
          <a:bodyPr/>
          <a:lstStyle/>
          <a:p>
            <a:r>
              <a:rPr lang="en-US" dirty="0"/>
              <a:t>Integration Pilot: BA End Station</a:t>
            </a:r>
            <a:endParaRPr lang="nl-N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FCD799-BD3E-E2FA-6641-5CEA8F15253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312" r="13542"/>
          <a:stretch/>
        </p:blipFill>
        <p:spPr>
          <a:xfrm>
            <a:off x="623392" y="1364599"/>
            <a:ext cx="5112569" cy="4128801"/>
          </a:xfrm>
          <a:prstGeom prst="rect">
            <a:avLst/>
          </a:prstGeom>
        </p:spPr>
      </p:pic>
      <p:sp>
        <p:nvSpPr>
          <p:cNvPr id="11" name="Google Shape;1148;p63">
            <a:extLst>
              <a:ext uri="{FF2B5EF4-FFF2-40B4-BE49-F238E27FC236}">
                <a16:creationId xmlns:a16="http://schemas.microsoft.com/office/drawing/2014/main" id="{6D60EE99-94E6-FCAB-33D3-64CF51A53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488" y="5705475"/>
            <a:ext cx="3816424" cy="27695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914400" indent="-4572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>
              <a:defRPr/>
            </a:pPr>
            <a:r>
              <a:rPr lang="en-GB" sz="1200" dirty="0">
                <a:solidFill>
                  <a:srgbClr val="0D27C5"/>
                </a:solidFill>
                <a:latin typeface="Schibsted Grotesk" pitchFamily="2" charset="0"/>
                <a:cs typeface="Schibsted Grotesk" pitchFamily="2" charset="0"/>
              </a:rPr>
              <a:t>End Station with Clearances (J. </a:t>
            </a:r>
            <a:r>
              <a:rPr lang="en-GB" sz="1200" dirty="0" err="1">
                <a:solidFill>
                  <a:srgbClr val="0D27C5"/>
                </a:solidFill>
                <a:latin typeface="Schibsted Grotesk" pitchFamily="2" charset="0"/>
                <a:cs typeface="Schibsted Grotesk" pitchFamily="2" charset="0"/>
              </a:rPr>
              <a:t>Bratanata</a:t>
            </a:r>
            <a:r>
              <a:rPr lang="en-GB" sz="1200" dirty="0">
                <a:solidFill>
                  <a:srgbClr val="0D27C5"/>
                </a:solidFill>
                <a:latin typeface="Schibsted Grotesk" pitchFamily="2" charset="0"/>
                <a:cs typeface="Schibsted Grotesk" pitchFamily="2" charset="0"/>
              </a:rPr>
              <a:t> , ETO)</a:t>
            </a:r>
            <a:endParaRPr lang="en-GB" sz="1100" b="0" dirty="0">
              <a:latin typeface="Schibsted Grotesk" pitchFamily="2" charset="0"/>
              <a:cs typeface="Schibsted Grotesk" pitchFamily="2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FCC3BF0-8E8F-5611-98C4-AC44E245E76F}"/>
              </a:ext>
            </a:extLst>
          </p:cNvPr>
          <p:cNvSpPr/>
          <p:nvPr/>
        </p:nvSpPr>
        <p:spPr bwMode="auto">
          <a:xfrm>
            <a:off x="5879976" y="3176971"/>
            <a:ext cx="864096" cy="504056"/>
          </a:xfrm>
          <a:prstGeom prst="rightArrow">
            <a:avLst/>
          </a:prstGeom>
          <a:solidFill>
            <a:schemeClr val="accent2"/>
          </a:solidFill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30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pic>
        <p:nvPicPr>
          <p:cNvPr id="16" name="Picture 15" descr="A computer generated image of a building">
            <a:extLst>
              <a:ext uri="{FF2B5EF4-FFF2-40B4-BE49-F238E27FC236}">
                <a16:creationId xmlns:a16="http://schemas.microsoft.com/office/drawing/2014/main" id="{19FAA9C7-2AB9-4283-D806-1578A632607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013" r="21059"/>
          <a:stretch/>
        </p:blipFill>
        <p:spPr>
          <a:xfrm>
            <a:off x="6888087" y="1603771"/>
            <a:ext cx="4920450" cy="3864601"/>
          </a:xfrm>
          <a:prstGeom prst="rect">
            <a:avLst/>
          </a:prstGeom>
        </p:spPr>
      </p:pic>
      <p:sp>
        <p:nvSpPr>
          <p:cNvPr id="17" name="Google Shape;1148;p63">
            <a:extLst>
              <a:ext uri="{FF2B5EF4-FFF2-40B4-BE49-F238E27FC236}">
                <a16:creationId xmlns:a16="http://schemas.microsoft.com/office/drawing/2014/main" id="{D681C151-815F-7BD4-D99A-5E1566372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0078" y="5705475"/>
            <a:ext cx="4656468" cy="27695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914400" indent="-4572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>
              <a:defRPr/>
            </a:pPr>
            <a:r>
              <a:rPr lang="en-GB" sz="1200" dirty="0">
                <a:solidFill>
                  <a:srgbClr val="0D27C5"/>
                </a:solidFill>
                <a:latin typeface="Schibsted Grotesk" pitchFamily="2" charset="0"/>
                <a:cs typeface="Schibsted Grotesk" pitchFamily="2" charset="0"/>
              </a:rPr>
              <a:t>3DX CATIA End Station with Clearances  (G. </a:t>
            </a:r>
            <a:r>
              <a:rPr lang="en-GB" sz="1200" dirty="0" err="1">
                <a:solidFill>
                  <a:srgbClr val="0D27C5"/>
                </a:solidFill>
                <a:latin typeface="Schibsted Grotesk" pitchFamily="2" charset="0"/>
                <a:cs typeface="Schibsted Grotesk" pitchFamily="2" charset="0"/>
              </a:rPr>
              <a:t>Cortis</a:t>
            </a:r>
            <a:r>
              <a:rPr lang="en-GB" sz="1200" dirty="0">
                <a:solidFill>
                  <a:srgbClr val="0D27C5"/>
                </a:solidFill>
                <a:latin typeface="Schibsted Grotesk" pitchFamily="2" charset="0"/>
                <a:cs typeface="Schibsted Grotesk" pitchFamily="2" charset="0"/>
              </a:rPr>
              <a:t>, INFN)</a:t>
            </a:r>
            <a:endParaRPr lang="en-GB" sz="1100" b="0" dirty="0">
              <a:latin typeface="Schibsted Grotesk" pitchFamily="2" charset="0"/>
              <a:cs typeface="Schibsted Grotes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22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F4D269-B2CB-95B6-BFA9-E4B2769815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3D Spatial Integration Plan for ET | Lucas Hermida Pena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F3D234-4851-EE80-B603-62770DBC84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7813" y="407987"/>
            <a:ext cx="11617164" cy="744537"/>
          </a:xfrm>
        </p:spPr>
        <p:txBody>
          <a:bodyPr/>
          <a:lstStyle/>
          <a:p>
            <a:r>
              <a:rPr lang="en-US" dirty="0"/>
              <a:t>Integration Pilot: BA End Station</a:t>
            </a:r>
            <a:endParaRPr lang="nl-NL" dirty="0"/>
          </a:p>
        </p:txBody>
      </p:sp>
      <p:pic>
        <p:nvPicPr>
          <p:cNvPr id="16" name="Picture 15" descr="A computer generated image of a building">
            <a:extLst>
              <a:ext uri="{FF2B5EF4-FFF2-40B4-BE49-F238E27FC236}">
                <a16:creationId xmlns:a16="http://schemas.microsoft.com/office/drawing/2014/main" id="{19FAA9C7-2AB9-4283-D806-1578A63260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013" r="21059"/>
          <a:stretch/>
        </p:blipFill>
        <p:spPr>
          <a:xfrm>
            <a:off x="6888087" y="1603771"/>
            <a:ext cx="4920450" cy="3864601"/>
          </a:xfrm>
          <a:prstGeom prst="rect">
            <a:avLst/>
          </a:prstGeom>
        </p:spPr>
      </p:pic>
      <p:sp>
        <p:nvSpPr>
          <p:cNvPr id="4" name="Google Shape;1148;p63">
            <a:extLst>
              <a:ext uri="{FF2B5EF4-FFF2-40B4-BE49-F238E27FC236}">
                <a16:creationId xmlns:a16="http://schemas.microsoft.com/office/drawing/2014/main" id="{4EEAA975-5CE9-39CA-A112-1017A5D9C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13" y="1750987"/>
            <a:ext cx="6048671" cy="392411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914400" indent="-4572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>
              <a:spcAft>
                <a:spcPts val="300"/>
              </a:spcAft>
              <a:defRPr/>
            </a:pPr>
            <a:r>
              <a:rPr lang="en-US" sz="1800" dirty="0">
                <a:solidFill>
                  <a:srgbClr val="0D27C5"/>
                </a:solidFill>
                <a:latin typeface="Schibsted Grotesk" pitchFamily="2" charset="77"/>
                <a:cs typeface="Schibsted Grotesk" pitchFamily="2" charset="77"/>
                <a:sym typeface="Lato Light" panose="020F0502020204030203" pitchFamily="34" charset="0"/>
              </a:rPr>
              <a:t>Transitioning to CATIA enhances precision modeling </a:t>
            </a:r>
            <a:r>
              <a:rPr lang="en-US" sz="1800" b="0" dirty="0">
                <a:solidFill>
                  <a:schemeClr val="tx1"/>
                </a:solidFill>
                <a:latin typeface="Schibsted Grotesk" pitchFamily="2" charset="77"/>
                <a:cs typeface="Schibsted Grotesk" pitchFamily="2" charset="77"/>
                <a:sym typeface="Lato Light" panose="020F0502020204030203" pitchFamily="34" charset="0"/>
              </a:rPr>
              <a:t>and collaboration across the Einstein Telescope project. </a:t>
            </a:r>
          </a:p>
          <a:p>
            <a:pPr>
              <a:spcAft>
                <a:spcPts val="300"/>
              </a:spcAft>
              <a:defRPr/>
            </a:pPr>
            <a:endParaRPr lang="en-US" sz="1800" b="0" dirty="0">
              <a:solidFill>
                <a:schemeClr val="tx1"/>
              </a:solidFill>
              <a:latin typeface="Schibsted Grotesk" pitchFamily="2" charset="77"/>
              <a:cs typeface="Schibsted Grotesk" pitchFamily="2" charset="77"/>
              <a:sym typeface="Lato Light" panose="020F0502020204030203" pitchFamily="34" charset="0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0" dirty="0">
                <a:solidFill>
                  <a:schemeClr val="tx1"/>
                </a:solidFill>
                <a:latin typeface="Schibsted Grotesk" pitchFamily="2" charset="77"/>
                <a:cs typeface="Schibsted Grotesk" pitchFamily="2" charset="77"/>
                <a:sym typeface="Lato Light" panose="020F0502020204030203" pitchFamily="34" charset="0"/>
              </a:rPr>
              <a:t>Superior clash detection and real-time interference checks during integration.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0" dirty="0">
                <a:solidFill>
                  <a:schemeClr val="tx1"/>
                </a:solidFill>
                <a:latin typeface="Schibsted Grotesk" pitchFamily="2" charset="77"/>
                <a:cs typeface="Schibsted Grotesk" pitchFamily="2" charset="77"/>
                <a:sym typeface="Lato Light" panose="020F0502020204030203" pitchFamily="34" charset="0"/>
              </a:rPr>
              <a:t>Hierarchical PBS breakdown enables system-specific development (e.g., HVAC, Safety, Access).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0" dirty="0">
                <a:solidFill>
                  <a:schemeClr val="tx1"/>
                </a:solidFill>
                <a:latin typeface="Schibsted Grotesk" pitchFamily="2" charset="77"/>
                <a:cs typeface="Schibsted Grotesk" pitchFamily="2" charset="77"/>
                <a:sym typeface="Lato Light" panose="020F0502020204030203" pitchFamily="34" charset="0"/>
              </a:rPr>
              <a:t>Improved data interoperability with PLM tools for lifecycle management from envelopes to as-built.</a:t>
            </a:r>
          </a:p>
          <a:p>
            <a:pPr>
              <a:spcAft>
                <a:spcPts val="300"/>
              </a:spcAft>
              <a:defRPr/>
            </a:pPr>
            <a:endParaRPr lang="en-US" sz="1800" b="0" dirty="0">
              <a:solidFill>
                <a:schemeClr val="tx1"/>
              </a:solidFill>
              <a:latin typeface="Schibsted Grotesk" pitchFamily="2" charset="77"/>
              <a:cs typeface="Schibsted Grotesk" pitchFamily="2" charset="77"/>
              <a:sym typeface="Lato Light" panose="020F0502020204030203" pitchFamily="34" charset="0"/>
            </a:endParaRPr>
          </a:p>
          <a:p>
            <a:pPr>
              <a:spcAft>
                <a:spcPts val="300"/>
              </a:spcAft>
              <a:defRPr/>
            </a:pPr>
            <a:r>
              <a:rPr lang="en-US" sz="1800" b="0" dirty="0">
                <a:solidFill>
                  <a:schemeClr val="tx1"/>
                </a:solidFill>
                <a:latin typeface="Schibsted Grotesk" pitchFamily="2" charset="77"/>
                <a:cs typeface="Schibsted Grotesk" pitchFamily="2" charset="77"/>
                <a:sym typeface="Lato Light" panose="020F0502020204030203" pitchFamily="34" charset="0"/>
              </a:rPr>
              <a:t>This Pilot serves as an exercise to learn how to properly integrate the rest of ET.</a:t>
            </a:r>
          </a:p>
        </p:txBody>
      </p:sp>
      <p:sp>
        <p:nvSpPr>
          <p:cNvPr id="5" name="Google Shape;1148;p63">
            <a:extLst>
              <a:ext uri="{FF2B5EF4-FFF2-40B4-BE49-F238E27FC236}">
                <a16:creationId xmlns:a16="http://schemas.microsoft.com/office/drawing/2014/main" id="{BD13FA6E-0E59-BC42-2E13-2BA8241F7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0078" y="5705475"/>
            <a:ext cx="4656468" cy="27695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914400" indent="-4572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>
              <a:defRPr/>
            </a:pPr>
            <a:r>
              <a:rPr lang="en-GB" sz="1200" dirty="0">
                <a:solidFill>
                  <a:srgbClr val="0D27C5"/>
                </a:solidFill>
                <a:latin typeface="Schibsted Grotesk" pitchFamily="2" charset="0"/>
                <a:cs typeface="Schibsted Grotesk" pitchFamily="2" charset="0"/>
              </a:rPr>
              <a:t>3DX CATIA End Station with Clearances  (G. </a:t>
            </a:r>
            <a:r>
              <a:rPr lang="en-GB" sz="1200" dirty="0" err="1">
                <a:solidFill>
                  <a:srgbClr val="0D27C5"/>
                </a:solidFill>
                <a:latin typeface="Schibsted Grotesk" pitchFamily="2" charset="0"/>
                <a:cs typeface="Schibsted Grotesk" pitchFamily="2" charset="0"/>
              </a:rPr>
              <a:t>Cortis</a:t>
            </a:r>
            <a:r>
              <a:rPr lang="en-GB" sz="1200" dirty="0">
                <a:solidFill>
                  <a:srgbClr val="0D27C5"/>
                </a:solidFill>
                <a:latin typeface="Schibsted Grotesk" pitchFamily="2" charset="0"/>
                <a:cs typeface="Schibsted Grotesk" pitchFamily="2" charset="0"/>
              </a:rPr>
              <a:t>, INFN)</a:t>
            </a:r>
            <a:endParaRPr lang="en-GB" sz="1100" b="0" dirty="0">
              <a:latin typeface="Schibsted Grotesk" pitchFamily="2" charset="0"/>
              <a:cs typeface="Schibsted Grotes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38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F4D269-B2CB-95B6-BFA9-E4B2769815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3D Spatial Integration Plan for ET | Lucas Hermida Pena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F3D234-4851-EE80-B603-62770DBC84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7813" y="407987"/>
            <a:ext cx="11617164" cy="744537"/>
          </a:xfrm>
        </p:spPr>
        <p:txBody>
          <a:bodyPr/>
          <a:lstStyle/>
          <a:p>
            <a:r>
              <a:rPr lang="en-US" dirty="0"/>
              <a:t>Collaboration with Stakeholders</a:t>
            </a:r>
            <a:endParaRPr lang="nl-NL" dirty="0"/>
          </a:p>
        </p:txBody>
      </p:sp>
      <p:sp>
        <p:nvSpPr>
          <p:cNvPr id="15" name="Google Shape;1148;p63">
            <a:extLst>
              <a:ext uri="{FF2B5EF4-FFF2-40B4-BE49-F238E27FC236}">
                <a16:creationId xmlns:a16="http://schemas.microsoft.com/office/drawing/2014/main" id="{12A186E0-C35D-8AA0-3068-6C1F49237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44" y="1268760"/>
            <a:ext cx="6984776" cy="555532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914400" indent="-4572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>
              <a:spcAft>
                <a:spcPts val="300"/>
              </a:spcAft>
              <a:defRPr/>
            </a:pPr>
            <a:r>
              <a:rPr lang="en-GB" sz="1800" dirty="0">
                <a:solidFill>
                  <a:srgbClr val="0D27C5"/>
                </a:solidFill>
                <a:latin typeface="Schibsted Grotesk" pitchFamily="2" charset="77"/>
                <a:cs typeface="Schibsted Grotesk" pitchFamily="2" charset="77"/>
                <a:sym typeface="Lato Light" panose="020F0502020204030203" pitchFamily="34" charset="0"/>
              </a:rPr>
              <a:t>To fully realize the required integration </a:t>
            </a:r>
            <a:r>
              <a:rPr lang="en-US" sz="1800" b="0" dirty="0">
                <a:solidFill>
                  <a:schemeClr val="tx1"/>
                </a:solidFill>
                <a:latin typeface="Schibsted Grotesk" pitchFamily="2" charset="77"/>
                <a:cs typeface="Schibsted Grotesk" pitchFamily="2" charset="77"/>
                <a:sym typeface="Lato Light" panose="020F0502020204030203" pitchFamily="34" charset="0"/>
              </a:rPr>
              <a:t>close collaboration with the different project stakeholders will be required namely:</a:t>
            </a:r>
            <a:endParaRPr lang="en-GB" sz="1800" b="0" dirty="0">
              <a:solidFill>
                <a:schemeClr val="tx1"/>
              </a:solidFill>
              <a:latin typeface="Schibsted Grotesk" pitchFamily="2" charset="0"/>
              <a:cs typeface="Schibsted Grotesk" pitchFamily="2" charset="0"/>
              <a:sym typeface="Lato Light" panose="020F0502020204030203" pitchFamily="34" charset="0"/>
            </a:endParaRPr>
          </a:p>
          <a:p>
            <a:pPr>
              <a:spcAft>
                <a:spcPts val="300"/>
              </a:spcAft>
              <a:defRPr/>
            </a:pPr>
            <a:endParaRPr lang="en-GB" sz="1800" dirty="0">
              <a:solidFill>
                <a:srgbClr val="0D27C5"/>
              </a:solidFill>
              <a:latin typeface="Schibsted Grotesk Medium" pitchFamily="2" charset="0"/>
              <a:cs typeface="Schibsted Grotesk Medium" pitchFamily="2" charset="0"/>
              <a:sym typeface="Lato Light" panose="020F0502020204030203" pitchFamily="34" charset="0"/>
            </a:endParaRPr>
          </a:p>
          <a:p>
            <a:pPr>
              <a:defRPr/>
            </a:pPr>
            <a:r>
              <a:rPr lang="en-GB" sz="1800" dirty="0">
                <a:solidFill>
                  <a:srgbClr val="0D27C5"/>
                </a:solidFill>
                <a:latin typeface="Schibsted Grotesk" pitchFamily="2" charset="0"/>
                <a:cs typeface="Schibsted Grotesk" pitchFamily="2" charset="0"/>
              </a:rPr>
              <a:t>Einstein Telescope Collaboration (ISB)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schemeClr val="tx1"/>
                </a:solidFill>
                <a:latin typeface="Schibsted Grotesk" pitchFamily="2" charset="0"/>
                <a:cs typeface="Schibsted Grotesk" pitchFamily="2" charset="0"/>
              </a:rPr>
              <a:t>Capture subsystem requirements (optics, vacuum, cryogenics, suspensions) and translate them into spatial envelopes in the 3D model. </a:t>
            </a:r>
            <a:r>
              <a:rPr lang="en-US" sz="1600" dirty="0">
                <a:solidFill>
                  <a:schemeClr val="tx1"/>
                </a:solidFill>
                <a:latin typeface="Schibsted Grotesk" pitchFamily="2" charset="0"/>
                <a:cs typeface="Schibsted Grotesk" pitchFamily="2" charset="0"/>
              </a:rPr>
              <a:t>(CM)</a:t>
            </a:r>
            <a:endParaRPr lang="en-GB" sz="1600" b="0" dirty="0">
              <a:latin typeface="Schibsted Grotesk" pitchFamily="2" charset="0"/>
              <a:cs typeface="Schibsted Grotes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schemeClr val="tx1"/>
                </a:solidFill>
                <a:latin typeface="Schibsted Grotesk" pitchFamily="2" charset="0"/>
                <a:cs typeface="Schibsted Grotesk" pitchFamily="2" charset="0"/>
              </a:rPr>
              <a:t>Joint definition of interfaces: which systems connect, what clearances are needed, who owns each boundary. </a:t>
            </a:r>
            <a:r>
              <a:rPr lang="en-US" sz="1600" dirty="0">
                <a:solidFill>
                  <a:schemeClr val="tx1"/>
                </a:solidFill>
                <a:latin typeface="Schibsted Grotesk" pitchFamily="2" charset="0"/>
                <a:cs typeface="Schibsted Grotesk" pitchFamily="2" charset="0"/>
              </a:rPr>
              <a:t>(CM)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schemeClr val="tx1"/>
                </a:solidFill>
                <a:latin typeface="Schibsted Grotesk" pitchFamily="2" charset="0"/>
                <a:cs typeface="Schibsted Grotesk" pitchFamily="2" charset="0"/>
              </a:rPr>
              <a:t>Incorporate evolving instrument designs into the integration model via structured review milestones.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schemeClr val="tx1"/>
                </a:solidFill>
                <a:latin typeface="Schibsted Grotesk" pitchFamily="2" charset="0"/>
                <a:cs typeface="Schibsted Grotesk" pitchFamily="2" charset="0"/>
              </a:rPr>
              <a:t>Ensure the envelope strategy is compatible with the physics performance requirements.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b="0" dirty="0">
              <a:solidFill>
                <a:schemeClr val="tx1"/>
              </a:solidFill>
              <a:latin typeface="Schibsted Grotesk" pitchFamily="2" charset="0"/>
              <a:cs typeface="Schibsted Grotesk" pitchFamily="2" charset="0"/>
            </a:endParaRPr>
          </a:p>
          <a:p>
            <a:pPr>
              <a:defRPr/>
            </a:pPr>
            <a:r>
              <a:rPr lang="en-US" sz="1800" dirty="0">
                <a:solidFill>
                  <a:srgbClr val="0D27C5"/>
                </a:solidFill>
                <a:latin typeface="Schibsted Grotesk" pitchFamily="2" charset="0"/>
                <a:cs typeface="Schibsted Grotesk" pitchFamily="2" charset="0"/>
              </a:rPr>
              <a:t>EGO – Virgo Collaboration</a:t>
            </a:r>
            <a:endParaRPr lang="en-US" sz="1600" b="0" dirty="0">
              <a:solidFill>
                <a:schemeClr val="tx1"/>
              </a:solidFill>
              <a:latin typeface="Schibsted Grotesk" pitchFamily="2" charset="0"/>
              <a:cs typeface="Schibsted Grotes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schemeClr val="tx1"/>
                </a:solidFill>
                <a:latin typeface="Schibsted Grotesk" pitchFamily="2" charset="0"/>
                <a:cs typeface="Schibsted Grotesk" pitchFamily="2" charset="0"/>
              </a:rPr>
              <a:t>Profit from their expertise in the integration of a GW detector for both Local systems (bellows, cryostats, supports) &amp; distributed systems (HVAC, beampipes, electricity)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b="0" dirty="0">
              <a:solidFill>
                <a:schemeClr val="tx1"/>
              </a:solidFill>
              <a:latin typeface="Schibsted Grotesk" pitchFamily="2" charset="0"/>
              <a:cs typeface="Schibsted Grotes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schemeClr val="tx1"/>
              </a:solidFill>
              <a:latin typeface="Schibsted Grotesk" pitchFamily="2" charset="0"/>
              <a:cs typeface="Schibsted Grotesk" pitchFamily="2" charset="0"/>
            </a:endParaRPr>
          </a:p>
          <a:p>
            <a:pPr marL="228600" indent="-228600">
              <a:buFont typeface="Arial" panose="020B0604020202020204" pitchFamily="34" charset="0"/>
              <a:buChar char="•"/>
              <a:defRPr/>
            </a:pPr>
            <a:endParaRPr lang="en-GB" sz="1600" dirty="0">
              <a:latin typeface="Schibsted Grotesk SemiBold" pitchFamily="2" charset="77"/>
              <a:cs typeface="Schibsted Grotesk SemiBold" pitchFamily="2" charset="77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582ACB1-736E-219C-E80C-6DF5478C7836}"/>
              </a:ext>
            </a:extLst>
          </p:cNvPr>
          <p:cNvGrpSpPr/>
          <p:nvPr/>
        </p:nvGrpSpPr>
        <p:grpSpPr>
          <a:xfrm>
            <a:off x="7464152" y="1789945"/>
            <a:ext cx="4188337" cy="3575183"/>
            <a:chOff x="586839" y="4691583"/>
            <a:chExt cx="7048742" cy="6016838"/>
          </a:xfrm>
        </p:grpSpPr>
        <p:pic>
          <p:nvPicPr>
            <p:cNvPr id="20" name="Picture 2" descr="Virgo mirror installation">
              <a:extLst>
                <a:ext uri="{FF2B5EF4-FFF2-40B4-BE49-F238E27FC236}">
                  <a16:creationId xmlns:a16="http://schemas.microsoft.com/office/drawing/2014/main" id="{47A75385-25EF-7861-61EB-71315EF96E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072" y="4691583"/>
              <a:ext cx="6986509" cy="5239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2F1D281-E22A-677D-33EF-2208A2533607}"/>
                </a:ext>
              </a:extLst>
            </p:cNvPr>
            <p:cNvSpPr txBox="1"/>
            <p:nvPr/>
          </p:nvSpPr>
          <p:spPr>
            <a:xfrm>
              <a:off x="586839" y="9931464"/>
              <a:ext cx="6986508" cy="7769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200" b="0" i="0" dirty="0">
                  <a:solidFill>
                    <a:srgbClr val="4F4F4F"/>
                  </a:solidFill>
                  <a:effectLst/>
                  <a:latin typeface="Schibsted Grotesk" pitchFamily="2" charset="0"/>
                  <a:cs typeface="Schibsted Grotesk" pitchFamily="2" charset="0"/>
                </a:rPr>
                <a:t>Virgo Test Mass [Image: EGO/Virgo Collaboration/</a:t>
              </a:r>
              <a:r>
                <a:rPr lang="en-GB" sz="1200" b="0" i="0" dirty="0" err="1">
                  <a:solidFill>
                    <a:srgbClr val="4F4F4F"/>
                  </a:solidFill>
                  <a:effectLst/>
                  <a:latin typeface="Schibsted Grotesk" pitchFamily="2" charset="0"/>
                  <a:cs typeface="Schibsted Grotesk" pitchFamily="2" charset="0"/>
                </a:rPr>
                <a:t>Perciballi</a:t>
              </a:r>
              <a:r>
                <a:rPr lang="en-GB" sz="1200" b="0" i="0" dirty="0">
                  <a:solidFill>
                    <a:srgbClr val="4F4F4F"/>
                  </a:solidFill>
                  <a:effectLst/>
                  <a:latin typeface="Schibsted Grotesk" pitchFamily="2" charset="0"/>
                  <a:cs typeface="Schibsted Grotesk" pitchFamily="2" charset="0"/>
                </a:rPr>
                <a:t>]</a:t>
              </a:r>
              <a:endParaRPr lang="en-GB" sz="1200" dirty="0">
                <a:latin typeface="Schibsted Grotesk" pitchFamily="2" charset="0"/>
                <a:cs typeface="Schibsted Grotesk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562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F4D269-B2CB-95B6-BFA9-E4B2769815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3D Spatial Integration Plan for ET | Lucas Hermida Pena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F3D234-4851-EE80-B603-62770DBC84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7813" y="407987"/>
            <a:ext cx="11617164" cy="744537"/>
          </a:xfrm>
        </p:spPr>
        <p:txBody>
          <a:bodyPr/>
          <a:lstStyle/>
          <a:p>
            <a:r>
              <a:rPr lang="en-US" dirty="0"/>
              <a:t>Next Steps</a:t>
            </a:r>
            <a:endParaRPr lang="nl-NL" dirty="0"/>
          </a:p>
        </p:txBody>
      </p:sp>
      <p:sp>
        <p:nvSpPr>
          <p:cNvPr id="5" name="Google Shape;1148;p63">
            <a:extLst>
              <a:ext uri="{FF2B5EF4-FFF2-40B4-BE49-F238E27FC236}">
                <a16:creationId xmlns:a16="http://schemas.microsoft.com/office/drawing/2014/main" id="{F4B862A8-16C5-48DD-823A-429B1E85E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68" y="1268760"/>
            <a:ext cx="11617164" cy="131570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914400" indent="-4572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D27C5"/>
                </a:solidFill>
                <a:latin typeface="Schibsted Grotesk" pitchFamily="2" charset="77"/>
                <a:cs typeface="Schibsted Grotesk" pitchFamily="2" charset="77"/>
                <a:sym typeface="Lato Light" panose="020F0502020204030203" pitchFamily="34" charset="0"/>
              </a:rPr>
              <a:t>Strengthen</a:t>
            </a:r>
            <a:r>
              <a:rPr lang="en-US" sz="1800" b="0" dirty="0">
                <a:solidFill>
                  <a:schemeClr val="tx1"/>
                </a:solidFill>
                <a:latin typeface="Schibsted Grotesk" pitchFamily="2" charset="77"/>
                <a:cs typeface="Schibsted Grotesk" pitchFamily="2" charset="77"/>
                <a:sym typeface="Lato Light" panose="020F0502020204030203" pitchFamily="34" charset="0"/>
              </a:rPr>
              <a:t> </a:t>
            </a:r>
            <a:r>
              <a:rPr lang="en-US" sz="1800" dirty="0">
                <a:solidFill>
                  <a:srgbClr val="0D27C5"/>
                </a:solidFill>
                <a:latin typeface="Schibsted Grotesk" pitchFamily="2" charset="77"/>
                <a:cs typeface="Schibsted Grotesk" pitchFamily="2" charset="77"/>
                <a:sym typeface="Lato Light" panose="020F0502020204030203" pitchFamily="34" charset="0"/>
              </a:rPr>
              <a:t>the collaboration </a:t>
            </a:r>
            <a:r>
              <a:rPr lang="en-US" sz="1800" b="0" dirty="0">
                <a:solidFill>
                  <a:schemeClr val="tx1"/>
                </a:solidFill>
                <a:latin typeface="Schibsted Grotesk" pitchFamily="2" charset="77"/>
                <a:cs typeface="Schibsted Grotesk" pitchFamily="2" charset="77"/>
                <a:sym typeface="Lato Light" panose="020F0502020204030203" pitchFamily="34" charset="0"/>
              </a:rPr>
              <a:t>with the ETC ISB &amp; EGO to improve the integration.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D27C5"/>
                </a:solidFill>
                <a:latin typeface="Schibsted Grotesk" pitchFamily="2" charset="77"/>
                <a:cs typeface="Schibsted Grotesk" pitchFamily="2" charset="77"/>
                <a:sym typeface="Lato Light" panose="020F0502020204030203" pitchFamily="34" charset="0"/>
              </a:rPr>
              <a:t>Establish </a:t>
            </a:r>
            <a:r>
              <a:rPr lang="en-US" sz="1800" dirty="0" err="1">
                <a:solidFill>
                  <a:srgbClr val="0D27C5"/>
                </a:solidFill>
                <a:latin typeface="Schibsted Grotesk" pitchFamily="2" charset="77"/>
                <a:cs typeface="Schibsted Grotesk" pitchFamily="2" charset="77"/>
                <a:sym typeface="Lato Light" panose="020F0502020204030203" pitchFamily="34" charset="0"/>
              </a:rPr>
              <a:t>responsibles</a:t>
            </a:r>
            <a:r>
              <a:rPr lang="en-US" sz="1800" dirty="0">
                <a:solidFill>
                  <a:srgbClr val="0D27C5"/>
                </a:solidFill>
                <a:latin typeface="Schibsted Grotesk" pitchFamily="2" charset="77"/>
                <a:cs typeface="Schibsted Grotesk" pitchFamily="2" charset="77"/>
                <a:sym typeface="Lato Light" panose="020F0502020204030203" pitchFamily="34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Schibsted Grotesk" pitchFamily="2" charset="77"/>
                <a:cs typeface="Schibsted Grotesk" pitchFamily="2" charset="77"/>
                <a:sym typeface="Lato Light" panose="020F0502020204030203" pitchFamily="34" charset="0"/>
              </a:rPr>
              <a:t>for the different interfaces (Gate valves, bellows) &amp; set up integration meetings.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D27C5"/>
                </a:solidFill>
                <a:latin typeface="Schibsted Grotesk" pitchFamily="2" charset="77"/>
                <a:cs typeface="Schibsted Grotesk" pitchFamily="2" charset="77"/>
                <a:sym typeface="Lato Light" panose="020F0502020204030203" pitchFamily="34" charset="0"/>
              </a:rPr>
              <a:t>Continue</a:t>
            </a:r>
            <a:r>
              <a:rPr lang="en-US" sz="1800" b="0" dirty="0">
                <a:solidFill>
                  <a:schemeClr val="tx1"/>
                </a:solidFill>
                <a:latin typeface="Schibsted Grotesk" pitchFamily="2" charset="77"/>
                <a:cs typeface="Schibsted Grotesk" pitchFamily="2" charset="77"/>
                <a:sym typeface="Lato Light" panose="020F0502020204030203" pitchFamily="34" charset="0"/>
              </a:rPr>
              <a:t> </a:t>
            </a:r>
            <a:r>
              <a:rPr lang="en-US" sz="1800" dirty="0">
                <a:solidFill>
                  <a:srgbClr val="0D27C5"/>
                </a:solidFill>
                <a:latin typeface="Schibsted Grotesk" pitchFamily="2" charset="77"/>
                <a:cs typeface="Schibsted Grotesk" pitchFamily="2" charset="77"/>
                <a:sym typeface="Lato Light" panose="020F0502020204030203" pitchFamily="34" charset="0"/>
              </a:rPr>
              <a:t>the collaboration </a:t>
            </a:r>
            <a:r>
              <a:rPr lang="en-US" sz="1800" b="0" dirty="0">
                <a:solidFill>
                  <a:schemeClr val="tx1"/>
                </a:solidFill>
                <a:latin typeface="Schibsted Grotesk" pitchFamily="2" charset="77"/>
                <a:cs typeface="Schibsted Grotesk" pitchFamily="2" charset="77"/>
                <a:sym typeface="Lato Light" panose="020F0502020204030203" pitchFamily="34" charset="0"/>
              </a:rPr>
              <a:t>with CERN to further develop the technical systems, safety &amp; integration.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D27C5"/>
                </a:solidFill>
                <a:latin typeface="Schibsted Grotesk" pitchFamily="2" charset="77"/>
                <a:cs typeface="Schibsted Grotesk" pitchFamily="2" charset="77"/>
                <a:sym typeface="Lato Light" panose="020F0502020204030203" pitchFamily="34" charset="0"/>
              </a:rPr>
              <a:t>Continuous work </a:t>
            </a:r>
            <a:r>
              <a:rPr lang="en-US" sz="1800" b="0" dirty="0">
                <a:solidFill>
                  <a:schemeClr val="tx1"/>
                </a:solidFill>
                <a:latin typeface="Schibsted Grotesk" pitchFamily="2" charset="77"/>
                <a:cs typeface="Schibsted Grotesk" pitchFamily="2" charset="77"/>
                <a:sym typeface="Lato Light" panose="020F0502020204030203" pitchFamily="34" charset="0"/>
              </a:rPr>
              <a:t>in the end station pilot to introduce more required space claims.</a:t>
            </a:r>
          </a:p>
        </p:txBody>
      </p:sp>
    </p:spTree>
    <p:extLst>
      <p:ext uri="{BB962C8B-B14F-4D97-AF65-F5344CB8AC3E}">
        <p14:creationId xmlns:p14="http://schemas.microsoft.com/office/powerpoint/2010/main" val="351378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F4D269-B2CB-95B6-BFA9-E4B2769815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3D Spatial Integration Plan for ET | Lucas Hermida Pena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F3D234-4851-EE80-B603-62770DBC84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7813" y="407987"/>
            <a:ext cx="11617164" cy="744537"/>
          </a:xfrm>
        </p:spPr>
        <p:txBody>
          <a:bodyPr/>
          <a:lstStyle/>
          <a:p>
            <a:r>
              <a:rPr lang="en-US" dirty="0"/>
              <a:t>Next Steps</a:t>
            </a:r>
            <a:endParaRPr lang="nl-NL" dirty="0"/>
          </a:p>
        </p:txBody>
      </p:sp>
      <p:pic>
        <p:nvPicPr>
          <p:cNvPr id="4" name="Picture 3" descr="A computer generated image of a building">
            <a:extLst>
              <a:ext uri="{FF2B5EF4-FFF2-40B4-BE49-F238E27FC236}">
                <a16:creationId xmlns:a16="http://schemas.microsoft.com/office/drawing/2014/main" id="{4B2F22AE-9782-518B-07F5-55277176E2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013" r="21059"/>
          <a:stretch/>
        </p:blipFill>
        <p:spPr>
          <a:xfrm>
            <a:off x="1074359" y="2693296"/>
            <a:ext cx="3922602" cy="3080874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E3C7113F-2567-6D1A-B361-1F68D125BD45}"/>
              </a:ext>
            </a:extLst>
          </p:cNvPr>
          <p:cNvSpPr/>
          <p:nvPr/>
        </p:nvSpPr>
        <p:spPr bwMode="auto">
          <a:xfrm>
            <a:off x="5231904" y="3859537"/>
            <a:ext cx="1518288" cy="828000"/>
          </a:xfrm>
          <a:prstGeom prst="rightArrow">
            <a:avLst/>
          </a:prstGeom>
          <a:solidFill>
            <a:schemeClr val="accent2"/>
          </a:solidFill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30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A818700-4219-B273-491F-B369DD2B0864}"/>
              </a:ext>
            </a:extLst>
          </p:cNvPr>
          <p:cNvGrpSpPr>
            <a:grpSpLocks noChangeAspect="1"/>
          </p:cNvGrpSpPr>
          <p:nvPr/>
        </p:nvGrpSpPr>
        <p:grpSpPr>
          <a:xfrm>
            <a:off x="7315460" y="2734073"/>
            <a:ext cx="4109132" cy="3167598"/>
            <a:chOff x="5821144" y="1319767"/>
            <a:chExt cx="6251520" cy="481909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1AB4C26-7955-17D9-FC2A-33B9F5AEC59D}"/>
                </a:ext>
              </a:extLst>
            </p:cNvPr>
            <p:cNvSpPr txBox="1"/>
            <p:nvPr/>
          </p:nvSpPr>
          <p:spPr bwMode="auto">
            <a:xfrm>
              <a:off x="5821144" y="5621815"/>
              <a:ext cx="5961281" cy="517048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ctr">
                <a:spcAft>
                  <a:spcPts val="300"/>
                </a:spcAft>
                <a:defRPr/>
              </a:pPr>
              <a:r>
                <a:rPr lang="en-GB" sz="400" dirty="0">
                  <a:solidFill>
                    <a:srgbClr val="FFFFFF"/>
                  </a:solidFill>
                </a:rPr>
                <a:t>HL-LHC Cavern: As-built CE Revit model</a:t>
              </a:r>
            </a:p>
            <a:p>
              <a:pPr algn="ctr">
                <a:spcAft>
                  <a:spcPts val="300"/>
                </a:spcAft>
                <a:defRPr/>
              </a:pPr>
              <a:r>
                <a:rPr lang="en-GB" sz="400" dirty="0">
                  <a:solidFill>
                    <a:srgbClr val="FFFFFF"/>
                  </a:solidFill>
                </a:rPr>
                <a:t>+ </a:t>
              </a:r>
              <a:r>
                <a:rPr lang="fr-CH" sz="400" dirty="0">
                  <a:solidFill>
                    <a:srgbClr val="FFFFFF"/>
                  </a:solidFill>
                </a:rPr>
                <a:t>Catia </a:t>
              </a:r>
              <a:r>
                <a:rPr lang="fr-CH" sz="400" dirty="0" err="1">
                  <a:solidFill>
                    <a:srgbClr val="FFFFFF"/>
                  </a:solidFill>
                </a:rPr>
                <a:t>integration</a:t>
              </a:r>
              <a:r>
                <a:rPr lang="fr-CH" sz="400" dirty="0">
                  <a:solidFill>
                    <a:srgbClr val="FFFFFF"/>
                  </a:solidFill>
                </a:rPr>
                <a:t> </a:t>
              </a:r>
              <a:r>
                <a:rPr lang="fr-CH" sz="400" dirty="0" err="1">
                  <a:solidFill>
                    <a:srgbClr val="FFFFFF"/>
                  </a:solidFill>
                </a:rPr>
                <a:t>linked</a:t>
              </a:r>
              <a:r>
                <a:rPr lang="fr-CH" sz="400" dirty="0">
                  <a:solidFill>
                    <a:srgbClr val="FFFFFF"/>
                  </a:solidFill>
                </a:rPr>
                <a:t> as coordination model (</a:t>
              </a:r>
              <a:r>
                <a:rPr lang="fr-CH" sz="400" dirty="0" err="1">
                  <a:solidFill>
                    <a:srgbClr val="FFFFFF"/>
                  </a:solidFill>
                </a:rPr>
                <a:t>Naviswork</a:t>
              </a:r>
              <a:r>
                <a:rPr lang="fr-CH" sz="400" dirty="0">
                  <a:solidFill>
                    <a:srgbClr val="FFFFFF"/>
                  </a:solidFill>
                </a:rPr>
                <a:t> file)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2ED884A-33B3-8900-7795-C31CE0DBB4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11" t="3790" r="1949"/>
            <a:stretch/>
          </p:blipFill>
          <p:spPr>
            <a:xfrm>
              <a:off x="5821144" y="1319767"/>
              <a:ext cx="6251520" cy="3803118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C5BA04E-A305-CD38-696D-3075D0489F3B}"/>
                </a:ext>
              </a:extLst>
            </p:cNvPr>
            <p:cNvGrpSpPr/>
            <p:nvPr/>
          </p:nvGrpSpPr>
          <p:grpSpPr>
            <a:xfrm>
              <a:off x="6776041" y="4802946"/>
              <a:ext cx="3969467" cy="1086400"/>
              <a:chOff x="7692833" y="4864182"/>
              <a:chExt cx="3969467" cy="1086400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093D3EAE-0CD3-83AB-EA7C-D4CEFF74848F}"/>
                  </a:ext>
                </a:extLst>
              </p:cNvPr>
              <p:cNvGrpSpPr/>
              <p:nvPr/>
            </p:nvGrpSpPr>
            <p:grpSpPr>
              <a:xfrm>
                <a:off x="7692833" y="4864182"/>
                <a:ext cx="2488972" cy="647700"/>
                <a:chOff x="7695381" y="4948343"/>
                <a:chExt cx="2488972" cy="647700"/>
              </a:xfrm>
            </p:grpSpPr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43DD78AE-A0C0-84CE-C649-01059D40A2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695381" y="4988083"/>
                  <a:ext cx="1330428" cy="573810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B55273E0-E39C-E5B8-99CF-2DE17FFE586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83489" y="4948343"/>
                  <a:ext cx="800864" cy="647700"/>
                </a:xfrm>
                <a:prstGeom prst="rect">
                  <a:avLst/>
                </a:prstGeom>
                <a:noFill/>
                <a:ln w="19050"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AB621A7-BB1C-F018-90AE-7939D5084DB5}"/>
                  </a:ext>
                </a:extLst>
              </p:cNvPr>
              <p:cNvSpPr txBox="1"/>
              <p:nvPr/>
            </p:nvSpPr>
            <p:spPr bwMode="auto">
              <a:xfrm>
                <a:off x="8284741" y="5370315"/>
                <a:ext cx="1252278" cy="5720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rgbClr val="00B050"/>
                    </a:solidFill>
                  </a:rPr>
                  <a:t>Native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CAA928E-AACD-9BBF-816A-9D132453E667}"/>
                  </a:ext>
                </a:extLst>
              </p:cNvPr>
              <p:cNvSpPr txBox="1"/>
              <p:nvPr/>
            </p:nvSpPr>
            <p:spPr bwMode="auto">
              <a:xfrm>
                <a:off x="9133914" y="5378567"/>
                <a:ext cx="2528386" cy="5720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rgbClr val="00B050"/>
                    </a:solidFill>
                  </a:rPr>
                  <a:t>Exported &amp; Linked</a:t>
                </a:r>
              </a:p>
            </p:txBody>
          </p:sp>
        </p:grpSp>
      </p:grpSp>
      <p:sp>
        <p:nvSpPr>
          <p:cNvPr id="16" name="Google Shape;1148;p63">
            <a:extLst>
              <a:ext uri="{FF2B5EF4-FFF2-40B4-BE49-F238E27FC236}">
                <a16:creationId xmlns:a16="http://schemas.microsoft.com/office/drawing/2014/main" id="{B64D01FC-0E44-1F8D-92A9-DAEB11D1D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408" y="5892874"/>
            <a:ext cx="4752528" cy="27695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914400" indent="-4572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>
              <a:defRPr/>
            </a:pPr>
            <a:r>
              <a:rPr lang="en-GB" sz="1200" dirty="0">
                <a:solidFill>
                  <a:srgbClr val="0D27C5"/>
                </a:solidFill>
                <a:latin typeface="Schibsted Grotesk" pitchFamily="2" charset="0"/>
                <a:cs typeface="Schibsted Grotesk" pitchFamily="2" charset="0"/>
              </a:rPr>
              <a:t>3DX CATIA End Station with Clearances  (G. </a:t>
            </a:r>
            <a:r>
              <a:rPr lang="en-GB" sz="1200" dirty="0" err="1">
                <a:solidFill>
                  <a:srgbClr val="0D27C5"/>
                </a:solidFill>
                <a:latin typeface="Schibsted Grotesk" pitchFamily="2" charset="0"/>
                <a:cs typeface="Schibsted Grotesk" pitchFamily="2" charset="0"/>
              </a:rPr>
              <a:t>Cortis</a:t>
            </a:r>
            <a:r>
              <a:rPr lang="en-GB" sz="1200" dirty="0">
                <a:solidFill>
                  <a:srgbClr val="0D27C5"/>
                </a:solidFill>
                <a:latin typeface="Schibsted Grotesk" pitchFamily="2" charset="0"/>
                <a:cs typeface="Schibsted Grotesk" pitchFamily="2" charset="0"/>
              </a:rPr>
              <a:t>, INFN)</a:t>
            </a:r>
            <a:endParaRPr lang="en-GB" sz="1100" b="0" dirty="0">
              <a:latin typeface="Schibsted Grotesk" pitchFamily="2" charset="0"/>
              <a:cs typeface="Schibsted Grotesk" pitchFamily="2" charset="0"/>
            </a:endParaRPr>
          </a:p>
        </p:txBody>
      </p:sp>
      <p:sp>
        <p:nvSpPr>
          <p:cNvPr id="17" name="Google Shape;1148;p63">
            <a:extLst>
              <a:ext uri="{FF2B5EF4-FFF2-40B4-BE49-F238E27FC236}">
                <a16:creationId xmlns:a16="http://schemas.microsoft.com/office/drawing/2014/main" id="{2F6EA4FD-7BA5-D2F0-F319-6CC3945C3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68" y="1268760"/>
            <a:ext cx="11617164" cy="131570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914400" indent="-4572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D27C5"/>
                </a:solidFill>
                <a:latin typeface="Schibsted Grotesk" pitchFamily="2" charset="77"/>
                <a:cs typeface="Schibsted Grotesk" pitchFamily="2" charset="77"/>
                <a:sym typeface="Lato Light" panose="020F0502020204030203" pitchFamily="34" charset="0"/>
              </a:rPr>
              <a:t>Strengthen</a:t>
            </a:r>
            <a:r>
              <a:rPr lang="en-US" sz="1800" b="0" dirty="0">
                <a:solidFill>
                  <a:schemeClr val="tx1"/>
                </a:solidFill>
                <a:latin typeface="Schibsted Grotesk" pitchFamily="2" charset="77"/>
                <a:cs typeface="Schibsted Grotesk" pitchFamily="2" charset="77"/>
                <a:sym typeface="Lato Light" panose="020F0502020204030203" pitchFamily="34" charset="0"/>
              </a:rPr>
              <a:t> </a:t>
            </a:r>
            <a:r>
              <a:rPr lang="en-US" sz="1800" dirty="0">
                <a:solidFill>
                  <a:srgbClr val="0D27C5"/>
                </a:solidFill>
                <a:latin typeface="Schibsted Grotesk" pitchFamily="2" charset="77"/>
                <a:cs typeface="Schibsted Grotesk" pitchFamily="2" charset="77"/>
                <a:sym typeface="Lato Light" panose="020F0502020204030203" pitchFamily="34" charset="0"/>
              </a:rPr>
              <a:t>the collaboration </a:t>
            </a:r>
            <a:r>
              <a:rPr lang="en-US" sz="1800" b="0" dirty="0">
                <a:solidFill>
                  <a:schemeClr val="tx1"/>
                </a:solidFill>
                <a:latin typeface="Schibsted Grotesk" pitchFamily="2" charset="77"/>
                <a:cs typeface="Schibsted Grotesk" pitchFamily="2" charset="77"/>
                <a:sym typeface="Lato Light" panose="020F0502020204030203" pitchFamily="34" charset="0"/>
              </a:rPr>
              <a:t>with the ETC ISB &amp; EGO to improve the integration.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D27C5"/>
                </a:solidFill>
                <a:latin typeface="Schibsted Grotesk" pitchFamily="2" charset="77"/>
                <a:cs typeface="Schibsted Grotesk" pitchFamily="2" charset="77"/>
                <a:sym typeface="Lato Light" panose="020F0502020204030203" pitchFamily="34" charset="0"/>
              </a:rPr>
              <a:t>Establish </a:t>
            </a:r>
            <a:r>
              <a:rPr lang="en-US" sz="1800" dirty="0" err="1">
                <a:solidFill>
                  <a:srgbClr val="0D27C5"/>
                </a:solidFill>
                <a:latin typeface="Schibsted Grotesk" pitchFamily="2" charset="77"/>
                <a:cs typeface="Schibsted Grotesk" pitchFamily="2" charset="77"/>
                <a:sym typeface="Lato Light" panose="020F0502020204030203" pitchFamily="34" charset="0"/>
              </a:rPr>
              <a:t>responsibles</a:t>
            </a:r>
            <a:r>
              <a:rPr lang="en-US" sz="1800" dirty="0">
                <a:solidFill>
                  <a:srgbClr val="0D27C5"/>
                </a:solidFill>
                <a:latin typeface="Schibsted Grotesk" pitchFamily="2" charset="77"/>
                <a:cs typeface="Schibsted Grotesk" pitchFamily="2" charset="77"/>
                <a:sym typeface="Lato Light" panose="020F0502020204030203" pitchFamily="34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Schibsted Grotesk" pitchFamily="2" charset="77"/>
                <a:cs typeface="Schibsted Grotesk" pitchFamily="2" charset="77"/>
                <a:sym typeface="Lato Light" panose="020F0502020204030203" pitchFamily="34" charset="0"/>
              </a:rPr>
              <a:t>for the different interfaces (Gate valves, bellows) &amp; set up integration meetings.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D27C5"/>
                </a:solidFill>
                <a:latin typeface="Schibsted Grotesk" pitchFamily="2" charset="77"/>
                <a:cs typeface="Schibsted Grotesk" pitchFamily="2" charset="77"/>
                <a:sym typeface="Lato Light" panose="020F0502020204030203" pitchFamily="34" charset="0"/>
              </a:rPr>
              <a:t>Continue</a:t>
            </a:r>
            <a:r>
              <a:rPr lang="en-US" sz="1800" b="0" dirty="0">
                <a:solidFill>
                  <a:schemeClr val="tx1"/>
                </a:solidFill>
                <a:latin typeface="Schibsted Grotesk" pitchFamily="2" charset="77"/>
                <a:cs typeface="Schibsted Grotesk" pitchFamily="2" charset="77"/>
                <a:sym typeface="Lato Light" panose="020F0502020204030203" pitchFamily="34" charset="0"/>
              </a:rPr>
              <a:t> </a:t>
            </a:r>
            <a:r>
              <a:rPr lang="en-US" sz="1800" dirty="0">
                <a:solidFill>
                  <a:srgbClr val="0D27C5"/>
                </a:solidFill>
                <a:latin typeface="Schibsted Grotesk" pitchFamily="2" charset="77"/>
                <a:cs typeface="Schibsted Grotesk" pitchFamily="2" charset="77"/>
                <a:sym typeface="Lato Light" panose="020F0502020204030203" pitchFamily="34" charset="0"/>
              </a:rPr>
              <a:t>the collaboration </a:t>
            </a:r>
            <a:r>
              <a:rPr lang="en-US" sz="1800" b="0" dirty="0">
                <a:solidFill>
                  <a:schemeClr val="tx1"/>
                </a:solidFill>
                <a:latin typeface="Schibsted Grotesk" pitchFamily="2" charset="77"/>
                <a:cs typeface="Schibsted Grotesk" pitchFamily="2" charset="77"/>
                <a:sym typeface="Lato Light" panose="020F0502020204030203" pitchFamily="34" charset="0"/>
              </a:rPr>
              <a:t>with CERN to further develop the technical systems &amp; safety.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D27C5"/>
                </a:solidFill>
                <a:latin typeface="Schibsted Grotesk" pitchFamily="2" charset="77"/>
                <a:cs typeface="Schibsted Grotesk" pitchFamily="2" charset="77"/>
                <a:sym typeface="Lato Light" panose="020F0502020204030203" pitchFamily="34" charset="0"/>
              </a:rPr>
              <a:t>Continuous work </a:t>
            </a:r>
            <a:r>
              <a:rPr lang="en-US" sz="1800" b="0" dirty="0">
                <a:solidFill>
                  <a:schemeClr val="tx1"/>
                </a:solidFill>
                <a:latin typeface="Schibsted Grotesk" pitchFamily="2" charset="77"/>
                <a:cs typeface="Schibsted Grotesk" pitchFamily="2" charset="77"/>
                <a:sym typeface="Lato Light" panose="020F0502020204030203" pitchFamily="34" charset="0"/>
              </a:rPr>
              <a:t>in the end station pilot to introduce more required space claims.</a:t>
            </a:r>
          </a:p>
        </p:txBody>
      </p:sp>
    </p:spTree>
    <p:extLst>
      <p:ext uri="{BB962C8B-B14F-4D97-AF65-F5344CB8AC3E}">
        <p14:creationId xmlns:p14="http://schemas.microsoft.com/office/powerpoint/2010/main" val="153413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F4D269-B2CB-95B6-BFA9-E4B2769815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3D Spatial Integration Plan for ET | Lucas Hermida Pena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F3D234-4851-EE80-B603-62770DBC84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7813" y="407987"/>
            <a:ext cx="11617164" cy="744537"/>
          </a:xfrm>
        </p:spPr>
        <p:txBody>
          <a:bodyPr/>
          <a:lstStyle/>
          <a:p>
            <a:r>
              <a:rPr lang="en-US" dirty="0">
                <a:latin typeface="Schibsted Grotesk" pitchFamily="2" charset="0"/>
                <a:cs typeface="Schibsted Grotesk" pitchFamily="2" charset="0"/>
              </a:rPr>
              <a:t>Conclusions</a:t>
            </a:r>
            <a:endParaRPr lang="nl-NL" dirty="0">
              <a:latin typeface="Schibsted Grotesk" pitchFamily="2" charset="0"/>
              <a:cs typeface="Schibsted Grotesk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C40767-E10E-A41F-D9CA-A735965B05C7}"/>
              </a:ext>
            </a:extLst>
          </p:cNvPr>
          <p:cNvSpPr txBox="1"/>
          <p:nvPr/>
        </p:nvSpPr>
        <p:spPr>
          <a:xfrm>
            <a:off x="249144" y="1905506"/>
            <a:ext cx="1163494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D27C5"/>
                </a:solidFill>
                <a:latin typeface="Schibsted Grotesk" pitchFamily="2" charset="0"/>
                <a:cs typeface="Schibsted Grotesk" pitchFamily="2" charset="0"/>
              </a:rPr>
              <a:t>A robust 3D integration plan is established</a:t>
            </a:r>
            <a:r>
              <a:rPr lang="en-US" sz="2400" dirty="0">
                <a:latin typeface="Schibsted Grotesk" pitchFamily="2" charset="0"/>
                <a:cs typeface="Schibsted Grotesk" pitchFamily="2" charset="0"/>
              </a:rPr>
              <a:t>: Revit → 3DX CATIA integrated pilot to develop the ET integration procedures.</a:t>
            </a:r>
          </a:p>
          <a:p>
            <a:endParaRPr lang="en-US" sz="2400" dirty="0">
              <a:latin typeface="Schibsted Grotesk" pitchFamily="2" charset="0"/>
              <a:cs typeface="Schibsted Grotes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D27C5"/>
                </a:solidFill>
                <a:latin typeface="Schibsted Grotesk" pitchFamily="2" charset="0"/>
                <a:cs typeface="Schibsted Grotesk" pitchFamily="2" charset="0"/>
              </a:rPr>
              <a:t>CERN-inspired reviews </a:t>
            </a:r>
            <a:r>
              <a:rPr lang="en-US" sz="2400" dirty="0">
                <a:latin typeface="Schibsted Grotesk" pitchFamily="2" charset="0"/>
                <a:cs typeface="Schibsted Grotesk" pitchFamily="2" charset="0"/>
              </a:rPr>
              <a:t>and change management will improve interface management and prevent clashes across the different ET systems.</a:t>
            </a:r>
          </a:p>
          <a:p>
            <a:endParaRPr lang="en-US" sz="2400" dirty="0">
              <a:latin typeface="Schibsted Grotesk" pitchFamily="2" charset="0"/>
              <a:cs typeface="Schibsted Grotes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D27C5"/>
                </a:solidFill>
                <a:latin typeface="Schibsted Grotesk" pitchFamily="2" charset="0"/>
                <a:cs typeface="Schibsted Grotesk" pitchFamily="2" charset="0"/>
              </a:rPr>
              <a:t>Stakeholder collaboration </a:t>
            </a:r>
            <a:r>
              <a:rPr lang="en-US" sz="2400" dirty="0">
                <a:latin typeface="Schibsted Grotesk" pitchFamily="2" charset="0"/>
                <a:cs typeface="Schibsted Grotesk" pitchFamily="2" charset="0"/>
              </a:rPr>
              <a:t>(ETC, EGO, CERN) key to envelope compliance and physics goals.</a:t>
            </a:r>
          </a:p>
        </p:txBody>
      </p:sp>
    </p:spTree>
    <p:extLst>
      <p:ext uri="{BB962C8B-B14F-4D97-AF65-F5344CB8AC3E}">
        <p14:creationId xmlns:p14="http://schemas.microsoft.com/office/powerpoint/2010/main" val="50733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80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7F1144-3276-5EAC-E810-647674242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Schibsted Grotesk" pitchFamily="2" charset="0"/>
                <a:cs typeface="Schibsted Grotesk" pitchFamily="2" charset="0"/>
              </a:rPr>
              <a:t>Outline</a:t>
            </a:r>
            <a:endParaRPr lang="nl-NL" sz="2800" dirty="0">
              <a:latin typeface="Schibsted Grotesk" pitchFamily="2" charset="0"/>
              <a:cs typeface="Schibsted Grotesk" pitchFamily="2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C8A8AB-C19D-3C57-2175-A7C447F930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3D Spatial Integration </a:t>
            </a:r>
            <a:r>
              <a:rPr lang="en-US" dirty="0">
                <a:latin typeface="Schibsted Grotesk" pitchFamily="2" charset="0"/>
                <a:cs typeface="Schibsted Grotesk" pitchFamily="2" charset="0"/>
              </a:rPr>
              <a:t>Plan</a:t>
            </a:r>
            <a:r>
              <a:rPr lang="en-US" dirty="0"/>
              <a:t> for ET | Lucas Hermida Pena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501FA1-57A0-DD8E-4D15-F6C0A36BA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412776"/>
            <a:ext cx="11376024" cy="4388326"/>
          </a:xfrm>
        </p:spPr>
        <p:txBody>
          <a:bodyPr anchor="ctr"/>
          <a:lstStyle/>
          <a:p>
            <a:pPr marL="457200" indent="-457200"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US" b="1" dirty="0">
                <a:latin typeface="Schibsted Grotesk Bold" pitchFamily="2" charset="0"/>
                <a:cs typeface="Schibsted Grotesk Bold" pitchFamily="2" charset="0"/>
              </a:rPr>
              <a:t>Introduction</a:t>
            </a:r>
          </a:p>
          <a:p>
            <a:pPr marL="457200" indent="-457200"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US" b="1" dirty="0">
                <a:latin typeface="Schibsted Grotesk Bold" pitchFamily="2" charset="0"/>
                <a:cs typeface="Schibsted Grotesk Bold" pitchFamily="2" charset="0"/>
              </a:rPr>
              <a:t>ETO 3D Integration Plan</a:t>
            </a:r>
          </a:p>
          <a:p>
            <a:pPr marL="781200" lvl="1" indent="-457200"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US" b="1" dirty="0">
                <a:latin typeface="Schibsted Grotesk Bold" pitchFamily="2" charset="0"/>
                <a:cs typeface="Schibsted Grotesk Bold" pitchFamily="2" charset="0"/>
              </a:rPr>
              <a:t>Definition of Interfaces &amp; Clearances</a:t>
            </a:r>
          </a:p>
          <a:p>
            <a:pPr marL="781200" lvl="1" indent="-457200"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US" dirty="0">
                <a:latin typeface="Schibsted Grotesk Medium" pitchFamily="2" charset="0"/>
                <a:cs typeface="Schibsted Grotesk Medium" pitchFamily="2" charset="0"/>
              </a:rPr>
              <a:t>Current Status</a:t>
            </a:r>
          </a:p>
          <a:p>
            <a:pPr marL="781200" lvl="1" indent="-457200"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US" dirty="0">
                <a:latin typeface="Schibsted Grotesk Medium" pitchFamily="2" charset="0"/>
                <a:cs typeface="Schibsted Grotesk Medium" pitchFamily="2" charset="0"/>
              </a:rPr>
              <a:t>Pilot End Station Integration</a:t>
            </a:r>
          </a:p>
          <a:p>
            <a:pPr marL="781200" lvl="1" indent="-457200"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US" dirty="0">
                <a:latin typeface="Schibsted Grotesk Medium" pitchFamily="2" charset="0"/>
                <a:cs typeface="Schibsted Grotesk Medium" pitchFamily="2" charset="0"/>
              </a:rPr>
              <a:t>Collaboration with stakeholders</a:t>
            </a:r>
          </a:p>
          <a:p>
            <a:pPr marL="457200" indent="-457200"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US" dirty="0">
                <a:latin typeface="Schibsted Grotesk Medium" pitchFamily="2" charset="0"/>
                <a:cs typeface="Schibsted Grotesk Medium" pitchFamily="2" charset="0"/>
              </a:rPr>
              <a:t>Next Steps</a:t>
            </a:r>
          </a:p>
          <a:p>
            <a:pPr marL="457200" indent="-457200"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US" dirty="0">
                <a:latin typeface="Schibsted Grotesk Medium" pitchFamily="2" charset="0"/>
                <a:cs typeface="Schibsted Grotesk Medium" pitchFamily="2" charset="0"/>
              </a:rPr>
              <a:t>Conclusions</a:t>
            </a:r>
            <a:endParaRPr lang="nl-NL" dirty="0">
              <a:latin typeface="Schibsted Grotesk Medium" pitchFamily="2" charset="0"/>
              <a:cs typeface="Schibsted Grotesk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63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F4D269-B2CB-95B6-BFA9-E4B2769815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3D Spatial Integration Plan for ET | Lucas Hermida Pena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F3D234-4851-EE80-B603-62770DBC84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7813" y="407987"/>
            <a:ext cx="11617164" cy="744537"/>
          </a:xfrm>
        </p:spPr>
        <p:txBody>
          <a:bodyPr/>
          <a:lstStyle/>
          <a:p>
            <a:r>
              <a:rPr lang="en-US" dirty="0"/>
              <a:t>Introduction</a:t>
            </a:r>
            <a:endParaRPr lang="nl-NL" dirty="0"/>
          </a:p>
        </p:txBody>
      </p:sp>
      <p:pic>
        <p:nvPicPr>
          <p:cNvPr id="7" name="Picture 6" descr="A 3d model of a mechanical device&#10;&#10;AI-generated content may be incorrect.">
            <a:extLst>
              <a:ext uri="{FF2B5EF4-FFF2-40B4-BE49-F238E27FC236}">
                <a16:creationId xmlns:a16="http://schemas.microsoft.com/office/drawing/2014/main" id="{E5A731E1-6253-5BEB-9D71-3890319F8BF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908" y="1988840"/>
            <a:ext cx="4939748" cy="3528392"/>
          </a:xfrm>
          <a:prstGeom prst="rect">
            <a:avLst/>
          </a:prstGeom>
        </p:spPr>
      </p:pic>
      <p:sp>
        <p:nvSpPr>
          <p:cNvPr id="8" name="Google Shape;1148;p63">
            <a:extLst>
              <a:ext uri="{FF2B5EF4-FFF2-40B4-BE49-F238E27FC236}">
                <a16:creationId xmlns:a16="http://schemas.microsoft.com/office/drawing/2014/main" id="{93CA2278-EE88-5DBC-0BB6-699B98883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44" y="1412776"/>
            <a:ext cx="6624736" cy="488591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914400" indent="-4572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>
              <a:spcAft>
                <a:spcPts val="300"/>
              </a:spcAft>
              <a:defRPr/>
            </a:pPr>
            <a:r>
              <a:rPr lang="en-GB" sz="1800" dirty="0">
                <a:solidFill>
                  <a:srgbClr val="0D27C5"/>
                </a:solidFill>
                <a:latin typeface="Schibsted Grotesk" pitchFamily="2" charset="77"/>
                <a:cs typeface="Schibsted Grotesk" pitchFamily="2" charset="77"/>
                <a:sym typeface="Lato Light" panose="020F0502020204030203" pitchFamily="34" charset="0"/>
              </a:rPr>
              <a:t>The Einstein Telescope (ET) </a:t>
            </a:r>
            <a:r>
              <a:rPr lang="en-US" sz="1800" b="0" dirty="0">
                <a:solidFill>
                  <a:schemeClr val="tx1"/>
                </a:solidFill>
                <a:latin typeface="Schibsted Grotesk" pitchFamily="2" charset="77"/>
                <a:cs typeface="Schibsted Grotesk" pitchFamily="2" charset="77"/>
                <a:sym typeface="Lato Light" panose="020F0502020204030203" pitchFamily="34" charset="0"/>
              </a:rPr>
              <a:t>as the next generation of gravitational wave detectors, demands an unprecedented level of 3D spatial integration and coordination.</a:t>
            </a:r>
          </a:p>
          <a:p>
            <a:pPr>
              <a:spcAft>
                <a:spcPts val="300"/>
              </a:spcAft>
              <a:defRPr/>
            </a:pPr>
            <a:r>
              <a:rPr lang="en-GB" sz="1800" b="0" dirty="0">
                <a:solidFill>
                  <a:schemeClr val="tx1"/>
                </a:solidFill>
                <a:latin typeface="Schibsted Grotesk" pitchFamily="2" charset="0"/>
                <a:cs typeface="Schibsted Grotesk" pitchFamily="2" charset="0"/>
                <a:sym typeface="Lato Light" panose="020F0502020204030203" pitchFamily="34" charset="0"/>
              </a:rPr>
              <a:t>Active design activities within ETO consider:</a:t>
            </a:r>
          </a:p>
          <a:p>
            <a:pPr>
              <a:spcAft>
                <a:spcPts val="300"/>
              </a:spcAft>
              <a:defRPr/>
            </a:pPr>
            <a:endParaRPr lang="en-GB" sz="1800" dirty="0">
              <a:solidFill>
                <a:srgbClr val="0D27C5"/>
              </a:solidFill>
              <a:latin typeface="Schibsted Grotesk Medium" pitchFamily="2" charset="0"/>
              <a:cs typeface="Schibsted Grotesk Medium" pitchFamily="2" charset="0"/>
              <a:sym typeface="Lato Light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srgbClr val="0D27C5"/>
                </a:solidFill>
                <a:latin typeface="Schibsted Grotesk" pitchFamily="2" charset="0"/>
                <a:cs typeface="Schibsted Grotesk" pitchFamily="2" charset="0"/>
              </a:rPr>
              <a:t>Technical Infrastructure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b="0" dirty="0">
                <a:latin typeface="Schibsted Grotesk" pitchFamily="2" charset="0"/>
                <a:cs typeface="Schibsted Grotesk" pitchFamily="2" charset="0"/>
              </a:rPr>
              <a:t>As the technical infrastructure evolves, specially with the 2025 Design Task Force update, integration between the subsystems becomes more important.</a:t>
            </a:r>
          </a:p>
          <a:p>
            <a:pPr>
              <a:defRPr/>
            </a:pPr>
            <a:endParaRPr lang="en-GB" sz="1600" b="0" dirty="0">
              <a:latin typeface="Schibsted Grotesk" pitchFamily="2" charset="0"/>
              <a:cs typeface="Schibsted Grotes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srgbClr val="0D27C5"/>
                </a:solidFill>
                <a:latin typeface="Schibsted Grotesk" pitchFamily="2" charset="0"/>
                <a:cs typeface="Schibsted Grotesk" pitchFamily="2" charset="0"/>
              </a:rPr>
              <a:t>Facility Infrastructure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b="0" dirty="0">
                <a:solidFill>
                  <a:schemeClr val="tx1"/>
                </a:solidFill>
                <a:latin typeface="Schibsted Grotesk" pitchFamily="2" charset="0"/>
                <a:cs typeface="Schibsted Grotesk" pitchFamily="2" charset="0"/>
              </a:rPr>
              <a:t>The current collaboration with CERN is providing valuable expertise from the SPS &amp; LHC.</a:t>
            </a:r>
          </a:p>
          <a:p>
            <a:pPr>
              <a:defRPr/>
            </a:pPr>
            <a:endParaRPr lang="en-GB" sz="1600" dirty="0">
              <a:solidFill>
                <a:srgbClr val="0D27C5"/>
              </a:solidFill>
              <a:latin typeface="Schibsted Grotesk" pitchFamily="2" charset="0"/>
              <a:cs typeface="Schibsted Grotesk" pitchFamily="2" charset="0"/>
            </a:endParaRPr>
          </a:p>
          <a:p>
            <a:pPr>
              <a:defRPr/>
            </a:pPr>
            <a:r>
              <a:rPr lang="en-GB" sz="1800" dirty="0">
                <a:solidFill>
                  <a:srgbClr val="0D27C5"/>
                </a:solidFill>
                <a:latin typeface="Schibsted Grotesk" pitchFamily="2" charset="0"/>
                <a:cs typeface="Schibsted Grotesk" pitchFamily="2" charset="0"/>
              </a:rPr>
              <a:t>Goal of the Presentation</a:t>
            </a:r>
          </a:p>
          <a:p>
            <a:pPr>
              <a:defRPr/>
            </a:pPr>
            <a:r>
              <a:rPr lang="en-GB" sz="1600" b="0" dirty="0">
                <a:solidFill>
                  <a:schemeClr val="tx1"/>
                </a:solidFill>
                <a:latin typeface="Schibsted Grotesk" pitchFamily="2" charset="0"/>
                <a:cs typeface="Schibsted Grotesk" pitchFamily="2" charset="0"/>
              </a:rPr>
              <a:t>Introduce the ETO 3D Spatial integration plan, the current challenges &amp; the stakeholders of the process.</a:t>
            </a:r>
          </a:p>
          <a:p>
            <a:pPr marL="228600" indent="-228600">
              <a:buFont typeface="Arial" panose="020B0604020202020204" pitchFamily="34" charset="0"/>
              <a:buChar char="•"/>
              <a:defRPr/>
            </a:pPr>
            <a:endParaRPr lang="en-GB" sz="1600" dirty="0">
              <a:latin typeface="Schibsted Grotesk SemiBold" pitchFamily="2" charset="77"/>
              <a:cs typeface="Schibsted Grotesk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1490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F4D269-B2CB-95B6-BFA9-E4B2769815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3D Spatial Integration Plan for ET | Lucas Hermida Pena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F3D234-4851-EE80-B603-62770DBC84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7813" y="407987"/>
            <a:ext cx="11617164" cy="744537"/>
          </a:xfrm>
        </p:spPr>
        <p:txBody>
          <a:bodyPr/>
          <a:lstStyle/>
          <a:p>
            <a:r>
              <a:rPr lang="en-US" dirty="0"/>
              <a:t>ETO 3D Integration Plan</a:t>
            </a:r>
            <a:endParaRPr lang="nl-NL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AAD2B92-C0EF-1334-65EC-7C6625AFB14C}"/>
              </a:ext>
            </a:extLst>
          </p:cNvPr>
          <p:cNvSpPr/>
          <p:nvPr/>
        </p:nvSpPr>
        <p:spPr bwMode="auto">
          <a:xfrm>
            <a:off x="425370" y="1700808"/>
            <a:ext cx="1440000" cy="1440000"/>
          </a:xfrm>
          <a:prstGeom prst="ellipse">
            <a:avLst/>
          </a:prstGeom>
          <a:solidFill>
            <a:srgbClr val="0D27C5"/>
          </a:solidFill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3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chibsted Grotesk" pitchFamily="2" charset="0"/>
              <a:ea typeface="Helvetica Neue" panose="02000503000000020004" pitchFamily="2" charset="0"/>
              <a:cs typeface="Schibsted Grotesk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ADACF36-33DC-C78C-4159-D0C702EF8F81}"/>
              </a:ext>
            </a:extLst>
          </p:cNvPr>
          <p:cNvSpPr/>
          <p:nvPr/>
        </p:nvSpPr>
        <p:spPr bwMode="auto">
          <a:xfrm>
            <a:off x="2891644" y="1700808"/>
            <a:ext cx="1440000" cy="1440000"/>
          </a:xfrm>
          <a:prstGeom prst="ellipse">
            <a:avLst/>
          </a:prstGeom>
          <a:solidFill>
            <a:srgbClr val="0D27C5"/>
          </a:solidFill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3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chibsted Grotesk" pitchFamily="2" charset="0"/>
              <a:ea typeface="Helvetica Neue" panose="02000503000000020004" pitchFamily="2" charset="0"/>
              <a:cs typeface="Schibsted Grotesk" pitchFamily="2" charset="0"/>
              <a:sym typeface="Helvetica Neue" panose="02000503000000020004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1088644-A9CC-88C7-4EC9-E7ABA93B3066}"/>
              </a:ext>
            </a:extLst>
          </p:cNvPr>
          <p:cNvSpPr/>
          <p:nvPr/>
        </p:nvSpPr>
        <p:spPr bwMode="auto">
          <a:xfrm>
            <a:off x="5357918" y="1700808"/>
            <a:ext cx="1440000" cy="1440000"/>
          </a:xfrm>
          <a:prstGeom prst="ellipse">
            <a:avLst/>
          </a:prstGeom>
          <a:solidFill>
            <a:srgbClr val="0D27C5"/>
          </a:solidFill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3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chibsted Grotesk" pitchFamily="2" charset="0"/>
              <a:ea typeface="Helvetica Neue" panose="02000503000000020004" pitchFamily="2" charset="0"/>
              <a:cs typeface="Schibsted Grotesk" pitchFamily="2" charset="0"/>
              <a:sym typeface="Helvetica Neue" panose="02000503000000020004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50EAE75-848C-FE13-1CD4-A8F6A3F4CBB6}"/>
              </a:ext>
            </a:extLst>
          </p:cNvPr>
          <p:cNvSpPr/>
          <p:nvPr/>
        </p:nvSpPr>
        <p:spPr bwMode="auto">
          <a:xfrm>
            <a:off x="7824192" y="1700808"/>
            <a:ext cx="1440000" cy="1440000"/>
          </a:xfrm>
          <a:prstGeom prst="ellipse">
            <a:avLst/>
          </a:prstGeom>
          <a:solidFill>
            <a:srgbClr val="0D27C5"/>
          </a:solidFill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3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chibsted Grotesk" pitchFamily="2" charset="0"/>
              <a:ea typeface="Helvetica Neue" panose="02000503000000020004" pitchFamily="2" charset="0"/>
              <a:cs typeface="Schibsted Grotesk" pitchFamily="2" charset="0"/>
              <a:sym typeface="Helvetica Neue" panose="02000503000000020004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AC5F909-DB58-6DA6-212C-E1A2025F07C9}"/>
              </a:ext>
            </a:extLst>
          </p:cNvPr>
          <p:cNvSpPr/>
          <p:nvPr/>
        </p:nvSpPr>
        <p:spPr bwMode="auto">
          <a:xfrm>
            <a:off x="10290466" y="1700808"/>
            <a:ext cx="1440000" cy="1440000"/>
          </a:xfrm>
          <a:prstGeom prst="ellipse">
            <a:avLst/>
          </a:prstGeom>
          <a:solidFill>
            <a:srgbClr val="0D27C5"/>
          </a:solidFill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3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chibsted Grotesk" pitchFamily="2" charset="0"/>
              <a:ea typeface="Helvetica Neue" panose="02000503000000020004" pitchFamily="2" charset="0"/>
              <a:cs typeface="Schibsted Grotesk" pitchFamily="2" charset="0"/>
              <a:sym typeface="Helvetica Neue" panose="02000503000000020004" pitchFamily="2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E641278D-BBEF-68B7-F37E-FD5B4EFA5B3D}"/>
              </a:ext>
            </a:extLst>
          </p:cNvPr>
          <p:cNvSpPr/>
          <p:nvPr/>
        </p:nvSpPr>
        <p:spPr bwMode="auto">
          <a:xfrm>
            <a:off x="286829" y="4341854"/>
            <a:ext cx="11305096" cy="504056"/>
          </a:xfrm>
          <a:prstGeom prst="rightArrow">
            <a:avLst/>
          </a:prstGeom>
          <a:solidFill>
            <a:srgbClr val="0D27C5"/>
          </a:solidFill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30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E7BA3B9-996D-2461-3F1E-BF591FC7F267}"/>
              </a:ext>
            </a:extLst>
          </p:cNvPr>
          <p:cNvSpPr/>
          <p:nvPr/>
        </p:nvSpPr>
        <p:spPr bwMode="auto">
          <a:xfrm>
            <a:off x="1953022" y="2168780"/>
            <a:ext cx="864096" cy="504056"/>
          </a:xfrm>
          <a:prstGeom prst="rightArrow">
            <a:avLst/>
          </a:prstGeom>
          <a:solidFill>
            <a:schemeClr val="accent2"/>
          </a:solidFill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30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58001AA7-860E-E37A-E21A-8D56EEF5383B}"/>
              </a:ext>
            </a:extLst>
          </p:cNvPr>
          <p:cNvSpPr/>
          <p:nvPr/>
        </p:nvSpPr>
        <p:spPr bwMode="auto">
          <a:xfrm>
            <a:off x="4412733" y="2168780"/>
            <a:ext cx="864096" cy="504056"/>
          </a:xfrm>
          <a:prstGeom prst="rightArrow">
            <a:avLst/>
          </a:prstGeom>
          <a:solidFill>
            <a:schemeClr val="accent2"/>
          </a:solidFill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30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B38BBE3C-97FF-B1B9-F205-5F975A120380}"/>
              </a:ext>
            </a:extLst>
          </p:cNvPr>
          <p:cNvSpPr/>
          <p:nvPr/>
        </p:nvSpPr>
        <p:spPr bwMode="auto">
          <a:xfrm>
            <a:off x="6929523" y="2168780"/>
            <a:ext cx="864096" cy="504056"/>
          </a:xfrm>
          <a:prstGeom prst="rightArrow">
            <a:avLst/>
          </a:prstGeom>
          <a:solidFill>
            <a:schemeClr val="accent2"/>
          </a:solidFill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30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E2EFDBEE-DABD-397F-444D-0FA131435F64}"/>
              </a:ext>
            </a:extLst>
          </p:cNvPr>
          <p:cNvSpPr/>
          <p:nvPr/>
        </p:nvSpPr>
        <p:spPr bwMode="auto">
          <a:xfrm>
            <a:off x="9385149" y="2168780"/>
            <a:ext cx="864096" cy="504056"/>
          </a:xfrm>
          <a:prstGeom prst="rightArrow">
            <a:avLst/>
          </a:prstGeom>
          <a:solidFill>
            <a:schemeClr val="accent2"/>
          </a:solidFill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30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15" name="Google Shape;1148;p63">
            <a:extLst>
              <a:ext uri="{FF2B5EF4-FFF2-40B4-BE49-F238E27FC236}">
                <a16:creationId xmlns:a16="http://schemas.microsoft.com/office/drawing/2014/main" id="{8189FDC6-11C1-7F9E-90B2-487157993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80" y="3159249"/>
            <a:ext cx="2111949" cy="152345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914400" indent="-4572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>
              <a:spcAft>
                <a:spcPts val="300"/>
              </a:spcAft>
              <a:defRPr/>
            </a:pPr>
            <a:r>
              <a:rPr lang="en-GB" sz="1600" dirty="0">
                <a:solidFill>
                  <a:srgbClr val="0D27C5"/>
                </a:solidFill>
                <a:latin typeface="Schibsted Grotesk Bold" pitchFamily="2" charset="0"/>
                <a:cs typeface="Schibsted Grotesk Bold" pitchFamily="2" charset="0"/>
                <a:sym typeface="Lato Light" panose="020F0502020204030203" pitchFamily="34" charset="0"/>
              </a:rPr>
              <a:t>System Identification</a:t>
            </a:r>
          </a:p>
          <a:p>
            <a:pPr algn="ctr">
              <a:spcAft>
                <a:spcPts val="300"/>
              </a:spcAft>
              <a:defRPr/>
            </a:pPr>
            <a:r>
              <a:rPr lang="en-US" sz="1400" b="0" dirty="0">
                <a:solidFill>
                  <a:schemeClr val="tx1"/>
                </a:solidFill>
                <a:latin typeface="Schibsted Grotesk" pitchFamily="2" charset="77"/>
                <a:cs typeface="Schibsted Grotesk" pitchFamily="2" charset="77"/>
                <a:sym typeface="Lato Light" panose="020F0502020204030203" pitchFamily="34" charset="0"/>
              </a:rPr>
              <a:t>Identification of all the elements to be integrated </a:t>
            </a:r>
            <a:r>
              <a:rPr lang="en-US" sz="1400" dirty="0">
                <a:solidFill>
                  <a:schemeClr val="tx1"/>
                </a:solidFill>
                <a:latin typeface="Schibsted Grotesk Bold" pitchFamily="2" charset="0"/>
                <a:cs typeface="Schibsted Grotesk Bold" pitchFamily="2" charset="0"/>
                <a:sym typeface="Lato Light" panose="020F0502020204030203" pitchFamily="34" charset="0"/>
              </a:rPr>
              <a:t>(CM&amp;SE)</a:t>
            </a:r>
            <a:endParaRPr lang="en-GB" sz="1400" dirty="0">
              <a:solidFill>
                <a:schemeClr val="tx1"/>
              </a:solidFill>
              <a:latin typeface="Schibsted Grotesk Bold" pitchFamily="2" charset="0"/>
              <a:cs typeface="Schibsted Grotesk Bold" pitchFamily="2" charset="0"/>
            </a:endParaRPr>
          </a:p>
          <a:p>
            <a:pPr marL="228600" indent="-228600">
              <a:buFont typeface="Arial" panose="020B0604020202020204" pitchFamily="34" charset="0"/>
              <a:buChar char="•"/>
              <a:defRPr/>
            </a:pPr>
            <a:endParaRPr lang="en-GB" sz="1400" dirty="0">
              <a:latin typeface="Schibsted Grotesk SemiBold" pitchFamily="2" charset="77"/>
              <a:cs typeface="Schibsted Grotesk SemiBold" pitchFamily="2" charset="77"/>
            </a:endParaRPr>
          </a:p>
        </p:txBody>
      </p:sp>
      <p:sp>
        <p:nvSpPr>
          <p:cNvPr id="16" name="Google Shape;1148;p63">
            <a:extLst>
              <a:ext uri="{FF2B5EF4-FFF2-40B4-BE49-F238E27FC236}">
                <a16:creationId xmlns:a16="http://schemas.microsoft.com/office/drawing/2014/main" id="{D36D0A76-25A6-9CD2-5959-7BDECEBF0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78" y="4828267"/>
            <a:ext cx="2079351" cy="65398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914400" indent="-4572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>
              <a:spcAft>
                <a:spcPts val="300"/>
              </a:spcAft>
              <a:defRPr/>
            </a:pPr>
            <a:r>
              <a:rPr lang="en-GB" sz="1800" dirty="0">
                <a:solidFill>
                  <a:srgbClr val="0D27C5"/>
                </a:solidFill>
                <a:latin typeface="Schibsted Grotesk Bold" pitchFamily="2" charset="0"/>
                <a:cs typeface="Schibsted Grotesk Bold" pitchFamily="2" charset="0"/>
                <a:sym typeface="Lato Light" panose="020F0502020204030203" pitchFamily="34" charset="0"/>
              </a:rPr>
              <a:t>In Parallel</a:t>
            </a:r>
            <a:endParaRPr lang="en-GB" sz="1600" b="0" dirty="0">
              <a:solidFill>
                <a:schemeClr val="tx1"/>
              </a:solidFill>
              <a:latin typeface="Schibsted Grotesk Bold" pitchFamily="2" charset="0"/>
              <a:cs typeface="Schibsted Grotesk Bold" pitchFamily="2" charset="0"/>
            </a:endParaRPr>
          </a:p>
          <a:p>
            <a:pPr marL="228600" indent="-228600">
              <a:buFont typeface="Arial" panose="020B0604020202020204" pitchFamily="34" charset="0"/>
              <a:buChar char="•"/>
              <a:defRPr/>
            </a:pPr>
            <a:endParaRPr lang="en-GB" sz="1600" dirty="0">
              <a:latin typeface="Schibsted Grotesk SemiBold" pitchFamily="2" charset="77"/>
              <a:cs typeface="Schibsted Grotesk SemiBold" pitchFamily="2" charset="77"/>
            </a:endParaRPr>
          </a:p>
        </p:txBody>
      </p:sp>
      <p:sp>
        <p:nvSpPr>
          <p:cNvPr id="17" name="Google Shape;1148;p63">
            <a:extLst>
              <a:ext uri="{FF2B5EF4-FFF2-40B4-BE49-F238E27FC236}">
                <a16:creationId xmlns:a16="http://schemas.microsoft.com/office/drawing/2014/main" id="{A31D495A-5B5D-5F74-7ED1-773EE1E23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3801" y="3164424"/>
            <a:ext cx="2368233" cy="174659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914400" indent="-4572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>
              <a:spcAft>
                <a:spcPts val="300"/>
              </a:spcAft>
              <a:defRPr/>
            </a:pPr>
            <a:r>
              <a:rPr lang="en-GB" sz="1800" dirty="0">
                <a:solidFill>
                  <a:srgbClr val="0D27C5"/>
                </a:solidFill>
                <a:latin typeface="Schibsted Grotesk Bold" pitchFamily="2" charset="0"/>
                <a:cs typeface="Schibsted Grotesk Bold" pitchFamily="2" charset="0"/>
                <a:sym typeface="Lato Light" panose="020F0502020204030203" pitchFamily="34" charset="0"/>
              </a:rPr>
              <a:t>Skeleton Model &amp; Volume Claims</a:t>
            </a:r>
          </a:p>
          <a:p>
            <a:pPr algn="ctr">
              <a:spcAft>
                <a:spcPts val="300"/>
              </a:spcAft>
              <a:defRPr/>
            </a:pPr>
            <a:r>
              <a:rPr lang="en-US" sz="1600" b="0" dirty="0">
                <a:solidFill>
                  <a:schemeClr val="tx1"/>
                </a:solidFill>
                <a:latin typeface="Schibsted Grotesk" pitchFamily="2" charset="77"/>
                <a:cs typeface="Schibsted Grotesk" pitchFamily="2" charset="77"/>
                <a:sym typeface="Lato Light" panose="020F0502020204030203" pitchFamily="34" charset="0"/>
              </a:rPr>
              <a:t>Coordinates, positions &amp; spaces required</a:t>
            </a:r>
          </a:p>
          <a:p>
            <a:pPr algn="ctr">
              <a:spcAft>
                <a:spcPts val="300"/>
              </a:spcAft>
              <a:defRPr/>
            </a:pPr>
            <a:endParaRPr lang="en-GB" sz="1600" b="0" dirty="0">
              <a:solidFill>
                <a:schemeClr val="tx1"/>
              </a:solidFill>
              <a:latin typeface="Schibsted Grotesk" pitchFamily="2" charset="0"/>
              <a:cs typeface="Schibsted Grotesk" pitchFamily="2" charset="0"/>
            </a:endParaRPr>
          </a:p>
          <a:p>
            <a:pPr marL="228600" indent="-228600">
              <a:buFont typeface="Arial" panose="020B0604020202020204" pitchFamily="34" charset="0"/>
              <a:buChar char="•"/>
              <a:defRPr/>
            </a:pPr>
            <a:endParaRPr lang="en-GB" sz="1600" dirty="0">
              <a:latin typeface="Schibsted Grotesk SemiBold" pitchFamily="2" charset="77"/>
              <a:cs typeface="Schibsted Grotesk SemiBold" pitchFamily="2" charset="77"/>
            </a:endParaRPr>
          </a:p>
        </p:txBody>
      </p:sp>
      <p:sp>
        <p:nvSpPr>
          <p:cNvPr id="18" name="Google Shape;1148;p63">
            <a:extLst>
              <a:ext uri="{FF2B5EF4-FFF2-40B4-BE49-F238E27FC236}">
                <a16:creationId xmlns:a16="http://schemas.microsoft.com/office/drawing/2014/main" id="{1AF859FE-0656-8DA0-B9B1-77F128E31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1509" y="3169712"/>
            <a:ext cx="2205366" cy="171581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914400" indent="-4572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>
              <a:spcAft>
                <a:spcPts val="300"/>
              </a:spcAft>
              <a:defRPr/>
            </a:pPr>
            <a:r>
              <a:rPr lang="en-GB" sz="1800" dirty="0">
                <a:solidFill>
                  <a:srgbClr val="0D27C5"/>
                </a:solidFill>
                <a:latin typeface="Schibsted Grotesk Bold" pitchFamily="2" charset="0"/>
                <a:cs typeface="Schibsted Grotesk Bold" pitchFamily="2" charset="0"/>
                <a:sym typeface="Lato Light" panose="020F0502020204030203" pitchFamily="34" charset="0"/>
              </a:rPr>
              <a:t>Dedicated Models</a:t>
            </a:r>
          </a:p>
          <a:p>
            <a:pPr algn="ctr">
              <a:spcAft>
                <a:spcPts val="300"/>
              </a:spcAft>
              <a:defRPr/>
            </a:pPr>
            <a:r>
              <a:rPr lang="en-US" sz="1600" b="0" dirty="0">
                <a:solidFill>
                  <a:schemeClr val="tx1"/>
                </a:solidFill>
                <a:latin typeface="Schibsted Grotesk" pitchFamily="2" charset="77"/>
                <a:cs typeface="Schibsted Grotesk" pitchFamily="2" charset="77"/>
                <a:sym typeface="Lato Light" panose="020F0502020204030203" pitchFamily="34" charset="0"/>
              </a:rPr>
              <a:t>Update the envelopes with the specific 3D Models.</a:t>
            </a:r>
          </a:p>
          <a:p>
            <a:pPr algn="ctr">
              <a:spcAft>
                <a:spcPts val="300"/>
              </a:spcAft>
              <a:defRPr/>
            </a:pPr>
            <a:endParaRPr lang="en-GB" sz="1600" b="0" dirty="0">
              <a:solidFill>
                <a:schemeClr val="tx1"/>
              </a:solidFill>
              <a:latin typeface="Schibsted Grotesk" pitchFamily="2" charset="0"/>
              <a:cs typeface="Schibsted Grotesk" pitchFamily="2" charset="0"/>
            </a:endParaRPr>
          </a:p>
          <a:p>
            <a:pPr marL="228600" indent="-228600">
              <a:buFont typeface="Arial" panose="020B0604020202020204" pitchFamily="34" charset="0"/>
              <a:buChar char="•"/>
              <a:defRPr/>
            </a:pPr>
            <a:endParaRPr lang="en-GB" sz="1600" dirty="0">
              <a:latin typeface="Schibsted Grotesk SemiBold" pitchFamily="2" charset="77"/>
              <a:cs typeface="Schibsted Grotesk SemiBold" pitchFamily="2" charset="77"/>
            </a:endParaRPr>
          </a:p>
        </p:txBody>
      </p:sp>
      <p:sp>
        <p:nvSpPr>
          <p:cNvPr id="19" name="Google Shape;1148;p63">
            <a:extLst>
              <a:ext uri="{FF2B5EF4-FFF2-40B4-BE49-F238E27FC236}">
                <a16:creationId xmlns:a16="http://schemas.microsoft.com/office/drawing/2014/main" id="{1422D329-B6C8-67DF-4624-63AD46EB8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9701" y="3169712"/>
            <a:ext cx="2205366" cy="15003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914400" indent="-4572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>
              <a:spcAft>
                <a:spcPts val="300"/>
              </a:spcAft>
              <a:defRPr/>
            </a:pPr>
            <a:r>
              <a:rPr lang="en-GB" sz="1800" dirty="0">
                <a:solidFill>
                  <a:srgbClr val="0D27C5"/>
                </a:solidFill>
                <a:latin typeface="Schibsted Grotesk Bold" pitchFamily="2" charset="0"/>
                <a:cs typeface="Schibsted Grotesk Bold" pitchFamily="2" charset="0"/>
                <a:sym typeface="Lato Light" panose="020F0502020204030203" pitchFamily="34" charset="0"/>
              </a:rPr>
              <a:t> Final Integrated Model</a:t>
            </a:r>
          </a:p>
          <a:p>
            <a:pPr algn="ctr">
              <a:spcAft>
                <a:spcPts val="300"/>
              </a:spcAft>
              <a:defRPr/>
            </a:pPr>
            <a:endParaRPr lang="en-US" sz="1600" b="0" dirty="0">
              <a:solidFill>
                <a:schemeClr val="tx1"/>
              </a:solidFill>
              <a:latin typeface="Schibsted Grotesk" pitchFamily="2" charset="77"/>
              <a:cs typeface="Schibsted Grotesk" pitchFamily="2" charset="77"/>
              <a:sym typeface="Lato Light" panose="020F0502020204030203" pitchFamily="34" charset="0"/>
            </a:endParaRPr>
          </a:p>
          <a:p>
            <a:pPr algn="ctr">
              <a:spcAft>
                <a:spcPts val="300"/>
              </a:spcAft>
              <a:defRPr/>
            </a:pPr>
            <a:endParaRPr lang="en-GB" sz="1600" b="0" dirty="0">
              <a:solidFill>
                <a:schemeClr val="tx1"/>
              </a:solidFill>
              <a:latin typeface="Schibsted Grotesk" pitchFamily="2" charset="0"/>
              <a:cs typeface="Schibsted Grotesk" pitchFamily="2" charset="0"/>
            </a:endParaRPr>
          </a:p>
          <a:p>
            <a:pPr marL="228600" indent="-228600">
              <a:buFont typeface="Arial" panose="020B0604020202020204" pitchFamily="34" charset="0"/>
              <a:buChar char="•"/>
              <a:defRPr/>
            </a:pPr>
            <a:endParaRPr lang="en-GB" sz="1600" dirty="0">
              <a:latin typeface="Schibsted Grotesk SemiBold" pitchFamily="2" charset="77"/>
              <a:cs typeface="Schibsted Grotesk SemiBold" pitchFamily="2" charset="77"/>
            </a:endParaRPr>
          </a:p>
        </p:txBody>
      </p:sp>
      <p:sp>
        <p:nvSpPr>
          <p:cNvPr id="20" name="Google Shape;1148;p63">
            <a:extLst>
              <a:ext uri="{FF2B5EF4-FFF2-40B4-BE49-F238E27FC236}">
                <a16:creationId xmlns:a16="http://schemas.microsoft.com/office/drawing/2014/main" id="{FEA537B8-619E-5051-CCD4-E93BEF376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9365" y="3169712"/>
            <a:ext cx="2079351" cy="171581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914400" indent="-4572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>
              <a:spcAft>
                <a:spcPts val="300"/>
              </a:spcAft>
              <a:defRPr/>
            </a:pPr>
            <a:r>
              <a:rPr lang="en-GB" sz="1800" dirty="0">
                <a:solidFill>
                  <a:srgbClr val="0D27C5"/>
                </a:solidFill>
                <a:latin typeface="Schibsted Grotesk Bold" pitchFamily="2" charset="0"/>
                <a:cs typeface="Schibsted Grotesk Bold" pitchFamily="2" charset="0"/>
                <a:sym typeface="Lato Light" panose="020F0502020204030203" pitchFamily="34" charset="0"/>
              </a:rPr>
              <a:t>Interfaces</a:t>
            </a:r>
          </a:p>
          <a:p>
            <a:pPr algn="ctr">
              <a:spcAft>
                <a:spcPts val="300"/>
              </a:spcAft>
              <a:defRPr/>
            </a:pPr>
            <a:r>
              <a:rPr lang="en-US" sz="1600" b="0" dirty="0">
                <a:solidFill>
                  <a:schemeClr val="tx1"/>
                </a:solidFill>
                <a:latin typeface="Schibsted Grotesk" pitchFamily="2" charset="77"/>
                <a:cs typeface="Schibsted Grotesk" pitchFamily="2" charset="77"/>
                <a:sym typeface="Lato Light" panose="020F0502020204030203" pitchFamily="34" charset="0"/>
              </a:rPr>
              <a:t>Define the interfaces between different systems.</a:t>
            </a:r>
          </a:p>
          <a:p>
            <a:pPr algn="ctr">
              <a:spcAft>
                <a:spcPts val="300"/>
              </a:spcAft>
              <a:defRPr/>
            </a:pPr>
            <a:endParaRPr lang="en-GB" sz="1600" b="0" dirty="0">
              <a:solidFill>
                <a:schemeClr val="tx1"/>
              </a:solidFill>
              <a:latin typeface="Schibsted Grotesk" pitchFamily="2" charset="0"/>
              <a:cs typeface="Schibsted Grotesk" pitchFamily="2" charset="0"/>
            </a:endParaRPr>
          </a:p>
          <a:p>
            <a:pPr marL="228600" indent="-228600">
              <a:buFont typeface="Arial" panose="020B0604020202020204" pitchFamily="34" charset="0"/>
              <a:buChar char="•"/>
              <a:defRPr/>
            </a:pPr>
            <a:endParaRPr lang="en-GB" sz="1600" dirty="0">
              <a:latin typeface="Schibsted Grotesk SemiBold" pitchFamily="2" charset="77"/>
              <a:cs typeface="Schibsted Grotesk SemiBold" pitchFamily="2" charset="77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D64D566-69E1-FF46-9A36-ABBEB4982C56}"/>
              </a:ext>
            </a:extLst>
          </p:cNvPr>
          <p:cNvSpPr/>
          <p:nvPr/>
        </p:nvSpPr>
        <p:spPr bwMode="auto">
          <a:xfrm>
            <a:off x="2817118" y="4762252"/>
            <a:ext cx="1440000" cy="1440000"/>
          </a:xfrm>
          <a:prstGeom prst="ellipse">
            <a:avLst/>
          </a:prstGeom>
          <a:solidFill>
            <a:srgbClr val="0D27C5"/>
          </a:solidFill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3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chibsted Grotesk" pitchFamily="2" charset="0"/>
              <a:ea typeface="Helvetica Neue" panose="02000503000000020004" pitchFamily="2" charset="0"/>
              <a:cs typeface="Schibsted Grotesk" pitchFamily="2" charset="0"/>
              <a:sym typeface="Helvetica Neue" panose="02000503000000020004" pitchFamily="2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E025737-AD23-6AEF-3678-10B8ECAE250E}"/>
              </a:ext>
            </a:extLst>
          </p:cNvPr>
          <p:cNvSpPr/>
          <p:nvPr/>
        </p:nvSpPr>
        <p:spPr bwMode="auto">
          <a:xfrm>
            <a:off x="7532689" y="4762252"/>
            <a:ext cx="1440000" cy="1440000"/>
          </a:xfrm>
          <a:prstGeom prst="ellipse">
            <a:avLst/>
          </a:prstGeom>
          <a:solidFill>
            <a:srgbClr val="0D27C5"/>
          </a:solidFill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3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chibsted Grotesk" pitchFamily="2" charset="0"/>
              <a:ea typeface="Helvetica Neue" panose="02000503000000020004" pitchFamily="2" charset="0"/>
              <a:cs typeface="Schibsted Grotesk" pitchFamily="2" charset="0"/>
              <a:sym typeface="Helvetica Neue" panose="02000503000000020004" pitchFamily="2" charset="0"/>
            </a:endParaRPr>
          </a:p>
        </p:txBody>
      </p:sp>
      <p:sp>
        <p:nvSpPr>
          <p:cNvPr id="23" name="Google Shape;1148;p63">
            <a:extLst>
              <a:ext uri="{FF2B5EF4-FFF2-40B4-BE49-F238E27FC236}">
                <a16:creationId xmlns:a16="http://schemas.microsoft.com/office/drawing/2014/main" id="{CC3BE442-FB58-3B31-0675-B81296AB1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6034" y="4869160"/>
            <a:ext cx="2404652" cy="174659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914400" indent="-4572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>
              <a:spcAft>
                <a:spcPts val="300"/>
              </a:spcAft>
              <a:defRPr/>
            </a:pPr>
            <a:r>
              <a:rPr lang="en-GB" sz="1800" dirty="0">
                <a:solidFill>
                  <a:srgbClr val="0D27C5"/>
                </a:solidFill>
                <a:latin typeface="Schibsted Grotesk Bold" pitchFamily="2" charset="0"/>
                <a:cs typeface="Schibsted Grotesk Bold" pitchFamily="2" charset="0"/>
                <a:sym typeface="Lato Light" panose="020F0502020204030203" pitchFamily="34" charset="0"/>
              </a:rPr>
              <a:t>Review cycle &amp; Release Procedure</a:t>
            </a:r>
          </a:p>
          <a:p>
            <a:pPr algn="ctr">
              <a:spcAft>
                <a:spcPts val="300"/>
              </a:spcAft>
              <a:defRPr/>
            </a:pPr>
            <a:r>
              <a:rPr lang="en-US" sz="1600" b="0" dirty="0">
                <a:solidFill>
                  <a:schemeClr val="tx1"/>
                </a:solidFill>
                <a:latin typeface="Schibsted Grotesk" pitchFamily="2" charset="77"/>
                <a:cs typeface="Schibsted Grotesk" pitchFamily="2" charset="77"/>
                <a:sym typeface="Lato Light" panose="020F0502020204030203" pitchFamily="34" charset="0"/>
              </a:rPr>
              <a:t>Assure the quality of the integration process</a:t>
            </a:r>
          </a:p>
          <a:p>
            <a:pPr algn="ctr">
              <a:spcAft>
                <a:spcPts val="30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Schibsted Grotesk Bold" pitchFamily="2" charset="0"/>
                <a:cs typeface="Schibsted Grotesk Bold" pitchFamily="2" charset="0"/>
                <a:sym typeface="Lato Light" panose="020F0502020204030203" pitchFamily="34" charset="0"/>
              </a:rPr>
              <a:t>(CM)</a:t>
            </a:r>
            <a:endParaRPr lang="en-GB" sz="1600" dirty="0">
              <a:solidFill>
                <a:schemeClr val="tx1"/>
              </a:solidFill>
              <a:latin typeface="Schibsted Grotesk Bold" pitchFamily="2" charset="0"/>
              <a:cs typeface="Schibsted Grotesk Bold" pitchFamily="2" charset="0"/>
            </a:endParaRPr>
          </a:p>
          <a:p>
            <a:pPr marL="228600" indent="-228600">
              <a:buFont typeface="Arial" panose="020B0604020202020204" pitchFamily="34" charset="0"/>
              <a:buChar char="•"/>
              <a:defRPr/>
            </a:pPr>
            <a:endParaRPr lang="en-GB" sz="1600" dirty="0">
              <a:latin typeface="Schibsted Grotesk SemiBold" pitchFamily="2" charset="77"/>
              <a:cs typeface="Schibsted Grotesk SemiBold" pitchFamily="2" charset="77"/>
            </a:endParaRPr>
          </a:p>
        </p:txBody>
      </p:sp>
      <p:sp>
        <p:nvSpPr>
          <p:cNvPr id="24" name="Google Shape;1148;p63">
            <a:extLst>
              <a:ext uri="{FF2B5EF4-FFF2-40B4-BE49-F238E27FC236}">
                <a16:creationId xmlns:a16="http://schemas.microsoft.com/office/drawing/2014/main" id="{B981AE44-F5FB-468B-F5EB-6F35B1C48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3828" y="4885526"/>
            <a:ext cx="2404652" cy="14618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914400" indent="-4572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>
              <a:spcAft>
                <a:spcPts val="300"/>
              </a:spcAft>
              <a:defRPr/>
            </a:pPr>
            <a:r>
              <a:rPr lang="en-GB" sz="1800" dirty="0">
                <a:solidFill>
                  <a:srgbClr val="0D27C5"/>
                </a:solidFill>
                <a:latin typeface="Schibsted Grotesk Bold" pitchFamily="2" charset="0"/>
                <a:cs typeface="Schibsted Grotesk Bold" pitchFamily="2" charset="0"/>
                <a:sym typeface="Lato Light" panose="020F0502020204030203" pitchFamily="34" charset="0"/>
              </a:rPr>
              <a:t>Change Management</a:t>
            </a:r>
          </a:p>
          <a:p>
            <a:pPr algn="ctr">
              <a:spcAft>
                <a:spcPts val="300"/>
              </a:spcAft>
              <a:defRPr/>
            </a:pPr>
            <a:r>
              <a:rPr lang="en-US" sz="1600" b="0" dirty="0">
                <a:solidFill>
                  <a:schemeClr val="tx1"/>
                </a:solidFill>
                <a:latin typeface="Schibsted Grotesk" pitchFamily="2" charset="77"/>
                <a:cs typeface="Schibsted Grotesk" pitchFamily="2" charset="77"/>
                <a:sym typeface="Lato Light" panose="020F0502020204030203" pitchFamily="34" charset="0"/>
              </a:rPr>
              <a:t>In order to deal with clashes.</a:t>
            </a:r>
            <a:endParaRPr lang="en-GB" sz="1600" b="0" dirty="0">
              <a:solidFill>
                <a:schemeClr val="tx1"/>
              </a:solidFill>
              <a:latin typeface="Schibsted Grotesk" pitchFamily="2" charset="0"/>
              <a:cs typeface="Schibsted Grotesk" pitchFamily="2" charset="0"/>
            </a:endParaRPr>
          </a:p>
          <a:p>
            <a:pPr marL="228600" indent="-228600">
              <a:buFont typeface="Arial" panose="020B0604020202020204" pitchFamily="34" charset="0"/>
              <a:buChar char="•"/>
              <a:defRPr/>
            </a:pPr>
            <a:endParaRPr lang="en-GB" sz="1600" dirty="0">
              <a:latin typeface="Schibsted Grotesk SemiBold" pitchFamily="2" charset="77"/>
              <a:cs typeface="Schibsted Grotesk SemiBold" pitchFamily="2" charset="77"/>
            </a:endParaRPr>
          </a:p>
        </p:txBody>
      </p:sp>
      <p:pic>
        <p:nvPicPr>
          <p:cNvPr id="25" name="Graphic 24" descr="Transfer with solid fill">
            <a:extLst>
              <a:ext uri="{FF2B5EF4-FFF2-40B4-BE49-F238E27FC236}">
                <a16:creationId xmlns:a16="http://schemas.microsoft.com/office/drawing/2014/main" id="{9CC1CEA9-995D-AC48-3FA9-4AD2235F8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95489" y="5025052"/>
            <a:ext cx="914400" cy="914400"/>
          </a:xfrm>
          <a:prstGeom prst="rect">
            <a:avLst/>
          </a:prstGeom>
        </p:spPr>
      </p:pic>
      <p:pic>
        <p:nvPicPr>
          <p:cNvPr id="26" name="Graphic 25" descr="Line arrow: Rotate left with solid fill">
            <a:extLst>
              <a:ext uri="{FF2B5EF4-FFF2-40B4-BE49-F238E27FC236}">
                <a16:creationId xmlns:a16="http://schemas.microsoft.com/office/drawing/2014/main" id="{4F35F278-1CBD-B49E-D457-74790F7C47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79918" y="5025052"/>
            <a:ext cx="914400" cy="9144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80EFF19-1080-00E2-1194-E3E7300F222E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5576673" y="1901481"/>
            <a:ext cx="1038654" cy="1038654"/>
          </a:xfrm>
          <a:prstGeom prst="rect">
            <a:avLst/>
          </a:prstGeom>
          <a:ln w="0">
            <a:noFill/>
          </a:ln>
        </p:spPr>
      </p:pic>
      <p:pic>
        <p:nvPicPr>
          <p:cNvPr id="31" name="Graphic 30" descr="Connections with solid fill">
            <a:extLst>
              <a:ext uri="{FF2B5EF4-FFF2-40B4-BE49-F238E27FC236}">
                <a16:creationId xmlns:a16="http://schemas.microsoft.com/office/drawing/2014/main" id="{3C28BCD4-02FF-0778-2667-AFC81B6EC3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54444" y="1963608"/>
            <a:ext cx="914400" cy="914400"/>
          </a:xfrm>
          <a:prstGeom prst="rect">
            <a:avLst/>
          </a:prstGeom>
        </p:spPr>
      </p:pic>
      <p:pic>
        <p:nvPicPr>
          <p:cNvPr id="33" name="Graphic 32" descr="Document with solid fill">
            <a:extLst>
              <a:ext uri="{FF2B5EF4-FFF2-40B4-BE49-F238E27FC236}">
                <a16:creationId xmlns:a16="http://schemas.microsoft.com/office/drawing/2014/main" id="{BB8F2F40-281D-94DD-8CDB-B9E74E846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8170" y="1933506"/>
            <a:ext cx="914400" cy="9144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983B701-3343-9F73-37B4-00070DD9613D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 bright="70000" contrast="-70000"/>
          </a:blip>
          <a:stretch>
            <a:fillRect/>
          </a:stretch>
        </p:blipFill>
        <p:spPr>
          <a:xfrm>
            <a:off x="8142707" y="1985520"/>
            <a:ext cx="862386" cy="86238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E5D245D-9B63-AD6D-E67C-5A9A0FC4FF46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6312" r="13542"/>
          <a:stretch/>
        </p:blipFill>
        <p:spPr>
          <a:xfrm>
            <a:off x="10465729" y="1933506"/>
            <a:ext cx="1106439" cy="89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47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F4D269-B2CB-95B6-BFA9-E4B2769815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3D Spatial Integration Plan for ET | Lucas Hermida Pena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F3D234-4851-EE80-B603-62770DBC84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7813" y="407987"/>
            <a:ext cx="11617164" cy="744537"/>
          </a:xfrm>
        </p:spPr>
        <p:txBody>
          <a:bodyPr/>
          <a:lstStyle/>
          <a:p>
            <a:r>
              <a:rPr lang="en-US" dirty="0"/>
              <a:t>Interfaces &amp; Clearances</a:t>
            </a:r>
            <a:endParaRPr lang="nl-NL" dirty="0"/>
          </a:p>
        </p:txBody>
      </p:sp>
      <p:sp>
        <p:nvSpPr>
          <p:cNvPr id="8" name="Google Shape;1148;p63">
            <a:extLst>
              <a:ext uri="{FF2B5EF4-FFF2-40B4-BE49-F238E27FC236}">
                <a16:creationId xmlns:a16="http://schemas.microsoft.com/office/drawing/2014/main" id="{93CA2278-EE88-5DBC-0BB6-699B98883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448" y="1556792"/>
            <a:ext cx="3960440" cy="16003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914400" indent="-4572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>
              <a:defRPr/>
            </a:pPr>
            <a:r>
              <a:rPr lang="en-GB" sz="1800" dirty="0">
                <a:solidFill>
                  <a:srgbClr val="0D27C5"/>
                </a:solidFill>
                <a:latin typeface="Schibsted Grotesk Bold" pitchFamily="2" charset="0"/>
                <a:cs typeface="Schibsted Grotesk Bold" pitchFamily="2" charset="0"/>
              </a:rPr>
              <a:t>Map of the Interfaces</a:t>
            </a:r>
          </a:p>
          <a:p>
            <a:pPr>
              <a:defRPr/>
            </a:pPr>
            <a:r>
              <a:rPr lang="en-GB" sz="1600" b="0" dirty="0">
                <a:latin typeface="Schibsted Grotesk" pitchFamily="2" charset="0"/>
                <a:cs typeface="Schibsted Grotesk" pitchFamily="2" charset="0"/>
              </a:rPr>
              <a:t>Many of the interfaces have to be formalized &amp; documented but they still need to be taken into account for 3D Integration. </a:t>
            </a:r>
            <a:r>
              <a:rPr lang="en-GB" sz="1600" b="0" dirty="0" err="1">
                <a:latin typeface="Schibsted Grotesk" pitchFamily="2" charset="0"/>
                <a:cs typeface="Schibsted Grotesk" pitchFamily="2" charset="0"/>
              </a:rPr>
              <a:t>Responsibles</a:t>
            </a:r>
            <a:r>
              <a:rPr lang="en-GB" sz="1600" b="0" dirty="0">
                <a:latin typeface="Schibsted Grotesk" pitchFamily="2" charset="0"/>
                <a:cs typeface="Schibsted Grotesk" pitchFamily="2" charset="0"/>
              </a:rPr>
              <a:t> also have to be allocated.</a:t>
            </a:r>
          </a:p>
        </p:txBody>
      </p:sp>
      <p:pic>
        <p:nvPicPr>
          <p:cNvPr id="6" name="Image 1" descr="preencoded.png">
            <a:extLst>
              <a:ext uri="{FF2B5EF4-FFF2-40B4-BE49-F238E27FC236}">
                <a16:creationId xmlns:a16="http://schemas.microsoft.com/office/drawing/2014/main" id="{77FAAD42-7EB2-0280-6FA2-3931A54CC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1556792"/>
            <a:ext cx="549024" cy="549024"/>
          </a:xfrm>
          <a:prstGeom prst="rect">
            <a:avLst/>
          </a:prstGeom>
        </p:spPr>
      </p:pic>
      <p:pic>
        <p:nvPicPr>
          <p:cNvPr id="14" name="Picture 2" descr="A group of people in a factory&#10;&#10;AI-generated content may be incorrect.">
            <a:extLst>
              <a:ext uri="{FF2B5EF4-FFF2-40B4-BE49-F238E27FC236}">
                <a16:creationId xmlns:a16="http://schemas.microsoft.com/office/drawing/2014/main" id="{41478F1B-2173-DE56-A837-0EBC2DF96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2" y="1575073"/>
            <a:ext cx="583264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1148;p63">
            <a:extLst>
              <a:ext uri="{FF2B5EF4-FFF2-40B4-BE49-F238E27FC236}">
                <a16:creationId xmlns:a16="http://schemas.microsoft.com/office/drawing/2014/main" id="{47F7EF71-0C06-4D62-FFC3-883B4E638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8088" y="5638237"/>
            <a:ext cx="3384376" cy="33851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914400" indent="-4572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>
              <a:defRPr/>
            </a:pPr>
            <a:r>
              <a:rPr lang="en-GB" sz="1600" dirty="0">
                <a:solidFill>
                  <a:srgbClr val="0D27C5"/>
                </a:solidFill>
                <a:latin typeface="Schibsted Grotesk Bold" pitchFamily="2" charset="0"/>
                <a:cs typeface="Schibsted Grotesk Bold" pitchFamily="2" charset="0"/>
              </a:rPr>
              <a:t>ET Pathfinder</a:t>
            </a:r>
            <a:endParaRPr lang="en-GB" sz="1400" b="0" dirty="0">
              <a:latin typeface="Schibsted Grotesk Bold" pitchFamily="2" charset="0"/>
              <a:cs typeface="Schibsted Grotesk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57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F4D269-B2CB-95B6-BFA9-E4B2769815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3D Spatial Integration Plan for ET | Lucas Hermida Pena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F3D234-4851-EE80-B603-62770DBC84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7813" y="407987"/>
            <a:ext cx="11617164" cy="744537"/>
          </a:xfrm>
        </p:spPr>
        <p:txBody>
          <a:bodyPr/>
          <a:lstStyle/>
          <a:p>
            <a:r>
              <a:rPr lang="en-US" dirty="0"/>
              <a:t>Interfaces &amp; Clearances</a:t>
            </a:r>
            <a:endParaRPr lang="nl-NL" dirty="0"/>
          </a:p>
        </p:txBody>
      </p:sp>
      <p:pic>
        <p:nvPicPr>
          <p:cNvPr id="6" name="Image 1" descr="preencoded.png">
            <a:extLst>
              <a:ext uri="{FF2B5EF4-FFF2-40B4-BE49-F238E27FC236}">
                <a16:creationId xmlns:a16="http://schemas.microsoft.com/office/drawing/2014/main" id="{77FAAD42-7EB2-0280-6FA2-3931A54CC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1556792"/>
            <a:ext cx="549024" cy="549024"/>
          </a:xfrm>
          <a:prstGeom prst="rect">
            <a:avLst/>
          </a:prstGeom>
        </p:spPr>
      </p:pic>
      <p:sp>
        <p:nvSpPr>
          <p:cNvPr id="7" name="AutoShape 2">
            <a:extLst>
              <a:ext uri="{FF2B5EF4-FFF2-40B4-BE49-F238E27FC236}">
                <a16:creationId xmlns:a16="http://schemas.microsoft.com/office/drawing/2014/main" id="{36B193BB-F3BB-010C-E756-BD9D0D1C84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53862" y="0"/>
            <a:ext cx="3813888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0E5F25D-6BA6-C83A-FB4D-AABEEA159C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2144" y="1268760"/>
            <a:ext cx="3397688" cy="4530251"/>
          </a:xfrm>
          <a:prstGeom prst="rect">
            <a:avLst/>
          </a:prstGeom>
        </p:spPr>
      </p:pic>
      <p:sp>
        <p:nvSpPr>
          <p:cNvPr id="15" name="Google Shape;1148;p63">
            <a:extLst>
              <a:ext uri="{FF2B5EF4-FFF2-40B4-BE49-F238E27FC236}">
                <a16:creationId xmlns:a16="http://schemas.microsoft.com/office/drawing/2014/main" id="{82727050-2718-A3D0-651C-37CB40CE0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2905" y="5915247"/>
            <a:ext cx="3384376" cy="33851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914400" indent="-4572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>
              <a:defRPr/>
            </a:pPr>
            <a:r>
              <a:rPr lang="en-GB" sz="1600" dirty="0">
                <a:solidFill>
                  <a:srgbClr val="0D27C5"/>
                </a:solidFill>
                <a:latin typeface="Schibsted Grotesk Bold" pitchFamily="2" charset="0"/>
                <a:cs typeface="Schibsted Grotesk Bold" pitchFamily="2" charset="0"/>
              </a:rPr>
              <a:t>Beampipe Prototype at CERN</a:t>
            </a:r>
            <a:endParaRPr lang="en-GB" sz="1400" b="0" dirty="0">
              <a:latin typeface="Schibsted Grotesk Bold" pitchFamily="2" charset="0"/>
              <a:cs typeface="Schibsted Grotesk Bold" pitchFamily="2" charset="0"/>
            </a:endParaRPr>
          </a:p>
        </p:txBody>
      </p:sp>
      <p:sp>
        <p:nvSpPr>
          <p:cNvPr id="5" name="Google Shape;1148;p63">
            <a:extLst>
              <a:ext uri="{FF2B5EF4-FFF2-40B4-BE49-F238E27FC236}">
                <a16:creationId xmlns:a16="http://schemas.microsoft.com/office/drawing/2014/main" id="{8891B5C0-2F98-EC29-21C7-6C9FD9A14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4384" y="3186655"/>
            <a:ext cx="3960440" cy="110795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914400" indent="-4572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>
              <a:defRPr/>
            </a:pPr>
            <a:r>
              <a:rPr lang="en-GB" sz="1800" dirty="0">
                <a:solidFill>
                  <a:srgbClr val="0D27C5"/>
                </a:solidFill>
                <a:latin typeface="Schibsted Grotesk Bold" pitchFamily="2" charset="0"/>
                <a:cs typeface="Schibsted Grotesk Bold" pitchFamily="2" charset="0"/>
              </a:rPr>
              <a:t>Hidden Space Consumers</a:t>
            </a:r>
          </a:p>
          <a:p>
            <a:pPr>
              <a:defRPr/>
            </a:pPr>
            <a:r>
              <a:rPr lang="en-GB" sz="1600" b="0" dirty="0">
                <a:latin typeface="Schibsted Grotesk" pitchFamily="2" charset="0"/>
                <a:cs typeface="Schibsted Grotesk" pitchFamily="2" charset="0"/>
              </a:rPr>
              <a:t>Elements not present in the PBS (gate valves, bellows, supports) consume 3D volume.</a:t>
            </a:r>
          </a:p>
        </p:txBody>
      </p:sp>
      <p:pic>
        <p:nvPicPr>
          <p:cNvPr id="10" name="Image 2" descr="preencoded.png">
            <a:extLst>
              <a:ext uri="{FF2B5EF4-FFF2-40B4-BE49-F238E27FC236}">
                <a16:creationId xmlns:a16="http://schemas.microsoft.com/office/drawing/2014/main" id="{07D5E91B-7998-30DF-A440-781E93E604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12" y="3258172"/>
            <a:ext cx="549024" cy="549024"/>
          </a:xfrm>
          <a:prstGeom prst="rect">
            <a:avLst/>
          </a:prstGeom>
        </p:spPr>
      </p:pic>
      <p:sp>
        <p:nvSpPr>
          <p:cNvPr id="11" name="Google Shape;1148;p63">
            <a:extLst>
              <a:ext uri="{FF2B5EF4-FFF2-40B4-BE49-F238E27FC236}">
                <a16:creationId xmlns:a16="http://schemas.microsoft.com/office/drawing/2014/main" id="{CE0DBCD3-FE29-0262-1D32-A7C293130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448" y="1556792"/>
            <a:ext cx="3960440" cy="16003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914400" indent="-4572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>
              <a:defRPr/>
            </a:pPr>
            <a:r>
              <a:rPr lang="en-GB" sz="1800" dirty="0">
                <a:solidFill>
                  <a:srgbClr val="0D27C5"/>
                </a:solidFill>
                <a:latin typeface="Schibsted Grotesk Bold" pitchFamily="2" charset="0"/>
                <a:cs typeface="Schibsted Grotesk Bold" pitchFamily="2" charset="0"/>
              </a:rPr>
              <a:t>Map of the Interfaces</a:t>
            </a:r>
          </a:p>
          <a:p>
            <a:pPr>
              <a:defRPr/>
            </a:pPr>
            <a:r>
              <a:rPr lang="en-GB" sz="1600" b="0" dirty="0">
                <a:latin typeface="Schibsted Grotesk" pitchFamily="2" charset="0"/>
                <a:cs typeface="Schibsted Grotesk" pitchFamily="2" charset="0"/>
              </a:rPr>
              <a:t>Many of the interfaces have to be formalized &amp; documented but they still need to be taken into account for 3D Integration. </a:t>
            </a:r>
            <a:r>
              <a:rPr lang="en-GB" sz="1600" b="0" dirty="0" err="1">
                <a:latin typeface="Schibsted Grotesk" pitchFamily="2" charset="0"/>
                <a:cs typeface="Schibsted Grotesk" pitchFamily="2" charset="0"/>
              </a:rPr>
              <a:t>Responsibles</a:t>
            </a:r>
            <a:r>
              <a:rPr lang="en-GB" sz="1600" b="0" dirty="0">
                <a:latin typeface="Schibsted Grotesk" pitchFamily="2" charset="0"/>
                <a:cs typeface="Schibsted Grotesk" pitchFamily="2" charset="0"/>
              </a:rPr>
              <a:t> also have to be allocated.</a:t>
            </a:r>
          </a:p>
        </p:txBody>
      </p:sp>
    </p:spTree>
    <p:extLst>
      <p:ext uri="{BB962C8B-B14F-4D97-AF65-F5344CB8AC3E}">
        <p14:creationId xmlns:p14="http://schemas.microsoft.com/office/powerpoint/2010/main" val="306399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F4D269-B2CB-95B6-BFA9-E4B2769815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3D Spatial Integration Plan for ET | Lucas Hermida Pena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F3D234-4851-EE80-B603-62770DBC84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7813" y="407987"/>
            <a:ext cx="11617164" cy="744537"/>
          </a:xfrm>
        </p:spPr>
        <p:txBody>
          <a:bodyPr/>
          <a:lstStyle/>
          <a:p>
            <a:r>
              <a:rPr lang="en-US" dirty="0"/>
              <a:t>Interfaces &amp; Clearances</a:t>
            </a:r>
            <a:endParaRPr lang="nl-NL" dirty="0"/>
          </a:p>
        </p:txBody>
      </p:sp>
      <p:sp>
        <p:nvSpPr>
          <p:cNvPr id="4" name="Google Shape;1148;p63">
            <a:extLst>
              <a:ext uri="{FF2B5EF4-FFF2-40B4-BE49-F238E27FC236}">
                <a16:creationId xmlns:a16="http://schemas.microsoft.com/office/drawing/2014/main" id="{43398C6B-2F95-495E-56F5-A4FFA7CD2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4384" y="3186655"/>
            <a:ext cx="3960440" cy="110795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914400" indent="-4572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>
              <a:defRPr/>
            </a:pPr>
            <a:r>
              <a:rPr lang="en-GB" sz="1800" dirty="0">
                <a:solidFill>
                  <a:srgbClr val="0D27C5"/>
                </a:solidFill>
                <a:latin typeface="Schibsted Grotesk Bold" pitchFamily="2" charset="0"/>
                <a:cs typeface="Schibsted Grotesk Bold" pitchFamily="2" charset="0"/>
              </a:rPr>
              <a:t>Hidden Space Consumers</a:t>
            </a:r>
          </a:p>
          <a:p>
            <a:pPr>
              <a:defRPr/>
            </a:pPr>
            <a:r>
              <a:rPr lang="en-GB" sz="1600" b="0" dirty="0">
                <a:latin typeface="Schibsted Grotesk" pitchFamily="2" charset="0"/>
                <a:cs typeface="Schibsted Grotesk" pitchFamily="2" charset="0"/>
              </a:rPr>
              <a:t>Elements not present in the PBS (gate valves, bellows, supports) consume 3D volume.</a:t>
            </a:r>
          </a:p>
        </p:txBody>
      </p:sp>
      <p:sp>
        <p:nvSpPr>
          <p:cNvPr id="5" name="Google Shape;1148;p63">
            <a:extLst>
              <a:ext uri="{FF2B5EF4-FFF2-40B4-BE49-F238E27FC236}">
                <a16:creationId xmlns:a16="http://schemas.microsoft.com/office/drawing/2014/main" id="{0B2CDCE9-67A9-FBD9-32BF-7F543CCC9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4384" y="4359429"/>
            <a:ext cx="3960440" cy="13541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914400" indent="-4572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>
              <a:defRPr/>
            </a:pPr>
            <a:r>
              <a:rPr lang="en-GB" sz="1800" dirty="0">
                <a:solidFill>
                  <a:srgbClr val="0D27C5"/>
                </a:solidFill>
                <a:latin typeface="Schibsted Grotesk Bold" pitchFamily="2" charset="0"/>
                <a:cs typeface="Schibsted Grotesk Bold" pitchFamily="2" charset="0"/>
              </a:rPr>
              <a:t>Clearance Margins</a:t>
            </a:r>
          </a:p>
          <a:p>
            <a:pPr>
              <a:defRPr/>
            </a:pPr>
            <a:r>
              <a:rPr lang="en-US" sz="1600" b="0" dirty="0">
                <a:latin typeface="Schibsted Grotesk" pitchFamily="2" charset="0"/>
                <a:cs typeface="Schibsted Grotesk" pitchFamily="2" charset="0"/>
              </a:rPr>
              <a:t>Envelopes must include margins for installation, logistics &amp; transportation paths, survey, safety, handling, and maintenance.</a:t>
            </a:r>
            <a:endParaRPr lang="en-GB" sz="1600" b="0" dirty="0">
              <a:latin typeface="Schibsted Grotesk" pitchFamily="2" charset="0"/>
              <a:cs typeface="Schibsted Grotesk" pitchFamily="2" charset="0"/>
            </a:endParaRPr>
          </a:p>
        </p:txBody>
      </p:sp>
      <p:pic>
        <p:nvPicPr>
          <p:cNvPr id="6" name="Image 1" descr="preencoded.png">
            <a:extLst>
              <a:ext uri="{FF2B5EF4-FFF2-40B4-BE49-F238E27FC236}">
                <a16:creationId xmlns:a16="http://schemas.microsoft.com/office/drawing/2014/main" id="{77FAAD42-7EB2-0280-6FA2-3931A54CC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1556792"/>
            <a:ext cx="549024" cy="549024"/>
          </a:xfrm>
          <a:prstGeom prst="rect">
            <a:avLst/>
          </a:prstGeom>
        </p:spPr>
      </p:pic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9716E4A5-527D-B9DC-FB6E-F5BE2D6F0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312" y="3258172"/>
            <a:ext cx="549024" cy="549024"/>
          </a:xfrm>
          <a:prstGeom prst="rect">
            <a:avLst/>
          </a:prstGeom>
        </p:spPr>
      </p:pic>
      <p:pic>
        <p:nvPicPr>
          <p:cNvPr id="10" name="Image 4" descr="preencoded.png">
            <a:extLst>
              <a:ext uri="{FF2B5EF4-FFF2-40B4-BE49-F238E27FC236}">
                <a16:creationId xmlns:a16="http://schemas.microsoft.com/office/drawing/2014/main" id="{CF93BB8D-DFA4-F3ED-10E6-6409AE408D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12" y="4502463"/>
            <a:ext cx="549024" cy="5490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FCD799-BD3E-E2FA-6641-5CEA8F15253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312" r="13542"/>
          <a:stretch/>
        </p:blipFill>
        <p:spPr>
          <a:xfrm>
            <a:off x="6069682" y="1531640"/>
            <a:ext cx="5112569" cy="4128801"/>
          </a:xfrm>
          <a:prstGeom prst="rect">
            <a:avLst/>
          </a:prstGeom>
        </p:spPr>
      </p:pic>
      <p:sp>
        <p:nvSpPr>
          <p:cNvPr id="11" name="Google Shape;1148;p63">
            <a:extLst>
              <a:ext uri="{FF2B5EF4-FFF2-40B4-BE49-F238E27FC236}">
                <a16:creationId xmlns:a16="http://schemas.microsoft.com/office/drawing/2014/main" id="{6D60EE99-94E6-FCAB-33D3-64CF51A53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9742" y="5885689"/>
            <a:ext cx="4032448" cy="30773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914400" indent="-4572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>
              <a:defRPr/>
            </a:pPr>
            <a:r>
              <a:rPr lang="en-GB" sz="1400" dirty="0">
                <a:solidFill>
                  <a:srgbClr val="0D27C5"/>
                </a:solidFill>
                <a:latin typeface="Schibsted Grotesk Bold" pitchFamily="2" charset="0"/>
                <a:cs typeface="Schibsted Grotesk Bold" pitchFamily="2" charset="0"/>
              </a:rPr>
              <a:t>End Station with Clearances (J. </a:t>
            </a:r>
            <a:r>
              <a:rPr lang="en-GB" sz="1400" dirty="0" err="1">
                <a:solidFill>
                  <a:srgbClr val="0D27C5"/>
                </a:solidFill>
                <a:latin typeface="Schibsted Grotesk Bold" pitchFamily="2" charset="0"/>
                <a:cs typeface="Schibsted Grotesk Bold" pitchFamily="2" charset="0"/>
              </a:rPr>
              <a:t>Bratanata</a:t>
            </a:r>
            <a:r>
              <a:rPr lang="en-GB" sz="1400" dirty="0">
                <a:solidFill>
                  <a:srgbClr val="0D27C5"/>
                </a:solidFill>
                <a:latin typeface="Schibsted Grotesk Bold" pitchFamily="2" charset="0"/>
                <a:cs typeface="Schibsted Grotesk Bold" pitchFamily="2" charset="0"/>
              </a:rPr>
              <a:t>)</a:t>
            </a:r>
            <a:endParaRPr lang="en-GB" sz="1200" b="0" dirty="0">
              <a:solidFill>
                <a:srgbClr val="0D27C5"/>
              </a:solidFill>
              <a:latin typeface="Schibsted Grotesk Bold" pitchFamily="2" charset="0"/>
              <a:cs typeface="Schibsted Grotesk Bold" pitchFamily="2" charset="0"/>
            </a:endParaRPr>
          </a:p>
        </p:txBody>
      </p:sp>
      <p:sp>
        <p:nvSpPr>
          <p:cNvPr id="12" name="Google Shape;1148;p63">
            <a:extLst>
              <a:ext uri="{FF2B5EF4-FFF2-40B4-BE49-F238E27FC236}">
                <a16:creationId xmlns:a16="http://schemas.microsoft.com/office/drawing/2014/main" id="{A959BE45-99A4-8A5D-9ADE-7F7C71C82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448" y="1556792"/>
            <a:ext cx="3960440" cy="16003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914400" indent="-4572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>
              <a:defRPr/>
            </a:pPr>
            <a:r>
              <a:rPr lang="en-GB" sz="1800" dirty="0">
                <a:solidFill>
                  <a:srgbClr val="0D27C5"/>
                </a:solidFill>
                <a:latin typeface="Schibsted Grotesk Bold" pitchFamily="2" charset="0"/>
                <a:cs typeface="Schibsted Grotesk Bold" pitchFamily="2" charset="0"/>
              </a:rPr>
              <a:t>Map of the Interfaces</a:t>
            </a:r>
          </a:p>
          <a:p>
            <a:pPr>
              <a:defRPr/>
            </a:pPr>
            <a:r>
              <a:rPr lang="en-GB" sz="1600" b="0" dirty="0">
                <a:latin typeface="Schibsted Grotesk" pitchFamily="2" charset="0"/>
                <a:cs typeface="Schibsted Grotesk" pitchFamily="2" charset="0"/>
              </a:rPr>
              <a:t>Many of the interfaces have to be formalized &amp; documented but they still need to be taken into account for 3D Integration. </a:t>
            </a:r>
            <a:r>
              <a:rPr lang="en-GB" sz="1600" b="0" dirty="0" err="1">
                <a:latin typeface="Schibsted Grotesk" pitchFamily="2" charset="0"/>
                <a:cs typeface="Schibsted Grotesk" pitchFamily="2" charset="0"/>
              </a:rPr>
              <a:t>Responsibles</a:t>
            </a:r>
            <a:r>
              <a:rPr lang="en-GB" sz="1600" b="0" dirty="0">
                <a:latin typeface="Schibsted Grotesk" pitchFamily="2" charset="0"/>
                <a:cs typeface="Schibsted Grotesk" pitchFamily="2" charset="0"/>
              </a:rPr>
              <a:t> also have to be allocated.</a:t>
            </a:r>
          </a:p>
        </p:txBody>
      </p:sp>
    </p:spTree>
    <p:extLst>
      <p:ext uri="{BB962C8B-B14F-4D97-AF65-F5344CB8AC3E}">
        <p14:creationId xmlns:p14="http://schemas.microsoft.com/office/powerpoint/2010/main" val="254822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F4D269-B2CB-95B6-BFA9-E4B2769815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3D Spatial Integration Plan for ET | Lucas Hermida Pena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F3D234-4851-EE80-B603-62770DBC84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7813" y="407987"/>
            <a:ext cx="11617164" cy="744537"/>
          </a:xfrm>
        </p:spPr>
        <p:txBody>
          <a:bodyPr/>
          <a:lstStyle/>
          <a:p>
            <a:r>
              <a:rPr lang="en-US" dirty="0"/>
              <a:t>Review Cycle &amp; Release Procedure</a:t>
            </a:r>
            <a:endParaRPr lang="nl-NL" dirty="0"/>
          </a:p>
        </p:txBody>
      </p:sp>
      <p:sp>
        <p:nvSpPr>
          <p:cNvPr id="8" name="Google Shape;1148;p63">
            <a:extLst>
              <a:ext uri="{FF2B5EF4-FFF2-40B4-BE49-F238E27FC236}">
                <a16:creationId xmlns:a16="http://schemas.microsoft.com/office/drawing/2014/main" id="{93CA2278-EE88-5DBC-0BB6-699B98883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44" y="1556792"/>
            <a:ext cx="11521280" cy="4393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914400" indent="-4572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indent="-9144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>
              <a:spcAft>
                <a:spcPts val="300"/>
              </a:spcAft>
              <a:defRPr/>
            </a:pPr>
            <a:r>
              <a:rPr lang="en-GB" sz="1800" dirty="0">
                <a:solidFill>
                  <a:srgbClr val="0D27C5"/>
                </a:solidFill>
                <a:latin typeface="Schibsted Grotesk Bold" pitchFamily="2" charset="0"/>
                <a:cs typeface="Schibsted Grotesk Bold" pitchFamily="2" charset="0"/>
                <a:sym typeface="Lato Light" panose="020F0502020204030203" pitchFamily="34" charset="0"/>
              </a:rPr>
              <a:t>CERN-Aligned Integration Reviews</a:t>
            </a:r>
          </a:p>
          <a:p>
            <a:pPr>
              <a:spcAft>
                <a:spcPts val="300"/>
              </a:spcAft>
              <a:defRPr/>
            </a:pPr>
            <a:r>
              <a:rPr lang="en-GB" sz="1800" b="0" dirty="0">
                <a:solidFill>
                  <a:schemeClr val="tx1"/>
                </a:solidFill>
                <a:latin typeface="Schibsted Grotesk" pitchFamily="2" charset="77"/>
                <a:cs typeface="Schibsted Grotesk" pitchFamily="2" charset="77"/>
                <a:sym typeface="Lato Light" panose="020F0502020204030203" pitchFamily="34" charset="0"/>
              </a:rPr>
              <a:t>Following CERN model: Reviews at each milestone (concept → preliminary → detailed → pre-installation → as-built).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GB" sz="1800" b="0" dirty="0">
                <a:solidFill>
                  <a:schemeClr val="tx1"/>
                </a:solidFill>
                <a:latin typeface="Schibsted Grotesk" pitchFamily="2" charset="77"/>
                <a:cs typeface="Schibsted Grotesk" pitchFamily="2" charset="77"/>
                <a:sym typeface="Lato Light" panose="020F0502020204030203" pitchFamily="34" charset="0"/>
              </a:rPr>
              <a:t> Check iteratively 3D model for envelope compliance and clearance margins.</a:t>
            </a:r>
          </a:p>
          <a:p>
            <a:pPr>
              <a:spcAft>
                <a:spcPts val="300"/>
              </a:spcAft>
              <a:defRPr/>
            </a:pPr>
            <a:endParaRPr lang="en-GB" sz="1800" dirty="0">
              <a:solidFill>
                <a:srgbClr val="0D27C5"/>
              </a:solidFill>
              <a:latin typeface="Schibsted Grotesk" pitchFamily="2" charset="77"/>
              <a:cs typeface="Schibsted Grotesk" pitchFamily="2" charset="77"/>
              <a:sym typeface="Lato Light" panose="020F0502020204030203" pitchFamily="34" charset="0"/>
            </a:endParaRPr>
          </a:p>
          <a:p>
            <a:pPr>
              <a:spcAft>
                <a:spcPts val="300"/>
              </a:spcAft>
              <a:defRPr/>
            </a:pPr>
            <a:r>
              <a:rPr lang="en-GB" sz="1800" dirty="0">
                <a:solidFill>
                  <a:srgbClr val="0D27C5"/>
                </a:solidFill>
                <a:latin typeface="Schibsted Grotesk Bold" pitchFamily="2" charset="0"/>
                <a:cs typeface="Schibsted Grotesk Bold" pitchFamily="2" charset="0"/>
                <a:sym typeface="Lato Light" panose="020F0502020204030203" pitchFamily="34" charset="0"/>
              </a:rPr>
              <a:t>Change Management Process</a:t>
            </a:r>
          </a:p>
          <a:p>
            <a:pPr>
              <a:spcAft>
                <a:spcPts val="300"/>
              </a:spcAft>
              <a:defRPr/>
            </a:pPr>
            <a:r>
              <a:rPr lang="en-GB" sz="1800" b="0" dirty="0">
                <a:solidFill>
                  <a:schemeClr val="tx1"/>
                </a:solidFill>
                <a:latin typeface="Schibsted Grotesk" pitchFamily="2" charset="77"/>
                <a:cs typeface="Schibsted Grotesk" pitchFamily="2" charset="77"/>
                <a:sym typeface="Lato Light" panose="020F0502020204030203" pitchFamily="34" charset="0"/>
              </a:rPr>
              <a:t>When subsystems exceed envelopes: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GB" sz="1800" b="0" dirty="0">
                <a:solidFill>
                  <a:schemeClr val="tx1"/>
                </a:solidFill>
                <a:latin typeface="Schibsted Grotesk" pitchFamily="2" charset="77"/>
                <a:cs typeface="Schibsted Grotesk" pitchFamily="2" charset="77"/>
                <a:sym typeface="Lato Light" panose="020F0502020204030203" pitchFamily="34" charset="0"/>
              </a:rPr>
              <a:t>Trigger formal impact assessment on neighbours.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GB" sz="1800" b="0" dirty="0">
                <a:solidFill>
                  <a:schemeClr val="tx1"/>
                </a:solidFill>
                <a:latin typeface="Schibsted Grotesk" pitchFamily="2" charset="77"/>
                <a:cs typeface="Schibsted Grotesk" pitchFamily="2" charset="77"/>
                <a:sym typeface="Lato Light" panose="020F0502020204030203" pitchFamily="34" charset="0"/>
              </a:rPr>
              <a:t>Renegotiate envelopes.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GB" sz="1800" b="0" dirty="0">
                <a:solidFill>
                  <a:schemeClr val="tx1"/>
                </a:solidFill>
                <a:latin typeface="Schibsted Grotesk" pitchFamily="2" charset="77"/>
                <a:cs typeface="Schibsted Grotesk" pitchFamily="2" charset="77"/>
                <a:sym typeface="Lato Light" panose="020F0502020204030203" pitchFamily="34" charset="0"/>
              </a:rPr>
              <a:t>Update central 3D model (CATIA/PBS-structured).​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GB" sz="1800" b="0" dirty="0">
                <a:solidFill>
                  <a:schemeClr val="tx1"/>
                </a:solidFill>
                <a:latin typeface="Schibsted Grotesk" pitchFamily="2" charset="77"/>
                <a:cs typeface="Schibsted Grotesk" pitchFamily="2" charset="77"/>
                <a:sym typeface="Lato Light" panose="020F0502020204030203" pitchFamily="34" charset="0"/>
              </a:rPr>
              <a:t>Prevents silent encroachments and late clashes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GB" sz="1800" b="0" dirty="0">
              <a:solidFill>
                <a:schemeClr val="tx1"/>
              </a:solidFill>
              <a:latin typeface="Schibsted Grotesk" pitchFamily="2" charset="77"/>
              <a:cs typeface="Schibsted Grotesk" pitchFamily="2" charset="77"/>
              <a:sym typeface="Lato Light" panose="020F0502020204030203" pitchFamily="34" charset="0"/>
            </a:endParaRPr>
          </a:p>
          <a:p>
            <a:pPr>
              <a:spcAft>
                <a:spcPts val="300"/>
              </a:spcAft>
              <a:defRPr/>
            </a:pPr>
            <a:r>
              <a:rPr lang="en-GB" sz="1800" b="0" dirty="0">
                <a:solidFill>
                  <a:schemeClr val="tx1"/>
                </a:solidFill>
                <a:latin typeface="Schibsted Grotesk" pitchFamily="2" charset="77"/>
                <a:cs typeface="Schibsted Grotesk" pitchFamily="2" charset="77"/>
                <a:sym typeface="Lato Light" panose="020F0502020204030203" pitchFamily="34" charset="0"/>
              </a:rPr>
              <a:t>The development of this process will be carried together with </a:t>
            </a:r>
            <a:r>
              <a:rPr lang="en-GB" sz="1800" dirty="0">
                <a:solidFill>
                  <a:schemeClr val="tx1"/>
                </a:solidFill>
                <a:latin typeface="Schibsted Grotesk Bold" pitchFamily="2" charset="0"/>
                <a:cs typeface="Schibsted Grotesk Bold" pitchFamily="2" charset="0"/>
                <a:sym typeface="Lato Light" panose="020F0502020204030203" pitchFamily="34" charset="0"/>
              </a:rPr>
              <a:t>CERN-ACE</a:t>
            </a:r>
            <a:r>
              <a:rPr lang="en-GB" sz="1800" b="0" dirty="0">
                <a:solidFill>
                  <a:schemeClr val="tx1"/>
                </a:solidFill>
                <a:latin typeface="Schibsted Grotesk" pitchFamily="2" charset="77"/>
                <a:cs typeface="Schibsted Grotesk" pitchFamily="2" charset="77"/>
                <a:sym typeface="Lato Light" panose="020F0502020204030203" pitchFamily="34" charset="0"/>
              </a:rPr>
              <a:t> (Accelerator Configuration &amp; Engineering) &amp; ETO Project Office.</a:t>
            </a:r>
            <a:endParaRPr lang="en-GB" sz="1600" b="0" dirty="0">
              <a:solidFill>
                <a:schemeClr val="tx1"/>
              </a:solidFill>
              <a:latin typeface="Schibsted Grotesk SemiBold" pitchFamily="2" charset="77"/>
              <a:cs typeface="Schibsted Grotesk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2550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7F1144-3276-5EAC-E810-647674242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Outline</a:t>
            </a:r>
            <a:endParaRPr lang="nl-NL" sz="28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C8A8AB-C19D-3C57-2175-A7C447F930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3D Spatial Integration Plan for ET | Lucas Hermida Pena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501FA1-57A0-DD8E-4D15-F6C0A36BA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412776"/>
            <a:ext cx="11376024" cy="4388326"/>
          </a:xfrm>
        </p:spPr>
        <p:txBody>
          <a:bodyPr anchor="ctr"/>
          <a:lstStyle/>
          <a:p>
            <a:pPr marL="457200" indent="-457200"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US" dirty="0">
                <a:latin typeface="Schibsted Grotesk Medium" pitchFamily="2" charset="0"/>
                <a:cs typeface="Schibsted Grotesk Medium" pitchFamily="2" charset="0"/>
              </a:rPr>
              <a:t>Introduction</a:t>
            </a:r>
          </a:p>
          <a:p>
            <a:pPr marL="457200" indent="-457200"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US" dirty="0">
                <a:latin typeface="Schibsted Grotesk Medium" pitchFamily="2" charset="0"/>
                <a:cs typeface="Schibsted Grotesk Medium" pitchFamily="2" charset="0"/>
              </a:rPr>
              <a:t>ETO 3D Integration Plan</a:t>
            </a:r>
          </a:p>
          <a:p>
            <a:pPr marL="781200" lvl="1" indent="-457200"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US" dirty="0">
                <a:latin typeface="Schibsted Grotesk Medium" pitchFamily="2" charset="0"/>
                <a:cs typeface="Schibsted Grotesk Medium" pitchFamily="2" charset="0"/>
              </a:rPr>
              <a:t>Definition of Interfaces &amp; Clearances</a:t>
            </a:r>
          </a:p>
          <a:p>
            <a:pPr marL="781200" lvl="1" indent="-457200"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US" b="1" dirty="0">
                <a:latin typeface="Schibsted Grotesk Bold" pitchFamily="2" charset="0"/>
                <a:cs typeface="Schibsted Grotesk Bold" pitchFamily="2" charset="0"/>
              </a:rPr>
              <a:t>Current Status &amp; Ongoing work</a:t>
            </a:r>
          </a:p>
          <a:p>
            <a:pPr marL="781200" lvl="1" indent="-457200"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US" b="1" dirty="0">
                <a:latin typeface="Schibsted Grotesk Bold" pitchFamily="2" charset="0"/>
                <a:cs typeface="Schibsted Grotesk Bold" pitchFamily="2" charset="0"/>
              </a:rPr>
              <a:t>Pilot End Station Integration</a:t>
            </a:r>
          </a:p>
          <a:p>
            <a:pPr marL="781200" lvl="1" indent="-457200"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US" b="1" dirty="0">
                <a:latin typeface="Schibsted Grotesk Bold" pitchFamily="2" charset="0"/>
                <a:cs typeface="Schibsted Grotesk Bold" pitchFamily="2" charset="0"/>
              </a:rPr>
              <a:t>Collaboration with stakeholders</a:t>
            </a:r>
          </a:p>
          <a:p>
            <a:pPr marL="457200" indent="-457200"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US" b="1" dirty="0">
                <a:latin typeface="Schibsted Grotesk Bold" pitchFamily="2" charset="0"/>
                <a:cs typeface="Schibsted Grotesk Bold" pitchFamily="2" charset="0"/>
              </a:rPr>
              <a:t>Next Steps</a:t>
            </a:r>
          </a:p>
          <a:p>
            <a:pPr marL="457200" indent="-457200"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US" b="1" dirty="0">
                <a:latin typeface="Schibsted Grotesk Bold" pitchFamily="2" charset="0"/>
                <a:cs typeface="Schibsted Grotesk Bold" pitchFamily="2" charset="0"/>
              </a:rPr>
              <a:t>Conclusions</a:t>
            </a:r>
            <a:endParaRPr lang="nl-NL" b="1" dirty="0">
              <a:latin typeface="Schibsted Grotesk Bold" pitchFamily="2" charset="0"/>
              <a:cs typeface="Schibsted Grotesk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67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eneral">
  <a:themeElements>
    <a:clrScheme name="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FFFFFF"/>
      </a:accent3>
      <a:accent4>
        <a:srgbClr val="000000"/>
      </a:accent4>
      <a:accent5>
        <a:srgbClr val="AACEFF"/>
      </a:accent5>
      <a:accent6>
        <a:srgbClr val="13D1BB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"/>
        <a:ea typeface="Helvetica Neue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30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  <a:sym typeface="Helvetica Neue" panose="02000503000000020004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30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  <a:sym typeface="Helvetica Neue" panose="02000503000000020004" pitchFamily="2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ster Proposal 2 Black">
  <a:themeElements>
    <a:clrScheme name="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FFFFFF"/>
      </a:accent3>
      <a:accent4>
        <a:srgbClr val="000000"/>
      </a:accent4>
      <a:accent5>
        <a:srgbClr val="AACEFF"/>
      </a:accent5>
      <a:accent6>
        <a:srgbClr val="13D1BB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"/>
        <a:ea typeface="Helvetica Neue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30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  <a:sym typeface="Helvetica Neue" panose="02000503000000020004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30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  <a:sym typeface="Helvetica Neue" panose="02000503000000020004" pitchFamily="2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5666E1A-564F-4032-BB8C-F947A2ABBAA6}">
  <we:reference id="wa200010001" version="1.0.0.1" store="en-US" storeType="OMEX"/>
  <we:alternateReferences>
    <we:reference id="wa200010001" version="1.0.0.1" store="" storeType="OMEX"/>
  </we:alternateReferences>
  <we:properties>
    <we:property name="Office.AutoShowTaskpaneWithDocument" value="true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22975</TotalTime>
  <Words>1547</Words>
  <Application>Microsoft Office PowerPoint</Application>
  <DocSecurity>0</DocSecurity>
  <PresentationFormat>Widescreen</PresentationFormat>
  <Paragraphs>195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Schibsted Grotesk Bold</vt:lpstr>
      <vt:lpstr>Aptos</vt:lpstr>
      <vt:lpstr>Arial</vt:lpstr>
      <vt:lpstr>Helvetica Neue Light</vt:lpstr>
      <vt:lpstr>Schibsted Grotesk</vt:lpstr>
      <vt:lpstr>Helvetica Neue Medium</vt:lpstr>
      <vt:lpstr>Schibsted Grotesk Regular Regul</vt:lpstr>
      <vt:lpstr>Calibri</vt:lpstr>
      <vt:lpstr>Schibsted Grotesk SemiBold</vt:lpstr>
      <vt:lpstr>Schibsted Grotesk Medium</vt:lpstr>
      <vt:lpstr>Helvetica Neue</vt:lpstr>
      <vt:lpstr>General</vt:lpstr>
      <vt:lpstr>Master Proposal 2 Black</vt:lpstr>
      <vt:lpstr>3D Spatial Integration Plan for  the Einstein Telescope </vt:lpstr>
      <vt:lpstr>Outline</vt:lpstr>
      <vt:lpstr>Introduction</vt:lpstr>
      <vt:lpstr>ETO 3D Integration Plan</vt:lpstr>
      <vt:lpstr>Interfaces &amp; Clearances</vt:lpstr>
      <vt:lpstr>Interfaces &amp; Clearances</vt:lpstr>
      <vt:lpstr>Interfaces &amp; Clearances</vt:lpstr>
      <vt:lpstr>Review Cycle &amp; Release Procedure</vt:lpstr>
      <vt:lpstr>Outline</vt:lpstr>
      <vt:lpstr>Current Status &amp; Ongoing work</vt:lpstr>
      <vt:lpstr>Current Status &amp; Ongoing work</vt:lpstr>
      <vt:lpstr>Integration Pilot: BA End Station</vt:lpstr>
      <vt:lpstr>Integration Pilot: BA End Station</vt:lpstr>
      <vt:lpstr>Collaboration with Stakeholders</vt:lpstr>
      <vt:lpstr>Next Steps</vt:lpstr>
      <vt:lpstr>Next Steps</vt:lpstr>
      <vt:lpstr>Conclusions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is Arial Bold 50pt  up to three lines</dc:title>
  <dc:subject/>
  <dc:creator>Lucas Hermida</dc:creator>
  <cp:keywords/>
  <dc:description/>
  <cp:lastModifiedBy>Lucas Hermida Pena</cp:lastModifiedBy>
  <cp:revision>237</cp:revision>
  <cp:lastPrinted>2026-03-17T08:44:26Z</cp:lastPrinted>
  <dcterms:created xsi:type="dcterms:W3CDTF">2021-11-08T12:53:02Z</dcterms:created>
  <dcterms:modified xsi:type="dcterms:W3CDTF">2026-03-17T13:54:06Z</dcterms:modified>
  <cp:category/>
  <dc:identifier/>
  <cp:contentStatus/>
  <dc:language/>
  <cp:version/>
</cp:coreProperties>
</file>