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16"/>
  </p:notesMasterIdLst>
  <p:handoutMasterIdLst>
    <p:handoutMasterId r:id="rId17"/>
  </p:handoutMasterIdLst>
  <p:sldIdLst>
    <p:sldId id="326" r:id="rId2"/>
    <p:sldId id="327" r:id="rId3"/>
    <p:sldId id="328" r:id="rId4"/>
    <p:sldId id="330" r:id="rId5"/>
    <p:sldId id="332" r:id="rId6"/>
    <p:sldId id="334" r:id="rId7"/>
    <p:sldId id="333" r:id="rId8"/>
    <p:sldId id="335" r:id="rId9"/>
    <p:sldId id="336" r:id="rId10"/>
    <p:sldId id="338" r:id="rId11"/>
    <p:sldId id="339" r:id="rId12"/>
    <p:sldId id="337" r:id="rId13"/>
    <p:sldId id="340" r:id="rId14"/>
    <p:sldId id="341" r:id="rId15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4" autoAdjust="0"/>
    <p:restoredTop sz="70973" autoAdjust="0"/>
  </p:normalViewPr>
  <p:slideViewPr>
    <p:cSldViewPr snapToGrid="0" snapToObjects="1">
      <p:cViewPr varScale="1">
        <p:scale>
          <a:sx n="60" d="100"/>
          <a:sy n="60" d="100"/>
        </p:scale>
        <p:origin x="199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-528" y="18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A2233-6686-454F-9BB4-CC41F4E864D4}" type="datetimeFigureOut">
              <a:t>3/18/2026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9F30B-1621-5046-AD50-8C1C9E759DDA}" type="slidenum"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058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4036-83D4-2344-963F-83C5A53196C4}" type="datetimeFigureOut">
              <a:t>3/18/2026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B53E-7B98-7742-8188-391C45459D3F}" type="slidenum"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080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dirty="0"/>
              <a:t>Good </a:t>
            </a:r>
            <a:r>
              <a:rPr lang="it-IT" sz="1600" dirty="0" err="1"/>
              <a:t>morning</a:t>
            </a:r>
            <a:r>
              <a:rPr lang="it-IT" sz="1600" dirty="0"/>
              <a:t> to </a:t>
            </a:r>
            <a:r>
              <a:rPr lang="it-IT" sz="1600" dirty="0" err="1"/>
              <a:t>everyone</a:t>
            </a:r>
            <a:r>
              <a:rPr lang="it-IT" sz="1600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74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Open Points and Next Steps</a:t>
            </a:r>
          </a:p>
          <a:p>
            <a:r>
              <a:rPr lang="en-US" sz="1600" i="1" dirty="0"/>
              <a:t>Most of these open points cannot be solved by the vacuum team alone.</a:t>
            </a:r>
            <a:endParaRPr lang="en-US" sz="1600" dirty="0"/>
          </a:p>
          <a:p>
            <a:r>
              <a:rPr lang="en-US" sz="1600" i="1" dirty="0"/>
              <a:t>From the suspension and seismic isolation team we need the chain length, the flange position and the platform dimensions — these directly drive the tower height.</a:t>
            </a:r>
            <a:endParaRPr lang="en-US" sz="1600" dirty="0"/>
          </a:p>
          <a:p>
            <a:r>
              <a:rPr lang="en-US" sz="1600" i="1" dirty="0"/>
              <a:t>From the optic and payload team we need the maximum component dimensions — this drives the cleanroom sizing.</a:t>
            </a:r>
            <a:endParaRPr lang="en-US" sz="1600" dirty="0"/>
          </a:p>
          <a:p>
            <a:r>
              <a:rPr lang="en-US" sz="1600" i="1" dirty="0"/>
              <a:t>We are ready to work together — let’s start these conversations.</a:t>
            </a:r>
            <a:endParaRPr lang="en-US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136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Thank you for your attention</a:t>
            </a:r>
          </a:p>
          <a:p>
            <a:r>
              <a:rPr lang="en-US" sz="1600" i="1" dirty="0"/>
              <a:t>Thank you. I am happy to take questions and discuss.</a:t>
            </a:r>
            <a:endParaRPr lang="en-US" sz="1600" dirty="0"/>
          </a:p>
          <a:p>
            <a:r>
              <a:rPr lang="en-US" sz="1600" dirty="0"/>
              <a:t>As you saw, there are several open points where we need your input — so think of this as the beginning of a conversation, not the end of a presentation.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8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/>
              <a:t>Integration and </a:t>
            </a:r>
            <a:r>
              <a:rPr lang="it-IT" sz="1600" b="1" dirty="0" err="1"/>
              <a:t>Cleanroom</a:t>
            </a:r>
            <a:r>
              <a:rPr lang="it-IT" sz="1600" b="1" dirty="0"/>
              <a:t> Strategy</a:t>
            </a:r>
          </a:p>
          <a:p>
            <a:r>
              <a:rPr lang="en-US" sz="1600" i="1" dirty="0"/>
              <a:t>We also thought about the cleanroom interface. The idea is simple: two configurations for two different needs.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A large enclosure covering the full door opening — for installing major components like optics and suspension elements.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A smaller enclosure on the access port — for routine maintenance and commissioning. Faster to set up and easier to manage underground.</a:t>
            </a:r>
            <a:endParaRPr lang="en-US" sz="1600" dirty="0"/>
          </a:p>
          <a:p>
            <a:r>
              <a:rPr lang="en-US" sz="1600" dirty="0"/>
              <a:t>Dimensions are indicative — the final sizing will be decided together with the integration team.</a:t>
            </a:r>
          </a:p>
          <a:p>
            <a:endParaRPr lang="en-US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14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Road Transport: Feasibility Assessment</a:t>
            </a:r>
          </a:p>
          <a:p>
            <a:r>
              <a:rPr lang="en-US" sz="1600" i="1" dirty="0"/>
              <a:t>The critical dimension is the width — 3600 mm is above the 2550 mm standard limit, so an exceptional transport permit is needed in both candidate sites.</a:t>
            </a:r>
            <a:endParaRPr lang="en-US" sz="1600" dirty="0"/>
          </a:p>
          <a:p>
            <a:r>
              <a:rPr lang="en-US" sz="1600" dirty="0"/>
              <a:t>Height is fine: with a low loader at 400 mm (TBC) floor height, the total convoy height is around 3800 mm — under the 4000 mm limit.</a:t>
            </a:r>
          </a:p>
          <a:p>
            <a:r>
              <a:rPr lang="en-US" sz="1600" dirty="0"/>
              <a:t>No police escort needed.</a:t>
            </a:r>
          </a:p>
          <a:p>
            <a:r>
              <a:rPr lang="en-US" sz="1600" dirty="0"/>
              <a:t>EMR is the </a:t>
            </a:r>
            <a:r>
              <a:rPr lang="en-US" sz="1600" dirty="0" err="1"/>
              <a:t>Euregio</a:t>
            </a:r>
            <a:r>
              <a:rPr lang="en-US" sz="1600" dirty="0"/>
              <a:t> Meuse-Rhine region — at the borders of Netherlands, Belgium and Germany.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93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Tower Mechanical Response — Preliminary FEM</a:t>
            </a:r>
          </a:p>
          <a:p>
            <a:r>
              <a:rPr lang="en-US" sz="1600" i="1" dirty="0"/>
              <a:t>Here are two preliminary FEM results.</a:t>
            </a:r>
            <a:endParaRPr lang="en-US" sz="1600" dirty="0"/>
          </a:p>
          <a:p>
            <a:r>
              <a:rPr lang="en-US" sz="1600" i="1" dirty="0"/>
              <a:t>The initial geometry gives 24.5 Hz — already above the 20 Hz requirement from the </a:t>
            </a:r>
            <a:r>
              <a:rPr lang="en-US" sz="1600" i="1" dirty="0" err="1"/>
              <a:t>pTDR</a:t>
            </a:r>
            <a:r>
              <a:rPr lang="en-US" sz="1600" i="1" dirty="0"/>
              <a:t>.</a:t>
            </a:r>
            <a:endParaRPr lang="en-US" sz="1600" dirty="0"/>
          </a:p>
          <a:p>
            <a:r>
              <a:rPr lang="en-US" sz="1600" i="1" dirty="0"/>
              <a:t>After a first structural intervention we reach 47 Hz.</a:t>
            </a:r>
            <a:endParaRPr lang="en-US" sz="1600" dirty="0"/>
          </a:p>
          <a:p>
            <a:r>
              <a:rPr lang="en-US" sz="1600" i="1" dirty="0"/>
              <a:t>An equivalent static force of 8 </a:t>
            </a:r>
            <a:r>
              <a:rPr lang="en-US" sz="1600" i="1" dirty="0" err="1"/>
              <a:t>tonnes</a:t>
            </a:r>
            <a:r>
              <a:rPr lang="en-US" sz="1600" i="1" dirty="0"/>
              <a:t> was applied — this includes the suspension chain, the optical bench and the surrounding structural elements. A full modal analysis is planned.</a:t>
            </a:r>
            <a:endParaRPr lang="en-US" sz="1600" dirty="0"/>
          </a:p>
          <a:p>
            <a:r>
              <a:rPr lang="en-US" sz="1600" i="1" dirty="0"/>
              <a:t>One important point: the final geometry will change depending on inputs from other teams — where the flanges go, how many viewports, what additional connections are needed. </a:t>
            </a:r>
          </a:p>
          <a:p>
            <a:r>
              <a:rPr lang="en-US" sz="1600" i="1" dirty="0"/>
              <a:t>So there is space for improvement, but also for necessary compromises.</a:t>
            </a:r>
            <a:endParaRPr lang="en-US" sz="16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54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Warm Tower: Role and Design Drivers</a:t>
            </a:r>
            <a:endParaRPr lang="it-IT" sz="1600" b="1" dirty="0"/>
          </a:p>
          <a:p>
            <a:r>
              <a:rPr lang="en-US" sz="1600" i="1" dirty="0"/>
              <a:t>Let me start with a quick overview of what the warm tower is and what it has to do — just to make sure we all share the same starting point.</a:t>
            </a:r>
            <a:endParaRPr lang="en-US" sz="1600" dirty="0"/>
          </a:p>
          <a:p>
            <a:r>
              <a:rPr lang="en-US" sz="1600" i="1" dirty="0"/>
              <a:t>The warm tower sits underground at ~300 m depth — this sets hard constraints on installation, transport, and maintenance that a surface detector would never face.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Five requirements, one vessel: vacuum, cleanliness, seismic isolation, optical interfaces, and </a:t>
            </a:r>
            <a:r>
              <a:rPr lang="it-IT" sz="1600" dirty="0" err="1"/>
              <a:t>ease</a:t>
            </a:r>
            <a:r>
              <a:rPr lang="it-IT" sz="1600" dirty="0"/>
              <a:t> of </a:t>
            </a:r>
            <a:r>
              <a:rPr lang="it-IT" sz="1600" dirty="0" err="1"/>
              <a:t>maintenance</a:t>
            </a:r>
            <a:r>
              <a:rPr lang="en-US" sz="1600" i="1" dirty="0"/>
              <a:t>. All of this in a compact underground space.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Here are the key numbers from the TDR baseline — material, surface-quality, outgassing, cleanliness class. </a:t>
            </a:r>
            <a:r>
              <a:rPr lang="it-IT" sz="1600" dirty="0"/>
              <a:t>One </a:t>
            </a:r>
            <a:r>
              <a:rPr lang="it-IT" sz="1600" dirty="0" err="1"/>
              <a:t>thing</a:t>
            </a:r>
            <a:r>
              <a:rPr lang="it-IT" sz="1600" dirty="0"/>
              <a:t> to highlight:</a:t>
            </a:r>
            <a:r>
              <a:rPr lang="en-US" sz="1600" i="1" dirty="0"/>
              <a:t> tower height is still an open point.</a:t>
            </a:r>
            <a:endParaRPr lang="en-US" sz="16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78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Lessons from Virgo and LIGO towers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Before presenting our proposal, let’s start from what we know— two different approaches, two different lessons</a:t>
            </a:r>
            <a:r>
              <a:rPr lang="it-IT" sz="1600" b="1" dirty="0"/>
              <a:t>.</a:t>
            </a:r>
          </a:p>
          <a:p>
            <a:r>
              <a:rPr lang="en-US" sz="1600" b="1" i="1" dirty="0"/>
              <a:t>(CLICK) </a:t>
            </a:r>
            <a:r>
              <a:rPr lang="en-US" sz="1600" i="1" dirty="0"/>
              <a:t>Virgo gave us the Super Attenuator — one of the best seismic isolation systems ever built. But the tower is tall, needs a pit below the floor, and that means cutting into the rock underground. Not ideal for Einstein Telescope.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LIGO went the opposite direction — compact, wide base, lateral access. Much more underground-friendly.</a:t>
            </a:r>
            <a:endParaRPr lang="en-US" sz="1600" dirty="0"/>
          </a:p>
          <a:p>
            <a:r>
              <a:rPr lang="en-US" sz="1600" dirty="0"/>
              <a:t>The one thing to keep in mind is that the wide base takes up more floor space — which leaves less space around the tower for pumping systems, optical benches and maintenance access.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This could be an issue— it really depends on how much space is available around each tower.</a:t>
            </a:r>
          </a:p>
          <a:p>
            <a:endParaRPr lang="en-US" sz="16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75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Access Configuration: Bottom vs Lateral</a:t>
            </a:r>
          </a:p>
          <a:p>
            <a:r>
              <a:rPr lang="en-US" sz="1600" dirty="0"/>
              <a:t>Let’s take a step back first, we need to understand why neither access option for the conical tower works perfectly underground.</a:t>
            </a:r>
          </a:p>
          <a:p>
            <a:r>
              <a:rPr lang="en-US" sz="1600" b="1" i="1" dirty="0"/>
              <a:t>(CLICK) </a:t>
            </a:r>
            <a:r>
              <a:rPr lang="en-US" sz="1600" i="1" dirty="0"/>
              <a:t>Bottom access — the air flows from top to bottom, which is naturally good for cleanliness. But underground, this means cutting a pit into the rock. Expensive and complex.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Lateral access solves the excavation problem — but </a:t>
            </a:r>
            <a:r>
              <a:rPr lang="en-US" sz="1600" dirty="0"/>
              <a:t>airflow management is more complex </a:t>
            </a:r>
            <a:r>
              <a:rPr lang="en-US" sz="1600" i="1" dirty="0"/>
              <a:t>and the large flange on the side reduces the available surface for connections.</a:t>
            </a:r>
            <a:endParaRPr lang="en-US" sz="1600" dirty="0"/>
          </a:p>
          <a:p>
            <a:r>
              <a:rPr lang="en-US" sz="1600" dirty="0"/>
              <a:t>Neither option is perfect. So we started looking for a better approach.</a:t>
            </a:r>
          </a:p>
          <a:p>
            <a:endParaRPr lang="en-US" sz="16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91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Alternative Geometry: Compact Base Tower</a:t>
            </a:r>
          </a:p>
          <a:p>
            <a:r>
              <a:rPr lang="en-US" sz="1600" dirty="0"/>
              <a:t>Just to be clear from the start</a:t>
            </a:r>
            <a:r>
              <a:rPr lang="en-US" sz="1600" i="1" dirty="0"/>
              <a:t>— what you are going to see is a preliminary concept, work in progress, not a final design. We are here today to collect your inputs.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The starting point is simple: the conical tower stays where there is no space on the sides — we are not replacing it. But where there is lateral space, a compact base geometry </a:t>
            </a:r>
            <a:r>
              <a:rPr lang="en-US" sz="1600" dirty="0"/>
              <a:t>is a better fit for underground</a:t>
            </a:r>
            <a:r>
              <a:rPr lang="en-US" sz="1600" i="1" dirty="0"/>
              <a:t>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The geometry is inspired by LIGO — wide and low base, large circular openings on the sides. Dimensions around 3.6 × 3.6 × 3.4 m, weight around 16-18 </a:t>
            </a:r>
            <a:r>
              <a:rPr lang="en-US" sz="1600" i="1" dirty="0" err="1"/>
              <a:t>tonnes</a:t>
            </a:r>
            <a:r>
              <a:rPr lang="en-US" sz="1600" i="1" dirty="0"/>
              <a:t>.</a:t>
            </a:r>
            <a:endParaRPr lang="en-US" sz="1600" dirty="0"/>
          </a:p>
          <a:p>
            <a:r>
              <a:rPr lang="en-US" sz="1600" b="1" dirty="0"/>
              <a:t>(CLICK) </a:t>
            </a:r>
            <a:r>
              <a:rPr lang="en-US" sz="1600" dirty="0"/>
              <a:t>Two main advantages: no excavation in the rock, and transport was considered from the very start of the design.</a:t>
            </a:r>
          </a:p>
          <a:p>
            <a:endParaRPr lang="en-US" sz="4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38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/>
              <a:t>Inner Volume and </a:t>
            </a:r>
            <a:r>
              <a:rPr lang="it-IT" sz="1600" b="1" dirty="0" err="1"/>
              <a:t>Scalability</a:t>
            </a:r>
            <a:endParaRPr lang="it-IT" sz="1600" b="1" dirty="0"/>
          </a:p>
          <a:p>
            <a:r>
              <a:rPr lang="en-US" sz="1600" i="1" dirty="0"/>
              <a:t>The compact base concept is not fixed — it can be scaled up or down.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For towers hosting smaller systems — auxiliary optics, benches — the base can be made smaller. Less volume needed, less stringent seismic requirements, smaller footprint.</a:t>
            </a:r>
            <a:endParaRPr lang="en-US" sz="1600" dirty="0"/>
          </a:p>
          <a:p>
            <a:r>
              <a:rPr lang="en-US" sz="1600" dirty="0"/>
              <a:t>In this way the project gets flexibility without having to design a completely different tower for each case.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56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/>
              <a:t>Access System: Double-</a:t>
            </a:r>
            <a:r>
              <a:rPr lang="it-IT" sz="1600" b="1" dirty="0" err="1"/>
              <a:t>Hinge</a:t>
            </a:r>
            <a:r>
              <a:rPr lang="it-IT" sz="1600" b="1" dirty="0"/>
              <a:t> Door</a:t>
            </a:r>
          </a:p>
          <a:p>
            <a:r>
              <a:rPr lang="en-US" sz="1600" dirty="0"/>
              <a:t>We also looked at the access system</a:t>
            </a:r>
            <a:r>
              <a:rPr lang="en-US" sz="1600" i="1" dirty="0"/>
              <a:t> — and this is one of the mechanical details we have worked on.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Underground space is limited — a double hinge keeps the opening footprint smaller than a single hinge door.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The hinge system is fully isostatic: the bearing at the top takes all the vertical load, the slotted hole at the bottom only guides laterally. No precision alignment needed during assembly.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dirty="0"/>
              <a:t>One open point: the door tilts slightly when opening, as the </a:t>
            </a:r>
            <a:r>
              <a:rPr lang="en-US" sz="1600" dirty="0" err="1"/>
              <a:t>centre</a:t>
            </a:r>
            <a:r>
              <a:rPr lang="en-US" sz="1600" dirty="0"/>
              <a:t> of mass is not on the hinge axis — we are working on it. In any case it finds its position back when you close it</a:t>
            </a:r>
          </a:p>
          <a:p>
            <a:r>
              <a:rPr lang="en-US" sz="1600" dirty="0"/>
              <a:t>Simple, robust — works for both installation and maintenance operations.</a:t>
            </a:r>
          </a:p>
          <a:p>
            <a:endParaRPr lang="en-US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16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err="1"/>
              <a:t>Transport</a:t>
            </a:r>
            <a:r>
              <a:rPr lang="it-IT" sz="1600" b="1" dirty="0"/>
              <a:t> Concept: ISO Corner </a:t>
            </a:r>
            <a:r>
              <a:rPr lang="it-IT" sz="1600" b="1" dirty="0" err="1"/>
              <a:t>Castings</a:t>
            </a:r>
            <a:endParaRPr lang="it-IT" sz="1600" b="1" dirty="0"/>
          </a:p>
          <a:p>
            <a:r>
              <a:rPr lang="en-US" sz="1600" i="1" dirty="0"/>
              <a:t>From the very beginning we thought about transport. Before reaching the experimental hall, the tower has to travel — by road and maybe by sea.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First, the corner castings. They follow the ISO 1161 standard — breaking load 50 </a:t>
            </a:r>
            <a:r>
              <a:rPr lang="en-US" sz="1600" i="1" dirty="0" err="1"/>
              <a:t>tonnes</a:t>
            </a:r>
            <a:r>
              <a:rPr lang="en-US" sz="1600" i="1" dirty="0"/>
              <a:t>, well above the 18 </a:t>
            </a:r>
            <a:r>
              <a:rPr lang="en-US" sz="1600" i="1" dirty="0" err="1"/>
              <a:t>tonnes</a:t>
            </a:r>
            <a:r>
              <a:rPr lang="en-US" sz="1600" i="1" dirty="0"/>
              <a:t> of the tower.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These castings are mounted on a removable frame — bolted on for shipping, taken off after installation. It is not part of the tower itself. The spacing between the castings matches the ISO 668 standard for 20-foot containers — so the tower is handled exactly like a standard shipping box: twist-locks on trucks, flat rack slots on ships.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i="1" dirty="0"/>
              <a:t>The tower also has dedicated lifting lugs for crane handling — separate from the transport frame.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80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/>
              <a:t>One Vessel, Multiple </a:t>
            </a:r>
            <a:r>
              <a:rPr lang="it-IT" sz="1600" b="1" dirty="0" err="1"/>
              <a:t>Suspension</a:t>
            </a:r>
            <a:r>
              <a:rPr lang="it-IT" sz="1600" b="1" dirty="0"/>
              <a:t> </a:t>
            </a:r>
            <a:r>
              <a:rPr lang="it-IT" sz="1600" b="1" dirty="0" err="1"/>
              <a:t>Schemes</a:t>
            </a:r>
            <a:endParaRPr lang="it-IT" sz="1600" b="1" dirty="0"/>
          </a:p>
          <a:p>
            <a:r>
              <a:rPr lang="en-US" sz="1600" i="1" dirty="0"/>
              <a:t>From the start we wanted the tower to work with different suspension systems.</a:t>
            </a:r>
            <a:endParaRPr lang="en-US" sz="1600" dirty="0"/>
          </a:p>
          <a:p>
            <a:r>
              <a:rPr lang="en-US" sz="1600" dirty="0"/>
              <a:t>Where full seismic attenuation is needed, a Super Attenuator sits on top of the tower — as in Virgo.</a:t>
            </a:r>
          </a:p>
          <a:p>
            <a:r>
              <a:rPr lang="en-US" sz="1600" b="1" i="1" dirty="0"/>
              <a:t>(CLICK) </a:t>
            </a:r>
            <a:r>
              <a:rPr lang="en-US" sz="1600" i="1" dirty="0"/>
              <a:t>Where requirements are less tight, a shorter chain may be enough.</a:t>
            </a:r>
            <a:endParaRPr lang="en-US" sz="1600" dirty="0"/>
          </a:p>
          <a:p>
            <a:r>
              <a:rPr lang="en-US" sz="1600" b="1" i="1" dirty="0"/>
              <a:t>(CLICK) </a:t>
            </a:r>
            <a:r>
              <a:rPr lang="en-US" sz="1600" b="0" i="1" dirty="0"/>
              <a:t>A</a:t>
            </a:r>
            <a:r>
              <a:rPr lang="en-US" sz="1600" b="0" dirty="0"/>
              <a:t>nd for </a:t>
            </a:r>
            <a:r>
              <a:rPr lang="en-US" sz="1600" dirty="0"/>
              <a:t>auxiliary benches, the optical table can simply sit on a seismic isolation support from below — no suspension chain at all.</a:t>
            </a:r>
          </a:p>
          <a:p>
            <a:r>
              <a:rPr lang="en-US" sz="1600" b="1" dirty="0"/>
              <a:t>(CLICK) </a:t>
            </a:r>
            <a:r>
              <a:rPr lang="en-US" sz="1600" dirty="0"/>
              <a:t>Same tower, three different solutions — but this needs to be confirmed with the suspension and Optic teams.</a:t>
            </a:r>
          </a:p>
          <a:p>
            <a:endParaRPr lang="en-US" sz="2400" dirty="0"/>
          </a:p>
          <a:p>
            <a:endParaRPr lang="en-US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B53E-7B98-7742-8188-391C45459D3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73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956CA-1DEE-4703-976A-6921E78E1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C5FD9E-79A2-4FE3-81C9-E59E8293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FA12DD-95EE-4EFE-BFA4-3A041024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AD07-04EC-43AA-B119-6F0926B12ED8}" type="datetime1">
              <a:rPr lang="it-IT" smtClean="0"/>
              <a:pPr/>
              <a:t>18/03/2026</a:t>
            </a:fld>
            <a:r>
              <a:rPr lang="it-IT" dirty="0"/>
              <a:t>  -  </a:t>
            </a:r>
            <a:fld id="{9FDF3FA0-6308-442A-82B4-A062F55FEE47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5CF058-8577-4143-882B-0E9D2BC4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3A3225-C7DC-46F8-A700-76BF8AC9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877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20A2A-E313-4CBE-8DF2-72DB17AA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B63AF4-5624-490A-BB95-2C4F4C80F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DD6737-E6C2-4F50-ACE7-20CD577A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4082-4B78-4306-B5A3-3F0970322AEF}" type="datetime1">
              <a:rPr lang="it-IT" smtClean="0"/>
              <a:pPr/>
              <a:t>18/03/2026</a:t>
            </a:fld>
            <a:r>
              <a:rPr lang="it-IT" dirty="0"/>
              <a:t>  -  </a:t>
            </a:r>
            <a:fld id="{AA3F93E7-E1BA-4BBB-B1EA-3069DCA992AB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2EEF28-B58E-454C-B446-DC09CA7A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B024F9-B4AA-42C9-9642-677B7582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629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280D03-A27E-40C2-AE0F-F9E50A87A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C2D85DC-875B-4376-839B-4A33B475C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9EC50A-C47E-474D-9593-06447CF4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B13-3D0E-45BC-A6A0-63758108247C}" type="datetime1">
              <a:rPr lang="it-IT" smtClean="0"/>
              <a:pPr/>
              <a:t>18/03/2026</a:t>
            </a:fld>
            <a:r>
              <a:rPr lang="it-IT" dirty="0"/>
              <a:t>  -  </a:t>
            </a:r>
            <a:fld id="{45BED63D-C1B7-4752-912E-29173F71EB20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0F41E2-7968-405D-928F-75552868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8C87C-C1BB-45C0-9832-9402BAD8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979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F58E7-F4EE-4D57-9AE2-2FE6E5AC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1B8152-A6A1-4B71-9267-BF5D0246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F8F403-61C1-4001-A892-7D33140C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D55-9A42-4D06-BDF0-D95C22F4503A}" type="datetime1">
              <a:rPr lang="it-IT" smtClean="0"/>
              <a:pPr/>
              <a:t>18/03/2026</a:t>
            </a:fld>
            <a:r>
              <a:rPr lang="it-IT" dirty="0"/>
              <a:t>    -  </a:t>
            </a:r>
            <a:fld id="{DB8D383A-D918-4A10-A22A-0AA8BECDB626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B8BE49-CF39-418B-83F8-E06899DA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A2C707-C548-4333-9349-05802655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76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810996-328E-4977-948D-D6980ACE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27AC95-2B96-44F4-8C48-01DAA581F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123DC6-5522-4EC3-88B1-CF22DF85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09F-9762-43CA-A8DF-C976233233AE}" type="datetime1">
              <a:rPr lang="it-IT" smtClean="0"/>
              <a:pPr/>
              <a:t>18/03/2026</a:t>
            </a:fld>
            <a:r>
              <a:rPr lang="it-IT" dirty="0"/>
              <a:t>  -  </a:t>
            </a:r>
            <a:fld id="{CDB4793C-6556-4D57-8900-BB17D34C7A80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84A7BA-2896-498D-B41A-D725835C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26F51E-3CB9-4839-860E-E84BD8B8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693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72F425-7CE1-4C6C-870C-52A51EC0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9AE845-6CF1-4788-8512-62A1B63A8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2D7429-0765-4A81-AA93-69EF272C8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882713-96F6-47AC-A1DB-8B8F17E3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3278-01E9-418B-932E-3C8F3D2D5247}" type="datetime1">
              <a:rPr lang="it-IT" smtClean="0"/>
              <a:pPr/>
              <a:t>18/03/2026</a:t>
            </a:fld>
            <a:r>
              <a:rPr lang="it-IT" dirty="0"/>
              <a:t>    -  </a:t>
            </a:r>
            <a:fld id="{4377267F-3FD3-4F41-867D-E494A7CECC77}" type="slidenum">
              <a:rPr lang="it-IT" smtClean="0"/>
              <a:pPr/>
              <a:t>‹N›</a:t>
            </a:fld>
            <a:r>
              <a:rPr lang="it-IT" dirty="0"/>
              <a:t> </a:t>
            </a:r>
            <a:endParaRPr lang="fr-FR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D91198-EC8B-46BB-9470-C7ADC367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B540DD-8DA1-496C-802E-F8D99694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96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8BDA4-7DF2-496C-A42A-254CCB47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33AA3B-D078-4E3B-B9A1-4E846ECCA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C2E372-CA84-4889-A19B-18DE16754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E1DF8E-ABA9-4030-BCEF-C0348FC19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AA6A33-9E5F-4509-87BA-478D22C60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6EA38B5-89AA-46E3-B25E-D2779D73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A15-D066-462F-A480-D006C44773F5}" type="datetime1">
              <a:rPr lang="it-IT" smtClean="0"/>
              <a:pPr/>
              <a:t>18/03/2026</a:t>
            </a:fld>
            <a:r>
              <a:rPr lang="it-IT" dirty="0"/>
              <a:t>  -  </a:t>
            </a:r>
            <a:fld id="{AF62285A-5D6F-4EB2-948B-3320B50FB803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BE27A9-51CF-4174-8763-269F47C2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57A9FA-C1CB-4A95-AB79-55C4D990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712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44B25A-EC64-468B-8FEC-9DEAD981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7900D4-DE49-4234-9DE0-094EDF64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728C-3286-4432-A6B0-595ACD26B0C8}" type="datetime1">
              <a:rPr lang="it-IT" smtClean="0"/>
              <a:pPr/>
              <a:t>18/03/2026</a:t>
            </a:fld>
            <a:r>
              <a:rPr lang="it-IT" dirty="0"/>
              <a:t>  -  </a:t>
            </a:r>
            <a:fld id="{0E621A87-2C76-4B10-B2AF-D1A649FE90F4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242D31-25C6-4B30-88AA-BF9546FB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D7677D-A4D8-4227-88E2-C0807D4A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63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C86602-22D6-4795-9791-7D23C337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2C09-1767-4047-AC33-80125F5E3040}" type="datetime1">
              <a:rPr lang="it-IT" smtClean="0"/>
              <a:pPr/>
              <a:t>18/03/2026</a:t>
            </a:fld>
            <a:r>
              <a:rPr lang="it-IT" dirty="0"/>
              <a:t>  -  </a:t>
            </a:r>
            <a:fld id="{358E4D27-50D0-4BD8-B222-02C77F5215DA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317F31-D858-42DC-82A1-36477E9B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97A83A-9FAB-4386-8679-F41F7921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152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F5312-336C-4145-8777-D9EC8C65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AB5923-5781-4DBE-9C23-435D00A6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0217EE-EB0D-484B-972B-D3B9655FD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DF042E-9D54-46E2-A467-0684B819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C904-6C2C-48A2-B634-B63DD75FC285}" type="datetime1">
              <a:rPr lang="it-IT" smtClean="0"/>
              <a:pPr/>
              <a:t>18/03/2026</a:t>
            </a:fld>
            <a:r>
              <a:rPr lang="it-IT" dirty="0"/>
              <a:t>  -  </a:t>
            </a:r>
            <a:fld id="{1B0D66E0-AD37-4CD2-A0E3-5CFD68FBF41F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C5BBDE-8181-46CB-AD63-7361CA02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60F832-943D-4F81-97A3-E1FE4426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572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476AE-D577-4F81-BDA0-820D0E3D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08B6510-95C0-4438-9E86-7B61A209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BDAA8B-9426-45F1-A159-7423BC2F6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451667-0E4F-4325-8978-A1A3C417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701-EF56-470F-9DA5-2FCFC477129C}" type="datetime1">
              <a:rPr lang="it-IT" smtClean="0"/>
              <a:pPr/>
              <a:t>18/03/2026</a:t>
            </a:fld>
            <a:r>
              <a:rPr lang="it-IT" dirty="0"/>
              <a:t>  -  </a:t>
            </a:r>
            <a:fld id="{34E4A5B2-7FCF-420E-B519-66B1AD03F712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092189-3AEA-41D5-819A-1D8FAEEE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ADA374-4127-4CF8-9BCA-17F14E28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306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2018-04-20 18.12.35b.jpg">
            <a:extLst>
              <a:ext uri="{FF2B5EF4-FFF2-40B4-BE49-F238E27FC236}">
                <a16:creationId xmlns:a16="http://schemas.microsoft.com/office/drawing/2014/main" id="{8AACD849-F6A0-4039-AB2E-AC61D279C6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1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28" b="84854" l="15925" r="85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349" t="60388" r="5661" b="23986"/>
          <a:stretch/>
        </p:blipFill>
        <p:spPr>
          <a:xfrm>
            <a:off x="8515350" y="4392538"/>
            <a:ext cx="628649" cy="1136591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0AA69D2-E005-4C7B-93F5-C06AE679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80AA1B-DC68-4F1D-8615-445A373AF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BD1536-EED0-4868-A3D0-3484A9CEA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23CA-EADD-4259-B8FA-1EC034A1E8A1}" type="datetime1">
              <a:rPr lang="it-IT" smtClean="0"/>
              <a:pPr/>
              <a:t>18/03/2026</a:t>
            </a:fld>
            <a:r>
              <a:rPr lang="it-IT" dirty="0"/>
              <a:t>  -  </a:t>
            </a:r>
            <a:fld id="{C74C0081-7D3B-411B-ABF1-9FE909E7CC6C}" type="slidenum">
              <a:rPr lang="it-IT" smtClean="0"/>
              <a:pPr/>
              <a:t>‹N›</a:t>
            </a:fld>
            <a:endParaRPr lang="fr-FR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5FAF1A-669D-4E84-8A20-41FDCA8B1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7B86C3-8204-4328-B0A9-E1EF64EBD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012551-1982-4CA8-8288-BE348B14D4B6}"/>
              </a:ext>
            </a:extLst>
          </p:cNvPr>
          <p:cNvSpPr/>
          <p:nvPr/>
        </p:nvSpPr>
        <p:spPr>
          <a:xfrm>
            <a:off x="1752600" y="6680656"/>
            <a:ext cx="5676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document is EGO/AdV+ property and cannot be reproduced or communicated without its authorization</a:t>
            </a:r>
            <a:r>
              <a:rPr lang="fr-FR" sz="800" dirty="0">
                <a:effectLst/>
              </a:rPr>
              <a:t> </a:t>
            </a:r>
            <a:endParaRPr lang="fr-FR" sz="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B15DEB8-B0B9-4FAB-8998-D326B9C3B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1318" y="108728"/>
            <a:ext cx="1404850" cy="4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89615955-863B-4D52-B27A-0F5FF66B66F8}"/>
              </a:ext>
            </a:extLst>
          </p:cNvPr>
          <p:cNvSpPr/>
          <p:nvPr/>
        </p:nvSpPr>
        <p:spPr>
          <a:xfrm>
            <a:off x="1752600" y="6680656"/>
            <a:ext cx="5676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document is EGO/AdV+ property and cannot be reproduced or communicated without its authorization</a:t>
            </a:r>
            <a:r>
              <a:rPr lang="fr-FR" sz="800" dirty="0">
                <a:effectLst/>
              </a:rPr>
              <a:t> </a:t>
            </a:r>
            <a:endParaRPr lang="fr-FR" sz="8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E772A58-9AEC-4604-A223-B75372B5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1318" y="108728"/>
            <a:ext cx="1404850" cy="4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032F3713-CAB8-4602-A900-827A2289A1D4}"/>
              </a:ext>
            </a:extLst>
          </p:cNvPr>
          <p:cNvSpPr/>
          <p:nvPr userDrawn="1"/>
        </p:nvSpPr>
        <p:spPr>
          <a:xfrm>
            <a:off x="1752600" y="6680656"/>
            <a:ext cx="5676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document is EGO/AdV+ property and cannot be reproduced or communicated without its authorization</a:t>
            </a:r>
            <a:r>
              <a:rPr lang="fr-FR" sz="800" dirty="0">
                <a:effectLst/>
              </a:rPr>
              <a:t> </a:t>
            </a:r>
            <a:endParaRPr lang="fr-FR" sz="8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96FA9C4-0557-45DC-B801-F8C5330CF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1318" y="108728"/>
            <a:ext cx="1404850" cy="4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55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941" y="1272988"/>
            <a:ext cx="6922213" cy="24479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ET Tower Design </a:t>
            </a:r>
            <a:br>
              <a:rPr lang="en-US" b="1" dirty="0"/>
            </a:br>
            <a:r>
              <a:rPr lang="en-US" b="1" dirty="0"/>
              <a:t>Possible Investigation of the Warm Tower Concept </a:t>
            </a:r>
            <a:br>
              <a:rPr lang="it-IT" b="1" dirty="0"/>
            </a:br>
            <a:r>
              <a:rPr lang="it-IT" sz="1050" dirty="0"/>
              <a:t> </a:t>
            </a:r>
            <a:br>
              <a:rPr lang="it-IT" dirty="0"/>
            </a:br>
            <a:r>
              <a:rPr lang="en-US" sz="3600" b="1" dirty="0">
                <a:solidFill>
                  <a:schemeClr val="accent5"/>
                </a:solidFill>
              </a:rPr>
              <a:t>Workshop ET-LF TM in Pisa 18 – 20 March</a:t>
            </a:r>
            <a:endParaRPr lang="it-IT" sz="3600" i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154" y="3933576"/>
            <a:ext cx="6858000" cy="1241822"/>
          </a:xfrm>
        </p:spPr>
        <p:txBody>
          <a:bodyPr>
            <a:normAutofit/>
          </a:bodyPr>
          <a:lstStyle/>
          <a:p>
            <a:r>
              <a:rPr lang="it-IT" sz="1800" b="1" dirty="0" err="1">
                <a:effectLst/>
              </a:rPr>
              <a:t>A.Buggiani</a:t>
            </a:r>
            <a:r>
              <a:rPr lang="it-IT" sz="1800" b="1" dirty="0">
                <a:effectLst/>
              </a:rPr>
              <a:t>*</a:t>
            </a:r>
            <a:r>
              <a:rPr lang="it-IT" sz="1800" dirty="0">
                <a:effectLst/>
              </a:rPr>
              <a:t>, </a:t>
            </a:r>
            <a:r>
              <a:rPr lang="it-IT" sz="1800" dirty="0" err="1">
                <a:effectLst/>
              </a:rPr>
              <a:t>J.Gargiulo</a:t>
            </a:r>
            <a:r>
              <a:rPr lang="it-IT" sz="1800" dirty="0">
                <a:effectLst/>
              </a:rPr>
              <a:t>, </a:t>
            </a:r>
            <a:r>
              <a:rPr lang="it-IT" sz="1800" dirty="0" err="1">
                <a:effectLst/>
              </a:rPr>
              <a:t>A.Pasqualetti</a:t>
            </a:r>
            <a:r>
              <a:rPr lang="it-IT" sz="1800" dirty="0">
                <a:effectLst/>
              </a:rPr>
              <a:t>, </a:t>
            </a:r>
            <a:r>
              <a:rPr lang="it-IT" sz="1800" dirty="0" err="1">
                <a:effectLst/>
              </a:rPr>
              <a:t>T.Zelenova</a:t>
            </a:r>
            <a:endParaRPr lang="it-IT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20087" y="3839683"/>
            <a:ext cx="6507125" cy="15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2F116D-05B2-496E-9F95-D89A69DD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073-AF01-45D5-BFEB-D0B4F0358854}" type="datetime1">
              <a:rPr lang="it-IT" smtClean="0"/>
              <a:t>18/03/2026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72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>
            <a:normAutofit/>
          </a:bodyPr>
          <a:lstStyle/>
          <a:p>
            <a:r>
              <a:rPr lang="en-US" dirty="0"/>
              <a:t>Open Points and Next Steps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5C9-1368-417A-9614-DA47D5EC2DF9}" type="datetime1">
              <a:rPr lang="it-IT" smtClean="0"/>
              <a:t>18/03/2026</a:t>
            </a:fld>
            <a:r>
              <a:rPr lang="it-IT" dirty="0"/>
              <a:t>  -  </a:t>
            </a:r>
            <a:fld id="{834CC1E9-5DF6-44BC-8B3D-51C28CF1D7D1}" type="slidenum">
              <a:rPr lang="it-IT" smtClean="0"/>
              <a:t>10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357046C-0903-43F4-B71C-8D2B9E3BF9C2}"/>
              </a:ext>
            </a:extLst>
          </p:cNvPr>
          <p:cNvSpPr txBox="1"/>
          <p:nvPr/>
        </p:nvSpPr>
        <p:spPr>
          <a:xfrm>
            <a:off x="1206021" y="4608573"/>
            <a:ext cx="6970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"We are ready to collaborate — </a:t>
            </a:r>
            <a:r>
              <a:rPr lang="en-US" sz="1800" dirty="0"/>
              <a:t>these conversations are the next step</a:t>
            </a:r>
            <a:r>
              <a:rPr lang="en-US" dirty="0"/>
              <a:t>."</a:t>
            </a:r>
            <a:endParaRPr lang="it-IT" dirty="0"/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B27746EF-2ECB-41AC-AEA6-0625D9A2D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66885"/>
              </p:ext>
            </p:extLst>
          </p:nvPr>
        </p:nvGraphicFramePr>
        <p:xfrm>
          <a:off x="176464" y="1336124"/>
          <a:ext cx="8798950" cy="2042778"/>
        </p:xfrm>
        <a:graphic>
          <a:graphicData uri="http://schemas.openxmlformats.org/drawingml/2006/table">
            <a:tbl>
              <a:tblPr firstCol="1">
                <a:tableStyleId>{616DA210-FB5B-4158-B5E0-FEB733F419BA}</a:tableStyleId>
              </a:tblPr>
              <a:tblGrid>
                <a:gridCol w="3482209">
                  <a:extLst>
                    <a:ext uri="{9D8B030D-6E8A-4147-A177-3AD203B41FA5}">
                      <a16:colId xmlns:a16="http://schemas.microsoft.com/office/drawing/2014/main" val="3154831835"/>
                    </a:ext>
                  </a:extLst>
                </a:gridCol>
                <a:gridCol w="5316741">
                  <a:extLst>
                    <a:ext uri="{9D8B030D-6E8A-4147-A177-3AD203B41FA5}">
                      <a16:colId xmlns:a16="http://schemas.microsoft.com/office/drawing/2014/main" val="62941775"/>
                    </a:ext>
                  </a:extLst>
                </a:gridCol>
              </a:tblGrid>
              <a:tr h="680926">
                <a:tc>
                  <a:txBody>
                    <a:bodyPr/>
                    <a:lstStyle/>
                    <a:p>
                      <a:r>
                        <a:rPr lang="it-IT" sz="1800" dirty="0"/>
                        <a:t>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1" dirty="0"/>
                        <a:t>Input </a:t>
                      </a:r>
                      <a:r>
                        <a:rPr lang="it-IT" sz="1800" b="1" dirty="0" err="1"/>
                        <a:t>needed</a:t>
                      </a:r>
                      <a:endParaRPr lang="it-IT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1832289"/>
                  </a:ext>
                </a:extLst>
              </a:tr>
              <a:tr h="680926">
                <a:tc>
                  <a:txBody>
                    <a:bodyPr/>
                    <a:lstStyle/>
                    <a:p>
                      <a:r>
                        <a:rPr lang="it-IT" sz="1800" dirty="0" err="1"/>
                        <a:t>Suspension</a:t>
                      </a:r>
                      <a:r>
                        <a:rPr lang="it-IT" sz="1800" dirty="0"/>
                        <a:t> &amp; </a:t>
                      </a:r>
                      <a:r>
                        <a:rPr lang="it-IT" sz="1800" dirty="0" err="1"/>
                        <a:t>Seismic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isolation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Chain </a:t>
                      </a:r>
                      <a:r>
                        <a:rPr lang="fr-FR" sz="1800" dirty="0" err="1"/>
                        <a:t>length</a:t>
                      </a:r>
                      <a:r>
                        <a:rPr lang="fr-FR" sz="1800" dirty="0"/>
                        <a:t>, </a:t>
                      </a:r>
                      <a:r>
                        <a:rPr lang="fr-FR" sz="1800" dirty="0" err="1"/>
                        <a:t>flange</a:t>
                      </a:r>
                      <a:r>
                        <a:rPr lang="fr-FR" sz="1800" dirty="0"/>
                        <a:t> position, platform dimensions</a:t>
                      </a:r>
                      <a:r>
                        <a:rPr lang="en-US" sz="1800" dirty="0"/>
                        <a:t>→ drives the tower height</a:t>
                      </a:r>
                      <a:endParaRPr lang="it-I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159565"/>
                  </a:ext>
                </a:extLst>
              </a:tr>
              <a:tr h="680926">
                <a:tc>
                  <a:txBody>
                    <a:bodyPr/>
                    <a:lstStyle/>
                    <a:p>
                      <a:r>
                        <a:rPr lang="it-IT" sz="1800" dirty="0" err="1"/>
                        <a:t>Optic</a:t>
                      </a:r>
                      <a:r>
                        <a:rPr lang="it-IT" sz="1800" dirty="0"/>
                        <a:t> &amp; Payload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Max component dimensions → drives cleanroom sizing</a:t>
                      </a:r>
                      <a:endParaRPr lang="it-I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68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05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8269317-8F7A-4A49-9971-F6FD670148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12866" b="9239"/>
          <a:stretch/>
        </p:blipFill>
        <p:spPr>
          <a:xfrm>
            <a:off x="0" y="2157079"/>
            <a:ext cx="9143998" cy="3933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11" y="1017768"/>
            <a:ext cx="5998377" cy="136463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Thank you for your attention!</a:t>
            </a:r>
            <a:br>
              <a:rPr lang="en-US" b="1" dirty="0"/>
            </a:br>
            <a:r>
              <a:rPr lang="en-US" b="1" dirty="0"/>
              <a:t>End of presentation</a:t>
            </a:r>
            <a:endParaRPr lang="it-IT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5C9-1368-417A-9614-DA47D5EC2DF9}" type="datetime1">
              <a:rPr lang="it-IT" smtClean="0"/>
              <a:t>18/03/2026</a:t>
            </a:fld>
            <a:r>
              <a:rPr lang="it-IT" dirty="0"/>
              <a:t>  -  </a:t>
            </a:r>
            <a:fld id="{97C6707B-5102-42DA-819F-4B1CB9BECD3D}" type="slidenum">
              <a:rPr lang="it-IT" smtClean="0"/>
              <a:t>11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BA86BD-123A-4295-AAFC-AD77126480F8}"/>
              </a:ext>
            </a:extLst>
          </p:cNvPr>
          <p:cNvSpPr txBox="1"/>
          <p:nvPr/>
        </p:nvSpPr>
        <p:spPr>
          <a:xfrm>
            <a:off x="489284" y="6039009"/>
            <a:ext cx="8165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"Happy to discuss and open to contributions — this design evolves with your input."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41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>
            <a:normAutofit/>
          </a:bodyPr>
          <a:lstStyle/>
          <a:p>
            <a:r>
              <a:rPr lang="it-IT" dirty="0"/>
              <a:t>Integration and </a:t>
            </a:r>
            <a:r>
              <a:rPr lang="it-IT" dirty="0" err="1"/>
              <a:t>Cleanroom</a:t>
            </a:r>
            <a:r>
              <a:rPr lang="it-IT" dirty="0"/>
              <a:t> Strategy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43D3-3C30-45E2-82EE-B3A151750FD7}" type="datetime1">
              <a:rPr lang="it-IT" smtClean="0"/>
              <a:t>18/03/2026</a:t>
            </a:fld>
            <a:r>
              <a:rPr lang="it-IT" dirty="0"/>
              <a:t>  -  </a:t>
            </a:r>
            <a:fld id="{91FF7822-6466-4B31-9D3F-6D6164D88BE9}" type="slidenum">
              <a:rPr lang="it-IT" smtClean="0"/>
              <a:t>12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CD97776-8D3B-49C0-B472-97B292D47B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t="12866" b="9239"/>
          <a:stretch/>
        </p:blipFill>
        <p:spPr>
          <a:xfrm>
            <a:off x="1" y="751130"/>
            <a:ext cx="9143998" cy="393392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3CBD772-220A-4F58-91DB-952A78130472}"/>
              </a:ext>
            </a:extLst>
          </p:cNvPr>
          <p:cNvSpPr txBox="1"/>
          <p:nvPr/>
        </p:nvSpPr>
        <p:spPr>
          <a:xfrm>
            <a:off x="3482597" y="897944"/>
            <a:ext cx="49508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Large </a:t>
            </a:r>
            <a:r>
              <a:rPr lang="it-IT" b="1" dirty="0" err="1"/>
              <a:t>cleanroom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Full </a:t>
            </a:r>
            <a:r>
              <a:rPr lang="it-IT" dirty="0" err="1"/>
              <a:t>Cleanroom</a:t>
            </a:r>
            <a:r>
              <a:rPr lang="it-IT" dirty="0"/>
              <a:t> </a:t>
            </a:r>
            <a:r>
              <a:rPr lang="it-IT" dirty="0" err="1"/>
              <a:t>enclosure</a:t>
            </a:r>
            <a:r>
              <a:rPr lang="it-IT" dirty="0"/>
              <a:t> on door 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For payload </a:t>
            </a:r>
            <a:r>
              <a:rPr lang="it-IT" dirty="0" err="1"/>
              <a:t>installation</a:t>
            </a:r>
            <a:r>
              <a:rPr lang="it-IT" dirty="0"/>
              <a:t> and large </a:t>
            </a:r>
            <a:r>
              <a:rPr lang="it-IT" dirty="0" err="1"/>
              <a:t>components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ISO Class 5 — </a:t>
            </a:r>
            <a:r>
              <a:rPr lang="it-IT" dirty="0" err="1"/>
              <a:t>personnel</a:t>
            </a:r>
            <a:r>
              <a:rPr lang="it-IT" dirty="0"/>
              <a:t> access with full 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Positive pressure maintained during operations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0760397-B165-4AB9-954A-1926AD6C049A}"/>
              </a:ext>
            </a:extLst>
          </p:cNvPr>
          <p:cNvSpPr txBox="1"/>
          <p:nvPr/>
        </p:nvSpPr>
        <p:spPr>
          <a:xfrm>
            <a:off x="973306" y="4276627"/>
            <a:ext cx="54493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Small cleanroom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Compact Cleanroom </a:t>
            </a:r>
            <a:r>
              <a:rPr lang="en-US" dirty="0" err="1"/>
              <a:t>encosure</a:t>
            </a:r>
            <a:r>
              <a:rPr lang="en-US" dirty="0"/>
              <a:t> on access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maintenance and commissioning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 Class 5 — limited personnel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Faster to deploy than full enclosure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357046C-0903-43F4-B71C-8D2B9E3BF9C2}"/>
              </a:ext>
            </a:extLst>
          </p:cNvPr>
          <p:cNvSpPr txBox="1"/>
          <p:nvPr/>
        </p:nvSpPr>
        <p:spPr>
          <a:xfrm>
            <a:off x="152563" y="5951795"/>
            <a:ext cx="8838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"Two cleanroom configurations for two operational modes — installation and maintenance."</a:t>
            </a:r>
            <a:endParaRPr lang="it-IT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908DF37D-76B7-4594-82C7-42888D43A3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8038" y="2577789"/>
            <a:ext cx="3192483" cy="3295259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BA32007D-DC34-425A-845B-1B5A38B9F7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9" y="850450"/>
            <a:ext cx="3192484" cy="32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>
            <a:normAutofit/>
          </a:bodyPr>
          <a:lstStyle/>
          <a:p>
            <a:r>
              <a:rPr lang="en-US" dirty="0"/>
              <a:t>Road Transport: Feasibility Assessment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5C9-1368-417A-9614-DA47D5EC2DF9}" type="datetime1">
              <a:rPr lang="it-IT" smtClean="0"/>
              <a:t>18/03/2026</a:t>
            </a:fld>
            <a:r>
              <a:rPr lang="it-IT" dirty="0"/>
              <a:t>   -  </a:t>
            </a:r>
            <a:fld id="{2E3CB1C4-B356-4FA4-AFE4-8653D55E5026}" type="slidenum">
              <a:rPr lang="it-IT" smtClean="0"/>
              <a:t>13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357046C-0903-43F4-B71C-8D2B9E3BF9C2}"/>
              </a:ext>
            </a:extLst>
          </p:cNvPr>
          <p:cNvSpPr txBox="1"/>
          <p:nvPr/>
        </p:nvSpPr>
        <p:spPr>
          <a:xfrm>
            <a:off x="0" y="5817681"/>
            <a:ext cx="9059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* Floor height depends on trailer type — low loader: ~400-500 mm, semi low loader: ~800 mm</a:t>
            </a:r>
            <a:endParaRPr lang="it-IT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ED550AB-AA05-4C03-A136-59F2EC8C8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60317"/>
              </p:ext>
            </p:extLst>
          </p:nvPr>
        </p:nvGraphicFramePr>
        <p:xfrm>
          <a:off x="405134" y="3878751"/>
          <a:ext cx="8333730" cy="1783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66746">
                  <a:extLst>
                    <a:ext uri="{9D8B030D-6E8A-4147-A177-3AD203B41FA5}">
                      <a16:colId xmlns:a16="http://schemas.microsoft.com/office/drawing/2014/main" val="44166359"/>
                    </a:ext>
                  </a:extLst>
                </a:gridCol>
                <a:gridCol w="1666746">
                  <a:extLst>
                    <a:ext uri="{9D8B030D-6E8A-4147-A177-3AD203B41FA5}">
                      <a16:colId xmlns:a16="http://schemas.microsoft.com/office/drawing/2014/main" val="3438426476"/>
                    </a:ext>
                  </a:extLst>
                </a:gridCol>
                <a:gridCol w="1666746">
                  <a:extLst>
                    <a:ext uri="{9D8B030D-6E8A-4147-A177-3AD203B41FA5}">
                      <a16:colId xmlns:a16="http://schemas.microsoft.com/office/drawing/2014/main" val="1576541117"/>
                    </a:ext>
                  </a:extLst>
                </a:gridCol>
                <a:gridCol w="1666746">
                  <a:extLst>
                    <a:ext uri="{9D8B030D-6E8A-4147-A177-3AD203B41FA5}">
                      <a16:colId xmlns:a16="http://schemas.microsoft.com/office/drawing/2014/main" val="3654832611"/>
                    </a:ext>
                  </a:extLst>
                </a:gridCol>
                <a:gridCol w="1666746">
                  <a:extLst>
                    <a:ext uri="{9D8B030D-6E8A-4147-A177-3AD203B41FA5}">
                      <a16:colId xmlns:a16="http://schemas.microsoft.com/office/drawing/2014/main" val="30014054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b="1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/>
                        <a:t>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/>
                        <a:t>EMR (NL/BE/DE)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203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3600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2550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2550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⚠️ Exceptional 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953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~3800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4000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4000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✅ OK 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668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~18 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✅ OK 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745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Permit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Required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ANAS 15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⚠️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244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Police escort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Not 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&gt;4500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&gt;4000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645144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08E00587-348A-4029-AE7B-2305E1980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1" y="794588"/>
            <a:ext cx="7824004" cy="29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5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923" y="21660"/>
            <a:ext cx="7323077" cy="695428"/>
          </a:xfrm>
        </p:spPr>
        <p:txBody>
          <a:bodyPr>
            <a:normAutofit/>
          </a:bodyPr>
          <a:lstStyle/>
          <a:p>
            <a:r>
              <a:rPr lang="en-US" sz="2800" dirty="0"/>
              <a:t>Tower Mechanical Response — Preliminary FEM</a:t>
            </a:r>
            <a:endParaRPr lang="it-IT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5C9-1368-417A-9614-DA47D5EC2DF9}" type="datetime1">
              <a:rPr lang="it-IT" smtClean="0"/>
              <a:t>18/03/2026</a:t>
            </a:fld>
            <a:r>
              <a:rPr lang="it-IT" dirty="0"/>
              <a:t>  -  </a:t>
            </a:r>
            <a:fld id="{AA3DC910-708A-4255-824A-0D4F9C1B16A9}" type="slidenum">
              <a:rPr lang="it-IT" smtClean="0"/>
              <a:t>14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44B2F5-B441-4854-8FC3-99D214DE8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461" y="976951"/>
            <a:ext cx="3311428" cy="24520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CAA65D3-EB4B-45EC-BAE7-6AB10AF6A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534" y="976951"/>
            <a:ext cx="3065812" cy="247636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BA11F3F-34C2-4D46-9A3D-BF719CFB4245}"/>
              </a:ext>
            </a:extLst>
          </p:cNvPr>
          <p:cNvSpPr txBox="1"/>
          <p:nvPr/>
        </p:nvSpPr>
        <p:spPr>
          <a:xfrm>
            <a:off x="128337" y="5744270"/>
            <a:ext cx="8847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"Requirement already met — geometry will be refined based on inputs from other teams."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EA349D4-40FA-466B-8164-BE0708048F54}"/>
              </a:ext>
            </a:extLst>
          </p:cNvPr>
          <p:cNvSpPr txBox="1"/>
          <p:nvPr/>
        </p:nvSpPr>
        <p:spPr>
          <a:xfrm>
            <a:off x="334060" y="4706581"/>
            <a:ext cx="86413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Note: Applied load includes suspension chain, optical bench and surrounding structural elements (~8 t). Full modal analysis with distributed mass planned.</a:t>
            </a:r>
            <a:endParaRPr lang="it-IT" sz="1400" dirty="0"/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B9506B84-820C-48C5-90C8-45F40642D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10629"/>
              </p:ext>
            </p:extLst>
          </p:nvPr>
        </p:nvGraphicFramePr>
        <p:xfrm>
          <a:off x="334059" y="3429000"/>
          <a:ext cx="8459829" cy="1188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6615">
                  <a:extLst>
                    <a:ext uri="{9D8B030D-6E8A-4147-A177-3AD203B41FA5}">
                      <a16:colId xmlns:a16="http://schemas.microsoft.com/office/drawing/2014/main" val="1793398143"/>
                    </a:ext>
                  </a:extLst>
                </a:gridCol>
                <a:gridCol w="3481137">
                  <a:extLst>
                    <a:ext uri="{9D8B030D-6E8A-4147-A177-3AD203B41FA5}">
                      <a16:colId xmlns:a16="http://schemas.microsoft.com/office/drawing/2014/main" val="1177865414"/>
                    </a:ext>
                  </a:extLst>
                </a:gridCol>
                <a:gridCol w="3532077">
                  <a:extLst>
                    <a:ext uri="{9D8B030D-6E8A-4147-A177-3AD203B41FA5}">
                      <a16:colId xmlns:a16="http://schemas.microsoft.com/office/drawing/2014/main" val="603206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Initial Geometry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After first structural intervention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2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/>
                        <a:t>1st mode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24.5 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47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476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/>
                        <a:t>Requirement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&gt; 20 Hz (ET pTDR Table 3.61)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&gt; 20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226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Status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704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>
            <a:normAutofit/>
          </a:bodyPr>
          <a:lstStyle/>
          <a:p>
            <a:r>
              <a:rPr lang="en-US" dirty="0"/>
              <a:t>Warm Tower: Role and Design Drivers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3C0-468B-4814-9D1A-9CD4C371649E}" type="datetime1">
              <a:rPr lang="it-IT" smtClean="0"/>
              <a:t>18/03/2026</a:t>
            </a:fld>
            <a:r>
              <a:rPr lang="it-IT" dirty="0"/>
              <a:t>  -  </a:t>
            </a:r>
            <a:fld id="{0DD8D579-0220-4930-A220-EF0E36150AD6}" type="slidenum">
              <a:rPr lang="it-IT" smtClean="0"/>
              <a:t>2</a:t>
            </a:fld>
            <a:endParaRPr lang="it-IT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58C4284-C406-46E9-9681-339B48C3B6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83" r="6942"/>
          <a:stretch/>
        </p:blipFill>
        <p:spPr>
          <a:xfrm>
            <a:off x="5245768" y="575041"/>
            <a:ext cx="3913117" cy="2651215"/>
          </a:xfrm>
          <a:prstGeom prst="rect">
            <a:avLst/>
          </a:prstGeom>
        </p:spPr>
      </p:pic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09B27C40-4584-4D02-9514-638BC5AB4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5140"/>
              </p:ext>
            </p:extLst>
          </p:nvPr>
        </p:nvGraphicFramePr>
        <p:xfrm>
          <a:off x="2449079" y="3671483"/>
          <a:ext cx="4352774" cy="2674620"/>
        </p:xfrm>
        <a:graphic>
          <a:graphicData uri="http://schemas.openxmlformats.org/drawingml/2006/table">
            <a:tbl>
              <a:tblPr firstCol="1">
                <a:tableStyleId>{616DA210-FB5B-4158-B5E0-FEB733F419BA}</a:tableStyleId>
              </a:tblPr>
              <a:tblGrid>
                <a:gridCol w="1724597">
                  <a:extLst>
                    <a:ext uri="{9D8B030D-6E8A-4147-A177-3AD203B41FA5}">
                      <a16:colId xmlns:a16="http://schemas.microsoft.com/office/drawing/2014/main" val="3154831835"/>
                    </a:ext>
                  </a:extLst>
                </a:gridCol>
                <a:gridCol w="2628177">
                  <a:extLst>
                    <a:ext uri="{9D8B030D-6E8A-4147-A177-3AD203B41FA5}">
                      <a16:colId xmlns:a16="http://schemas.microsoft.com/office/drawing/2014/main" val="62941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err="1"/>
                        <a:t>Parameter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183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 err="1"/>
                        <a:t>Material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AISI 304L 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159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Tower </a:t>
                      </a:r>
                      <a:r>
                        <a:rPr lang="it-IT" dirty="0" err="1"/>
                        <a:t>height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TBD (Open Point)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687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Lateral</a:t>
                      </a:r>
                      <a:r>
                        <a:rPr lang="it-IT" dirty="0"/>
                        <a:t> or Bottom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27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Surface finish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Ra</a:t>
                      </a:r>
                      <a:r>
                        <a:rPr lang="it-IT" dirty="0"/>
                        <a:t> ≤ 0.8 </a:t>
                      </a:r>
                      <a:r>
                        <a:rPr lang="el-GR" dirty="0"/>
                        <a:t>μ</a:t>
                      </a:r>
                      <a:r>
                        <a:rPr lang="it-IT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805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Outgassing</a:t>
                      </a:r>
                      <a:r>
                        <a:rPr lang="it-IT" dirty="0"/>
                        <a:t> H₂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&lt; 1×10⁻⁹ </a:t>
                      </a:r>
                      <a:r>
                        <a:rPr lang="it-IT" dirty="0" err="1"/>
                        <a:t>Pa·m</a:t>
                      </a:r>
                      <a:r>
                        <a:rPr lang="it-IT" dirty="0"/>
                        <a:t>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186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Outgassing</a:t>
                      </a:r>
                      <a:r>
                        <a:rPr lang="it-IT" dirty="0"/>
                        <a:t> H₂O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5×10⁻⁸ </a:t>
                      </a:r>
                      <a:r>
                        <a:rPr lang="en-US" dirty="0" err="1"/>
                        <a:t>Pa·m</a:t>
                      </a:r>
                      <a:r>
                        <a:rPr lang="en-US" dirty="0"/>
                        <a:t>/s (unbaked @100h)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85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1st mechanical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&gt; 20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367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 err="1"/>
                        <a:t>Rated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environment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ISO Class 5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279477"/>
                  </a:ext>
                </a:extLst>
              </a:tr>
            </a:tbl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C70B93F-3022-427D-B9E3-92CE98DE552D}"/>
              </a:ext>
            </a:extLst>
          </p:cNvPr>
          <p:cNvSpPr txBox="1"/>
          <p:nvPr/>
        </p:nvSpPr>
        <p:spPr>
          <a:xfrm>
            <a:off x="2329054" y="3228196"/>
            <a:ext cx="5156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TeXGyreTermesX-Regular"/>
              </a:rPr>
              <a:t>Main features for the tower design (from TDR):</a:t>
            </a:r>
            <a:endParaRPr lang="it-IT" b="1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2D1F3E7-4549-4AD8-B5E8-44B964B52E77}"/>
              </a:ext>
            </a:extLst>
          </p:cNvPr>
          <p:cNvSpPr txBox="1"/>
          <p:nvPr/>
        </p:nvSpPr>
        <p:spPr>
          <a:xfrm>
            <a:off x="-2392" y="1494698"/>
            <a:ext cx="50504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Maintain</a:t>
            </a:r>
            <a:r>
              <a:rPr lang="it-IT" dirty="0"/>
              <a:t> UHV (Ultra High Vacuum)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clean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for </a:t>
            </a:r>
            <a:r>
              <a:rPr lang="it-IT" dirty="0" err="1"/>
              <a:t>optics</a:t>
            </a:r>
            <a:r>
              <a:rPr lang="it-IT" dirty="0"/>
              <a:t> </a:t>
            </a:r>
            <a:r>
              <a:rPr lang="it-IT" dirty="0" err="1"/>
              <a:t>installation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Host the </a:t>
            </a:r>
            <a:r>
              <a:rPr lang="it-IT" dirty="0" err="1"/>
              <a:t>seismic</a:t>
            </a:r>
            <a:r>
              <a:rPr lang="it-IT" dirty="0"/>
              <a:t> </a:t>
            </a:r>
            <a:r>
              <a:rPr lang="it-IT" dirty="0" err="1"/>
              <a:t>isolation</a:t>
            </a:r>
            <a:r>
              <a:rPr lang="it-IT" dirty="0"/>
              <a:t>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Interface with </a:t>
            </a:r>
            <a:r>
              <a:rPr lang="it-IT" dirty="0" err="1"/>
              <a:t>beampipes</a:t>
            </a:r>
            <a:r>
              <a:rPr lang="it-IT" dirty="0"/>
              <a:t> (links)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 periodic access for maintenance and commissioning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DF76250-2E5A-4C5E-AD92-166AF0A2AC9F}"/>
              </a:ext>
            </a:extLst>
          </p:cNvPr>
          <p:cNvSpPr txBox="1"/>
          <p:nvPr/>
        </p:nvSpPr>
        <p:spPr>
          <a:xfrm>
            <a:off x="1533234" y="724595"/>
            <a:ext cx="148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Where</a:t>
            </a:r>
            <a:r>
              <a:rPr lang="it-IT" b="1" dirty="0"/>
              <a:t> </a:t>
            </a:r>
            <a:r>
              <a:rPr lang="it-IT" b="1" dirty="0" err="1"/>
              <a:t>it</a:t>
            </a:r>
            <a:r>
              <a:rPr lang="it-IT" b="1" dirty="0"/>
              <a:t> </a:t>
            </a:r>
            <a:r>
              <a:rPr lang="it-IT" b="1" dirty="0" err="1"/>
              <a:t>sits</a:t>
            </a:r>
            <a:r>
              <a:rPr lang="it-IT" dirty="0"/>
              <a:t>: 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6A82ADA-D298-4FBB-954F-94018A0BC01C}"/>
              </a:ext>
            </a:extLst>
          </p:cNvPr>
          <p:cNvSpPr txBox="1"/>
          <p:nvPr/>
        </p:nvSpPr>
        <p:spPr>
          <a:xfrm>
            <a:off x="2919281" y="735452"/>
            <a:ext cx="5050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underground at ~300 m depth — hard constraints on transport, installation and maintenance</a:t>
            </a:r>
            <a:endParaRPr lang="it-IT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3BDCDD2-6F62-498A-B5A4-5E5988DC202F}"/>
              </a:ext>
            </a:extLst>
          </p:cNvPr>
          <p:cNvSpPr txBox="1"/>
          <p:nvPr/>
        </p:nvSpPr>
        <p:spPr>
          <a:xfrm>
            <a:off x="80035" y="1145112"/>
            <a:ext cx="1853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it-IT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b="1" dirty="0" err="1"/>
              <a:t>it</a:t>
            </a:r>
            <a:r>
              <a:rPr lang="it-IT" b="1" dirty="0"/>
              <a:t> must do</a:t>
            </a:r>
            <a:r>
              <a:rPr lang="it-IT" dirty="0"/>
              <a:t>: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C8BBFF-D99B-43C0-8156-44CBEB9B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Source: ET pTDR Table 3.61, p.301</a:t>
            </a:r>
          </a:p>
        </p:txBody>
      </p:sp>
    </p:spTree>
    <p:extLst>
      <p:ext uri="{BB962C8B-B14F-4D97-AF65-F5344CB8AC3E}">
        <p14:creationId xmlns:p14="http://schemas.microsoft.com/office/powerpoint/2010/main" val="26363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/>
          <a:lstStyle/>
          <a:p>
            <a:r>
              <a:rPr lang="en-US" dirty="0"/>
              <a:t>Lessons from Virgo and LIGO towers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5199-5524-4892-AD47-A31934E260BA}" type="datetime1">
              <a:rPr lang="it-IT" smtClean="0"/>
              <a:t>18/03/2026</a:t>
            </a:fld>
            <a:r>
              <a:rPr lang="it-IT"/>
              <a:t>  </a:t>
            </a:r>
            <a:r>
              <a:rPr lang="it-IT" dirty="0"/>
              <a:t>-  </a:t>
            </a:r>
            <a:fld id="{BF0DEF62-A43E-4C9B-A8AA-2BD44C074F83}" type="slidenum">
              <a:rPr lang="it-IT" smtClean="0"/>
              <a:t>3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B3580B9-5EBF-48CE-976B-E8C734D98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703691" y="955793"/>
            <a:ext cx="2125162" cy="269532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57605E-A46C-4478-94BD-C934A8B94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30" y="1113691"/>
            <a:ext cx="1405397" cy="248682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8FFBF72-E428-4A79-8DD6-B759E19ACB03}"/>
              </a:ext>
            </a:extLst>
          </p:cNvPr>
          <p:cNvSpPr txBox="1"/>
          <p:nvPr/>
        </p:nvSpPr>
        <p:spPr>
          <a:xfrm>
            <a:off x="4507523" y="3651121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Wide and low base — more underground-friendly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Lateral access with large circular opening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HAM-ISI: active isolation platform internal to the chamber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⚠️ Wide base — reduced space for pumping, benches and access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EC6EBDD-6039-4D46-83F7-7082AC35ABA2}"/>
              </a:ext>
            </a:extLst>
          </p:cNvPr>
          <p:cNvSpPr txBox="1"/>
          <p:nvPr/>
        </p:nvSpPr>
        <p:spPr>
          <a:xfrm>
            <a:off x="4302802" y="6058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LIGO — Compact base chamber</a:t>
            </a:r>
            <a:endParaRPr lang="it-IT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D86D06B-DC14-4ADB-946C-7871DEBA16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61" r="6024"/>
          <a:stretch/>
        </p:blipFill>
        <p:spPr>
          <a:xfrm>
            <a:off x="467091" y="972419"/>
            <a:ext cx="1112815" cy="24722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451ACC4-7800-4518-8690-FCE8B54337F7}"/>
              </a:ext>
            </a:extLst>
          </p:cNvPr>
          <p:cNvSpPr txBox="1"/>
          <p:nvPr/>
        </p:nvSpPr>
        <p:spPr>
          <a:xfrm>
            <a:off x="64477" y="3600515"/>
            <a:ext cx="44430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Two-</a:t>
            </a:r>
            <a:r>
              <a:rPr lang="it-IT" dirty="0" err="1"/>
              <a:t>compartment</a:t>
            </a:r>
            <a:r>
              <a:rPr lang="it-IT" dirty="0"/>
              <a:t> vessel, </a:t>
            </a:r>
            <a:r>
              <a:rPr lang="it-IT" dirty="0" err="1"/>
              <a:t>suspensions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 / </a:t>
            </a:r>
            <a:r>
              <a:rPr lang="it-IT" dirty="0" err="1"/>
              <a:t>optics</a:t>
            </a:r>
            <a:r>
              <a:rPr lang="it-IT" dirty="0"/>
              <a:t> </a:t>
            </a:r>
            <a:r>
              <a:rPr lang="it-IT" dirty="0" err="1"/>
              <a:t>below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Bottom access via flange </a:t>
            </a:r>
            <a:r>
              <a:rPr lang="it-IT" dirty="0" err="1"/>
              <a:t>below</a:t>
            </a:r>
            <a:r>
              <a:rPr lang="it-IT" dirty="0"/>
              <a:t> </a:t>
            </a:r>
            <a:r>
              <a:rPr lang="it-IT" dirty="0" err="1"/>
              <a:t>floor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 Attenuator: </a:t>
            </a:r>
            <a:r>
              <a:rPr lang="it-IT" dirty="0" err="1"/>
              <a:t>inverted</a:t>
            </a:r>
            <a:r>
              <a:rPr lang="it-IT" dirty="0"/>
              <a:t> </a:t>
            </a:r>
            <a:r>
              <a:rPr lang="it-IT" dirty="0" err="1"/>
              <a:t>pendulum</a:t>
            </a:r>
            <a:r>
              <a:rPr lang="it-IT" dirty="0"/>
              <a:t> + multi-stage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Excellent</a:t>
            </a:r>
            <a:r>
              <a:rPr lang="it-IT" dirty="0"/>
              <a:t> </a:t>
            </a:r>
            <a:r>
              <a:rPr lang="it-IT" dirty="0" err="1"/>
              <a:t>seismic</a:t>
            </a:r>
            <a:r>
              <a:rPr lang="it-IT" dirty="0"/>
              <a:t> </a:t>
            </a:r>
            <a:r>
              <a:rPr lang="it-IT" dirty="0" err="1"/>
              <a:t>attenuation</a:t>
            </a:r>
            <a:r>
              <a:rPr lang="it-IT" dirty="0"/>
              <a:t> down to </a:t>
            </a:r>
            <a:r>
              <a:rPr lang="it-IT" dirty="0" err="1"/>
              <a:t>very</a:t>
            </a:r>
            <a:r>
              <a:rPr lang="it-IT" dirty="0"/>
              <a:t> low frequencies</a:t>
            </a:r>
          </a:p>
          <a:p>
            <a:pPr algn="just"/>
            <a:r>
              <a:rPr lang="it-IT" b="1" dirty="0" err="1"/>
              <a:t>Issue</a:t>
            </a:r>
            <a:r>
              <a:rPr lang="it-IT" b="1" dirty="0"/>
              <a:t> for ET: </a:t>
            </a:r>
            <a:r>
              <a:rPr lang="it-IT" dirty="0"/>
              <a:t>access </a:t>
            </a:r>
            <a:r>
              <a:rPr lang="it-IT" dirty="0" err="1"/>
              <a:t>requires</a:t>
            </a:r>
            <a:r>
              <a:rPr lang="it-IT" dirty="0"/>
              <a:t> </a:t>
            </a:r>
            <a:r>
              <a:rPr lang="it-IT" dirty="0" err="1"/>
              <a:t>dedicated</a:t>
            </a:r>
            <a:r>
              <a:rPr lang="it-IT" dirty="0"/>
              <a:t> </a:t>
            </a:r>
            <a:r>
              <a:rPr lang="it-IT" dirty="0" err="1"/>
              <a:t>excavation</a:t>
            </a:r>
            <a:r>
              <a:rPr lang="it-IT" dirty="0"/>
              <a:t> in rock — </a:t>
            </a:r>
            <a:r>
              <a:rPr lang="it-IT" dirty="0" err="1"/>
              <a:t>costly</a:t>
            </a:r>
            <a:r>
              <a:rPr lang="it-IT" dirty="0"/>
              <a:t> and </a:t>
            </a:r>
            <a:r>
              <a:rPr lang="it-IT" dirty="0" err="1"/>
              <a:t>complex</a:t>
            </a:r>
            <a:r>
              <a:rPr lang="it-IT" dirty="0"/>
              <a:t> underground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5B47D00-3C39-46CC-8B03-AEC81CA72018}"/>
              </a:ext>
            </a:extLst>
          </p:cNvPr>
          <p:cNvSpPr txBox="1"/>
          <p:nvPr/>
        </p:nvSpPr>
        <p:spPr>
          <a:xfrm>
            <a:off x="318076" y="5843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Virgo — </a:t>
            </a:r>
            <a:r>
              <a:rPr lang="it-IT" b="1" dirty="0" err="1"/>
              <a:t>Tall</a:t>
            </a:r>
            <a:r>
              <a:rPr lang="it-IT" b="1" dirty="0"/>
              <a:t> </a:t>
            </a:r>
            <a:r>
              <a:rPr lang="it-IT" b="1" dirty="0" err="1"/>
              <a:t>cylindrical</a:t>
            </a:r>
            <a:r>
              <a:rPr lang="it-IT" b="1" dirty="0"/>
              <a:t> tower</a:t>
            </a:r>
            <a:r>
              <a:rPr lang="en-US" b="1" dirty="0"/>
              <a:t> </a:t>
            </a:r>
            <a:endParaRPr lang="it-IT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3BA58B2-9445-4097-88A3-B8D8CD236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746" y="1029991"/>
            <a:ext cx="1726000" cy="2385269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242D88-A645-445C-825B-2F04A7C0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Source: LIGO Laboratory / Caltech-MIT</a:t>
            </a:r>
          </a:p>
        </p:txBody>
      </p:sp>
    </p:spTree>
    <p:extLst>
      <p:ext uri="{BB962C8B-B14F-4D97-AF65-F5344CB8AC3E}">
        <p14:creationId xmlns:p14="http://schemas.microsoft.com/office/powerpoint/2010/main" val="39729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/>
          <a:lstStyle/>
          <a:p>
            <a:r>
              <a:rPr lang="en-US" dirty="0"/>
              <a:t>Access Configuration: Bottom vs Lateral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405-0338-412D-B88D-2194257F0998}" type="datetime1">
              <a:rPr lang="it-IT" smtClean="0"/>
              <a:t>18/03/2026</a:t>
            </a:fld>
            <a:r>
              <a:rPr lang="it-IT" dirty="0"/>
              <a:t>  -  </a:t>
            </a:r>
            <a:fld id="{5661162D-17EC-4478-B0EA-96D97D8A3D35}" type="slidenum">
              <a:rPr lang="it-IT" smtClean="0"/>
              <a:t>4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8FFBF72-E428-4A79-8DD6-B759E19ACB03}"/>
              </a:ext>
            </a:extLst>
          </p:cNvPr>
          <p:cNvSpPr txBox="1"/>
          <p:nvPr/>
        </p:nvSpPr>
        <p:spPr>
          <a:xfrm>
            <a:off x="4482214" y="294775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pit, no additional excavation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⚠️ More complex airflow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⚠️ Large flange reduces available surface for connections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EC6EBDD-6039-4D46-83F7-7082AC35ABA2}"/>
              </a:ext>
            </a:extLst>
          </p:cNvPr>
          <p:cNvSpPr txBox="1"/>
          <p:nvPr/>
        </p:nvSpPr>
        <p:spPr>
          <a:xfrm>
            <a:off x="4572000" y="596957"/>
            <a:ext cx="390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Lateral access</a:t>
            </a:r>
            <a:endParaRPr lang="it-IT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451ACC4-7800-4518-8690-FCE8B54337F7}"/>
              </a:ext>
            </a:extLst>
          </p:cNvPr>
          <p:cNvSpPr txBox="1"/>
          <p:nvPr/>
        </p:nvSpPr>
        <p:spPr>
          <a:xfrm>
            <a:off x="39168" y="2926350"/>
            <a:ext cx="42468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Directed airflow top-down — favorable for cleanliness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⚠️ Requires dedicated pit excavation in rock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⚠️ Confined space — personnel safety constraints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5B47D00-3C39-46CC-8B03-AEC81CA72018}"/>
              </a:ext>
            </a:extLst>
          </p:cNvPr>
          <p:cNvSpPr txBox="1"/>
          <p:nvPr/>
        </p:nvSpPr>
        <p:spPr>
          <a:xfrm>
            <a:off x="327882" y="596957"/>
            <a:ext cx="3865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Bottom access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8CDA699-4496-405C-9779-3DFDC4491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963" b="20615"/>
          <a:stretch/>
        </p:blipFill>
        <p:spPr>
          <a:xfrm>
            <a:off x="289073" y="907223"/>
            <a:ext cx="2151237" cy="186102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04D1C0B-425F-4DF7-BF22-7C50B47C05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85" r="54449" b="20913"/>
          <a:stretch/>
        </p:blipFill>
        <p:spPr>
          <a:xfrm>
            <a:off x="6818832" y="769064"/>
            <a:ext cx="1837891" cy="167957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81F8DD6-40C2-4C3B-B3C6-70E9A8D3C3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698"/>
          <a:stretch/>
        </p:blipFill>
        <p:spPr>
          <a:xfrm>
            <a:off x="2823680" y="1577959"/>
            <a:ext cx="3648584" cy="52764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7EA0CC3-C934-45E7-BC6A-0B4DE2D34D7B}"/>
              </a:ext>
            </a:extLst>
          </p:cNvPr>
          <p:cNvSpPr txBox="1"/>
          <p:nvPr/>
        </p:nvSpPr>
        <p:spPr>
          <a:xfrm>
            <a:off x="2823680" y="2077079"/>
            <a:ext cx="1924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Velocity</a:t>
            </a:r>
            <a:r>
              <a:rPr lang="it-IT" sz="1400" dirty="0"/>
              <a:t> </a:t>
            </a:r>
            <a:r>
              <a:rPr lang="it-IT" sz="1400" dirty="0" err="1"/>
              <a:t>Magnitude</a:t>
            </a:r>
            <a:r>
              <a:rPr lang="it-IT" sz="1400" dirty="0"/>
              <a:t> m/s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87EB782-C39C-4D64-A90A-3B39B3AE3E8C}"/>
              </a:ext>
            </a:extLst>
          </p:cNvPr>
          <p:cNvCxnSpPr>
            <a:cxnSpLocks/>
          </p:cNvCxnSpPr>
          <p:nvPr/>
        </p:nvCxnSpPr>
        <p:spPr>
          <a:xfrm>
            <a:off x="4384110" y="2940777"/>
            <a:ext cx="0" cy="201689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ED6C0A1-0353-4E5E-BF3A-D10ACFBDFD66}"/>
              </a:ext>
            </a:extLst>
          </p:cNvPr>
          <p:cNvSpPr txBox="1"/>
          <p:nvPr/>
        </p:nvSpPr>
        <p:spPr>
          <a:xfrm>
            <a:off x="178238" y="5303625"/>
            <a:ext cx="8787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"Neither solution is perfect — bottom access wins on cleanliness, lateral access wins on underground compatibility. This drives the need for an alternative geometry."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8E30BB-2DF0-4588-82B7-E61A92E6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 </a:t>
            </a:r>
            <a:r>
              <a:rPr lang="en-US" dirty="0" err="1"/>
              <a:t>pTDR</a:t>
            </a:r>
            <a:r>
              <a:rPr lang="en-US" dirty="0"/>
              <a:t> Fig. 3.37 and 3.107 (CFD)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54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 Geometry: Compact Base Tower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5C9-1368-417A-9614-DA47D5EC2DF9}" type="datetime1">
              <a:rPr lang="it-IT" smtClean="0"/>
              <a:t>18/03/2026</a:t>
            </a:fld>
            <a:r>
              <a:rPr lang="it-IT" dirty="0"/>
              <a:t>  -  </a:t>
            </a:r>
            <a:fld id="{6FF74CFD-2234-46F2-8C9B-F2B54DB7E117}" type="slidenum">
              <a:rPr lang="it-IT" smtClean="0"/>
              <a:t>5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385131-AAB7-4EBC-AAB5-85C92A8D0111}"/>
              </a:ext>
            </a:extLst>
          </p:cNvPr>
          <p:cNvSpPr txBox="1"/>
          <p:nvPr/>
        </p:nvSpPr>
        <p:spPr>
          <a:xfrm>
            <a:off x="276871" y="945948"/>
            <a:ext cx="47855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Motivation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Conical tower remains valid where no lateral space available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Where lateral space exists: compact base is preferred underground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Work in progress — concept under development, not a final design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9D8B53-6BD5-4264-96BD-2AE020829210}"/>
              </a:ext>
            </a:extLst>
          </p:cNvPr>
          <p:cNvSpPr txBox="1"/>
          <p:nvPr/>
        </p:nvSpPr>
        <p:spPr>
          <a:xfrm>
            <a:off x="276869" y="4892289"/>
            <a:ext cx="47855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Key advantages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pit excavation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Removable</a:t>
            </a:r>
            <a:r>
              <a:rPr lang="it-IT" dirty="0"/>
              <a:t> corner casting frame for </a:t>
            </a:r>
            <a:r>
              <a:rPr lang="it-IT" dirty="0" err="1"/>
              <a:t>transport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F9F53E-D067-4140-90B2-C4A36AE4B876}"/>
              </a:ext>
            </a:extLst>
          </p:cNvPr>
          <p:cNvSpPr txBox="1"/>
          <p:nvPr/>
        </p:nvSpPr>
        <p:spPr>
          <a:xfrm>
            <a:off x="276868" y="3227793"/>
            <a:ext cx="47855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Proposed geometry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Wide and low compact base — LIGO-inspired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Large circular lateral openings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Dimensions: 3.6 × 3.6 × 3.4 [m]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Weight around 16-18 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4430B5-7F06-46EF-AF61-F784123D3E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2465" y="687254"/>
            <a:ext cx="4041520" cy="53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>
            <a:normAutofit/>
          </a:bodyPr>
          <a:lstStyle/>
          <a:p>
            <a:r>
              <a:rPr lang="it-IT" dirty="0"/>
              <a:t>Inner Volume and </a:t>
            </a:r>
            <a:r>
              <a:rPr lang="it-IT" dirty="0" err="1"/>
              <a:t>Scalability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6613-987B-44A4-B53B-5CCE9D188448}" type="datetime1">
              <a:rPr lang="it-IT" smtClean="0"/>
              <a:t>18/03/2026</a:t>
            </a:fld>
            <a:r>
              <a:rPr lang="it-IT" dirty="0"/>
              <a:t>  -  </a:t>
            </a:r>
            <a:fld id="{3439FF10-189A-4ED8-8A7C-DD4BE1CFA800}" type="slidenum">
              <a:rPr lang="it-IT" smtClean="0"/>
              <a:t>6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98B62B-4468-4F63-9902-CFD861943D2F}"/>
              </a:ext>
            </a:extLst>
          </p:cNvPr>
          <p:cNvSpPr txBox="1"/>
          <p:nvPr/>
        </p:nvSpPr>
        <p:spPr>
          <a:xfrm>
            <a:off x="334678" y="6029305"/>
            <a:ext cx="8573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"Same concept, scalable geometry — footprint and inner volume adapt to requirements."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0CA3FC-7971-4FEE-B349-0A2449CAD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78" y="823660"/>
            <a:ext cx="4429089" cy="3393045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678B8E32-B117-4CB4-B55F-1291A5FF9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537110"/>
              </p:ext>
            </p:extLst>
          </p:nvPr>
        </p:nvGraphicFramePr>
        <p:xfrm>
          <a:off x="628650" y="4311250"/>
          <a:ext cx="7886700" cy="14859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063207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72067643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20244638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092132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Small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Large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1440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/>
                        <a:t>Inner diameter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~1,8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~2,2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~3,1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885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Base footprint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 x 2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2,5 x 2,5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3,6 × 3,6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642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/>
                        <a:t>Typical use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Auxiliary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optics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Central IFO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Test mass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703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Weight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~26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933715"/>
                  </a:ext>
                </a:extLst>
              </a:tr>
            </a:tbl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8394E5-82A2-45F2-AC65-4FCE4DB3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 pTDR Fig. 3.84 (small/medium/big tank)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6D3FB1A-F2D6-4405-8BED-9B995D9BBE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006633"/>
            <a:ext cx="4429089" cy="25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>
            <a:normAutofit/>
          </a:bodyPr>
          <a:lstStyle/>
          <a:p>
            <a:r>
              <a:rPr lang="it-IT" dirty="0"/>
              <a:t>Access System: Double-</a:t>
            </a:r>
            <a:r>
              <a:rPr lang="it-IT" dirty="0" err="1"/>
              <a:t>Hinge</a:t>
            </a:r>
            <a:r>
              <a:rPr lang="it-IT" dirty="0"/>
              <a:t> Door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5C9-1368-417A-9614-DA47D5EC2DF9}" type="datetime1">
              <a:rPr lang="it-IT" smtClean="0"/>
              <a:t>18/03/2026</a:t>
            </a:fld>
            <a:r>
              <a:rPr lang="it-IT" dirty="0"/>
              <a:t>  -  </a:t>
            </a:r>
            <a:fld id="{FC32CF68-6DE0-44EF-A479-FA7736EAA56A}" type="slidenum">
              <a:rPr lang="it-IT" smtClean="0"/>
              <a:t>7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385131-AAB7-4EBC-AAB5-85C92A8D0111}"/>
              </a:ext>
            </a:extLst>
          </p:cNvPr>
          <p:cNvSpPr txBox="1"/>
          <p:nvPr/>
        </p:nvSpPr>
        <p:spPr>
          <a:xfrm>
            <a:off x="276871" y="945948"/>
            <a:ext cx="4785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Design 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lateral space — single door not feasible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Double hinge minimizes opening footprint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98B62B-4468-4F63-9902-CFD861943D2F}"/>
              </a:ext>
            </a:extLst>
          </p:cNvPr>
          <p:cNvSpPr txBox="1"/>
          <p:nvPr/>
        </p:nvSpPr>
        <p:spPr>
          <a:xfrm>
            <a:off x="276871" y="5689461"/>
            <a:ext cx="4590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“Simple, robust — suitable for both major installation activities and short operations.”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BB6CCEA-6071-42C8-B8CC-65C2B3A825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9011" y="577116"/>
            <a:ext cx="4156197" cy="590150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4AD43C-6687-4035-A2E0-F3BB7E9F6CA4}"/>
              </a:ext>
            </a:extLst>
          </p:cNvPr>
          <p:cNvSpPr txBox="1"/>
          <p:nvPr/>
        </p:nvSpPr>
        <p:spPr>
          <a:xfrm>
            <a:off x="293250" y="3923575"/>
            <a:ext cx="47855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Centre of mass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Mass </a:t>
            </a:r>
            <a:r>
              <a:rPr lang="it-IT" dirty="0" err="1"/>
              <a:t>redistribution</a:t>
            </a:r>
            <a:r>
              <a:rPr lang="it-IT" dirty="0"/>
              <a:t> on </a:t>
            </a:r>
            <a:r>
              <a:rPr lang="it-IT" dirty="0" err="1"/>
              <a:t>hinge</a:t>
            </a:r>
            <a:r>
              <a:rPr lang="it-IT" dirty="0"/>
              <a:t> side to </a:t>
            </a:r>
            <a:r>
              <a:rPr lang="it-IT" dirty="0" err="1"/>
              <a:t>minimise</a:t>
            </a:r>
            <a:r>
              <a:rPr lang="it-IT" dirty="0"/>
              <a:t> </a:t>
            </a:r>
            <a:r>
              <a:rPr lang="it-IT" dirty="0" err="1"/>
              <a:t>tilting</a:t>
            </a:r>
            <a:r>
              <a:rPr lang="it-IT" dirty="0"/>
              <a:t> moment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residual tilt acceptable — door repositions on closing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D6DFDC-C2FE-47BD-BB7F-26D4099F0348}"/>
              </a:ext>
            </a:extLst>
          </p:cNvPr>
          <p:cNvSpPr txBox="1"/>
          <p:nvPr/>
        </p:nvSpPr>
        <p:spPr>
          <a:xfrm>
            <a:off x="293251" y="2434167"/>
            <a:ext cx="4785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Isostatic constraint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Top: orientable Koyo bearing + </a:t>
            </a:r>
            <a:r>
              <a:rPr lang="it-IT" dirty="0" err="1"/>
              <a:t>thrust</a:t>
            </a:r>
            <a:r>
              <a:rPr lang="it-IT" dirty="0"/>
              <a:t> collar </a:t>
            </a:r>
            <a:r>
              <a:rPr lang="en-US" dirty="0"/>
              <a:t>  carries vertical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Bottom: slotted hole — radial constraint only</a:t>
            </a:r>
          </a:p>
        </p:txBody>
      </p:sp>
    </p:spTree>
    <p:extLst>
      <p:ext uri="{BB962C8B-B14F-4D97-AF65-F5344CB8AC3E}">
        <p14:creationId xmlns:p14="http://schemas.microsoft.com/office/powerpoint/2010/main" val="10781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>
            <a:normAutofit/>
          </a:bodyPr>
          <a:lstStyle/>
          <a:p>
            <a:r>
              <a:rPr lang="it-IT" dirty="0" err="1"/>
              <a:t>Transport</a:t>
            </a:r>
            <a:r>
              <a:rPr lang="it-IT" dirty="0"/>
              <a:t> Concept: ISO Corner </a:t>
            </a:r>
            <a:r>
              <a:rPr lang="it-IT" dirty="0" err="1"/>
              <a:t>Castings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5C9-1368-417A-9614-DA47D5EC2DF9}" type="datetime1">
              <a:rPr lang="it-IT" smtClean="0"/>
              <a:t>18/03/2026</a:t>
            </a:fld>
            <a:r>
              <a:rPr lang="it-IT" dirty="0"/>
              <a:t>  -  </a:t>
            </a:r>
            <a:fld id="{DEC889A6-6BE3-4EE5-89B2-35660196D097}" type="slidenum">
              <a:rPr lang="it-IT" smtClean="0"/>
              <a:t>8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385131-AAB7-4EBC-AAB5-85C92A8D0111}"/>
              </a:ext>
            </a:extLst>
          </p:cNvPr>
          <p:cNvSpPr txBox="1"/>
          <p:nvPr/>
        </p:nvSpPr>
        <p:spPr>
          <a:xfrm>
            <a:off x="241033" y="817668"/>
            <a:ext cx="84645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Corner </a:t>
            </a:r>
            <a:r>
              <a:rPr lang="it-IT" b="1" dirty="0" err="1"/>
              <a:t>castings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ISO 1161 — 178 × 162 × 118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Breaking load: 50 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924231-F27C-442E-8EF2-4AAC299049D9}"/>
              </a:ext>
            </a:extLst>
          </p:cNvPr>
          <p:cNvSpPr txBox="1"/>
          <p:nvPr/>
        </p:nvSpPr>
        <p:spPr>
          <a:xfrm>
            <a:off x="193381" y="4725578"/>
            <a:ext cx="83386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Removable</a:t>
            </a:r>
            <a:r>
              <a:rPr lang="it-IT" b="1" dirty="0"/>
              <a:t> </a:t>
            </a:r>
            <a:r>
              <a:rPr lang="it-IT" b="1" dirty="0" err="1"/>
              <a:t>Transport</a:t>
            </a:r>
            <a:r>
              <a:rPr lang="it-IT" b="1" dirty="0"/>
              <a:t> Frame</a:t>
            </a:r>
            <a:r>
              <a:rPr lang="it-IT" dirty="0"/>
              <a:t> </a:t>
            </a:r>
            <a:r>
              <a:rPr lang="it-IT" sz="1400" dirty="0"/>
              <a:t>(</a:t>
            </a:r>
            <a:r>
              <a:rPr lang="en-US" sz="1400" dirty="0"/>
              <a:t>🟩</a:t>
            </a:r>
            <a:r>
              <a:rPr lang="en-US" sz="1400" i="1" dirty="0"/>
              <a:t> Highlighted in Green)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Corner casting spacing: 2259 × 5853 mm — matches ISO 668 20' container footprint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Removable</a:t>
            </a:r>
            <a:r>
              <a:rPr lang="it-IT" dirty="0"/>
              <a:t> </a:t>
            </a:r>
            <a:r>
              <a:rPr lang="it-IT" dirty="0" err="1"/>
              <a:t>bolted</a:t>
            </a:r>
            <a:r>
              <a:rPr lang="it-IT" dirty="0"/>
              <a:t> frame — </a:t>
            </a:r>
            <a:r>
              <a:rPr lang="it-IT" dirty="0" err="1"/>
              <a:t>installed</a:t>
            </a:r>
            <a:r>
              <a:rPr lang="it-IT" dirty="0"/>
              <a:t> for </a:t>
            </a:r>
            <a:r>
              <a:rPr lang="it-IT" dirty="0" err="1"/>
              <a:t>transport</a:t>
            </a:r>
            <a:r>
              <a:rPr lang="it-IT" dirty="0"/>
              <a:t>, </a:t>
            </a:r>
            <a:r>
              <a:rPr lang="it-IT" dirty="0" err="1"/>
              <a:t>removed</a:t>
            </a:r>
            <a:r>
              <a:rPr lang="it-IT" dirty="0"/>
              <a:t>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Compatible with twist-lock </a:t>
            </a:r>
            <a:r>
              <a:rPr lang="it-IT" dirty="0" err="1"/>
              <a:t>handling</a:t>
            </a:r>
            <a:r>
              <a:rPr lang="it-IT" dirty="0"/>
              <a:t>, </a:t>
            </a:r>
            <a:r>
              <a:rPr lang="it-IT" dirty="0" err="1"/>
              <a:t>ships</a:t>
            </a:r>
            <a:r>
              <a:rPr lang="it-IT" dirty="0"/>
              <a:t>, trucks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C6FCD58-3BE2-4A15-8E9A-B2AD6C8DB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065" y="581559"/>
            <a:ext cx="1865080" cy="128887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132EED1-2593-46B7-9742-A1E8B62B21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6361" y="1675272"/>
            <a:ext cx="3808278" cy="30079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4A0896E-98B0-49A7-B973-1325FC0B8B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381" y="1769554"/>
            <a:ext cx="4572000" cy="2853951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FD4B3FDA-E3A2-4EC8-8642-7F93EEA199BC}"/>
              </a:ext>
            </a:extLst>
          </p:cNvPr>
          <p:cNvSpPr/>
          <p:nvPr/>
        </p:nvSpPr>
        <p:spPr>
          <a:xfrm rot="20893457">
            <a:off x="3137807" y="2341261"/>
            <a:ext cx="604158" cy="2612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2D1A005-D100-4BF5-B513-66FD5CB880AE}"/>
              </a:ext>
            </a:extLst>
          </p:cNvPr>
          <p:cNvSpPr/>
          <p:nvPr/>
        </p:nvSpPr>
        <p:spPr>
          <a:xfrm rot="20893457">
            <a:off x="2080640" y="2642061"/>
            <a:ext cx="604158" cy="2612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34D96CC-BC30-408B-BE15-015A8B64A3A2}"/>
              </a:ext>
            </a:extLst>
          </p:cNvPr>
          <p:cNvSpPr/>
          <p:nvPr/>
        </p:nvSpPr>
        <p:spPr>
          <a:xfrm rot="20893457">
            <a:off x="1431905" y="2258292"/>
            <a:ext cx="604158" cy="2612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AA68E92-100E-4DF3-A6B9-07375AEDA8AB}"/>
              </a:ext>
            </a:extLst>
          </p:cNvPr>
          <p:cNvSpPr/>
          <p:nvPr/>
        </p:nvSpPr>
        <p:spPr>
          <a:xfrm rot="20893457">
            <a:off x="2417244" y="1944992"/>
            <a:ext cx="604158" cy="2643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DF1550-4AD0-4E23-9D70-C230811905B3}"/>
              </a:ext>
            </a:extLst>
          </p:cNvPr>
          <p:cNvSpPr txBox="1"/>
          <p:nvPr/>
        </p:nvSpPr>
        <p:spPr>
          <a:xfrm>
            <a:off x="174331" y="6000252"/>
            <a:ext cx="8338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Dedicated lifting lugs for crane handling </a:t>
            </a:r>
            <a:r>
              <a:rPr lang="en-US" sz="1400" b="1" dirty="0"/>
              <a:t>(</a:t>
            </a:r>
            <a:r>
              <a:rPr lang="it-IT" sz="1400" dirty="0"/>
              <a:t>🔴 Inside </a:t>
            </a:r>
            <a:r>
              <a:rPr lang="en-US" sz="1400" dirty="0"/>
              <a:t>Red circles:</a:t>
            </a:r>
            <a:r>
              <a:rPr lang="it-IT" sz="1400" i="1" dirty="0"/>
              <a:t>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334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3" grpId="0" animBg="1"/>
      <p:bldP spid="11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86" y="0"/>
            <a:ext cx="7254814" cy="695428"/>
          </a:xfrm>
        </p:spPr>
        <p:txBody>
          <a:bodyPr>
            <a:normAutofit/>
          </a:bodyPr>
          <a:lstStyle/>
          <a:p>
            <a:r>
              <a:rPr lang="it-IT" dirty="0"/>
              <a:t>One Vessel, Multiple </a:t>
            </a:r>
            <a:r>
              <a:rPr lang="it-IT" dirty="0" err="1"/>
              <a:t>Suspension</a:t>
            </a:r>
            <a:r>
              <a:rPr lang="it-IT" dirty="0"/>
              <a:t> </a:t>
            </a:r>
            <a:r>
              <a:rPr lang="it-IT" dirty="0" err="1"/>
              <a:t>Schemes</a:t>
            </a:r>
            <a:r>
              <a:rPr lang="it-IT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5C9-1368-417A-9614-DA47D5EC2DF9}" type="datetime1">
              <a:rPr lang="it-IT" smtClean="0"/>
              <a:t>18/03/2026</a:t>
            </a:fld>
            <a:r>
              <a:rPr lang="it-IT" dirty="0"/>
              <a:t>  -  </a:t>
            </a:r>
            <a:fld id="{74570723-7452-4CB7-9A34-ECCFEA9D6920}" type="slidenum">
              <a:rPr lang="it-IT" smtClean="0"/>
              <a:t>9</a:t>
            </a:fld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6562" y="6478620"/>
            <a:ext cx="1708852" cy="23017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98B62B-4468-4F63-9902-CFD861943D2F}"/>
              </a:ext>
            </a:extLst>
          </p:cNvPr>
          <p:cNvSpPr txBox="1"/>
          <p:nvPr/>
        </p:nvSpPr>
        <p:spPr>
          <a:xfrm>
            <a:off x="402679" y="5956970"/>
            <a:ext cx="8338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"Same vessel — suspension scheme adapts to each tower's seismic requirements."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96DF0A-A74E-4905-B4C5-0B56A7947EBB}"/>
              </a:ext>
            </a:extLst>
          </p:cNvPr>
          <p:cNvSpPr txBox="1"/>
          <p:nvPr/>
        </p:nvSpPr>
        <p:spPr>
          <a:xfrm>
            <a:off x="79013" y="4191729"/>
            <a:ext cx="3310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Super Attenuator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Multi-stage suspension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Inverted pendulum on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seismic attenuation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Use: test mass towers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DA6122F-CB39-411C-B696-FB25AD29419E}"/>
              </a:ext>
            </a:extLst>
          </p:cNvPr>
          <p:cNvSpPr txBox="1"/>
          <p:nvPr/>
        </p:nvSpPr>
        <p:spPr>
          <a:xfrm>
            <a:off x="3302320" y="3350554"/>
            <a:ext cx="27611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Soft Suspension Chain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Shorter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Compact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Use: central IFO optics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F42D44-4277-44FA-AA70-51B3CE88F759}"/>
              </a:ext>
            </a:extLst>
          </p:cNvPr>
          <p:cNvSpPr txBox="1"/>
          <p:nvPr/>
        </p:nvSpPr>
        <p:spPr>
          <a:xfrm>
            <a:off x="6063453" y="2743163"/>
            <a:ext cx="30287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Floor-supported Bench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suspension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Optical bench from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Adapted base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Use: auxiliary optics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76DD67-61D4-4417-822B-49B24567A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60" y="622186"/>
            <a:ext cx="1982095" cy="25220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9B3FC2-942B-414F-A34E-7C35DD1F3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52" y="695429"/>
            <a:ext cx="1855638" cy="35417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7CD4ECC-258B-4C81-B17A-01D483E57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871" y="736599"/>
            <a:ext cx="1982095" cy="16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ET-SnzaSfon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-SnzaSfondo" id="{896B3C3F-4B0C-4A87-873E-9A26B59A0491}" vid="{0F86E9E8-B54C-4B4E-895A-1BF1CFFE76D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ET-SnzaSfondo</Template>
  <TotalTime>2519</TotalTime>
  <Words>2560</Words>
  <Application>Microsoft Office PowerPoint</Application>
  <PresentationFormat>Presentazione su schermo (4:3)</PresentationFormat>
  <Paragraphs>297</Paragraphs>
  <Slides>14</Slides>
  <Notes>14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TeXGyreTermesX-Regular</vt:lpstr>
      <vt:lpstr>ET-SnzaSfondo</vt:lpstr>
      <vt:lpstr>ET Tower Design  Possible Investigation of the Warm Tower Concept    Workshop ET-LF TM in Pisa 18 – 20 March</vt:lpstr>
      <vt:lpstr>Warm Tower: Role and Design Drivers</vt:lpstr>
      <vt:lpstr>Lessons from Virgo and LIGO towers</vt:lpstr>
      <vt:lpstr>Access Configuration: Bottom vs Lateral</vt:lpstr>
      <vt:lpstr>Alternative Geometry: Compact Base Tower</vt:lpstr>
      <vt:lpstr>Inner Volume and Scalability</vt:lpstr>
      <vt:lpstr>Access System: Double-Hinge Door</vt:lpstr>
      <vt:lpstr>Transport Concept: ISO Corner Castings</vt:lpstr>
      <vt:lpstr>One Vessel, Multiple Suspension Schemes </vt:lpstr>
      <vt:lpstr>Open Points and Next Steps</vt:lpstr>
      <vt:lpstr>Thank you for your attention! End of presentation</vt:lpstr>
      <vt:lpstr>Integration and Cleanroom Strategy</vt:lpstr>
      <vt:lpstr>Road Transport: Feasibility Assessment</vt:lpstr>
      <vt:lpstr>Tower Mechanical Response — Preliminary FEM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OLIVETTO Christian</dc:creator>
  <cp:lastModifiedBy>buggiani</cp:lastModifiedBy>
  <cp:revision>459</cp:revision>
  <cp:lastPrinted>2026-03-17T15:44:22Z</cp:lastPrinted>
  <dcterms:created xsi:type="dcterms:W3CDTF">2019-09-30T07:29:04Z</dcterms:created>
  <dcterms:modified xsi:type="dcterms:W3CDTF">2026-03-18T09:45:27Z</dcterms:modified>
</cp:coreProperties>
</file>