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27"/>
  </p:notesMasterIdLst>
  <p:sldIdLst>
    <p:sldId id="256" r:id="rId3"/>
    <p:sldId id="257" r:id="rId4"/>
    <p:sldId id="258" r:id="rId5"/>
    <p:sldId id="281" r:id="rId6"/>
    <p:sldId id="278" r:id="rId7"/>
    <p:sldId id="259" r:id="rId8"/>
    <p:sldId id="260" r:id="rId9"/>
    <p:sldId id="261" r:id="rId10"/>
    <p:sldId id="297" r:id="rId11"/>
    <p:sldId id="262" r:id="rId12"/>
    <p:sldId id="263" r:id="rId13"/>
    <p:sldId id="302" r:id="rId14"/>
    <p:sldId id="264" r:id="rId15"/>
    <p:sldId id="265" r:id="rId16"/>
    <p:sldId id="266" r:id="rId17"/>
    <p:sldId id="267" r:id="rId18"/>
    <p:sldId id="271" r:id="rId19"/>
    <p:sldId id="299" r:id="rId20"/>
    <p:sldId id="273" r:id="rId21"/>
    <p:sldId id="301" r:id="rId22"/>
    <p:sldId id="298" r:id="rId23"/>
    <p:sldId id="296" r:id="rId24"/>
    <p:sldId id="274" r:id="rId25"/>
    <p:sldId id="275"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703"/>
  </p:normalViewPr>
  <p:slideViewPr>
    <p:cSldViewPr snapToGrid="0">
      <p:cViewPr varScale="1">
        <p:scale>
          <a:sx n="52" d="100"/>
          <a:sy n="52"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noRot="1" noChangeAspect="1"/>
          </p:cNvSpPr>
          <p:nvPr>
            <p:ph type="sldImg"/>
          </p:nvPr>
        </p:nvSpPr>
        <p:spPr>
          <a:xfrm>
            <a:off x="381000" y="685800"/>
            <a:ext cx="6096000" cy="3429000"/>
          </a:xfrm>
          <a:prstGeom prst="rect">
            <a:avLst/>
          </a:prstGeom>
        </p:spPr>
        <p:txBody>
          <a:bodyPr/>
          <a:lstStyle/>
          <a:p>
            <a:endParaRPr/>
          </a:p>
        </p:txBody>
      </p:sp>
      <p:sp>
        <p:nvSpPr>
          <p:cNvPr id="557" name="Shape 557"/>
          <p:cNvSpPr>
            <a:spLocks noGrp="1"/>
          </p:cNvSpPr>
          <p:nvPr>
            <p:ph type="body" sz="quarter" idx="1"/>
          </p:nvPr>
        </p:nvSpPr>
        <p:spPr>
          <a:prstGeom prst="rect">
            <a:avLst/>
          </a:prstGeom>
        </p:spPr>
        <p:txBody>
          <a:bodyPr/>
          <a:lstStyle/>
          <a:p>
            <a:pPr defTabSz="914400">
              <a:lnSpc>
                <a:spcPct val="100000"/>
              </a:lnSpc>
              <a:defRPr sz="1200">
                <a:latin typeface="Aptos"/>
                <a:ea typeface="Aptos"/>
                <a:cs typeface="Aptos"/>
                <a:sym typeface="Aptos"/>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marL="0" indent="0" defTabSz="914400">
              <a:lnSpc>
                <a:spcPct val="100000"/>
              </a:lnSpc>
              <a:spcBef>
                <a:spcPts val="600"/>
              </a:spcBef>
              <a:buSzPct val="100000"/>
              <a:buFont typeface="Arial"/>
              <a:buNone/>
              <a:defRPr sz="1200">
                <a:latin typeface="Open Sans"/>
                <a:ea typeface="Open Sans"/>
                <a:cs typeface="Open Sans"/>
                <a:sym typeface="Open Sans"/>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1608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63D50-1AF7-4C28-926F-C1C4B9E8CA16}"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lvl1pPr defTabSz="914400">
              <a:lnSpc>
                <a:spcPct val="100000"/>
              </a:lnSpc>
              <a:defRPr sz="1200">
                <a:latin typeface="Aptos"/>
                <a:ea typeface="Aptos"/>
                <a:cs typeface="Aptos"/>
                <a:sym typeface="Aptos"/>
              </a:defRPr>
            </a:lvl1p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12"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Attribuzione</a:t>
            </a:r>
          </a:p>
        </p:txBody>
      </p:sp>
      <p:sp>
        <p:nvSpPr>
          <p:cNvPr id="116" name="Corpo livello uno…"/>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iotola con frittelle al salmone, insalat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Pappardelle con burro al prezzemolo, nocciole tostate e scaglie di parmigi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9" name="Titolo Testo"/>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defRPr sz="8800" b="0" spc="0">
                <a:latin typeface="Aptos Display"/>
                <a:ea typeface="Aptos Display"/>
                <a:cs typeface="Aptos Display"/>
                <a:sym typeface="Aptos Display"/>
              </a:defRPr>
            </a:lvl1pPr>
          </a:lstStyle>
          <a:p>
            <a:r>
              <a:t>Titolo Testo</a:t>
            </a:r>
          </a:p>
        </p:txBody>
      </p:sp>
      <p:sp>
        <p:nvSpPr>
          <p:cNvPr id="150" name="Corpo livello uno…"/>
          <p:cNvSpPr txBox="1">
            <a:spLocks noGrp="1"/>
          </p:cNvSpPr>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Aptos"/>
                <a:ea typeface="Aptos"/>
                <a:cs typeface="Aptos"/>
                <a:sym typeface="Aptos"/>
              </a:defRPr>
            </a:lvl1pPr>
            <a:lvl2pPr marL="990600" indent="-533400" defTabSz="1828800">
              <a:spcBef>
                <a:spcPts val="2000"/>
              </a:spcBef>
              <a:buSzPct val="100000"/>
              <a:buFont typeface="Arial"/>
              <a:defRPr sz="5600">
                <a:latin typeface="Aptos"/>
                <a:ea typeface="Aptos"/>
                <a:cs typeface="Aptos"/>
                <a:sym typeface="Aptos"/>
              </a:defRPr>
            </a:lvl2pPr>
            <a:lvl3pPr marL="1554479" indent="-640079" defTabSz="1828800">
              <a:spcBef>
                <a:spcPts val="2000"/>
              </a:spcBef>
              <a:buSzPct val="100000"/>
              <a:buFont typeface="Arial"/>
              <a:defRPr sz="5600">
                <a:latin typeface="Aptos"/>
                <a:ea typeface="Aptos"/>
                <a:cs typeface="Aptos"/>
                <a:sym typeface="Aptos"/>
              </a:defRPr>
            </a:lvl3pPr>
            <a:lvl4pPr marL="2082800" indent="-711200" defTabSz="1828800">
              <a:spcBef>
                <a:spcPts val="2000"/>
              </a:spcBef>
              <a:buSzPct val="100000"/>
              <a:buFont typeface="Arial"/>
              <a:defRPr sz="5600">
                <a:latin typeface="Aptos"/>
                <a:ea typeface="Aptos"/>
                <a:cs typeface="Aptos"/>
                <a:sym typeface="Aptos"/>
              </a:defRPr>
            </a:lvl4pPr>
            <a:lvl5pPr marL="2540000" indent="-711200" defTabSz="1828800">
              <a:spcBef>
                <a:spcPts val="2000"/>
              </a:spcBef>
              <a:buSzPct val="100000"/>
              <a:buFont typeface="Arial"/>
              <a:defRPr sz="5600">
                <a:latin typeface="Aptos"/>
                <a:ea typeface="Aptos"/>
                <a:cs typeface="Aptos"/>
                <a:sym typeface="Apto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1" name="Numero diapositiva"/>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8" name="Titolo Testo"/>
          <p:cNvSpPr txBox="1">
            <a:spLocks noGrp="1"/>
          </p:cNvSpPr>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defRPr sz="12000" b="0" spc="0">
                <a:latin typeface="Aptos Display"/>
                <a:ea typeface="Aptos Display"/>
                <a:cs typeface="Aptos Display"/>
                <a:sym typeface="Aptos Display"/>
              </a:defRPr>
            </a:lvl1pPr>
          </a:lstStyle>
          <a:p>
            <a:r>
              <a:t>Titolo Testo</a:t>
            </a:r>
          </a:p>
        </p:txBody>
      </p:sp>
      <p:sp>
        <p:nvSpPr>
          <p:cNvPr id="159" name="Corpo livello uno…"/>
          <p:cNvSpPr txBox="1">
            <a:spLocks noGrp="1"/>
          </p:cNvSpPr>
          <p:nvPr>
            <p:ph type="body" sz="quarter" idx="1"/>
          </p:nvPr>
        </p:nvSpPr>
        <p:spPr>
          <a:xfrm>
            <a:off x="3048000" y="7204075"/>
            <a:ext cx="18288000" cy="3311525"/>
          </a:xfrm>
          <a:prstGeom prst="rect">
            <a:avLst/>
          </a:prstGeom>
        </p:spPr>
        <p:txBody>
          <a:bodyPr lIns="91439" tIns="91439" rIns="91439" bIns="91439"/>
          <a:lstStyle>
            <a:lvl1pPr marL="0" indent="0" algn="ctr" defTabSz="1828800">
              <a:spcBef>
                <a:spcPts val="2000"/>
              </a:spcBef>
              <a:buSzTx/>
              <a:buNone/>
              <a:defRPr>
                <a:latin typeface="Aptos"/>
                <a:ea typeface="Aptos"/>
                <a:cs typeface="Aptos"/>
                <a:sym typeface="Aptos"/>
              </a:defRPr>
            </a:lvl1pPr>
            <a:lvl2pPr marL="0" indent="457200" algn="ctr" defTabSz="1828800">
              <a:spcBef>
                <a:spcPts val="2000"/>
              </a:spcBef>
              <a:buSzTx/>
              <a:buNone/>
              <a:defRPr>
                <a:latin typeface="Aptos"/>
                <a:ea typeface="Aptos"/>
                <a:cs typeface="Aptos"/>
                <a:sym typeface="Aptos"/>
              </a:defRPr>
            </a:lvl2pPr>
            <a:lvl3pPr marL="0" indent="914400" algn="ctr" defTabSz="1828800">
              <a:spcBef>
                <a:spcPts val="2000"/>
              </a:spcBef>
              <a:buSzTx/>
              <a:buNone/>
              <a:defRPr>
                <a:latin typeface="Aptos"/>
                <a:ea typeface="Aptos"/>
                <a:cs typeface="Aptos"/>
                <a:sym typeface="Aptos"/>
              </a:defRPr>
            </a:lvl3pPr>
            <a:lvl4pPr marL="0" indent="1371600" algn="ctr" defTabSz="1828800">
              <a:spcBef>
                <a:spcPts val="2000"/>
              </a:spcBef>
              <a:buSzTx/>
              <a:buNone/>
              <a:defRPr>
                <a:latin typeface="Aptos"/>
                <a:ea typeface="Aptos"/>
                <a:cs typeface="Aptos"/>
                <a:sym typeface="Aptos"/>
              </a:defRPr>
            </a:lvl4pPr>
            <a:lvl5pPr marL="0" indent="1828800" algn="ctr" defTabSz="1828800">
              <a:spcBef>
                <a:spcPts val="2000"/>
              </a:spcBef>
              <a:buSzTx/>
              <a:buNone/>
              <a:defRPr>
                <a:latin typeface="Aptos"/>
                <a:ea typeface="Aptos"/>
                <a:cs typeface="Aptos"/>
                <a:sym typeface="Aptos"/>
              </a:defRPr>
            </a:lvl5pPr>
          </a:lstStyle>
          <a:p>
            <a:r>
              <a:t>Corpo livello uno</a:t>
            </a:r>
          </a:p>
          <a:p>
            <a:pPr lvl="1"/>
            <a:r>
              <a:t>Corpo livello due</a:t>
            </a:r>
          </a:p>
          <a:p>
            <a:pPr lvl="2"/>
            <a:r>
              <a:t>Corpo livello tre</a:t>
            </a:r>
          </a:p>
          <a:p>
            <a:pPr lvl="3"/>
            <a:r>
              <a:t>Corpo livello quattro</a:t>
            </a:r>
          </a:p>
          <a:p>
            <a:pPr lvl="4"/>
            <a:r>
              <a:t>Corpo livello cinque</a:t>
            </a:r>
          </a:p>
        </p:txBody>
      </p:sp>
      <p:sp>
        <p:nvSpPr>
          <p:cNvPr id="160" name="Numero diapositiva"/>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FCE6D64A-ED43-4D65-8A07-F4494016213B}"/>
              </a:ext>
            </a:extLst>
          </p:cNvPr>
          <p:cNvSpPr>
            <a:spLocks noGrp="1"/>
          </p:cNvSpPr>
          <p:nvPr>
            <p:ph type="subTitle" idx="1"/>
          </p:nvPr>
        </p:nvSpPr>
        <p:spPr>
          <a:xfrm>
            <a:off x="3048000" y="720407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it-IT"/>
              <a:t>Fare clic per modificare lo stile del sottotitolo dello schema</a:t>
            </a:r>
          </a:p>
        </p:txBody>
      </p:sp>
      <p:sp>
        <p:nvSpPr>
          <p:cNvPr id="7" name="Titolo 6">
            <a:extLst>
              <a:ext uri="{FF2B5EF4-FFF2-40B4-BE49-F238E27FC236}">
                <a16:creationId xmlns:a16="http://schemas.microsoft.com/office/drawing/2014/main" id="{88CAE199-CD14-B24A-428B-8D2F10DEF63F}"/>
              </a:ext>
            </a:extLst>
          </p:cNvPr>
          <p:cNvSpPr>
            <a:spLocks noGrp="1"/>
          </p:cNvSpPr>
          <p:nvPr>
            <p:ph type="title"/>
          </p:nvPr>
        </p:nvSpPr>
        <p:spPr>
          <a:xfrm>
            <a:off x="1676400" y="730251"/>
            <a:ext cx="21031200" cy="2651126"/>
          </a:xfrm>
          <a:prstGeom prst="rect">
            <a:avLst/>
          </a:prstGeom>
        </p:spPr>
        <p:txBody>
          <a:bodyPr/>
          <a:lstStyle/>
          <a:p>
            <a:r>
              <a:rPr lang="it-IT"/>
              <a:t>Fare clic per modificare lo stile del titolo dello schema</a:t>
            </a:r>
          </a:p>
        </p:txBody>
      </p:sp>
      <p:sp>
        <p:nvSpPr>
          <p:cNvPr id="10" name="Segnaposto numero diapositiva 9">
            <a:extLst>
              <a:ext uri="{FF2B5EF4-FFF2-40B4-BE49-F238E27FC236}">
                <a16:creationId xmlns:a16="http://schemas.microsoft.com/office/drawing/2014/main" id="{4453E7C0-3685-ABDE-DA24-2AC7CC95D8F5}"/>
              </a:ext>
            </a:extLst>
          </p:cNvPr>
          <p:cNvSpPr>
            <a:spLocks noGrp="1"/>
          </p:cNvSpPr>
          <p:nvPr>
            <p:ph type="sldNum" sz="quarter" idx="12"/>
          </p:nvPr>
        </p:nvSpPr>
        <p:spPr>
          <a:xfrm>
            <a:off x="18897600" y="12985751"/>
            <a:ext cx="5486400" cy="730250"/>
          </a:xfrm>
        </p:spPr>
        <p:txBody>
          <a:bodyPr/>
          <a:lstStyle>
            <a:lvl1pPr>
              <a:defRPr>
                <a:solidFill>
                  <a:schemeClr val="bg1">
                    <a:lumMod val="95000"/>
                  </a:schemeClr>
                </a:solidFill>
              </a:defRPr>
            </a:lvl1pPr>
          </a:lstStyle>
          <a:p>
            <a:fld id="{11CD9D6A-A3E7-4E6D-81BC-5A045EC21339}" type="slidenum">
              <a:rPr lang="it-IT" smtClean="0"/>
              <a:pPr/>
              <a:t>‹N›</a:t>
            </a:fld>
            <a:endParaRPr lang="it-IT" dirty="0"/>
          </a:p>
        </p:txBody>
      </p:sp>
    </p:spTree>
    <p:extLst>
      <p:ext uri="{BB962C8B-B14F-4D97-AF65-F5344CB8AC3E}">
        <p14:creationId xmlns:p14="http://schemas.microsoft.com/office/powerpoint/2010/main" val="136612106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47C432-45E7-4645-A59E-DCE086988EF7}"/>
              </a:ext>
            </a:extLst>
          </p:cNvPr>
          <p:cNvSpPr>
            <a:spLocks noGrp="1"/>
          </p:cNvSpPr>
          <p:nvPr>
            <p:ph type="title"/>
          </p:nvPr>
        </p:nvSpPr>
        <p:spPr>
          <a:xfrm>
            <a:off x="1676400" y="730251"/>
            <a:ext cx="21031200" cy="2651126"/>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213589F-7B74-4301-B233-93E948B4C6A4}"/>
              </a:ext>
            </a:extLst>
          </p:cNvPr>
          <p:cNvSpPr>
            <a:spLocks noGrp="1"/>
          </p:cNvSpPr>
          <p:nvPr>
            <p:ph idx="1"/>
          </p:nvPr>
        </p:nvSpPr>
        <p:spPr>
          <a:xfrm>
            <a:off x="1676400" y="3651250"/>
            <a:ext cx="21031200" cy="8702676"/>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1C1A12C9-53E1-4003-9B5C-026A25372A8B}"/>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EA96422A-0345-4E31-B638-0721E05C0164}"/>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2518702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Autore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24" name="Corpo livello uno…"/>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FFE316-F223-47FD-A5D7-FCE25F842641}"/>
              </a:ext>
            </a:extLst>
          </p:cNvPr>
          <p:cNvSpPr>
            <a:spLocks noGrp="1"/>
          </p:cNvSpPr>
          <p:nvPr>
            <p:ph type="title"/>
          </p:nvPr>
        </p:nvSpPr>
        <p:spPr>
          <a:xfrm>
            <a:off x="1663700" y="3419477"/>
            <a:ext cx="21031200" cy="5705474"/>
          </a:xfrm>
          <a:prstGeom prst="rect">
            <a:avLst/>
          </a:prstGeom>
        </p:spPr>
        <p:txBody>
          <a:bodyPr anchor="b"/>
          <a:lstStyle>
            <a:lvl1pPr>
              <a:defRPr sz="12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5FF4040-3EFF-4056-AAC5-8156B60090CE}"/>
              </a:ext>
            </a:extLst>
          </p:cNvPr>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A0266F1-8150-49D3-8FB9-C5175A219A34}"/>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5" name="Segnaposto piè di pagina 4">
            <a:extLst>
              <a:ext uri="{FF2B5EF4-FFF2-40B4-BE49-F238E27FC236}">
                <a16:creationId xmlns:a16="http://schemas.microsoft.com/office/drawing/2014/main" id="{63A12673-01BD-4D11-9C33-DF4D907FD34E}"/>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930D1C3E-65DB-4BDC-9904-E4AEC27F602C}"/>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235945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92E05-4C15-4295-8AEB-275FF1AD3A6C}"/>
              </a:ext>
            </a:extLst>
          </p:cNvPr>
          <p:cNvSpPr>
            <a:spLocks noGrp="1"/>
          </p:cNvSpPr>
          <p:nvPr>
            <p:ph type="title"/>
          </p:nvPr>
        </p:nvSpPr>
        <p:spPr>
          <a:xfrm>
            <a:off x="1676400" y="730251"/>
            <a:ext cx="21031200" cy="2651126"/>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0F460F4-3A10-40B1-8AE0-0DAAC9440276}"/>
              </a:ext>
            </a:extLst>
          </p:cNvPr>
          <p:cNvSpPr>
            <a:spLocks noGrp="1"/>
          </p:cNvSpPr>
          <p:nvPr>
            <p:ph sz="half" idx="1"/>
          </p:nvPr>
        </p:nvSpPr>
        <p:spPr>
          <a:xfrm>
            <a:off x="1676400" y="3651250"/>
            <a:ext cx="10363200" cy="8702676"/>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662C3AE-95D1-4104-902A-B3B450AA6141}"/>
              </a:ext>
            </a:extLst>
          </p:cNvPr>
          <p:cNvSpPr>
            <a:spLocks noGrp="1"/>
          </p:cNvSpPr>
          <p:nvPr>
            <p:ph sz="half" idx="2"/>
          </p:nvPr>
        </p:nvSpPr>
        <p:spPr>
          <a:xfrm>
            <a:off x="12344400" y="3651250"/>
            <a:ext cx="10363200" cy="8702676"/>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CB1F032-F136-4C47-B186-0AAD35968B46}"/>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6" name="Segnaposto piè di pagina 5">
            <a:extLst>
              <a:ext uri="{FF2B5EF4-FFF2-40B4-BE49-F238E27FC236}">
                <a16:creationId xmlns:a16="http://schemas.microsoft.com/office/drawing/2014/main" id="{DA7B1E6E-B263-40EB-B73A-91A6773E88A7}"/>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62DE99A1-2392-4314-8F93-E7E7DEA167A5}"/>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2930060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5B1E73-FF6F-44E0-BE2B-4CB38B938EF7}"/>
              </a:ext>
            </a:extLst>
          </p:cNvPr>
          <p:cNvSpPr>
            <a:spLocks noGrp="1"/>
          </p:cNvSpPr>
          <p:nvPr>
            <p:ph type="title"/>
          </p:nvPr>
        </p:nvSpPr>
        <p:spPr>
          <a:xfrm>
            <a:off x="1679576" y="730251"/>
            <a:ext cx="21031200" cy="2651126"/>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798C1FA-1297-44FB-A824-763E53886430}"/>
              </a:ext>
            </a:extLst>
          </p:cNvPr>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235ADFD-EE3F-4D7C-A998-EC73EC65EE2B}"/>
              </a:ext>
            </a:extLst>
          </p:cNvPr>
          <p:cNvSpPr>
            <a:spLocks noGrp="1"/>
          </p:cNvSpPr>
          <p:nvPr>
            <p:ph sz="half" idx="2"/>
          </p:nvPr>
        </p:nvSpPr>
        <p:spPr>
          <a:xfrm>
            <a:off x="1679577" y="5010150"/>
            <a:ext cx="10315574" cy="7369176"/>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0764193-10CB-4145-A87D-06033762ABDE}"/>
              </a:ext>
            </a:extLst>
          </p:cNvPr>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42E1AE1-22E9-4DC0-A9D9-6C39F0CBCDD3}"/>
              </a:ext>
            </a:extLst>
          </p:cNvPr>
          <p:cNvSpPr>
            <a:spLocks noGrp="1"/>
          </p:cNvSpPr>
          <p:nvPr>
            <p:ph sz="quarter" idx="4"/>
          </p:nvPr>
        </p:nvSpPr>
        <p:spPr>
          <a:xfrm>
            <a:off x="12344400" y="5010150"/>
            <a:ext cx="10366376" cy="7369176"/>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E8B80EA-5FB9-49FB-994A-A1E03FCB3C7C}"/>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8" name="Segnaposto piè di pagina 7">
            <a:extLst>
              <a:ext uri="{FF2B5EF4-FFF2-40B4-BE49-F238E27FC236}">
                <a16:creationId xmlns:a16="http://schemas.microsoft.com/office/drawing/2014/main" id="{0794B7ED-DBC8-4112-9235-EAADC48FDA8E}"/>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17BBE064-1351-47CB-93CC-EC12E0189680}"/>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13254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30981-9D68-446B-8C9A-484683391584}"/>
              </a:ext>
            </a:extLst>
          </p:cNvPr>
          <p:cNvSpPr>
            <a:spLocks noGrp="1"/>
          </p:cNvSpPr>
          <p:nvPr>
            <p:ph type="title"/>
          </p:nvPr>
        </p:nvSpPr>
        <p:spPr>
          <a:xfrm>
            <a:off x="1676400" y="730251"/>
            <a:ext cx="21031200" cy="2651126"/>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D399953-3F51-40C6-A956-AEA7DA40E6E4}"/>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4" name="Segnaposto piè di pagina 3">
            <a:extLst>
              <a:ext uri="{FF2B5EF4-FFF2-40B4-BE49-F238E27FC236}">
                <a16:creationId xmlns:a16="http://schemas.microsoft.com/office/drawing/2014/main" id="{24C18828-4C6C-4519-B87A-C53BD4079956}"/>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0606DB02-7C74-4FC6-AA2D-8C3D9FF7C433}"/>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1177195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612D59F-B07E-4C01-A676-A7E6E2E14C80}"/>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3" name="Segnaposto piè di pagina 2">
            <a:extLst>
              <a:ext uri="{FF2B5EF4-FFF2-40B4-BE49-F238E27FC236}">
                <a16:creationId xmlns:a16="http://schemas.microsoft.com/office/drawing/2014/main" id="{66AF1F21-9BDA-48EF-AB05-0F1C77CDA6F0}"/>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E7632359-3B17-4B0B-846E-1EB6CCDC0EB1}"/>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1805434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4E860-1879-4ED2-BE8B-3FEC7493EF4E}"/>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21F85F-C6FA-43F8-95D9-006A6AD15237}"/>
              </a:ext>
            </a:extLst>
          </p:cNvPr>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9C623D4-197A-4E07-A42A-630C1EEEECA8}"/>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EAF5CC6-457C-49D6-AB56-7551958B3C66}"/>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6" name="Segnaposto piè di pagina 5">
            <a:extLst>
              <a:ext uri="{FF2B5EF4-FFF2-40B4-BE49-F238E27FC236}">
                <a16:creationId xmlns:a16="http://schemas.microsoft.com/office/drawing/2014/main" id="{9A7A524B-C069-470B-AC77-AFDE9297C52F}"/>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362FAA5F-5642-41F4-A5DA-75B48AFE1363}"/>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3338338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A57F9-FC20-4C1A-A215-F38F8AC0196E}"/>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F6C02D5-5A33-43BE-80BD-0A0843F6F520}"/>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it-IT"/>
              <a:t>Fare clic sull'icona per inserire un'immagine</a:t>
            </a:r>
          </a:p>
        </p:txBody>
      </p:sp>
      <p:sp>
        <p:nvSpPr>
          <p:cNvPr id="4" name="Segnaposto testo 3">
            <a:extLst>
              <a:ext uri="{FF2B5EF4-FFF2-40B4-BE49-F238E27FC236}">
                <a16:creationId xmlns:a16="http://schemas.microsoft.com/office/drawing/2014/main" id="{69530853-CDCA-4A78-8F85-BAB0975C8241}"/>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03DA809-9A4D-4E78-9C20-AA7FC8C72CF4}"/>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6" name="Segnaposto piè di pagina 5">
            <a:extLst>
              <a:ext uri="{FF2B5EF4-FFF2-40B4-BE49-F238E27FC236}">
                <a16:creationId xmlns:a16="http://schemas.microsoft.com/office/drawing/2014/main" id="{46242E0F-AC71-41C3-8C86-3E617EBD05AE}"/>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77DF89D5-6F71-4EE0-B736-E8366969BF1F}"/>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2333905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EDA76B-091E-45D6-BAD6-ED357148967A}"/>
              </a:ext>
            </a:extLst>
          </p:cNvPr>
          <p:cNvSpPr>
            <a:spLocks noGrp="1"/>
          </p:cNvSpPr>
          <p:nvPr>
            <p:ph type="title"/>
          </p:nvPr>
        </p:nvSpPr>
        <p:spPr>
          <a:xfrm>
            <a:off x="1676400" y="730251"/>
            <a:ext cx="21031200" cy="2651126"/>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1B1D2C2-8A5E-4752-90E6-EBDD9E1B68AE}"/>
              </a:ext>
            </a:extLst>
          </p:cNvPr>
          <p:cNvSpPr>
            <a:spLocks noGrp="1"/>
          </p:cNvSpPr>
          <p:nvPr>
            <p:ph type="body" orient="vert" idx="1"/>
          </p:nvPr>
        </p:nvSpPr>
        <p:spPr>
          <a:xfrm>
            <a:off x="1676400" y="3651250"/>
            <a:ext cx="21031200" cy="8702676"/>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AD5B289-0360-475C-8465-308E1AA92A15}"/>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5" name="Segnaposto piè di pagina 4">
            <a:extLst>
              <a:ext uri="{FF2B5EF4-FFF2-40B4-BE49-F238E27FC236}">
                <a16:creationId xmlns:a16="http://schemas.microsoft.com/office/drawing/2014/main" id="{C6AF56E7-B078-4373-9DF4-90194D1D0105}"/>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4AFC48B3-6284-4CBC-9A46-0BBFDF5140F0}"/>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2834150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45E4F88-EB73-4799-9183-5E97D95099ED}"/>
              </a:ext>
            </a:extLst>
          </p:cNvPr>
          <p:cNvSpPr>
            <a:spLocks noGrp="1"/>
          </p:cNvSpPr>
          <p:nvPr>
            <p:ph type="title" orient="vert"/>
          </p:nvPr>
        </p:nvSpPr>
        <p:spPr>
          <a:xfrm>
            <a:off x="17449800" y="730250"/>
            <a:ext cx="5257800" cy="11623676"/>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A14C4E4-35DD-425F-8462-05F4B2B4028D}"/>
              </a:ext>
            </a:extLst>
          </p:cNvPr>
          <p:cNvSpPr>
            <a:spLocks noGrp="1"/>
          </p:cNvSpPr>
          <p:nvPr>
            <p:ph type="body" orient="vert" idx="1"/>
          </p:nvPr>
        </p:nvSpPr>
        <p:spPr>
          <a:xfrm>
            <a:off x="1676400" y="730250"/>
            <a:ext cx="15468600" cy="11623676"/>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281AE8-1BA5-48DF-B463-9C120425DE2D}"/>
              </a:ext>
            </a:extLst>
          </p:cNvPr>
          <p:cNvSpPr>
            <a:spLocks noGrp="1"/>
          </p:cNvSpPr>
          <p:nvPr>
            <p:ph type="dt" sz="half" idx="10"/>
          </p:nvPr>
        </p:nvSpPr>
        <p:spPr>
          <a:xfrm>
            <a:off x="1676400" y="12712701"/>
            <a:ext cx="5486400" cy="730250"/>
          </a:xfrm>
          <a:prstGeom prst="rect">
            <a:avLst/>
          </a:prstGeom>
        </p:spPr>
        <p:txBody>
          <a:bodyPr/>
          <a:lstStyle/>
          <a:p>
            <a:fld id="{211F33EC-9F50-4A0A-A78E-E07C0C0662D0}" type="datetimeFigureOut">
              <a:rPr lang="it-IT" smtClean="0"/>
              <a:t>16/05/2026</a:t>
            </a:fld>
            <a:endParaRPr lang="it-IT"/>
          </a:p>
        </p:txBody>
      </p:sp>
      <p:sp>
        <p:nvSpPr>
          <p:cNvPr id="5" name="Segnaposto piè di pagina 4">
            <a:extLst>
              <a:ext uri="{FF2B5EF4-FFF2-40B4-BE49-F238E27FC236}">
                <a16:creationId xmlns:a16="http://schemas.microsoft.com/office/drawing/2014/main" id="{EECE6368-CC4C-4300-891F-E7F67CC73B00}"/>
              </a:ext>
            </a:extLst>
          </p:cNvPr>
          <p:cNvSpPr>
            <a:spLocks noGrp="1"/>
          </p:cNvSpPr>
          <p:nvPr>
            <p:ph type="ftr" sz="quarter" idx="11"/>
          </p:nvPr>
        </p:nvSpPr>
        <p:spPr>
          <a:xfrm>
            <a:off x="8077200" y="12712701"/>
            <a:ext cx="8229600" cy="730250"/>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33D9F813-C273-4A2F-AFD1-C6A51BEC1CBF}"/>
              </a:ext>
            </a:extLst>
          </p:cNvPr>
          <p:cNvSpPr>
            <a:spLocks noGrp="1"/>
          </p:cNvSpPr>
          <p:nvPr>
            <p:ph type="sldNum" sz="quarter" idx="12"/>
          </p:nvPr>
        </p:nvSpPr>
        <p:spPr/>
        <p:txBody>
          <a:bodyPr/>
          <a:lstStyle/>
          <a:p>
            <a:fld id="{11CD9D6A-A3E7-4E6D-81BC-5A045EC21339}" type="slidenum">
              <a:rPr lang="it-IT" smtClean="0"/>
              <a:t>‹N›</a:t>
            </a:fld>
            <a:endParaRPr lang="it-IT"/>
          </a:p>
        </p:txBody>
      </p:sp>
    </p:spTree>
    <p:extLst>
      <p:ext uri="{BB962C8B-B14F-4D97-AF65-F5344CB8AC3E}">
        <p14:creationId xmlns:p14="http://schemas.microsoft.com/office/powerpoint/2010/main" val="10340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1206500" y="1270000"/>
            <a:ext cx="9779000" cy="5882273"/>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61" name="Corpo livello uno…"/>
          <p:cNvSpPr txBox="1">
            <a:spLocks noGrp="1"/>
          </p:cNvSpPr>
          <p:nvPr>
            <p:ph type="body" sz="half" idx="1" hasCustomPrompt="1"/>
          </p:nvPr>
        </p:nvSpPr>
        <p:spPr>
          <a:xfrm>
            <a:off x="1206500" y="4248504"/>
            <a:ext cx="9779000" cy="8256630"/>
          </a:xfrm>
          <a:prstGeom prst="rect">
            <a:avLst/>
          </a:prstGeom>
        </p:spPr>
        <p:txBody>
          <a:bodyPr/>
          <a:lstStyle/>
          <a:p>
            <a:r>
              <a:t>Testo elenco puntato diapositiva</a:t>
            </a:r>
          </a:p>
          <a:p>
            <a:pPr lvl="1"/>
            <a:endParaRPr/>
          </a:p>
          <a:p>
            <a:pPr lvl="2"/>
            <a:endParaRPr/>
          </a:p>
          <a:p>
            <a:pPr lvl="3"/>
            <a:endParaRPr/>
          </a:p>
          <a:p>
            <a:pPr lvl="4"/>
            <a:endParaRPr/>
          </a:p>
        </p:txBody>
      </p:sp>
      <p:sp>
        <p:nvSpPr>
          <p:cNvPr id="62" name="Pappardelle con burro al prezzemolo, nocciole tostate e scaglie di parmigi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49"/>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9166229-177C-4229-8F96-A26502B46CB3}"/>
              </a:ext>
            </a:extLst>
          </p:cNvPr>
          <p:cNvSpPr>
            <a:spLocks noGrp="1"/>
          </p:cNvSpPr>
          <p:nvPr>
            <p:ph type="sldNum" sz="quarter" idx="4"/>
          </p:nvPr>
        </p:nvSpPr>
        <p:spPr>
          <a:xfrm>
            <a:off x="18897600" y="12985747"/>
            <a:ext cx="5486400" cy="730250"/>
          </a:xfrm>
          <a:prstGeom prst="rect">
            <a:avLst/>
          </a:prstGeom>
        </p:spPr>
        <p:txBody>
          <a:bodyPr vert="horz" lIns="91440" tIns="45720" rIns="91440" bIns="45720" rtlCol="0" anchor="ctr"/>
          <a:lstStyle>
            <a:lvl1pPr algn="r">
              <a:defRPr sz="2400">
                <a:solidFill>
                  <a:srgbClr val="88B1E3"/>
                </a:solidFill>
                <a:latin typeface="Aptos" panose="020B0004020202020204" pitchFamily="34" charset="0"/>
              </a:defRPr>
            </a:lvl1pPr>
          </a:lstStyle>
          <a:p>
            <a:fld id="{11CD9D6A-A3E7-4E6D-81BC-5A045EC21339}" type="slidenum">
              <a:rPr lang="it-IT" smtClean="0"/>
              <a:pPr/>
              <a:t>‹N›</a:t>
            </a:fld>
            <a:endParaRPr lang="it-IT" dirty="0"/>
          </a:p>
        </p:txBody>
      </p:sp>
      <p:sp>
        <p:nvSpPr>
          <p:cNvPr id="7" name="Segnaposto data 7">
            <a:extLst>
              <a:ext uri="{FF2B5EF4-FFF2-40B4-BE49-F238E27FC236}">
                <a16:creationId xmlns:a16="http://schemas.microsoft.com/office/drawing/2014/main" id="{215A544E-53C6-4DB2-C056-0590B1E65BDE}"/>
              </a:ext>
            </a:extLst>
          </p:cNvPr>
          <p:cNvSpPr txBox="1">
            <a:spLocks/>
          </p:cNvSpPr>
          <p:nvPr userDrawn="1"/>
        </p:nvSpPr>
        <p:spPr>
          <a:xfrm>
            <a:off x="304800" y="12985749"/>
            <a:ext cx="5486400" cy="730250"/>
          </a:xfrm>
          <a:prstGeom prst="rect">
            <a:avLst/>
          </a:prstGeom>
        </p:spPr>
        <p:txBody>
          <a:bodyPr/>
          <a:lstStyle>
            <a:defPPr>
              <a:defRPr lang="it-IT"/>
            </a:defPPr>
            <a:lvl1pPr marL="0" algn="l" defTabSz="914400" rtl="0" eaLnBrk="1" latinLnBrk="0" hangingPunct="1">
              <a:defRPr sz="18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800" dirty="0">
                <a:solidFill>
                  <a:srgbClr val="88B1E3"/>
                </a:solidFill>
                <a:latin typeface="Aptos Display" panose="020B0004020202020204" pitchFamily="34" charset="0"/>
              </a:rPr>
              <a:t>23/09/2025</a:t>
            </a:r>
          </a:p>
        </p:txBody>
      </p:sp>
    </p:spTree>
    <p:extLst>
      <p:ext uri="{BB962C8B-B14F-4D97-AF65-F5344CB8AC3E}">
        <p14:creationId xmlns:p14="http://schemas.microsoft.com/office/powerpoint/2010/main" val="39979571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it-IT"/>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6.xml"/><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 Id="rId5" Type="http://schemas.openxmlformats.org/officeDocument/2006/relationships/image" Target="../media/image52.jpe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2.jpeg"/><Relationship Id="rId3" Type="http://schemas.openxmlformats.org/officeDocument/2006/relationships/image" Target="../media/image10.png"/><Relationship Id="rId21" Type="http://schemas.openxmlformats.org/officeDocument/2006/relationships/image" Target="../media/image3.jpeg"/><Relationship Id="rId7" Type="http://schemas.openxmlformats.org/officeDocument/2006/relationships/image" Target="../media/image5.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image" Target="../media/image9.png"/><Relationship Id="rId16" Type="http://schemas.openxmlformats.org/officeDocument/2006/relationships/image" Target="../media/image20.png"/><Relationship Id="rId20"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eg"/><Relationship Id="rId15" Type="http://schemas.openxmlformats.org/officeDocument/2006/relationships/image" Target="../media/image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6.png"/><Relationship Id="rId14" Type="http://schemas.openxmlformats.org/officeDocument/2006/relationships/image" Target="../media/image19.png"/><Relationship Id="rId2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00.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0.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620.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3.png"/><Relationship Id="rId16" Type="http://schemas.openxmlformats.org/officeDocument/2006/relationships/image" Target="../media/image84.png"/><Relationship Id="rId1" Type="http://schemas.openxmlformats.org/officeDocument/2006/relationships/slideLayout" Target="../slideLayouts/slideLayout1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0.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630.PNG"/><Relationship Id="rId9" Type="http://schemas.openxmlformats.org/officeDocument/2006/relationships/image" Target="../media/image77.pn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3.jpeg"/><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20.png"/></Relationships>
</file>

<file path=ppt/slides/_rels/slide9.xml.rels><?xml version="1.0" encoding="UTF-8" standalone="yes"?>
<Relationships xmlns="http://schemas.openxmlformats.org/package/2006/relationships"><Relationship Id="rId3" Type="http://schemas.openxmlformats.org/officeDocument/2006/relationships/image" Target="../media/image450.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4.jpg"/><Relationship Id="rId4" Type="http://schemas.openxmlformats.org/officeDocument/2006/relationships/image" Target="../media/image4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noGrp="1"/>
          </p:cNvSpPr>
          <p:nvPr>
            <p:ph type="title"/>
          </p:nvPr>
        </p:nvSpPr>
        <p:spPr>
          <a:xfrm>
            <a:off x="12835466" y="981074"/>
            <a:ext cx="10583327" cy="3257551"/>
          </a:xfrm>
          <a:prstGeom prst="rect">
            <a:avLst/>
          </a:prstGeom>
        </p:spPr>
        <p:txBody>
          <a:bodyPr/>
          <a:lstStyle>
            <a:lvl1pPr algn="l" defTabSz="1773936">
              <a:defRPr sz="7178" b="1"/>
            </a:lvl1pPr>
          </a:lstStyle>
          <a:p>
            <a:r>
              <a:rPr lang="en-US" noProof="0" dirty="0"/>
              <a:t>Mechanical tests on silicon fibers</a:t>
            </a:r>
            <a:br>
              <a:rPr lang="en-US" noProof="0" dirty="0"/>
            </a:br>
            <a:endParaRPr lang="en-US" noProof="0" dirty="0"/>
          </a:p>
        </p:txBody>
      </p:sp>
      <p:pic>
        <p:nvPicPr>
          <p:cNvPr id="170" name="Picture 3" descr="Picture 3"/>
          <p:cNvPicPr>
            <a:picLocks noChangeAspect="1"/>
          </p:cNvPicPr>
          <p:nvPr/>
        </p:nvPicPr>
        <p:blipFill>
          <a:blip r:embed="rId2"/>
          <a:srcRect l="26780" r="23207"/>
          <a:stretch>
            <a:fillRect/>
          </a:stretch>
        </p:blipFill>
        <p:spPr>
          <a:xfrm>
            <a:off x="3" y="3174"/>
            <a:ext cx="12192105" cy="13712826"/>
          </a:xfrm>
          <a:custGeom>
            <a:avLst/>
            <a:gdLst/>
            <a:ahLst/>
            <a:cxnLst>
              <a:cxn ang="0">
                <a:pos x="wd2" y="hd2"/>
              </a:cxn>
              <a:cxn ang="5400000">
                <a:pos x="wd2" y="hd2"/>
              </a:cxn>
              <a:cxn ang="10800000">
                <a:pos x="wd2" y="hd2"/>
              </a:cxn>
              <a:cxn ang="16200000">
                <a:pos x="wd2" y="hd2"/>
              </a:cxn>
            </a:cxnLst>
            <a:rect l="0" t="0" r="r" b="b"/>
            <a:pathLst>
              <a:path w="20945" h="21600" extrusionOk="0">
                <a:moveTo>
                  <a:pt x="0" y="0"/>
                </a:moveTo>
                <a:lnTo>
                  <a:pt x="0" y="21600"/>
                </a:lnTo>
                <a:lnTo>
                  <a:pt x="20676" y="21600"/>
                </a:lnTo>
                <a:lnTo>
                  <a:pt x="20564" y="20869"/>
                </a:lnTo>
                <a:cubicBezTo>
                  <a:pt x="19664" y="14092"/>
                  <a:pt x="21600" y="7027"/>
                  <a:pt x="20700" y="250"/>
                </a:cubicBezTo>
                <a:lnTo>
                  <a:pt x="20661" y="0"/>
                </a:lnTo>
                <a:lnTo>
                  <a:pt x="0" y="0"/>
                </a:lnTo>
                <a:close/>
              </a:path>
            </a:pathLst>
          </a:custGeom>
          <a:ln w="12700">
            <a:miter lim="400000"/>
          </a:ln>
        </p:spPr>
      </p:pic>
      <p:sp>
        <p:nvSpPr>
          <p:cNvPr id="171" name="TextBox 2"/>
          <p:cNvSpPr txBox="1"/>
          <p:nvPr/>
        </p:nvSpPr>
        <p:spPr>
          <a:xfrm>
            <a:off x="12830539" y="5241315"/>
            <a:ext cx="10400447" cy="75056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pPr marL="228600" indent="-457200" algn="l" defTabSz="1828800">
              <a:lnSpc>
                <a:spcPct val="90000"/>
              </a:lnSpc>
              <a:spcBef>
                <a:spcPts val="1200"/>
              </a:spcBef>
              <a:buSzPct val="100000"/>
              <a:buFont typeface="Arial"/>
              <a:buChar char="•"/>
              <a:defRPr sz="3600" b="1">
                <a:solidFill>
                  <a:srgbClr val="000000"/>
                </a:solidFill>
                <a:latin typeface="Aptos"/>
                <a:ea typeface="Aptos"/>
                <a:cs typeface="Aptos"/>
                <a:sym typeface="Aptos"/>
              </a:defRPr>
            </a:pPr>
            <a:r>
              <a:rPr lang="en-US" noProof="0" dirty="0"/>
              <a:t>Michele Arcangelo Dicorato, </a:t>
            </a:r>
            <a:r>
              <a:rPr kumimoji="0" lang="en-US" sz="3600" b="0" i="0" u="none" strike="noStrike" kern="0" cap="none" spc="0" normalizeH="0" baseline="0" noProof="0" dirty="0">
                <a:ln>
                  <a:noFill/>
                </a:ln>
                <a:solidFill>
                  <a:schemeClr val="bg2">
                    <a:lumMod val="10000"/>
                  </a:schemeClr>
                </a:solidFill>
                <a:effectLst/>
                <a:uLnTx/>
                <a:uFillTx/>
                <a:latin typeface="Aptos" panose="020B0004020202020204" pitchFamily="34" charset="0"/>
                <a:sym typeface="Helvetica Neue"/>
              </a:rPr>
              <a:t>Flavio Travasso</a:t>
            </a:r>
            <a:r>
              <a:rPr lang="en-US" sz="3600" noProof="0" dirty="0">
                <a:solidFill>
                  <a:schemeClr val="bg2">
                    <a:lumMod val="10000"/>
                  </a:schemeClr>
                </a:solidFill>
                <a:latin typeface="Aptos" panose="020B0004020202020204" pitchFamily="34" charset="0"/>
              </a:rPr>
              <a:t> </a:t>
            </a:r>
            <a:r>
              <a:rPr lang="en-US" b="0" noProof="0" dirty="0"/>
              <a:t>– University of Camerino, University of Perugia, INFN Perugia</a:t>
            </a:r>
          </a:p>
          <a:p>
            <a:pPr marL="228600" indent="-457200" algn="l" defTabSz="1828800">
              <a:lnSpc>
                <a:spcPct val="90000"/>
              </a:lnSpc>
              <a:spcBef>
                <a:spcPts val="1200"/>
              </a:spcBef>
              <a:buSzPct val="100000"/>
              <a:buFont typeface="Arial"/>
              <a:buChar char="•"/>
              <a:defRPr sz="3600">
                <a:solidFill>
                  <a:srgbClr val="000000"/>
                </a:solidFill>
                <a:latin typeface="Aptos"/>
                <a:ea typeface="Aptos"/>
                <a:cs typeface="Aptos"/>
                <a:sym typeface="Aptos"/>
              </a:defRPr>
            </a:pPr>
            <a:r>
              <a:rPr lang="en-US" noProof="0" dirty="0"/>
              <a:t>Ardiana Nela, Andrew Spencer – IGR, University of Glasgow</a:t>
            </a:r>
          </a:p>
          <a:p>
            <a:pPr marL="228600" indent="-457200" algn="l" defTabSz="1828800">
              <a:lnSpc>
                <a:spcPct val="90000"/>
              </a:lnSpc>
              <a:spcBef>
                <a:spcPts val="1200"/>
              </a:spcBef>
              <a:buSzPct val="100000"/>
              <a:buFont typeface="Arial"/>
              <a:buChar char="•"/>
              <a:defRPr sz="3600">
                <a:solidFill>
                  <a:srgbClr val="000000"/>
                </a:solidFill>
                <a:latin typeface="Aptos"/>
                <a:ea typeface="Aptos"/>
                <a:cs typeface="Aptos"/>
                <a:sym typeface="Aptos"/>
              </a:defRPr>
            </a:pPr>
            <a:r>
              <a:rPr lang="en-US" noProof="0" dirty="0"/>
              <a:t>Iryna </a:t>
            </a:r>
            <a:r>
              <a:rPr lang="en-US" noProof="0" dirty="0" err="1"/>
              <a:t>Buchovska</a:t>
            </a:r>
            <a:r>
              <a:rPr lang="en-US" noProof="0" dirty="0"/>
              <a:t>, Robert Menzel – </a:t>
            </a:r>
            <a:r>
              <a:rPr lang="en-US" noProof="0" dirty="0" err="1"/>
              <a:t>Institut</a:t>
            </a:r>
            <a:r>
              <a:rPr lang="en-US" noProof="0" dirty="0"/>
              <a:t> für </a:t>
            </a:r>
            <a:r>
              <a:rPr lang="en-US" noProof="0" dirty="0" err="1"/>
              <a:t>Kristallzüchtung</a:t>
            </a:r>
            <a:r>
              <a:rPr lang="en-US" noProof="0" dirty="0"/>
              <a:t>, Berlin</a:t>
            </a:r>
          </a:p>
          <a:p>
            <a:pPr marL="228600" indent="-457200" algn="l" defTabSz="1828800">
              <a:lnSpc>
                <a:spcPct val="90000"/>
              </a:lnSpc>
              <a:spcBef>
                <a:spcPts val="1200"/>
              </a:spcBef>
              <a:buSzPct val="100000"/>
              <a:buFont typeface="Arial"/>
              <a:buChar char="•"/>
              <a:defRPr sz="3600">
                <a:solidFill>
                  <a:srgbClr val="000000"/>
                </a:solidFill>
                <a:latin typeface="Aptos"/>
                <a:ea typeface="Aptos"/>
                <a:cs typeface="Aptos"/>
                <a:sym typeface="Aptos"/>
              </a:defRPr>
            </a:pPr>
            <a:r>
              <a:rPr lang="en-US" noProof="0" dirty="0"/>
              <a:t>Alex Amato, Maike Kuhler – Maastricht University</a:t>
            </a:r>
          </a:p>
          <a:p>
            <a:pPr marL="228600" indent="-457200" algn="l" defTabSz="1828800">
              <a:lnSpc>
                <a:spcPct val="90000"/>
              </a:lnSpc>
              <a:spcBef>
                <a:spcPts val="1200"/>
              </a:spcBef>
              <a:buSzPct val="100000"/>
              <a:buFont typeface="Arial"/>
              <a:buChar char="•"/>
              <a:defRPr sz="3600">
                <a:solidFill>
                  <a:srgbClr val="000000"/>
                </a:solidFill>
                <a:latin typeface="Aptos"/>
                <a:ea typeface="Aptos"/>
                <a:cs typeface="Aptos"/>
                <a:sym typeface="Aptos"/>
              </a:defRPr>
            </a:pPr>
            <a:r>
              <a:rPr lang="en-US" noProof="0" dirty="0"/>
              <a:t>Alessandro Bertolini - </a:t>
            </a:r>
            <a:r>
              <a:rPr lang="en-US" noProof="0" dirty="0" err="1"/>
              <a:t>Nikhef</a:t>
            </a:r>
            <a:endParaRPr lang="en-US" noProof="0" dirty="0"/>
          </a:p>
        </p:txBody>
      </p:sp>
      <p:pic>
        <p:nvPicPr>
          <p:cNvPr id="172" name="Picture 9" descr="Picture 9"/>
          <p:cNvPicPr>
            <a:picLocks noChangeAspect="1"/>
          </p:cNvPicPr>
          <p:nvPr/>
        </p:nvPicPr>
        <p:blipFill>
          <a:blip r:embed="rId3"/>
          <a:stretch>
            <a:fillRect/>
          </a:stretch>
        </p:blipFill>
        <p:spPr>
          <a:xfrm>
            <a:off x="9003611" y="11169446"/>
            <a:ext cx="2184471" cy="1890859"/>
          </a:xfrm>
          <a:prstGeom prst="rect">
            <a:avLst/>
          </a:prstGeom>
          <a:ln w="12700">
            <a:miter lim="400000"/>
          </a:ln>
        </p:spPr>
      </p:pic>
      <p:pic>
        <p:nvPicPr>
          <p:cNvPr id="173" name="Picture 2" descr="Picture 2"/>
          <p:cNvPicPr>
            <a:picLocks noChangeAspect="1"/>
          </p:cNvPicPr>
          <p:nvPr/>
        </p:nvPicPr>
        <p:blipFill>
          <a:blip r:embed="rId4"/>
          <a:stretch>
            <a:fillRect/>
          </a:stretch>
        </p:blipFill>
        <p:spPr>
          <a:xfrm>
            <a:off x="14050703" y="11169446"/>
            <a:ext cx="2025431" cy="2025431"/>
          </a:xfrm>
          <a:prstGeom prst="rect">
            <a:avLst/>
          </a:prstGeom>
          <a:ln w="12700">
            <a:miter lim="400000"/>
          </a:ln>
        </p:spPr>
      </p:pic>
      <p:pic>
        <p:nvPicPr>
          <p:cNvPr id="174" name="Picture 12" descr="Picture 12"/>
          <p:cNvPicPr>
            <a:picLocks noChangeAspect="1"/>
          </p:cNvPicPr>
          <p:nvPr/>
        </p:nvPicPr>
        <p:blipFill>
          <a:blip r:embed="rId5"/>
          <a:stretch>
            <a:fillRect/>
          </a:stretch>
        </p:blipFill>
        <p:spPr>
          <a:xfrm>
            <a:off x="12058484" y="11169446"/>
            <a:ext cx="1544111" cy="1890859"/>
          </a:xfrm>
          <a:prstGeom prst="rect">
            <a:avLst/>
          </a:prstGeom>
          <a:ln w="12700">
            <a:miter lim="400000"/>
          </a:ln>
        </p:spPr>
      </p:pic>
      <p:pic>
        <p:nvPicPr>
          <p:cNvPr id="175" name="Picture 4" descr="Picture 4"/>
          <p:cNvPicPr>
            <a:picLocks noChangeAspect="1"/>
          </p:cNvPicPr>
          <p:nvPr/>
        </p:nvPicPr>
        <p:blipFill>
          <a:blip r:embed="rId6"/>
          <a:stretch>
            <a:fillRect/>
          </a:stretch>
        </p:blipFill>
        <p:spPr>
          <a:xfrm>
            <a:off x="20424607" y="11169446"/>
            <a:ext cx="3959393" cy="1816785"/>
          </a:xfrm>
          <a:prstGeom prst="rect">
            <a:avLst/>
          </a:prstGeom>
          <a:ln w="12700">
            <a:miter lim="400000"/>
          </a:ln>
        </p:spPr>
      </p:pic>
      <p:pic>
        <p:nvPicPr>
          <p:cNvPr id="176" name="Immagine 8" descr="Immagine 8"/>
          <p:cNvPicPr>
            <a:picLocks noChangeAspect="1"/>
          </p:cNvPicPr>
          <p:nvPr/>
        </p:nvPicPr>
        <p:blipFill>
          <a:blip r:embed="rId7"/>
          <a:stretch>
            <a:fillRect/>
          </a:stretch>
        </p:blipFill>
        <p:spPr>
          <a:xfrm>
            <a:off x="16465216" y="11262190"/>
            <a:ext cx="3959393" cy="1724041"/>
          </a:xfrm>
          <a:prstGeom prst="rect">
            <a:avLst/>
          </a:prstGeom>
          <a:ln w="12700">
            <a:miter lim="400000"/>
          </a:ln>
        </p:spPr>
      </p:pic>
      <p:pic>
        <p:nvPicPr>
          <p:cNvPr id="177" name="Picture 9" descr="Picture 9"/>
          <p:cNvPicPr>
            <a:picLocks noChangeAspect="1"/>
          </p:cNvPicPr>
          <p:nvPr/>
        </p:nvPicPr>
        <p:blipFill>
          <a:blip r:embed="rId8"/>
          <a:stretch>
            <a:fillRect/>
          </a:stretch>
        </p:blipFill>
        <p:spPr>
          <a:xfrm>
            <a:off x="16429755" y="11276183"/>
            <a:ext cx="3994853" cy="1811953"/>
          </a:xfrm>
          <a:prstGeom prst="rect">
            <a:avLst/>
          </a:prstGeom>
          <a:ln w="12700">
            <a:miter lim="400000"/>
          </a:ln>
        </p:spPr>
      </p:pic>
      <p:sp>
        <p:nvSpPr>
          <p:cNvPr id="178" name="Title 1"/>
          <p:cNvSpPr txBox="1"/>
          <p:nvPr/>
        </p:nvSpPr>
        <p:spPr>
          <a:xfrm>
            <a:off x="12835466" y="1074844"/>
            <a:ext cx="10583327" cy="3257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normAutofit/>
          </a:bodyPr>
          <a:lstStyle>
            <a:lvl1pPr algn="l" defTabSz="1828800">
              <a:lnSpc>
                <a:spcPct val="90000"/>
              </a:lnSpc>
              <a:defRPr sz="3600">
                <a:solidFill>
                  <a:srgbClr val="000000"/>
                </a:solidFill>
                <a:latin typeface="Aptos Display"/>
                <a:ea typeface="Aptos Display"/>
                <a:cs typeface="Aptos Display"/>
                <a:sym typeface="Aptos Display"/>
              </a:defRPr>
            </a:lvl1pPr>
          </a:lstStyle>
          <a:p>
            <a:r>
              <a:rPr lang="en-US" noProof="0" dirty="0"/>
              <a:t>14 </a:t>
            </a:r>
            <a:r>
              <a:rPr lang="en-US" noProof="0" dirty="0" err="1"/>
              <a:t>th</a:t>
            </a:r>
            <a:r>
              <a:rPr lang="en-US" noProof="0" dirty="0"/>
              <a:t> KAGRA International Workshop, 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extBox 3"/>
          <p:cNvSpPr txBox="1"/>
          <p:nvPr/>
        </p:nvSpPr>
        <p:spPr>
          <a:xfrm>
            <a:off x="774700" y="1816100"/>
            <a:ext cx="10789920" cy="792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a:solidFill>
                  <a:srgbClr val="000000"/>
                </a:solidFill>
                <a:latin typeface="Aptos Display"/>
                <a:ea typeface="Aptos Display"/>
                <a:cs typeface="Aptos Display"/>
                <a:sym typeface="Aptos Display"/>
              </a:defRPr>
            </a:lvl1pPr>
          </a:lstStyle>
          <a:p>
            <a:r>
              <a:rPr lang="en-US" noProof="0" dirty="0"/>
              <a:t>Tensile stress measurements</a:t>
            </a:r>
          </a:p>
        </p:txBody>
      </p:sp>
      <p:pic>
        <p:nvPicPr>
          <p:cNvPr id="351" name="Immagine 4" descr="Immagine 4"/>
          <p:cNvPicPr>
            <a:picLocks noChangeAspect="1"/>
          </p:cNvPicPr>
          <p:nvPr/>
        </p:nvPicPr>
        <p:blipFill>
          <a:blip r:embed="rId2"/>
          <a:stretch>
            <a:fillRect/>
          </a:stretch>
        </p:blipFill>
        <p:spPr>
          <a:xfrm>
            <a:off x="6392764" y="4981307"/>
            <a:ext cx="4452151" cy="7073672"/>
          </a:xfrm>
          <a:prstGeom prst="rect">
            <a:avLst/>
          </a:prstGeom>
          <a:ln w="12700">
            <a:miter lim="400000"/>
          </a:ln>
        </p:spPr>
      </p:pic>
      <p:pic>
        <p:nvPicPr>
          <p:cNvPr id="352" name="Picture 16" descr="Picture 16"/>
          <p:cNvPicPr>
            <a:picLocks noChangeAspect="1"/>
          </p:cNvPicPr>
          <p:nvPr/>
        </p:nvPicPr>
        <p:blipFill>
          <a:blip r:embed="rId3"/>
          <a:stretch>
            <a:fillRect/>
          </a:stretch>
        </p:blipFill>
        <p:spPr>
          <a:xfrm>
            <a:off x="17742255" y="4168475"/>
            <a:ext cx="5914877" cy="7886503"/>
          </a:xfrm>
          <a:prstGeom prst="rect">
            <a:avLst/>
          </a:prstGeom>
          <a:ln w="12700">
            <a:miter lim="400000"/>
          </a:ln>
        </p:spPr>
      </p:pic>
      <p:pic>
        <p:nvPicPr>
          <p:cNvPr id="353" name="Picture 19" descr="Picture 19"/>
          <p:cNvPicPr>
            <a:picLocks noChangeAspect="1"/>
          </p:cNvPicPr>
          <p:nvPr/>
        </p:nvPicPr>
        <p:blipFill>
          <a:blip r:embed="rId4"/>
          <a:stretch>
            <a:fillRect/>
          </a:stretch>
        </p:blipFill>
        <p:spPr>
          <a:xfrm>
            <a:off x="12827490" y="4168476"/>
            <a:ext cx="3322191" cy="7886503"/>
          </a:xfrm>
          <a:prstGeom prst="rect">
            <a:avLst/>
          </a:prstGeom>
          <a:ln w="12700">
            <a:miter lim="400000"/>
          </a:ln>
        </p:spPr>
      </p:pic>
      <p:pic>
        <p:nvPicPr>
          <p:cNvPr id="354" name="Immagine 6" descr="Immagine 6"/>
          <p:cNvPicPr>
            <a:picLocks noChangeAspect="1"/>
          </p:cNvPicPr>
          <p:nvPr/>
        </p:nvPicPr>
        <p:blipFill>
          <a:blip r:embed="rId5"/>
          <a:stretch>
            <a:fillRect/>
          </a:stretch>
        </p:blipFill>
        <p:spPr>
          <a:xfrm>
            <a:off x="903971" y="2608580"/>
            <a:ext cx="4047264" cy="9446399"/>
          </a:xfrm>
          <a:prstGeom prst="rect">
            <a:avLst/>
          </a:prstGeom>
          <a:ln w="12700">
            <a:miter lim="400000"/>
          </a:ln>
        </p:spPr>
      </p:pic>
      <p:sp>
        <p:nvSpPr>
          <p:cNvPr id="355" name="TextBox 21"/>
          <p:cNvSpPr txBox="1"/>
          <p:nvPr/>
        </p:nvSpPr>
        <p:spPr>
          <a:xfrm>
            <a:off x="6419536" y="2492966"/>
            <a:ext cx="4381084" cy="236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ptos"/>
                <a:ea typeface="Aptos"/>
                <a:cs typeface="Aptos"/>
                <a:sym typeface="Aptos"/>
              </a:defRPr>
            </a:lvl1pPr>
          </a:lstStyle>
          <a:p>
            <a:r>
              <a:rPr lang="en-US" noProof="0" dirty="0"/>
              <a:t>Vertical Alignment with micrometric controls and laser level</a:t>
            </a:r>
          </a:p>
        </p:txBody>
      </p:sp>
      <p:sp>
        <p:nvSpPr>
          <p:cNvPr id="356" name="TextBox 22"/>
          <p:cNvSpPr txBox="1"/>
          <p:nvPr/>
        </p:nvSpPr>
        <p:spPr>
          <a:xfrm>
            <a:off x="12627801" y="2492966"/>
            <a:ext cx="5048182" cy="1275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3600">
                <a:solidFill>
                  <a:srgbClr val="000000"/>
                </a:solidFill>
                <a:latin typeface="Aptos"/>
                <a:ea typeface="Aptos"/>
                <a:cs typeface="Aptos"/>
                <a:sym typeface="Aptos"/>
              </a:defRPr>
            </a:pPr>
            <a:r>
              <a:rPr lang="en-US" noProof="0" dirty="0"/>
              <a:t>Fiber with seed</a:t>
            </a:r>
          </a:p>
          <a:p>
            <a:pPr algn="l" defTabSz="1828800">
              <a:defRPr sz="3600">
                <a:solidFill>
                  <a:srgbClr val="000000"/>
                </a:solidFill>
                <a:latin typeface="Aptos"/>
                <a:ea typeface="Aptos"/>
                <a:cs typeface="Aptos"/>
                <a:sym typeface="Aptos"/>
              </a:defRPr>
            </a:pPr>
            <a:r>
              <a:rPr lang="en-US" noProof="0" dirty="0"/>
              <a:t>(Perugia method)</a:t>
            </a:r>
          </a:p>
        </p:txBody>
      </p:sp>
      <p:sp>
        <p:nvSpPr>
          <p:cNvPr id="357" name="TextBox 23"/>
          <p:cNvSpPr txBox="1"/>
          <p:nvPr/>
        </p:nvSpPr>
        <p:spPr>
          <a:xfrm>
            <a:off x="18739164" y="2492966"/>
            <a:ext cx="5224819" cy="1275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3600">
                <a:solidFill>
                  <a:srgbClr val="000000"/>
                </a:solidFill>
                <a:latin typeface="Aptos"/>
                <a:ea typeface="Aptos"/>
                <a:cs typeface="Aptos"/>
                <a:sym typeface="Aptos"/>
              </a:defRPr>
            </a:pPr>
            <a:r>
              <a:rPr lang="en-US" noProof="0" dirty="0"/>
              <a:t>Fiber without seed</a:t>
            </a:r>
          </a:p>
          <a:p>
            <a:pPr algn="l" defTabSz="1828800">
              <a:defRPr sz="3600">
                <a:solidFill>
                  <a:srgbClr val="000000"/>
                </a:solidFill>
                <a:latin typeface="Aptos"/>
                <a:ea typeface="Aptos"/>
                <a:cs typeface="Aptos"/>
                <a:sym typeface="Aptos"/>
              </a:defRPr>
            </a:pPr>
            <a:r>
              <a:rPr lang="en-US" noProof="0" dirty="0"/>
              <a:t>(Glasgow method)</a:t>
            </a:r>
          </a:p>
        </p:txBody>
      </p:sp>
      <p:sp>
        <p:nvSpPr>
          <p:cNvPr id="358" name="TextBox 26"/>
          <p:cNvSpPr txBox="1"/>
          <p:nvPr/>
        </p:nvSpPr>
        <p:spPr>
          <a:xfrm>
            <a:off x="4118921" y="12414525"/>
            <a:ext cx="19050308"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i="1">
                <a:solidFill>
                  <a:srgbClr val="000000"/>
                </a:solidFill>
                <a:latin typeface="Aptos"/>
                <a:ea typeface="Aptos"/>
                <a:cs typeface="Aptos"/>
                <a:sym typeface="Aptos"/>
              </a:defRPr>
            </a:lvl1pPr>
          </a:lstStyle>
          <a:p>
            <a:r>
              <a:rPr lang="en-US" noProof="0" dirty="0"/>
              <a:t>Work done with Ardiana Nela and Dr Flavio Travasso at the University of Perugia</a:t>
            </a:r>
          </a:p>
        </p:txBody>
      </p:sp>
      <p:sp>
        <p:nvSpPr>
          <p:cNvPr id="359"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61" name="Title 1"/>
          <p:cNvSpPr txBox="1"/>
          <p:nvPr/>
        </p:nvSpPr>
        <p:spPr>
          <a:xfrm>
            <a:off x="533400" y="3514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characterization</a:t>
            </a:r>
          </a:p>
        </p:txBody>
      </p:sp>
      <p:sp>
        <p:nvSpPr>
          <p:cNvPr id="2" name="Michele Arcangelo Dicorato and Nicolò Baldicchi, PAS Rome meeting 2026">
            <a:extLst>
              <a:ext uri="{FF2B5EF4-FFF2-40B4-BE49-F238E27FC236}">
                <a16:creationId xmlns:a16="http://schemas.microsoft.com/office/drawing/2014/main" id="{FAD79544-6788-866E-45FC-5A1876E2EA13}"/>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asellaDiTesto 16"/>
          <p:cNvSpPr txBox="1"/>
          <p:nvPr/>
        </p:nvSpPr>
        <p:spPr>
          <a:xfrm>
            <a:off x="9666789" y="9867255"/>
            <a:ext cx="7136622" cy="2913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t>Bending system designed and optimized for cylindrical rods 3 mm thick and 5 cm long, according to the standard ASTM C1684-18 2023</a:t>
            </a:r>
          </a:p>
        </p:txBody>
      </p:sp>
      <p:grpSp>
        <p:nvGrpSpPr>
          <p:cNvPr id="366" name="Gruppo 4"/>
          <p:cNvGrpSpPr/>
          <p:nvPr/>
        </p:nvGrpSpPr>
        <p:grpSpPr>
          <a:xfrm>
            <a:off x="1070420" y="5083311"/>
            <a:ext cx="5929589" cy="1134462"/>
            <a:chOff x="0" y="0"/>
            <a:chExt cx="5929588" cy="1134460"/>
          </a:xfrm>
        </p:grpSpPr>
        <mc:AlternateContent xmlns:mc="http://schemas.openxmlformats.org/markup-compatibility/2006" xmlns:a14="http://schemas.microsoft.com/office/drawing/2010/main">
          <mc:Choice Requires="a14">
            <p:sp>
              <p:nvSpPr>
                <p:cNvPr id="364" name="CasellaDiTesto 3"/>
                <p:cNvSpPr txBox="1"/>
                <p:nvPr/>
              </p:nvSpPr>
              <p:spPr>
                <a:xfrm>
                  <a:off x="0" y="0"/>
                  <a:ext cx="2422905" cy="983895"/>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𝜎</m:t>
                            </m:r>
                          </m:e>
                          <m:sub>
                            <m:r>
                              <a:rPr lang="en-US" sz="3600" i="1" noProof="0" smtClean="0">
                                <a:solidFill>
                                  <a:srgbClr val="000000"/>
                                </a:solidFill>
                                <a:latin typeface="Cambria Math" panose="02040503050406030204" pitchFamily="18" charset="0"/>
                              </a:rPr>
                              <m:t>𝑚𝑎𝑥</m:t>
                            </m:r>
                          </m:sub>
                        </m:sSub>
                        <m:r>
                          <a:rPr lang="en-US" sz="3600" i="1" noProof="0" smtClean="0">
                            <a:solidFill>
                              <a:srgbClr val="000000"/>
                            </a:solidFill>
                            <a:latin typeface="Cambria Math" panose="02040503050406030204" pitchFamily="18" charset="0"/>
                          </a:rPr>
                          <m:t>=</m:t>
                        </m:r>
                        <m:f>
                          <m:fPr>
                            <m:ctrlPr>
                              <a:rPr lang="en-US" sz="3600" i="1" noProof="0" smtClean="0">
                                <a:solidFill>
                                  <a:srgbClr val="000000"/>
                                </a:solidFill>
                                <a:latin typeface="Cambria Math" panose="02040503050406030204" pitchFamily="18" charset="0"/>
                              </a:rPr>
                            </m:ctrlPr>
                          </m:fPr>
                          <m:num>
                            <m:r>
                              <a:rPr lang="en-US" sz="3600" i="1" noProof="0" smtClean="0">
                                <a:solidFill>
                                  <a:srgbClr val="000000"/>
                                </a:solidFill>
                                <a:latin typeface="Cambria Math" panose="02040503050406030204" pitchFamily="18" charset="0"/>
                              </a:rPr>
                              <m:t>16</m:t>
                            </m:r>
                            <m:r>
                              <a:rPr lang="en-US" sz="3600" i="1" noProof="0" smtClean="0">
                                <a:solidFill>
                                  <a:srgbClr val="000000"/>
                                </a:solidFill>
                                <a:latin typeface="Cambria Math" panose="02040503050406030204" pitchFamily="18" charset="0"/>
                              </a:rPr>
                              <m:t>𝑃𝑎</m:t>
                            </m:r>
                          </m:num>
                          <m:den>
                            <m:r>
                              <a:rPr lang="en-US" sz="3600" i="1" noProof="0" smtClean="0">
                                <a:solidFill>
                                  <a:srgbClr val="000000"/>
                                </a:solidFill>
                                <a:latin typeface="Cambria Math" panose="02040503050406030204" pitchFamily="18" charset="0"/>
                              </a:rPr>
                              <m:t>𝜋</m:t>
                            </m:r>
                            <m:sSup>
                              <m:sSupPr>
                                <m:ctrlPr>
                                  <a:rPr lang="en-US" sz="3600" i="1" noProof="0" smtClean="0">
                                    <a:solidFill>
                                      <a:srgbClr val="000000"/>
                                    </a:solidFill>
                                    <a:latin typeface="Cambria Math" panose="02040503050406030204" pitchFamily="18" charset="0"/>
                                  </a:rPr>
                                </m:ctrlPr>
                              </m:sSupPr>
                              <m:e>
                                <m:r>
                                  <a:rPr lang="en-US" sz="3600" i="1" noProof="0" smtClean="0">
                                    <a:solidFill>
                                      <a:srgbClr val="000000"/>
                                    </a:solidFill>
                                    <a:latin typeface="Cambria Math" panose="02040503050406030204" pitchFamily="18" charset="0"/>
                                  </a:rPr>
                                  <m:t>𝐷</m:t>
                                </m:r>
                              </m:e>
                              <m:sup>
                                <m:r>
                                  <a:rPr lang="en-US" sz="3600" i="1" noProof="0" smtClean="0">
                                    <a:solidFill>
                                      <a:srgbClr val="000000"/>
                                    </a:solidFill>
                                    <a:latin typeface="Cambria Math" panose="02040503050406030204" pitchFamily="18" charset="0"/>
                                  </a:rPr>
                                  <m:t>3</m:t>
                                </m:r>
                              </m:sup>
                            </m:sSup>
                          </m:den>
                        </m:f>
                      </m:oMath>
                    </m:oMathPara>
                  </a14:m>
                  <a:endParaRPr lang="en-US" sz="3600" noProof="0" dirty="0"/>
                </a:p>
              </p:txBody>
            </p:sp>
          </mc:Choice>
          <mc:Fallback xmlns="">
            <p:sp>
              <p:nvSpPr>
                <p:cNvPr id="364" name="CasellaDiTesto 3"/>
                <p:cNvSpPr txBox="1">
                  <a:spLocks noRot="1" noChangeAspect="1" noMove="1" noResize="1" noEditPoints="1" noAdjustHandles="1" noChangeArrowheads="1" noChangeShapeType="1" noTextEdit="1"/>
                </p:cNvSpPr>
                <p:nvPr/>
              </p:nvSpPr>
              <p:spPr>
                <a:xfrm>
                  <a:off x="0" y="0"/>
                  <a:ext cx="2422905" cy="983895"/>
                </a:xfrm>
                <a:prstGeom prst="rect">
                  <a:avLst/>
                </a:prstGeom>
                <a:blipFill>
                  <a:blip r:embed="rId2"/>
                  <a:stretch>
                    <a:fillRect r="-8816" b="-4969"/>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5" name="CasellaDiTesto 17"/>
                <p:cNvSpPr txBox="1"/>
                <p:nvPr/>
              </p:nvSpPr>
              <p:spPr>
                <a:xfrm>
                  <a:off x="3290670" y="0"/>
                  <a:ext cx="2638919" cy="1134461"/>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91439" tIns="91439" rIns="91439" bIns="91439" numCol="1" anchor="t">
                  <a:spAutoFit/>
                </a:bodyPr>
                <a:lstStyle/>
                <a:p>
                  <a:pPr algn="l" defTabSz="1828800">
                    <a:defRPr sz="3100">
                      <a:solidFill>
                        <a:srgbClr val="000000"/>
                      </a:solidFill>
                      <a:latin typeface="Cambria Math"/>
                      <a:ea typeface="Cambria Math"/>
                      <a:cs typeface="Cambria Math"/>
                      <a:sym typeface="Cambria Math"/>
                    </a:defRPr>
                  </a:pPr>
                  <a14:m>
                    <m:oMathPara xmlns:m="http://schemas.openxmlformats.org/officeDocument/2006/math">
                      <m:oMathParaPr>
                        <m:jc m:val="left"/>
                      </m:oMathParaPr>
                      <m:oMath xmlns:m="http://schemas.openxmlformats.org/officeDocument/2006/math">
                        <m:r>
                          <a:rPr lang="en-US" sz="3250" i="1" noProof="0" smtClean="0">
                            <a:solidFill>
                              <a:srgbClr val="000000"/>
                            </a:solidFill>
                            <a:latin typeface="Cambria Math" panose="02040503050406030204" pitchFamily="18" charset="0"/>
                          </a:rPr>
                          <m:t>𝑎</m:t>
                        </m:r>
                        <m:r>
                          <a:rPr lang="en-US" sz="3250" i="1" noProof="0" smtClean="0">
                            <a:solidFill>
                              <a:srgbClr val="000000"/>
                            </a:solidFill>
                            <a:latin typeface="Cambria Math" panose="02040503050406030204" pitchFamily="18" charset="0"/>
                          </a:rPr>
                          <m:t>=10 </m:t>
                        </m:r>
                        <m:r>
                          <m:rPr>
                            <m:sty m:val="p"/>
                          </m:rPr>
                          <a:rPr lang="en-US" sz="3250" i="1" noProof="0" smtClean="0">
                            <a:solidFill>
                              <a:srgbClr val="000000"/>
                            </a:solidFill>
                            <a:latin typeface="Cambria Math" panose="02040503050406030204" pitchFamily="18" charset="0"/>
                          </a:rPr>
                          <m:t>mm</m:t>
                        </m:r>
                      </m:oMath>
                    </m:oMathPara>
                  </a14:m>
                  <a:endParaRPr lang="en-US" noProof="0" dirty="0"/>
                </a:p>
                <a:p>
                  <a:pPr algn="l" defTabSz="1828800">
                    <a:defRPr sz="3100">
                      <a:solidFill>
                        <a:srgbClr val="000000"/>
                      </a:solidFill>
                      <a:latin typeface="Cambria Math"/>
                      <a:ea typeface="Cambria Math"/>
                      <a:cs typeface="Cambria Math"/>
                      <a:sym typeface="Cambria Math"/>
                    </a:defRPr>
                  </a:pPr>
                  <a14:m>
                    <m:oMathPara xmlns:m="http://schemas.openxmlformats.org/officeDocument/2006/math">
                      <m:oMathParaPr>
                        <m:jc m:val="left"/>
                      </m:oMathParaPr>
                      <m:oMath xmlns:m="http://schemas.openxmlformats.org/officeDocument/2006/math">
                        <m:r>
                          <a:rPr lang="en-US" sz="3250" i="1" noProof="0" smtClean="0">
                            <a:solidFill>
                              <a:srgbClr val="000000"/>
                            </a:solidFill>
                            <a:latin typeface="Cambria Math" panose="02040503050406030204" pitchFamily="18" charset="0"/>
                          </a:rPr>
                          <m:t>𝐷</m:t>
                        </m:r>
                        <m:r>
                          <a:rPr lang="en-US" sz="3250" i="1" noProof="0" smtClean="0">
                            <a:solidFill>
                              <a:srgbClr val="000000"/>
                            </a:solidFill>
                            <a:latin typeface="Cambria Math" panose="02040503050406030204" pitchFamily="18" charset="0"/>
                          </a:rPr>
                          <m:t>= 3 </m:t>
                        </m:r>
                        <m:r>
                          <m:rPr>
                            <m:sty m:val="p"/>
                          </m:rPr>
                          <a:rPr lang="en-US" sz="3250" i="1" noProof="0" smtClean="0">
                            <a:solidFill>
                              <a:srgbClr val="000000"/>
                            </a:solidFill>
                            <a:latin typeface="Cambria Math" panose="02040503050406030204" pitchFamily="18" charset="0"/>
                          </a:rPr>
                          <m:t>mm</m:t>
                        </m:r>
                      </m:oMath>
                    </m:oMathPara>
                  </a14:m>
                  <a:endParaRPr lang="en-US" noProof="0" dirty="0"/>
                </a:p>
              </p:txBody>
            </p:sp>
          </mc:Choice>
          <mc:Fallback xmlns="">
            <p:sp>
              <p:nvSpPr>
                <p:cNvPr id="365" name="CasellaDiTesto 17"/>
                <p:cNvSpPr txBox="1">
                  <a:spLocks noRot="1" noChangeAspect="1" noMove="1" noResize="1" noEditPoints="1" noAdjustHandles="1" noChangeArrowheads="1" noChangeShapeType="1" noTextEdit="1"/>
                </p:cNvSpPr>
                <p:nvPr/>
              </p:nvSpPr>
              <p:spPr>
                <a:xfrm>
                  <a:off x="3290670" y="0"/>
                  <a:ext cx="2638919" cy="1134461"/>
                </a:xfrm>
                <a:prstGeom prst="rect">
                  <a:avLst/>
                </a:prstGeom>
                <a:blipFill>
                  <a:blip r:embed="rId3"/>
                  <a:stretch>
                    <a:fillRect/>
                  </a:stretch>
                </a:blipFill>
                <a:ln w="12700" cap="flat">
                  <a:noFill/>
                  <a:miter lim="400000"/>
                </a:ln>
                <a:effectLst/>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grpSp>
      <p:sp>
        <p:nvSpPr>
          <p:cNvPr id="367" name="CasellaDiTesto 2"/>
          <p:cNvSpPr txBox="1"/>
          <p:nvPr/>
        </p:nvSpPr>
        <p:spPr>
          <a:xfrm>
            <a:off x="18336812" y="11734155"/>
            <a:ext cx="5406095" cy="1046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2800">
                <a:solidFill>
                  <a:srgbClr val="000000"/>
                </a:solidFill>
                <a:latin typeface="Aptos"/>
                <a:ea typeface="Aptos"/>
                <a:cs typeface="Aptos"/>
                <a:sym typeface="Aptos"/>
              </a:defRPr>
            </a:lvl1pPr>
          </a:lstStyle>
          <a:p>
            <a:r>
              <a:rPr lang="en-US" noProof="0" dirty="0"/>
              <a:t>[Quinn et al., Journal of Testing and Evaluation, 2009]</a:t>
            </a:r>
          </a:p>
        </p:txBody>
      </p:sp>
      <p:pic>
        <p:nvPicPr>
          <p:cNvPr id="368" name="Picture 8" descr="Picture 8"/>
          <p:cNvPicPr>
            <a:picLocks noChangeAspect="1"/>
          </p:cNvPicPr>
          <p:nvPr/>
        </p:nvPicPr>
        <p:blipFill>
          <a:blip r:embed="rId4"/>
          <a:stretch>
            <a:fillRect/>
          </a:stretch>
        </p:blipFill>
        <p:spPr>
          <a:xfrm>
            <a:off x="9575348" y="2521015"/>
            <a:ext cx="7315201" cy="7315201"/>
          </a:xfrm>
          <a:prstGeom prst="rect">
            <a:avLst/>
          </a:prstGeom>
          <a:ln w="12700">
            <a:miter lim="400000"/>
          </a:ln>
        </p:spPr>
      </p:pic>
      <p:grpSp>
        <p:nvGrpSpPr>
          <p:cNvPr id="372" name="Gruppo 5"/>
          <p:cNvGrpSpPr/>
          <p:nvPr/>
        </p:nvGrpSpPr>
        <p:grpSpPr>
          <a:xfrm>
            <a:off x="18269943" y="1269248"/>
            <a:ext cx="5213579" cy="10334529"/>
            <a:chOff x="0" y="0"/>
            <a:chExt cx="5213577" cy="10334528"/>
          </a:xfrm>
        </p:grpSpPr>
        <p:pic>
          <p:nvPicPr>
            <p:cNvPr id="369" name="Immagine 7" descr="Immagine 7"/>
            <p:cNvPicPr>
              <a:picLocks noChangeAspect="1"/>
            </p:cNvPicPr>
            <p:nvPr/>
          </p:nvPicPr>
          <p:blipFill>
            <a:blip r:embed="rId5"/>
            <a:stretch>
              <a:fillRect/>
            </a:stretch>
          </p:blipFill>
          <p:spPr>
            <a:xfrm>
              <a:off x="0" y="0"/>
              <a:ext cx="5213578" cy="10334529"/>
            </a:xfrm>
            <a:prstGeom prst="rect">
              <a:avLst/>
            </a:prstGeom>
            <a:ln w="12700" cap="flat">
              <a:noFill/>
              <a:miter lim="400000"/>
            </a:ln>
            <a:effectLst/>
          </p:spPr>
        </p:pic>
        <p:sp>
          <p:nvSpPr>
            <p:cNvPr id="370" name="Connettore 2 19"/>
            <p:cNvSpPr/>
            <p:nvPr/>
          </p:nvSpPr>
          <p:spPr>
            <a:xfrm>
              <a:off x="1585559" y="1397995"/>
              <a:ext cx="2026511" cy="1"/>
            </a:xfrm>
            <a:prstGeom prst="line">
              <a:avLst/>
            </a:prstGeom>
            <a:noFill/>
            <a:ln w="38100" cap="flat">
              <a:solidFill>
                <a:srgbClr val="000000"/>
              </a:solidFill>
              <a:prstDash val="solid"/>
              <a:miter lim="800000"/>
              <a:headEnd type="triangle" w="med" len="med"/>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371" name="CasellaDiTesto 21"/>
            <p:cNvSpPr txBox="1"/>
            <p:nvPr/>
          </p:nvSpPr>
          <p:spPr>
            <a:xfrm>
              <a:off x="2030291" y="712383"/>
              <a:ext cx="1043249"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defTabSz="1828800">
                <a:defRPr sz="3600">
                  <a:solidFill>
                    <a:srgbClr val="000000"/>
                  </a:solidFill>
                  <a:latin typeface="Aptos"/>
                  <a:ea typeface="Aptos"/>
                  <a:cs typeface="Aptos"/>
                  <a:sym typeface="Aptos"/>
                </a:defRPr>
              </a:lvl1pPr>
            </a:lstStyle>
            <a:p>
              <a:r>
                <a:rPr lang="en-US" noProof="0" dirty="0"/>
                <a:t>2a</a:t>
              </a:r>
            </a:p>
          </p:txBody>
        </p:sp>
      </p:grpSp>
      <p:sp>
        <p:nvSpPr>
          <p:cNvPr id="373" name="TextBox 24"/>
          <p:cNvSpPr txBox="1"/>
          <p:nvPr/>
        </p:nvSpPr>
        <p:spPr>
          <a:xfrm>
            <a:off x="802638" y="2932288"/>
            <a:ext cx="6034699"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t>4-point bending method</a:t>
            </a:r>
          </a:p>
        </p:txBody>
      </p:sp>
      <p:sp>
        <p:nvSpPr>
          <p:cNvPr id="374" name="TextBox 29"/>
          <p:cNvSpPr txBox="1"/>
          <p:nvPr/>
        </p:nvSpPr>
        <p:spPr>
          <a:xfrm>
            <a:off x="825785" y="10959455"/>
            <a:ext cx="8060151" cy="1821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i="1">
                <a:solidFill>
                  <a:srgbClr val="000000"/>
                </a:solidFill>
                <a:latin typeface="Aptos"/>
                <a:ea typeface="Aptos"/>
                <a:cs typeface="Aptos"/>
                <a:sym typeface="Aptos"/>
              </a:defRPr>
            </a:lvl1pPr>
          </a:lstStyle>
          <a:p>
            <a:r>
              <a:rPr lang="en-US" noProof="0" dirty="0"/>
              <a:t>Work done with Ardiana Nela and Dr Flavio Travasso at the University of Perugia</a:t>
            </a:r>
          </a:p>
        </p:txBody>
      </p:sp>
      <p:sp>
        <p:nvSpPr>
          <p:cNvPr id="375" name="TextBox 1"/>
          <p:cNvSpPr txBox="1"/>
          <p:nvPr/>
        </p:nvSpPr>
        <p:spPr>
          <a:xfrm>
            <a:off x="802637" y="6410938"/>
            <a:ext cx="8083299" cy="4551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3600">
                <a:solidFill>
                  <a:srgbClr val="000000"/>
                </a:solidFill>
                <a:latin typeface="Aptos"/>
                <a:ea typeface="Aptos"/>
                <a:cs typeface="Aptos"/>
                <a:sym typeface="Aptos"/>
              </a:defRPr>
            </a:pPr>
            <a:r>
              <a:rPr lang="en-US" noProof="0" dirty="0"/>
              <a:t>Why bending test? </a:t>
            </a:r>
          </a:p>
          <a:p>
            <a:pPr marL="571500" indent="-571500" algn="l" defTabSz="1828800">
              <a:buSzPct val="100000"/>
              <a:buChar char="-"/>
              <a:defRPr sz="3600">
                <a:solidFill>
                  <a:srgbClr val="000000"/>
                </a:solidFill>
                <a:latin typeface="Aptos"/>
                <a:ea typeface="Aptos"/>
                <a:cs typeface="Aptos"/>
                <a:sym typeface="Aptos"/>
              </a:defRPr>
            </a:pPr>
            <a:r>
              <a:rPr lang="en-US" noProof="0" dirty="0"/>
              <a:t>To determine the assembly precision (some misalignment in the assembly can cause the fiber to bend)</a:t>
            </a:r>
          </a:p>
          <a:p>
            <a:pPr marL="571500" indent="-571500" algn="l" defTabSz="1828800">
              <a:buSzPct val="100000"/>
              <a:buChar char="-"/>
              <a:defRPr sz="3600">
                <a:solidFill>
                  <a:srgbClr val="000000"/>
                </a:solidFill>
                <a:latin typeface="Aptos"/>
                <a:ea typeface="Aptos"/>
                <a:cs typeface="Aptos"/>
                <a:sym typeface="Aptos"/>
              </a:defRPr>
            </a:pPr>
            <a:r>
              <a:rPr lang="en-US" noProof="0" dirty="0"/>
              <a:t>To determine the dynamic displacement range during the setup of the active controls</a:t>
            </a:r>
          </a:p>
        </p:txBody>
      </p:sp>
      <p:sp>
        <p:nvSpPr>
          <p:cNvPr id="376" name="CasellaDiTesto 5"/>
          <p:cNvSpPr txBox="1"/>
          <p:nvPr/>
        </p:nvSpPr>
        <p:spPr>
          <a:xfrm>
            <a:off x="825786" y="4166685"/>
            <a:ext cx="5096131"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ptos"/>
                <a:ea typeface="Aptos"/>
                <a:cs typeface="Aptos"/>
                <a:sym typeface="Aptos"/>
              </a:defRPr>
            </a:lvl1pPr>
          </a:lstStyle>
          <a:p>
            <a:r>
              <a:rPr lang="en-US" noProof="0" dirty="0"/>
              <a:t>Maximum tensile stress</a:t>
            </a:r>
          </a:p>
        </p:txBody>
      </p:sp>
      <p:sp>
        <p:nvSpPr>
          <p:cNvPr id="377"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79"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characterization</a:t>
            </a:r>
          </a:p>
        </p:txBody>
      </p:sp>
      <p:sp>
        <p:nvSpPr>
          <p:cNvPr id="380" name="TextBox 3"/>
          <p:cNvSpPr txBox="1"/>
          <p:nvPr/>
        </p:nvSpPr>
        <p:spPr>
          <a:xfrm>
            <a:off x="774700" y="1816100"/>
            <a:ext cx="10789920" cy="792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a:solidFill>
                  <a:srgbClr val="000000"/>
                </a:solidFill>
                <a:latin typeface="Aptos Display"/>
                <a:ea typeface="Aptos Display"/>
                <a:cs typeface="Aptos Display"/>
                <a:sym typeface="Aptos Display"/>
              </a:defRPr>
            </a:lvl1pPr>
          </a:lstStyle>
          <a:p>
            <a:r>
              <a:rPr lang="en-US" noProof="0" dirty="0"/>
              <a:t>Bending stress measurements</a:t>
            </a:r>
          </a:p>
        </p:txBody>
      </p:sp>
      <p:sp>
        <p:nvSpPr>
          <p:cNvPr id="2" name="Michele Arcangelo Dicorato and Nicolò Baldicchi, PAS Rome meeting 2026">
            <a:extLst>
              <a:ext uri="{FF2B5EF4-FFF2-40B4-BE49-F238E27FC236}">
                <a16:creationId xmlns:a16="http://schemas.microsoft.com/office/drawing/2014/main" id="{E9E367AB-5D71-7688-E58C-B1E0C9158B68}"/>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ingegneria, interno, acciaio, edificio&#10;&#10;Il contenuto generato dall'IA potrebbe non essere corretto.">
            <a:extLst>
              <a:ext uri="{FF2B5EF4-FFF2-40B4-BE49-F238E27FC236}">
                <a16:creationId xmlns:a16="http://schemas.microsoft.com/office/drawing/2014/main" id="{96C13C57-834B-D7C6-90CA-E84A889BF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60667" y="4262362"/>
            <a:ext cx="10633049" cy="5986407"/>
          </a:xfrm>
          <a:prstGeom prst="rect">
            <a:avLst/>
          </a:prstGeom>
        </p:spPr>
      </p:pic>
      <p:pic>
        <p:nvPicPr>
          <p:cNvPr id="13" name="Immagine 12" descr="Immagine che contiene metallo, interno, arte&#10;&#10;Il contenuto generato dall'IA potrebbe non essere corretto.">
            <a:extLst>
              <a:ext uri="{FF2B5EF4-FFF2-40B4-BE49-F238E27FC236}">
                <a16:creationId xmlns:a16="http://schemas.microsoft.com/office/drawing/2014/main" id="{7FF55C2C-AFF8-131D-5545-BBA53638E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687383" y="4262361"/>
            <a:ext cx="10633049" cy="5986407"/>
          </a:xfrm>
          <a:prstGeom prst="rect">
            <a:avLst/>
          </a:prstGeom>
        </p:spPr>
      </p:pic>
      <p:sp>
        <p:nvSpPr>
          <p:cNvPr id="14" name="CasellaDiTesto 13">
            <a:extLst>
              <a:ext uri="{FF2B5EF4-FFF2-40B4-BE49-F238E27FC236}">
                <a16:creationId xmlns:a16="http://schemas.microsoft.com/office/drawing/2014/main" id="{8B2AA618-9FA1-CAFF-C248-B22D0EDD0AA6}"/>
              </a:ext>
            </a:extLst>
          </p:cNvPr>
          <p:cNvSpPr txBox="1"/>
          <p:nvPr/>
        </p:nvSpPr>
        <p:spPr>
          <a:xfrm>
            <a:off x="914400" y="3357287"/>
            <a:ext cx="8826759" cy="2862322"/>
          </a:xfrm>
          <a:prstGeom prst="rect">
            <a:avLst/>
          </a:prstGeom>
          <a:noFill/>
        </p:spPr>
        <p:txBody>
          <a:bodyPr wrap="square" rtlCol="0">
            <a:spAutoFit/>
          </a:bodyPr>
          <a:lstStyle/>
          <a:p>
            <a:pPr marL="285750" indent="-285750" algn="l">
              <a:buFont typeface="Arial" panose="020B0604020202020204" pitchFamily="34" charset="0"/>
              <a:buChar char="•"/>
            </a:pPr>
            <a:r>
              <a:rPr lang="en-US" sz="3600" noProof="0" dirty="0">
                <a:solidFill>
                  <a:schemeClr val="bg2">
                    <a:lumMod val="10000"/>
                  </a:schemeClr>
                </a:solidFill>
                <a:latin typeface="Aptos" panose="020B0004020202020204" pitchFamily="34" charset="0"/>
              </a:rPr>
              <a:t>Lloyd LD50 testing machine with 5kN load cell (set to apply a uniform displacement of 5 mm/min)</a:t>
            </a:r>
          </a:p>
          <a:p>
            <a:pPr marL="285750" indent="-285750" algn="l">
              <a:buFont typeface="Arial" panose="020B0604020202020204" pitchFamily="34" charset="0"/>
              <a:buChar char="•"/>
            </a:pPr>
            <a:endParaRPr lang="en-US" sz="3600" noProof="0" dirty="0">
              <a:solidFill>
                <a:schemeClr val="bg2">
                  <a:lumMod val="10000"/>
                </a:schemeClr>
              </a:solidFill>
              <a:latin typeface="Aptos" panose="020B0004020202020204" pitchFamily="34" charset="0"/>
            </a:endParaRPr>
          </a:p>
          <a:p>
            <a:pPr marL="285750" indent="-285750" algn="l">
              <a:buFont typeface="Arial" panose="020B0604020202020204" pitchFamily="34" charset="0"/>
              <a:buChar char="•"/>
            </a:pPr>
            <a:r>
              <a:rPr lang="en-US" sz="3600" noProof="0" dirty="0">
                <a:solidFill>
                  <a:schemeClr val="bg2">
                    <a:lumMod val="10000"/>
                  </a:schemeClr>
                </a:solidFill>
                <a:latin typeface="Aptos" panose="020B0004020202020204" pitchFamily="34" charset="0"/>
              </a:rPr>
              <a:t>Ultra high speed camera (set to 5000 fps)</a:t>
            </a:r>
          </a:p>
        </p:txBody>
      </p:sp>
      <p:sp>
        <p:nvSpPr>
          <p:cNvPr id="15" name="Rettangolo">
            <a:extLst>
              <a:ext uri="{FF2B5EF4-FFF2-40B4-BE49-F238E27FC236}">
                <a16:creationId xmlns:a16="http://schemas.microsoft.com/office/drawing/2014/main" id="{AE7F185C-F02C-65CA-AECA-D88D9AF47691}"/>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16" name="Michele Arcangelo Dicorato and Nicolò Baldicchi, PAS Rome meeting 2026">
            <a:extLst>
              <a:ext uri="{FF2B5EF4-FFF2-40B4-BE49-F238E27FC236}">
                <a16:creationId xmlns:a16="http://schemas.microsoft.com/office/drawing/2014/main" id="{2D354DC4-CA73-D2EA-3E6C-B9018867085D}"/>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
        <p:nvSpPr>
          <p:cNvPr id="19" name="Title 1">
            <a:extLst>
              <a:ext uri="{FF2B5EF4-FFF2-40B4-BE49-F238E27FC236}">
                <a16:creationId xmlns:a16="http://schemas.microsoft.com/office/drawing/2014/main" id="{A4EA9688-F0C4-84F1-0963-D17912677E05}"/>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characterization</a:t>
            </a:r>
          </a:p>
        </p:txBody>
      </p:sp>
      <p:sp>
        <p:nvSpPr>
          <p:cNvPr id="20" name="TextBox 3">
            <a:extLst>
              <a:ext uri="{FF2B5EF4-FFF2-40B4-BE49-F238E27FC236}">
                <a16:creationId xmlns:a16="http://schemas.microsoft.com/office/drawing/2014/main" id="{851D0B8A-11D2-8F63-9C85-408D6665462B}"/>
              </a:ext>
            </a:extLst>
          </p:cNvPr>
          <p:cNvSpPr txBox="1"/>
          <p:nvPr/>
        </p:nvSpPr>
        <p:spPr>
          <a:xfrm>
            <a:off x="774700" y="1816100"/>
            <a:ext cx="10789920" cy="792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a:solidFill>
                  <a:srgbClr val="000000"/>
                </a:solidFill>
                <a:latin typeface="Aptos Display"/>
                <a:ea typeface="Aptos Display"/>
                <a:cs typeface="Aptos Display"/>
                <a:sym typeface="Aptos Display"/>
              </a:defRPr>
            </a:lvl1pPr>
          </a:lstStyle>
          <a:p>
            <a:r>
              <a:rPr lang="en-US" noProof="0" dirty="0"/>
              <a:t>Bending stress measurements - setup</a:t>
            </a:r>
          </a:p>
        </p:txBody>
      </p:sp>
    </p:spTree>
    <p:extLst>
      <p:ext uri="{BB962C8B-B14F-4D97-AF65-F5344CB8AC3E}">
        <p14:creationId xmlns:p14="http://schemas.microsoft.com/office/powerpoint/2010/main" val="187097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WhatsApp Image 2026-03-11 at 23.39.05.jpeg" descr="WhatsApp Image 2026-03-11 at 23.39.05.jpeg"/>
          <p:cNvPicPr>
            <a:picLocks noChangeAspect="1"/>
          </p:cNvPicPr>
          <p:nvPr/>
        </p:nvPicPr>
        <p:blipFill>
          <a:blip r:embed="rId2"/>
          <a:stretch>
            <a:fillRect/>
          </a:stretch>
        </p:blipFill>
        <p:spPr>
          <a:xfrm>
            <a:off x="17889188" y="3479965"/>
            <a:ext cx="5008726" cy="8904400"/>
          </a:xfrm>
          <a:prstGeom prst="rect">
            <a:avLst/>
          </a:prstGeom>
          <a:ln w="12700">
            <a:miter lim="400000"/>
          </a:ln>
        </p:spPr>
      </p:pic>
      <p:pic>
        <p:nvPicPr>
          <p:cNvPr id="383" name="tensilefinal.png" descr="tensilefinal.png"/>
          <p:cNvPicPr>
            <a:picLocks noChangeAspect="1"/>
          </p:cNvPicPr>
          <p:nvPr/>
        </p:nvPicPr>
        <p:blipFill>
          <a:blip r:embed="rId3"/>
          <a:stretch>
            <a:fillRect/>
          </a:stretch>
        </p:blipFill>
        <p:spPr>
          <a:xfrm>
            <a:off x="989145" y="2287898"/>
            <a:ext cx="13783259" cy="7723181"/>
          </a:xfrm>
          <a:prstGeom prst="rect">
            <a:avLst/>
          </a:prstGeom>
          <a:ln w="12700">
            <a:miter lim="400000"/>
          </a:ln>
        </p:spPr>
      </p:pic>
      <p:sp>
        <p:nvSpPr>
          <p:cNvPr id="384" name="Data dispersion on tensile tests is most likely due to imperfection on the fibers (microcracks) caused by a not optimal shipping and handling technique"/>
          <p:cNvSpPr txBox="1"/>
          <p:nvPr/>
        </p:nvSpPr>
        <p:spPr>
          <a:xfrm>
            <a:off x="989145" y="10729140"/>
            <a:ext cx="13778094" cy="1764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600">
                <a:solidFill>
                  <a:srgbClr val="000000"/>
                </a:solidFill>
              </a:defRPr>
            </a:pPr>
            <a:r>
              <a:rPr lang="en-US" noProof="0" dirty="0">
                <a:latin typeface="Aptos" panose="020B0004020202020204" pitchFamily="34" charset="0"/>
              </a:rPr>
              <a:t>Data dispersion on tensile tests is most likely due to imperfection on the fibers (microcracks): maybe not optimal shipping and handling </a:t>
            </a:r>
            <a:r>
              <a:rPr lang="en-US" noProof="0" dirty="0">
                <a:latin typeface="Aptos" panose="020B0004020202020204" pitchFamily="34" charset="0"/>
                <a:ea typeface="Aptos"/>
                <a:cs typeface="Aptos"/>
                <a:sym typeface="Aptos"/>
              </a:rPr>
              <a:t>technique</a:t>
            </a:r>
          </a:p>
        </p:txBody>
      </p:sp>
      <p:sp>
        <p:nvSpPr>
          <p:cNvPr id="385" name="The good news is that fibers don’t break at the welding point"/>
          <p:cNvSpPr txBox="1"/>
          <p:nvPr/>
        </p:nvSpPr>
        <p:spPr>
          <a:xfrm>
            <a:off x="17496964" y="1530125"/>
            <a:ext cx="5793173"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solidFill>
                  <a:srgbClr val="000000"/>
                </a:solidFill>
                <a:latin typeface="Aptos"/>
                <a:ea typeface="Aptos"/>
                <a:cs typeface="Aptos"/>
                <a:sym typeface="Aptos"/>
              </a:defRPr>
            </a:lvl1pPr>
          </a:lstStyle>
          <a:p>
            <a:r>
              <a:rPr lang="en-US" noProof="0" dirty="0"/>
              <a:t>The good news is that fibers don’t break at the welding point</a:t>
            </a:r>
          </a:p>
        </p:txBody>
      </p:sp>
      <p:sp>
        <p:nvSpPr>
          <p:cNvPr id="386"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88"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Tensile tests</a:t>
            </a:r>
          </a:p>
        </p:txBody>
      </p:sp>
      <p:sp>
        <p:nvSpPr>
          <p:cNvPr id="389" name="Cerchio"/>
          <p:cNvSpPr/>
          <p:nvPr/>
        </p:nvSpPr>
        <p:spPr>
          <a:xfrm>
            <a:off x="19355734" y="7061131"/>
            <a:ext cx="1270001" cy="1270001"/>
          </a:xfrm>
          <a:prstGeom prst="ellipse">
            <a:avLst/>
          </a:prstGeom>
          <a:ln w="63500">
            <a:solidFill>
              <a:schemeClr val="accent5">
                <a:hueOff val="-82419"/>
                <a:satOff val="-9513"/>
                <a:lumOff val="-16343"/>
              </a:schemeClr>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91" name="Linea di collegamento"/>
          <p:cNvSpPr/>
          <p:nvPr/>
        </p:nvSpPr>
        <p:spPr>
          <a:xfrm>
            <a:off x="20710635" y="3270025"/>
            <a:ext cx="1353559" cy="4139779"/>
          </a:xfrm>
          <a:custGeom>
            <a:avLst/>
            <a:gdLst/>
            <a:ahLst/>
            <a:cxnLst>
              <a:cxn ang="0">
                <a:pos x="wd2" y="hd2"/>
              </a:cxn>
              <a:cxn ang="5400000">
                <a:pos x="wd2" y="hd2"/>
              </a:cxn>
              <a:cxn ang="10800000">
                <a:pos x="wd2" y="hd2"/>
              </a:cxn>
              <a:cxn ang="16200000">
                <a:pos x="wd2" y="hd2"/>
              </a:cxn>
            </a:cxnLst>
            <a:rect l="0" t="0" r="r" b="b"/>
            <a:pathLst>
              <a:path w="16284" h="21600" extrusionOk="0">
                <a:moveTo>
                  <a:pt x="0" y="21600"/>
                </a:moveTo>
                <a:cubicBezTo>
                  <a:pt x="20155" y="17783"/>
                  <a:pt x="21600" y="10583"/>
                  <a:pt x="4334" y="0"/>
                </a:cubicBezTo>
              </a:path>
            </a:pathLst>
          </a:custGeom>
          <a:ln w="63500">
            <a:solidFill>
              <a:schemeClr val="accent5">
                <a:hueOff val="-82419"/>
                <a:satOff val="-9513"/>
                <a:lumOff val="-16343"/>
              </a:schemeClr>
            </a:solidFill>
            <a:miter lim="400000"/>
            <a:headEnd type="triangle"/>
          </a:ln>
        </p:spPr>
        <p:txBody>
          <a:bodyPr/>
          <a:lstStyle/>
          <a:p>
            <a:endParaRPr lang="en-US" noProof="0" dirty="0"/>
          </a:p>
        </p:txBody>
      </p:sp>
      <p:sp>
        <p:nvSpPr>
          <p:cNvPr id="2" name="Michele Arcangelo Dicorato and Nicolò Baldicchi, PAS Rome meeting 2026">
            <a:extLst>
              <a:ext uri="{FF2B5EF4-FFF2-40B4-BE49-F238E27FC236}">
                <a16:creationId xmlns:a16="http://schemas.microsoft.com/office/drawing/2014/main" id="{57C34830-0AB3-E27D-4474-9FFA17CE5A27}"/>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cxnSp>
        <p:nvCxnSpPr>
          <p:cNvPr id="4" name="Connettore diritto 3">
            <a:extLst>
              <a:ext uri="{FF2B5EF4-FFF2-40B4-BE49-F238E27FC236}">
                <a16:creationId xmlns:a16="http://schemas.microsoft.com/office/drawing/2014/main" id="{E77FF2CB-76E7-9437-70C0-1DA1A4A38A90}"/>
              </a:ext>
            </a:extLst>
          </p:cNvPr>
          <p:cNvCxnSpPr/>
          <p:nvPr/>
        </p:nvCxnSpPr>
        <p:spPr>
          <a:xfrm>
            <a:off x="2631233" y="5635690"/>
            <a:ext cx="8677469" cy="0"/>
          </a:xfrm>
          <a:prstGeom prst="line">
            <a:avLst/>
          </a:prstGeom>
          <a:noFill/>
          <a:ln w="57150" cap="flat">
            <a:solidFill>
              <a:schemeClr val="tx1"/>
            </a:solidFill>
            <a:prstDash val="dash"/>
            <a:miter lim="400000"/>
          </a:ln>
          <a:effectLst/>
          <a:sp3d/>
        </p:spPr>
        <p:style>
          <a:lnRef idx="0">
            <a:scrgbClr r="0" g="0" b="0"/>
          </a:lnRef>
          <a:fillRef idx="0">
            <a:scrgbClr r="0" g="0" b="0"/>
          </a:fillRef>
          <a:effectRef idx="0">
            <a:scrgbClr r="0" g="0" b="0"/>
          </a:effectRef>
          <a:fontRef idx="none"/>
        </p:style>
      </p:cxnSp>
      <p:cxnSp>
        <p:nvCxnSpPr>
          <p:cNvPr id="5" name="Connettore diritto 4">
            <a:extLst>
              <a:ext uri="{FF2B5EF4-FFF2-40B4-BE49-F238E27FC236}">
                <a16:creationId xmlns:a16="http://schemas.microsoft.com/office/drawing/2014/main" id="{D0AEB410-9AB8-E711-5975-1DDB3DA188A3}"/>
              </a:ext>
            </a:extLst>
          </p:cNvPr>
          <p:cNvCxnSpPr/>
          <p:nvPr/>
        </p:nvCxnSpPr>
        <p:spPr>
          <a:xfrm>
            <a:off x="11479766" y="7409804"/>
            <a:ext cx="648000" cy="0"/>
          </a:xfrm>
          <a:prstGeom prst="line">
            <a:avLst/>
          </a:prstGeom>
          <a:noFill/>
          <a:ln w="57150" cap="flat">
            <a:solidFill>
              <a:schemeClr val="tx1"/>
            </a:solidFill>
            <a:prstDash val="dash"/>
            <a:miter lim="400000"/>
          </a:ln>
          <a:effectLst/>
          <a:sp3d/>
        </p:spPr>
        <p:style>
          <a:lnRef idx="0">
            <a:scrgbClr r="0" g="0" b="0"/>
          </a:lnRef>
          <a:fillRef idx="0">
            <a:scrgbClr r="0" g="0" b="0"/>
          </a:fillRef>
          <a:effectRef idx="0">
            <a:scrgbClr r="0" g="0" b="0"/>
          </a:effectRef>
          <a:fontRef idx="none"/>
        </p:style>
      </p:cxnSp>
      <p:sp>
        <p:nvSpPr>
          <p:cNvPr id="6" name="CasellaDiTesto 5">
            <a:extLst>
              <a:ext uri="{FF2B5EF4-FFF2-40B4-BE49-F238E27FC236}">
                <a16:creationId xmlns:a16="http://schemas.microsoft.com/office/drawing/2014/main" id="{18C155FD-BA8E-0C47-BFC5-3E01DD535FBF}"/>
              </a:ext>
            </a:extLst>
          </p:cNvPr>
          <p:cNvSpPr txBox="1"/>
          <p:nvPr/>
        </p:nvSpPr>
        <p:spPr>
          <a:xfrm>
            <a:off x="11961851" y="7163214"/>
            <a:ext cx="264463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b="1" i="0" u="none" strike="noStrike" cap="none" spc="0" normalizeH="0" baseline="0" dirty="0" err="1">
                <a:ln>
                  <a:noFill/>
                </a:ln>
                <a:solidFill>
                  <a:srgbClr val="5E5E5E"/>
                </a:solidFill>
                <a:effectLst/>
                <a:uFillTx/>
                <a:latin typeface="Aptos" panose="020B0004020202020204" pitchFamily="34" charset="0"/>
                <a:sym typeface="Helvetica Neue"/>
              </a:rPr>
              <a:t>Expected</a:t>
            </a:r>
            <a:r>
              <a:rPr kumimoji="0" lang="it-IT" b="1" i="0" u="none" strike="noStrike" cap="none" spc="0" normalizeH="0" baseline="0" dirty="0">
                <a:ln>
                  <a:noFill/>
                </a:ln>
                <a:solidFill>
                  <a:srgbClr val="5E5E5E"/>
                </a:solidFill>
                <a:effectLst/>
                <a:uFillTx/>
                <a:latin typeface="Aptos" panose="020B0004020202020204" pitchFamily="34" charset="0"/>
                <a:sym typeface="Helvetica Neue"/>
              </a:rPr>
              <a:t> </a:t>
            </a:r>
            <a:r>
              <a:rPr kumimoji="0" lang="it-IT" b="1" i="0" u="none" strike="noStrike" cap="none" spc="0" normalizeH="0" baseline="0" dirty="0" err="1">
                <a:ln>
                  <a:noFill/>
                </a:ln>
                <a:solidFill>
                  <a:srgbClr val="5E5E5E"/>
                </a:solidFill>
                <a:effectLst/>
                <a:uFillTx/>
                <a:latin typeface="Aptos" panose="020B0004020202020204" pitchFamily="34" charset="0"/>
                <a:sym typeface="Helvetica Neue"/>
              </a:rPr>
              <a:t>value</a:t>
            </a:r>
            <a:endParaRPr kumimoji="0" lang="en-GB" b="1" i="0" u="none" strike="noStrike" cap="none" spc="0" normalizeH="0" baseline="0" dirty="0">
              <a:ln>
                <a:noFill/>
              </a:ln>
              <a:solidFill>
                <a:srgbClr val="5E5E5E"/>
              </a:solidFill>
              <a:effectLst/>
              <a:uFillTx/>
              <a:latin typeface="Aptos" panose="020B0004020202020204" pitchFamily="34" charset="0"/>
              <a:sym typeface="Helvetica Neue"/>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bending.png" descr="bending.png"/>
          <p:cNvPicPr>
            <a:picLocks noChangeAspect="1"/>
          </p:cNvPicPr>
          <p:nvPr/>
        </p:nvPicPr>
        <p:blipFill>
          <a:blip r:embed="rId2"/>
          <a:srcRect l="3426"/>
          <a:stretch>
            <a:fillRect/>
          </a:stretch>
        </p:blipFill>
        <p:spPr>
          <a:xfrm>
            <a:off x="16339274" y="393519"/>
            <a:ext cx="7589884" cy="12574607"/>
          </a:xfrm>
          <a:prstGeom prst="rect">
            <a:avLst/>
          </a:prstGeom>
          <a:ln w="12700">
            <a:miter lim="400000"/>
          </a:ln>
        </p:spPr>
      </p:pic>
      <p:sp>
        <p:nvSpPr>
          <p:cNvPr id="394" name="Lower dispersion but still some outliers"/>
          <p:cNvSpPr txBox="1"/>
          <p:nvPr/>
        </p:nvSpPr>
        <p:spPr>
          <a:xfrm>
            <a:off x="10181532" y="3219137"/>
            <a:ext cx="563382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solidFill>
                  <a:srgbClr val="000000"/>
                </a:solidFill>
                <a:latin typeface="Aptos"/>
                <a:ea typeface="Aptos"/>
                <a:cs typeface="Aptos"/>
                <a:sym typeface="Aptos"/>
              </a:defRPr>
            </a:lvl1pPr>
          </a:lstStyle>
          <a:p>
            <a:r>
              <a:rPr lang="en-US" sz="3600" noProof="0" dirty="0"/>
              <a:t>Lower dispersion but still some outliers</a:t>
            </a:r>
          </a:p>
        </p:txBody>
      </p:sp>
      <p:sp>
        <p:nvSpPr>
          <p:cNvPr id="395" name="Linea"/>
          <p:cNvSpPr/>
          <p:nvPr/>
        </p:nvSpPr>
        <p:spPr>
          <a:xfrm>
            <a:off x="15936045" y="9682260"/>
            <a:ext cx="3531328" cy="1157521"/>
          </a:xfrm>
          <a:prstGeom prst="line">
            <a:avLst/>
          </a:prstGeom>
          <a:ln w="28575">
            <a:solidFill>
              <a:srgbClr val="000000"/>
            </a:solidFill>
            <a:miter lim="400000"/>
            <a:tailEnd type="triangle"/>
          </a:ln>
        </p:spPr>
        <p:txBody>
          <a:bodyPr lIns="50800" tIns="50800" rIns="50800" bIns="50800" anchor="ctr"/>
          <a:lstStyle/>
          <a:p>
            <a:endParaRPr lang="en-US" noProof="0" dirty="0"/>
          </a:p>
        </p:txBody>
      </p:sp>
      <p:sp>
        <p:nvSpPr>
          <p:cNvPr id="396" name="Cerchio"/>
          <p:cNvSpPr/>
          <p:nvPr/>
        </p:nvSpPr>
        <p:spPr>
          <a:xfrm>
            <a:off x="20022185" y="11060773"/>
            <a:ext cx="177801" cy="177801"/>
          </a:xfrm>
          <a:prstGeom prst="ellipse">
            <a:avLst/>
          </a:prstGeom>
          <a:solidFill>
            <a:schemeClr val="accent5">
              <a:hueOff val="-82419"/>
              <a:satOff val="-9513"/>
              <a:lumOff val="-16343"/>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97" name="Linea"/>
          <p:cNvSpPr/>
          <p:nvPr/>
        </p:nvSpPr>
        <p:spPr>
          <a:xfrm>
            <a:off x="15903719" y="3824431"/>
            <a:ext cx="3531327" cy="1"/>
          </a:xfrm>
          <a:prstGeom prst="line">
            <a:avLst/>
          </a:prstGeom>
          <a:ln w="28575">
            <a:solidFill>
              <a:srgbClr val="000000"/>
            </a:solidFill>
            <a:miter lim="400000"/>
            <a:tailEnd type="triangle"/>
          </a:ln>
        </p:spPr>
        <p:txBody>
          <a:bodyPr lIns="50800" tIns="50800" rIns="50800" bIns="50800" anchor="ctr"/>
          <a:lstStyle/>
          <a:p>
            <a:endParaRPr lang="en-US" noProof="0" dirty="0"/>
          </a:p>
        </p:txBody>
      </p:sp>
      <p:sp>
        <p:nvSpPr>
          <p:cNvPr id="398" name="From the high speed camera we can see that the break is due to a microcrack on the surface of the fiber"/>
          <p:cNvSpPr txBox="1"/>
          <p:nvPr/>
        </p:nvSpPr>
        <p:spPr>
          <a:xfrm>
            <a:off x="10419932" y="8245958"/>
            <a:ext cx="5157027"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500">
                <a:solidFill>
                  <a:srgbClr val="000000"/>
                </a:solidFill>
                <a:latin typeface="Aptos"/>
                <a:ea typeface="Aptos"/>
                <a:cs typeface="Aptos"/>
                <a:sym typeface="Aptos"/>
              </a:defRPr>
            </a:lvl1pPr>
          </a:lstStyle>
          <a:p>
            <a:r>
              <a:rPr lang="en-US" sz="3600" noProof="0" dirty="0"/>
              <a:t>From the high speed camera we can see that the break is probably due to a microcrack on the surface of the fiber</a:t>
            </a:r>
          </a:p>
        </p:txBody>
      </p:sp>
      <p:sp>
        <p:nvSpPr>
          <p:cNvPr id="399" name="Rettangolo"/>
          <p:cNvSpPr/>
          <p:nvPr/>
        </p:nvSpPr>
        <p:spPr>
          <a:xfrm>
            <a:off x="0" y="13214447"/>
            <a:ext cx="24395683"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401" name="Title 1"/>
          <p:cNvSpPr txBox="1"/>
          <p:nvPr/>
        </p:nvSpPr>
        <p:spPr>
          <a:xfrm>
            <a:off x="533400" y="338732"/>
            <a:ext cx="18277169"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Bending tests</a:t>
            </a:r>
          </a:p>
        </p:txBody>
      </p:sp>
      <p:pic>
        <p:nvPicPr>
          <p:cNvPr id="402" name="Picture 8" descr="Picture 8"/>
          <p:cNvPicPr>
            <a:picLocks noChangeAspect="1"/>
          </p:cNvPicPr>
          <p:nvPr/>
        </p:nvPicPr>
        <p:blipFill>
          <a:blip r:embed="rId3"/>
          <a:stretch>
            <a:fillRect/>
          </a:stretch>
        </p:blipFill>
        <p:spPr>
          <a:xfrm>
            <a:off x="1478822" y="3069170"/>
            <a:ext cx="8417195" cy="8417194"/>
          </a:xfrm>
          <a:prstGeom prst="rect">
            <a:avLst/>
          </a:prstGeom>
          <a:ln w="12700">
            <a:miter lim="400000"/>
          </a:ln>
        </p:spPr>
      </p:pic>
      <p:sp>
        <p:nvSpPr>
          <p:cNvPr id="2" name="Michele Arcangelo Dicorato and Nicolò Baldicchi, PAS Rome meeting 2026">
            <a:extLst>
              <a:ext uri="{FF2B5EF4-FFF2-40B4-BE49-F238E27FC236}">
                <a16:creationId xmlns:a16="http://schemas.microsoft.com/office/drawing/2014/main" id="{4ED77E73-4407-5F7A-167D-5C822E32730D}"/>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
        <p:nvSpPr>
          <p:cNvPr id="3" name="CasellaDiTesto 2">
            <a:extLst>
              <a:ext uri="{FF2B5EF4-FFF2-40B4-BE49-F238E27FC236}">
                <a16:creationId xmlns:a16="http://schemas.microsoft.com/office/drawing/2014/main" id="{D991659F-E17E-F916-F175-47B96A1620F3}"/>
              </a:ext>
            </a:extLst>
          </p:cNvPr>
          <p:cNvSpPr txBox="1"/>
          <p:nvPr/>
        </p:nvSpPr>
        <p:spPr>
          <a:xfrm rot="16200000">
            <a:off x="15085799" y="6668204"/>
            <a:ext cx="207139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1800" b="1" i="0" u="none" strike="noStrike" cap="none" spc="0" normalizeH="0" baseline="0" dirty="0">
                <a:ln>
                  <a:noFill/>
                </a:ln>
                <a:solidFill>
                  <a:srgbClr val="5E5E5E"/>
                </a:solidFill>
                <a:effectLst/>
                <a:uFillTx/>
                <a:latin typeface="+mn-lt"/>
                <a:ea typeface="+mn-ea"/>
                <a:cs typeface="+mn-cs"/>
                <a:sym typeface="Helvetica Neue"/>
              </a:rPr>
              <a:t>Stress [</a:t>
            </a:r>
            <a:r>
              <a:rPr kumimoji="0" lang="it-IT" sz="1800" b="1" i="0" u="none" strike="noStrike" cap="none" spc="0" normalizeH="0" baseline="0" dirty="0" err="1">
                <a:ln>
                  <a:noFill/>
                </a:ln>
                <a:solidFill>
                  <a:srgbClr val="5E5E5E"/>
                </a:solidFill>
                <a:effectLst/>
                <a:uFillTx/>
                <a:latin typeface="+mn-lt"/>
                <a:ea typeface="+mn-ea"/>
                <a:cs typeface="+mn-cs"/>
                <a:sym typeface="Helvetica Neue"/>
              </a:rPr>
              <a:t>MPa</a:t>
            </a:r>
            <a:r>
              <a:rPr kumimoji="0" lang="it-IT" sz="1800" b="1" i="0" u="none" strike="noStrike" cap="none" spc="0" normalizeH="0" baseline="0" dirty="0">
                <a:ln>
                  <a:noFill/>
                </a:ln>
                <a:solidFill>
                  <a:srgbClr val="5E5E5E"/>
                </a:solidFill>
                <a:effectLst/>
                <a:uFillTx/>
                <a:latin typeface="+mn-lt"/>
                <a:ea typeface="+mn-ea"/>
                <a:cs typeface="+mn-cs"/>
                <a:sym typeface="Helvetica Neue"/>
              </a:rPr>
              <a:t>]</a:t>
            </a:r>
            <a:endParaRPr kumimoji="0" lang="en-GB" sz="1800" b="1"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GOOD SAMPLE"/>
          <p:cNvSpPr txBox="1"/>
          <p:nvPr/>
        </p:nvSpPr>
        <p:spPr>
          <a:xfrm>
            <a:off x="4834220" y="2091407"/>
            <a:ext cx="317074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000000"/>
                </a:solidFill>
                <a:latin typeface="Aptos"/>
                <a:ea typeface="Aptos"/>
                <a:cs typeface="Aptos"/>
                <a:sym typeface="Aptos"/>
              </a:defRPr>
            </a:lvl1pPr>
          </a:lstStyle>
          <a:p>
            <a:r>
              <a:rPr lang="en-US" sz="3600" noProof="0" dirty="0"/>
              <a:t>GOOD SAMPLE</a:t>
            </a:r>
          </a:p>
        </p:txBody>
      </p:sp>
      <p:sp>
        <p:nvSpPr>
          <p:cNvPr id="405" name="OUTLIER"/>
          <p:cNvSpPr txBox="1"/>
          <p:nvPr/>
        </p:nvSpPr>
        <p:spPr>
          <a:xfrm>
            <a:off x="17032264" y="2091407"/>
            <a:ext cx="1864293"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000000"/>
                </a:solidFill>
                <a:latin typeface="Aptos"/>
                <a:ea typeface="Aptos"/>
                <a:cs typeface="Aptos"/>
                <a:sym typeface="Aptos"/>
              </a:defRPr>
            </a:lvl1pPr>
          </a:lstStyle>
          <a:p>
            <a:r>
              <a:rPr lang="en-US" sz="3600" noProof="0" dirty="0"/>
              <a:t>OUTLIER</a:t>
            </a:r>
          </a:p>
        </p:txBody>
      </p:sp>
      <p:sp>
        <p:nvSpPr>
          <p:cNvPr id="406"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pic>
        <p:nvPicPr>
          <p:cNvPr id="408" name="outlier.mp4" descr="outlier.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3455911" y="3428235"/>
            <a:ext cx="9017001" cy="9017001"/>
          </a:xfrm>
          <a:prstGeom prst="rect">
            <a:avLst/>
          </a:prstGeom>
          <a:ln w="12700">
            <a:miter lim="400000"/>
          </a:ln>
        </p:spPr>
      </p:pic>
      <p:pic>
        <p:nvPicPr>
          <p:cNvPr id="409" name="goodtest.mp4" descr="goodtest.mp4"/>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1911090" y="3409574"/>
            <a:ext cx="9017001" cy="9017001"/>
          </a:xfrm>
          <a:prstGeom prst="rect">
            <a:avLst/>
          </a:prstGeom>
          <a:ln w="12700">
            <a:miter lim="400000"/>
          </a:ln>
        </p:spPr>
      </p:pic>
      <p:sp>
        <p:nvSpPr>
          <p:cNvPr id="410" name="Title 1"/>
          <p:cNvSpPr txBox="1"/>
          <p:nvPr/>
        </p:nvSpPr>
        <p:spPr>
          <a:xfrm>
            <a:off x="533400" y="338732"/>
            <a:ext cx="18277169"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Bending tests</a:t>
            </a:r>
          </a:p>
        </p:txBody>
      </p:sp>
      <p:sp>
        <p:nvSpPr>
          <p:cNvPr id="2" name="Michele Arcangelo Dicorato and Nicolò Baldicchi, PAS Rome meeting 2026">
            <a:extLst>
              <a:ext uri="{FF2B5EF4-FFF2-40B4-BE49-F238E27FC236}">
                <a16:creationId xmlns:a16="http://schemas.microsoft.com/office/drawing/2014/main" id="{A44B76F6-B5B3-2FCE-6671-3E4FD3B531A7}"/>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9" fill="hold"/>
                                        <p:tgtEl>
                                          <p:spTgt spid="40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61" fill="hold"/>
                                        <p:tgtEl>
                                          <p:spTgt spid="4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408"/>
                </p:tgtEl>
              </p:cMediaNode>
            </p:video>
            <p:seq concurrent="1" prevAc="none" nextAc="seek">
              <p:cTn id="12" restart="whenNotActive" fill="hold" evtFilter="cancelBubble" nodeType="interactiveSeq">
                <p:stCondLst>
                  <p:cond evt="onClick" delay="0">
                    <p:tgtEl>
                      <p:spTgt spid="40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08"/>
                                        </p:tgtEl>
                                      </p:cBhvr>
                                    </p:cmd>
                                  </p:childTnLst>
                                </p:cTn>
                              </p:par>
                            </p:childTnLst>
                          </p:cTn>
                        </p:par>
                      </p:childTnLst>
                    </p:cTn>
                  </p:par>
                </p:childTnLst>
              </p:cTn>
              <p:nextCondLst>
                <p:cond evt="onClick" delay="0">
                  <p:tgtEl>
                    <p:spTgt spid="408"/>
                  </p:tgtEl>
                </p:cond>
              </p:nextCondLst>
            </p:seq>
            <p:video>
              <p:cMediaNode vol="100000">
                <p:cTn id="17" fill="hold" display="0">
                  <p:stCondLst>
                    <p:cond delay="indefinite"/>
                  </p:stCondLst>
                </p:cTn>
                <p:tgtEl>
                  <p:spTgt spid="409"/>
                </p:tgtEl>
              </p:cMediaNode>
            </p:video>
            <p:seq concurrent="1" prevAc="none" nextAc="seek">
              <p:cTn id="18" restart="whenNotActive" fill="hold" evtFilter="cancelBubble" nodeType="interactiveSeq">
                <p:stCondLst>
                  <p:cond evt="onClick" delay="0">
                    <p:tgtEl>
                      <p:spTgt spid="40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09"/>
                                        </p:tgtEl>
                                      </p:cBhvr>
                                    </p:cmd>
                                  </p:childTnLst>
                                </p:cTn>
                              </p:par>
                            </p:childTnLst>
                          </p:cTn>
                        </p:par>
                      </p:childTnLst>
                    </p:cTn>
                  </p:par>
                </p:childTnLst>
              </p:cTn>
              <p:nextCondLst>
                <p:cond evt="onClick" delay="0">
                  <p:tgtEl>
                    <p:spTgt spid="40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418" name="Title 1"/>
          <p:cNvSpPr txBox="1"/>
          <p:nvPr/>
        </p:nvSpPr>
        <p:spPr>
          <a:xfrm>
            <a:off x="533400" y="338732"/>
            <a:ext cx="18277169"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Handling</a:t>
            </a:r>
            <a:r>
              <a:rPr lang="en-US" dirty="0"/>
              <a:t> – alignment </a:t>
            </a:r>
            <a:r>
              <a:rPr lang="en-US" noProof="0" dirty="0"/>
              <a:t>comparison</a:t>
            </a:r>
          </a:p>
        </p:txBody>
      </p:sp>
      <p:sp>
        <p:nvSpPr>
          <p:cNvPr id="2" name="Michele Arcangelo Dicorato and Nicolò Baldicchi, PAS Rome meeting 2026">
            <a:extLst>
              <a:ext uri="{FF2B5EF4-FFF2-40B4-BE49-F238E27FC236}">
                <a16:creationId xmlns:a16="http://schemas.microsoft.com/office/drawing/2014/main" id="{40D8D267-8833-5CB7-A61B-A99DD025C14A}"/>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pic>
        <p:nvPicPr>
          <p:cNvPr id="4" name="Immagine 3">
            <a:extLst>
              <a:ext uri="{FF2B5EF4-FFF2-40B4-BE49-F238E27FC236}">
                <a16:creationId xmlns:a16="http://schemas.microsoft.com/office/drawing/2014/main" id="{756D0C2D-9666-A33B-DBDC-7FABAC2D2E99}"/>
              </a:ext>
            </a:extLst>
          </p:cNvPr>
          <p:cNvPicPr>
            <a:picLocks noChangeAspect="1"/>
          </p:cNvPicPr>
          <p:nvPr/>
        </p:nvPicPr>
        <p:blipFill>
          <a:blip r:embed="rId2">
            <a:extLst>
              <a:ext uri="{28A0092B-C50C-407E-A947-70E740481C1C}">
                <a14:useLocalDpi xmlns:a14="http://schemas.microsoft.com/office/drawing/2010/main" val="0"/>
              </a:ext>
            </a:extLst>
          </a:blip>
          <a:srcRect l="51588" t="2140" r="686" b="548"/>
          <a:stretch>
            <a:fillRect/>
          </a:stretch>
        </p:blipFill>
        <p:spPr>
          <a:xfrm>
            <a:off x="3250691" y="1945917"/>
            <a:ext cx="7183406" cy="10989625"/>
          </a:xfrm>
          <a:prstGeom prst="rect">
            <a:avLst/>
          </a:prstGeom>
        </p:spPr>
      </p:pic>
      <p:pic>
        <p:nvPicPr>
          <p:cNvPr id="6" name="Immagine 5">
            <a:extLst>
              <a:ext uri="{FF2B5EF4-FFF2-40B4-BE49-F238E27FC236}">
                <a16:creationId xmlns:a16="http://schemas.microsoft.com/office/drawing/2014/main" id="{C820B713-2C59-314F-1A40-19591FA47DA7}"/>
              </a:ext>
            </a:extLst>
          </p:cNvPr>
          <p:cNvPicPr>
            <a:picLocks noChangeAspect="1"/>
          </p:cNvPicPr>
          <p:nvPr/>
        </p:nvPicPr>
        <p:blipFill>
          <a:blip r:embed="rId2">
            <a:extLst>
              <a:ext uri="{28A0092B-C50C-407E-A947-70E740481C1C}">
                <a14:useLocalDpi xmlns:a14="http://schemas.microsoft.com/office/drawing/2010/main" val="0"/>
              </a:ext>
            </a:extLst>
          </a:blip>
          <a:srcRect l="1331" t="1416" r="50802" b="1364"/>
          <a:stretch>
            <a:fillRect/>
          </a:stretch>
        </p:blipFill>
        <p:spPr>
          <a:xfrm>
            <a:off x="13696784" y="1836801"/>
            <a:ext cx="7087320" cy="10800676"/>
          </a:xfrm>
          <a:prstGeom prst="rect">
            <a:avLst/>
          </a:prstGeom>
        </p:spPr>
      </p:pic>
      <p:sp>
        <p:nvSpPr>
          <p:cNvPr id="3" name="Ovale 2">
            <a:extLst>
              <a:ext uri="{FF2B5EF4-FFF2-40B4-BE49-F238E27FC236}">
                <a16:creationId xmlns:a16="http://schemas.microsoft.com/office/drawing/2014/main" id="{19EC0DAA-54FF-4AD0-743B-7CDE7DC81D29}"/>
              </a:ext>
            </a:extLst>
          </p:cNvPr>
          <p:cNvSpPr/>
          <p:nvPr/>
        </p:nvSpPr>
        <p:spPr>
          <a:xfrm>
            <a:off x="18493273" y="10543592"/>
            <a:ext cx="186613" cy="186612"/>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480" name="Title 1"/>
          <p:cNvSpPr txBox="1"/>
          <p:nvPr/>
        </p:nvSpPr>
        <p:spPr>
          <a:xfrm>
            <a:off x="533400" y="338732"/>
            <a:ext cx="10948628"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Summary</a:t>
            </a:r>
          </a:p>
        </p:txBody>
      </p:sp>
      <p:sp>
        <p:nvSpPr>
          <p:cNvPr id="481" name="A big international effort is being put into research and development of suspension components for ET-LF…"/>
          <p:cNvSpPr txBox="1"/>
          <p:nvPr/>
        </p:nvSpPr>
        <p:spPr>
          <a:xfrm>
            <a:off x="533400" y="3087424"/>
            <a:ext cx="21767687" cy="8706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a:lnSpc>
                <a:spcPct val="120000"/>
              </a:lnSpc>
              <a:buSzPct val="100000"/>
              <a:buChar char="•"/>
              <a:defRPr sz="5600">
                <a:solidFill>
                  <a:srgbClr val="000000"/>
                </a:solidFill>
              </a:defRPr>
            </a:pPr>
            <a:r>
              <a:rPr lang="en-US" sz="3600" noProof="0" dirty="0">
                <a:latin typeface="Aptos" panose="020B0004020202020204" pitchFamily="34" charset="0"/>
              </a:rPr>
              <a:t> A big international effort is being put into research and development of suspension components for ET-LF</a:t>
            </a:r>
          </a:p>
          <a:p>
            <a:pPr marL="228600" indent="-228600" algn="l">
              <a:lnSpc>
                <a:spcPct val="120000"/>
              </a:lnSpc>
              <a:buSzPct val="100000"/>
              <a:buChar char="•"/>
              <a:defRPr sz="5600">
                <a:solidFill>
                  <a:srgbClr val="000000"/>
                </a:solidFill>
              </a:defRPr>
            </a:pPr>
            <a:endParaRPr lang="en-US" sz="3600" noProof="0" dirty="0">
              <a:latin typeface="Aptos" panose="020B0004020202020204" pitchFamily="34" charset="0"/>
            </a:endParaRPr>
          </a:p>
          <a:p>
            <a:pPr marL="228600" indent="-228600" algn="l">
              <a:lnSpc>
                <a:spcPct val="120000"/>
              </a:lnSpc>
              <a:buSzPct val="100000"/>
              <a:buChar char="•"/>
              <a:defRPr sz="5600">
                <a:solidFill>
                  <a:srgbClr val="000000"/>
                </a:solidFill>
              </a:defRPr>
            </a:pPr>
            <a:r>
              <a:rPr lang="en-US" sz="3600" noProof="0" dirty="0">
                <a:latin typeface="Aptos" panose="020B0004020202020204" pitchFamily="34" charset="0"/>
              </a:rPr>
              <a:t> The float zone has been proven to be a very reliable production technique for silicon fibers</a:t>
            </a:r>
          </a:p>
          <a:p>
            <a:pPr marL="228600" indent="-228600" algn="l">
              <a:lnSpc>
                <a:spcPct val="120000"/>
              </a:lnSpc>
              <a:buSzPct val="100000"/>
              <a:buChar char="•"/>
              <a:defRPr sz="5600">
                <a:solidFill>
                  <a:srgbClr val="000000"/>
                </a:solidFill>
              </a:defRPr>
            </a:pPr>
            <a:endParaRPr lang="en-US" sz="3600" dirty="0">
              <a:latin typeface="Aptos" panose="020B0004020202020204" pitchFamily="34" charset="0"/>
            </a:endParaRPr>
          </a:p>
          <a:p>
            <a:pPr marL="228600" indent="-228600" algn="l">
              <a:lnSpc>
                <a:spcPct val="120000"/>
              </a:lnSpc>
              <a:buSzPct val="100000"/>
              <a:buChar char="•"/>
              <a:defRPr sz="5600">
                <a:solidFill>
                  <a:srgbClr val="000000"/>
                </a:solidFill>
              </a:defRPr>
            </a:pPr>
            <a:r>
              <a:rPr lang="en-US" sz="3600" dirty="0">
                <a:latin typeface="Aptos" panose="020B0004020202020204" pitchFamily="34" charset="0"/>
              </a:rPr>
              <a:t> </a:t>
            </a:r>
            <a:r>
              <a:rPr lang="en-GB" sz="3600" dirty="0">
                <a:latin typeface="Aptos" panose="020B0004020202020204" pitchFamily="34" charset="0"/>
              </a:rPr>
              <a:t>A new clamping system is under study to accurately measure the Q-factor of silicon </a:t>
            </a:r>
            <a:r>
              <a:rPr lang="en-GB" sz="3600" dirty="0" err="1">
                <a:latin typeface="Aptos" panose="020B0004020202020204" pitchFamily="34" charset="0"/>
              </a:rPr>
              <a:t>fibers</a:t>
            </a:r>
            <a:endParaRPr lang="en-US" sz="3600" noProof="0" dirty="0">
              <a:latin typeface="Aptos" panose="020B0004020202020204" pitchFamily="34" charset="0"/>
            </a:endParaRPr>
          </a:p>
          <a:p>
            <a:pPr marL="228600" indent="-228600" algn="l">
              <a:lnSpc>
                <a:spcPct val="120000"/>
              </a:lnSpc>
              <a:buSzPct val="100000"/>
              <a:buChar char="•"/>
              <a:defRPr sz="5600">
                <a:solidFill>
                  <a:srgbClr val="000000"/>
                </a:solidFill>
              </a:defRPr>
            </a:pPr>
            <a:endParaRPr lang="en-US" sz="3600" noProof="0" dirty="0">
              <a:latin typeface="Aptos" panose="020B0004020202020204" pitchFamily="34" charset="0"/>
            </a:endParaRPr>
          </a:p>
          <a:p>
            <a:pPr marL="228600" indent="-228600" algn="l">
              <a:lnSpc>
                <a:spcPct val="120000"/>
              </a:lnSpc>
              <a:buSzPct val="100000"/>
              <a:buChar char="•"/>
              <a:defRPr sz="5600">
                <a:solidFill>
                  <a:srgbClr val="000000"/>
                </a:solidFill>
              </a:defRPr>
            </a:pPr>
            <a:r>
              <a:rPr lang="en-US" sz="3600" noProof="0" dirty="0">
                <a:latin typeface="Aptos" panose="020B0004020202020204" pitchFamily="34" charset="0"/>
              </a:rPr>
              <a:t> </a:t>
            </a:r>
            <a:r>
              <a:rPr lang="en-GB" sz="3600" dirty="0">
                <a:latin typeface="Aptos" panose="020B0004020202020204" pitchFamily="34" charset="0"/>
              </a:rPr>
              <a:t>In tensile tests alignment and shipping/handling techniques are crucial to accurately measure breaking strength of </a:t>
            </a:r>
            <a:r>
              <a:rPr lang="en-GB" sz="3600" dirty="0" err="1">
                <a:latin typeface="Aptos" panose="020B0004020202020204" pitchFamily="34" charset="0"/>
              </a:rPr>
              <a:t>fibers</a:t>
            </a:r>
            <a:endParaRPr lang="en-GB" sz="3600" dirty="0">
              <a:latin typeface="Aptos" panose="020B0004020202020204" pitchFamily="34" charset="0"/>
            </a:endParaRPr>
          </a:p>
          <a:p>
            <a:pPr marL="228600" indent="-228600" algn="l">
              <a:lnSpc>
                <a:spcPct val="120000"/>
              </a:lnSpc>
              <a:buSzPct val="100000"/>
              <a:buChar char="•"/>
              <a:defRPr sz="5600">
                <a:solidFill>
                  <a:srgbClr val="000000"/>
                </a:solidFill>
              </a:defRPr>
            </a:pPr>
            <a:endParaRPr lang="en-US" sz="3600" dirty="0">
              <a:latin typeface="Aptos" panose="020B0004020202020204" pitchFamily="34" charset="0"/>
            </a:endParaRPr>
          </a:p>
          <a:p>
            <a:pPr marL="228600" indent="-228600" algn="l">
              <a:lnSpc>
                <a:spcPct val="120000"/>
              </a:lnSpc>
              <a:buSzPct val="100000"/>
              <a:buChar char="•"/>
              <a:defRPr sz="5600">
                <a:solidFill>
                  <a:srgbClr val="000000"/>
                </a:solidFill>
              </a:defRPr>
            </a:pPr>
            <a:r>
              <a:rPr lang="en-US" sz="3600" dirty="0">
                <a:latin typeface="Aptos" panose="020B0004020202020204" pitchFamily="34" charset="0"/>
              </a:rPr>
              <a:t> </a:t>
            </a:r>
            <a:r>
              <a:rPr lang="en-GB" sz="3600" dirty="0">
                <a:latin typeface="Aptos" panose="020B0004020202020204" pitchFamily="34" charset="0"/>
              </a:rPr>
              <a:t>Production techniques of </a:t>
            </a:r>
            <a:r>
              <a:rPr lang="en-GB" sz="3600" dirty="0" err="1">
                <a:latin typeface="Aptos" panose="020B0004020202020204" pitchFamily="34" charset="0"/>
              </a:rPr>
              <a:t>fibers</a:t>
            </a:r>
            <a:r>
              <a:rPr lang="en-GB" sz="3600" dirty="0">
                <a:latin typeface="Aptos" panose="020B0004020202020204" pitchFamily="34" charset="0"/>
              </a:rPr>
              <a:t> must be improved to increase the reliability and standardize the entire process from production to the mounting</a:t>
            </a:r>
            <a:endParaRPr lang="en-US" sz="3600" noProof="0" dirty="0">
              <a:latin typeface="Aptos" panose="020B0004020202020204" pitchFamily="34" charset="0"/>
            </a:endParaRPr>
          </a:p>
          <a:p>
            <a:pPr marL="228600" indent="-228600" algn="l">
              <a:lnSpc>
                <a:spcPct val="120000"/>
              </a:lnSpc>
              <a:buSzPct val="100000"/>
              <a:buChar char="•"/>
              <a:defRPr sz="5600">
                <a:solidFill>
                  <a:srgbClr val="000000"/>
                </a:solidFill>
              </a:defRPr>
            </a:pPr>
            <a:endParaRPr lang="en-US" sz="3600" noProof="0" dirty="0">
              <a:latin typeface="Aptos" panose="020B0004020202020204" pitchFamily="34" charset="0"/>
            </a:endParaRPr>
          </a:p>
          <a:p>
            <a:pPr>
              <a:lnSpc>
                <a:spcPct val="120000"/>
              </a:lnSpc>
              <a:defRPr sz="4500">
                <a:solidFill>
                  <a:srgbClr val="000000"/>
                </a:solidFill>
              </a:defRPr>
            </a:pPr>
            <a:endParaRPr lang="en-US" sz="3600" noProof="0" dirty="0">
              <a:latin typeface="Aptos" panose="020B0004020202020204" pitchFamily="34" charset="0"/>
            </a:endParaRPr>
          </a:p>
        </p:txBody>
      </p:sp>
      <p:sp>
        <p:nvSpPr>
          <p:cNvPr id="2" name="Michele Arcangelo Dicorato and Nicolò Baldicchi, PAS Rome meeting 2026">
            <a:extLst>
              <a:ext uri="{FF2B5EF4-FFF2-40B4-BE49-F238E27FC236}">
                <a16:creationId xmlns:a16="http://schemas.microsoft.com/office/drawing/2014/main" id="{DD8D1CD2-A7A3-C88A-6C8A-77918F283F25}"/>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extLst>
              <a:ext uri="{FF2B5EF4-FFF2-40B4-BE49-F238E27FC236}">
                <a16:creationId xmlns:a16="http://schemas.microsoft.com/office/drawing/2014/main" id="{CB3FCB8C-D7B6-9D3E-B672-EA24308D7975}"/>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7" name="Michele Arcangelo Dicorato and Nicolò Baldicchi, PAS Rome meeting 2026">
            <a:extLst>
              <a:ext uri="{FF2B5EF4-FFF2-40B4-BE49-F238E27FC236}">
                <a16:creationId xmlns:a16="http://schemas.microsoft.com/office/drawing/2014/main" id="{A472DAE0-B85B-9429-F880-2ED04EA4B2A2}"/>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
        <p:nvSpPr>
          <p:cNvPr id="2" name="Titolo 1">
            <a:extLst>
              <a:ext uri="{FF2B5EF4-FFF2-40B4-BE49-F238E27FC236}">
                <a16:creationId xmlns:a16="http://schemas.microsoft.com/office/drawing/2014/main" id="{9F52904A-8EF2-6D5C-B6FE-ED2430BCC562}"/>
              </a:ext>
            </a:extLst>
          </p:cNvPr>
          <p:cNvSpPr txBox="1">
            <a:spLocks noGrp="1"/>
          </p:cNvSpPr>
          <p:nvPr>
            <p:ph type="title"/>
          </p:nvPr>
        </p:nvSpPr>
        <p:spPr>
          <a:xfrm>
            <a:off x="1676400" y="6097246"/>
            <a:ext cx="21031200" cy="1521508"/>
          </a:xfrm>
          <a:prstGeom prst="rect">
            <a:avLst/>
          </a:prstGeom>
        </p:spPr>
        <p:txBody>
          <a:bodyPr>
            <a:normAutofit/>
          </a:bodyPr>
          <a:lstStyle>
            <a:lvl1pPr algn="ctr"/>
          </a:lstStyle>
          <a:p>
            <a:r>
              <a:rPr lang="en-US" sz="9600" b="0" noProof="0" dirty="0">
                <a:latin typeface="Aptos" panose="020B0004020202020204" pitchFamily="34" charset="0"/>
              </a:rPr>
              <a:t>Thank you </a:t>
            </a:r>
            <a:r>
              <a:rPr lang="en-US" sz="9600" b="0" noProof="0" dirty="0">
                <a:latin typeface="Aptos" panose="020B0004020202020204" pitchFamily="34" charset="0"/>
                <a:sym typeface="Wingdings" panose="05000000000000000000" pitchFamily="2" charset="2"/>
              </a:rPr>
              <a:t></a:t>
            </a:r>
            <a:endParaRPr lang="en-US" sz="9600" b="0" noProof="0" dirty="0">
              <a:latin typeface="Aptos" panose="020B0004020202020204" pitchFamily="34" charset="0"/>
            </a:endParaRPr>
          </a:p>
        </p:txBody>
      </p:sp>
    </p:spTree>
    <p:extLst>
      <p:ext uri="{BB962C8B-B14F-4D97-AF65-F5344CB8AC3E}">
        <p14:creationId xmlns:p14="http://schemas.microsoft.com/office/powerpoint/2010/main" val="333598130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Titolo 1"/>
          <p:cNvSpPr txBox="1">
            <a:spLocks noGrp="1"/>
          </p:cNvSpPr>
          <p:nvPr>
            <p:ph type="title"/>
          </p:nvPr>
        </p:nvSpPr>
        <p:spPr>
          <a:xfrm>
            <a:off x="1676400" y="5532435"/>
            <a:ext cx="21031200" cy="2651127"/>
          </a:xfrm>
          <a:prstGeom prst="rect">
            <a:avLst/>
          </a:prstGeom>
        </p:spPr>
        <p:txBody>
          <a:bodyPr/>
          <a:lstStyle>
            <a:lvl1pPr algn="ctr"/>
          </a:lstStyle>
          <a:p>
            <a:r>
              <a:rPr lang="en-US" noProof="0" dirty="0"/>
              <a:t>Supplementary slides</a:t>
            </a:r>
          </a:p>
        </p:txBody>
      </p:sp>
      <p:sp>
        <p:nvSpPr>
          <p:cNvPr id="2" name="Rettangolo">
            <a:extLst>
              <a:ext uri="{FF2B5EF4-FFF2-40B4-BE49-F238E27FC236}">
                <a16:creationId xmlns:a16="http://schemas.microsoft.com/office/drawing/2014/main" id="{CA908D97-AA25-C8AA-DCF9-DDA723B179BF}"/>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 name="Michele Arcangelo Dicorato and Nicolò Baldicchi, PAS Rome meeting 2026">
            <a:extLst>
              <a:ext uri="{FF2B5EF4-FFF2-40B4-BE49-F238E27FC236}">
                <a16:creationId xmlns:a16="http://schemas.microsoft.com/office/drawing/2014/main" id="{3A6027A5-418E-3D86-B1A5-78BF64CCC2D1}"/>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ontent Placeholder 2"/>
          <p:cNvSpPr txBox="1"/>
          <p:nvPr/>
        </p:nvSpPr>
        <p:spPr>
          <a:xfrm>
            <a:off x="1247140" y="2465088"/>
            <a:ext cx="8214102" cy="2223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Autofit/>
          </a:bodyPr>
          <a:lstStyle/>
          <a:p>
            <a:pPr marL="370331" indent="-370331" algn="l" defTabSz="1481327">
              <a:lnSpc>
                <a:spcPct val="90000"/>
              </a:lnSpc>
              <a:spcBef>
                <a:spcPts val="1600"/>
              </a:spcBef>
              <a:buSzPct val="100000"/>
              <a:buFont typeface="Arial"/>
              <a:buChar char="•"/>
              <a:defRPr sz="3240">
                <a:solidFill>
                  <a:srgbClr val="000000"/>
                </a:solidFill>
                <a:latin typeface="Aptos"/>
                <a:ea typeface="Aptos"/>
                <a:cs typeface="Aptos"/>
                <a:sym typeface="Aptos"/>
              </a:defRPr>
            </a:pPr>
            <a:r>
              <a:rPr lang="en-US" sz="3600" noProof="0" dirty="0"/>
              <a:t>Why crystalline test-mass suspension</a:t>
            </a:r>
          </a:p>
          <a:p>
            <a:pPr marL="370331" indent="-370331" algn="l" defTabSz="1481327">
              <a:lnSpc>
                <a:spcPct val="90000"/>
              </a:lnSpc>
              <a:spcBef>
                <a:spcPts val="1600"/>
              </a:spcBef>
              <a:buSzPct val="100000"/>
              <a:buFont typeface="Arial"/>
              <a:buChar char="•"/>
              <a:defRPr sz="3240">
                <a:solidFill>
                  <a:srgbClr val="000000"/>
                </a:solidFill>
                <a:latin typeface="Aptos"/>
                <a:ea typeface="Aptos"/>
                <a:cs typeface="Aptos"/>
                <a:sym typeface="Aptos"/>
              </a:defRPr>
            </a:pPr>
            <a:r>
              <a:rPr lang="en-US" sz="3600" dirty="0"/>
              <a:t>Fiber</a:t>
            </a:r>
            <a:r>
              <a:rPr lang="en-US" sz="3600" noProof="0" dirty="0"/>
              <a:t> sizing </a:t>
            </a:r>
          </a:p>
          <a:p>
            <a:pPr marL="370331" indent="-370331" algn="l" defTabSz="1481327">
              <a:lnSpc>
                <a:spcPct val="90000"/>
              </a:lnSpc>
              <a:spcBef>
                <a:spcPts val="1600"/>
              </a:spcBef>
              <a:buSzPct val="100000"/>
              <a:buFont typeface="Arial"/>
              <a:buChar char="•"/>
              <a:defRPr sz="3240">
                <a:solidFill>
                  <a:srgbClr val="000000"/>
                </a:solidFill>
                <a:latin typeface="Aptos"/>
                <a:ea typeface="Aptos"/>
                <a:cs typeface="Aptos"/>
                <a:sym typeface="Aptos"/>
              </a:defRPr>
            </a:pPr>
            <a:r>
              <a:rPr lang="en-US" sz="3600" dirty="0"/>
              <a:t>Fiber p</a:t>
            </a:r>
            <a:r>
              <a:rPr lang="en-US" sz="3600" noProof="0" dirty="0" err="1"/>
              <a:t>roduction</a:t>
            </a:r>
            <a:endParaRPr lang="en-US" sz="3600" noProof="0" dirty="0"/>
          </a:p>
          <a:p>
            <a:pPr marL="370331" indent="-370331" algn="l" defTabSz="1481327">
              <a:lnSpc>
                <a:spcPct val="90000"/>
              </a:lnSpc>
              <a:spcBef>
                <a:spcPts val="1600"/>
              </a:spcBef>
              <a:buSzPct val="100000"/>
              <a:buFont typeface="Arial"/>
              <a:buChar char="•"/>
              <a:defRPr sz="3240">
                <a:solidFill>
                  <a:srgbClr val="000000"/>
                </a:solidFill>
                <a:latin typeface="Aptos"/>
                <a:ea typeface="Aptos"/>
                <a:cs typeface="Aptos"/>
                <a:sym typeface="Aptos"/>
              </a:defRPr>
            </a:pPr>
            <a:r>
              <a:rPr lang="en-US" sz="3600" noProof="0" dirty="0"/>
              <a:t>Fibers mechanical characterization</a:t>
            </a:r>
            <a:endParaRPr lang="en-US" sz="3600" dirty="0"/>
          </a:p>
        </p:txBody>
      </p:sp>
      <p:pic>
        <p:nvPicPr>
          <p:cNvPr id="181" name="Content Placeholder 8" descr="Content Placeholder 8"/>
          <p:cNvPicPr>
            <a:picLocks noChangeAspect="1"/>
          </p:cNvPicPr>
          <p:nvPr/>
        </p:nvPicPr>
        <p:blipFill>
          <a:blip r:embed="rId2"/>
          <a:stretch>
            <a:fillRect/>
          </a:stretch>
        </p:blipFill>
        <p:spPr>
          <a:xfrm>
            <a:off x="10832308" y="11492075"/>
            <a:ext cx="4314856" cy="1272884"/>
          </a:xfrm>
          <a:prstGeom prst="rect">
            <a:avLst/>
          </a:prstGeom>
          <a:ln w="12700">
            <a:miter lim="400000"/>
          </a:ln>
        </p:spPr>
      </p:pic>
      <p:pic>
        <p:nvPicPr>
          <p:cNvPr id="182" name="Picture 4" descr="Picture 4"/>
          <p:cNvPicPr>
            <a:picLocks noChangeAspect="1"/>
          </p:cNvPicPr>
          <p:nvPr/>
        </p:nvPicPr>
        <p:blipFill>
          <a:blip r:embed="rId3"/>
          <a:stretch>
            <a:fillRect/>
          </a:stretch>
        </p:blipFill>
        <p:spPr>
          <a:xfrm>
            <a:off x="12636631" y="9063606"/>
            <a:ext cx="3303581" cy="1486041"/>
          </a:xfrm>
          <a:prstGeom prst="rect">
            <a:avLst/>
          </a:prstGeom>
          <a:ln w="12700">
            <a:miter lim="400000"/>
          </a:ln>
        </p:spPr>
      </p:pic>
      <p:pic>
        <p:nvPicPr>
          <p:cNvPr id="183" name="Picture 6" descr="Picture 6"/>
          <p:cNvPicPr>
            <a:picLocks noChangeAspect="1"/>
          </p:cNvPicPr>
          <p:nvPr/>
        </p:nvPicPr>
        <p:blipFill>
          <a:blip r:embed="rId4"/>
          <a:stretch>
            <a:fillRect/>
          </a:stretch>
        </p:blipFill>
        <p:spPr>
          <a:xfrm>
            <a:off x="1455946" y="11316398"/>
            <a:ext cx="3730117" cy="1193053"/>
          </a:xfrm>
          <a:prstGeom prst="rect">
            <a:avLst/>
          </a:prstGeom>
          <a:ln w="12700">
            <a:miter lim="400000"/>
          </a:ln>
        </p:spPr>
      </p:pic>
      <p:pic>
        <p:nvPicPr>
          <p:cNvPr id="184" name="Picture 4" descr="Picture 4"/>
          <p:cNvPicPr>
            <a:picLocks noChangeAspect="1"/>
          </p:cNvPicPr>
          <p:nvPr/>
        </p:nvPicPr>
        <p:blipFill>
          <a:blip r:embed="rId5"/>
          <a:stretch>
            <a:fillRect/>
          </a:stretch>
        </p:blipFill>
        <p:spPr>
          <a:xfrm>
            <a:off x="9792266" y="6188546"/>
            <a:ext cx="1993528" cy="1740408"/>
          </a:xfrm>
          <a:prstGeom prst="rect">
            <a:avLst/>
          </a:prstGeom>
          <a:ln w="12700">
            <a:miter lim="400000"/>
          </a:ln>
        </p:spPr>
      </p:pic>
      <p:pic>
        <p:nvPicPr>
          <p:cNvPr id="185" name="Picture 10" descr="Picture 10"/>
          <p:cNvPicPr>
            <a:picLocks noChangeAspect="1"/>
          </p:cNvPicPr>
          <p:nvPr/>
        </p:nvPicPr>
        <p:blipFill>
          <a:blip r:embed="rId6"/>
          <a:stretch>
            <a:fillRect/>
          </a:stretch>
        </p:blipFill>
        <p:spPr>
          <a:xfrm>
            <a:off x="1455946" y="8614619"/>
            <a:ext cx="3084514" cy="1552017"/>
          </a:xfrm>
          <a:prstGeom prst="rect">
            <a:avLst/>
          </a:prstGeom>
          <a:ln w="12700">
            <a:miter lim="400000"/>
          </a:ln>
        </p:spPr>
      </p:pic>
      <p:pic>
        <p:nvPicPr>
          <p:cNvPr id="186" name="Picture 12" descr="Picture 12"/>
          <p:cNvPicPr>
            <a:picLocks noChangeAspect="1"/>
          </p:cNvPicPr>
          <p:nvPr/>
        </p:nvPicPr>
        <p:blipFill>
          <a:blip r:embed="rId7"/>
          <a:stretch>
            <a:fillRect/>
          </a:stretch>
        </p:blipFill>
        <p:spPr>
          <a:xfrm>
            <a:off x="12856586" y="3566955"/>
            <a:ext cx="1668351" cy="2042997"/>
          </a:xfrm>
          <a:prstGeom prst="rect">
            <a:avLst/>
          </a:prstGeom>
          <a:ln w="12700">
            <a:miter lim="400000"/>
          </a:ln>
        </p:spPr>
      </p:pic>
      <p:pic>
        <p:nvPicPr>
          <p:cNvPr id="187" name="Picture 2" descr="Picture 2"/>
          <p:cNvPicPr>
            <a:picLocks noChangeAspect="1"/>
          </p:cNvPicPr>
          <p:nvPr/>
        </p:nvPicPr>
        <p:blipFill>
          <a:blip r:embed="rId8"/>
          <a:stretch>
            <a:fillRect/>
          </a:stretch>
        </p:blipFill>
        <p:spPr>
          <a:xfrm>
            <a:off x="21849956" y="10956580"/>
            <a:ext cx="1264626" cy="1939092"/>
          </a:xfrm>
          <a:prstGeom prst="rect">
            <a:avLst/>
          </a:prstGeom>
          <a:ln w="12700">
            <a:miter lim="400000"/>
          </a:ln>
        </p:spPr>
      </p:pic>
      <p:pic>
        <p:nvPicPr>
          <p:cNvPr id="188" name="Picture 4" descr="Picture 4"/>
          <p:cNvPicPr>
            <a:picLocks noChangeAspect="1"/>
          </p:cNvPicPr>
          <p:nvPr/>
        </p:nvPicPr>
        <p:blipFill>
          <a:blip r:embed="rId9"/>
          <a:stretch>
            <a:fillRect/>
          </a:stretch>
        </p:blipFill>
        <p:spPr>
          <a:xfrm>
            <a:off x="19777861" y="3631772"/>
            <a:ext cx="3669408" cy="1683723"/>
          </a:xfrm>
          <a:prstGeom prst="rect">
            <a:avLst/>
          </a:prstGeom>
          <a:ln w="12700">
            <a:miter lim="400000"/>
          </a:ln>
        </p:spPr>
      </p:pic>
      <p:pic>
        <p:nvPicPr>
          <p:cNvPr id="189" name="Picture 6" descr="Picture 6"/>
          <p:cNvPicPr>
            <a:picLocks noChangeAspect="1"/>
          </p:cNvPicPr>
          <p:nvPr/>
        </p:nvPicPr>
        <p:blipFill>
          <a:blip r:embed="rId10"/>
          <a:stretch>
            <a:fillRect/>
          </a:stretch>
        </p:blipFill>
        <p:spPr>
          <a:xfrm>
            <a:off x="15932423" y="8507861"/>
            <a:ext cx="3097658" cy="1806410"/>
          </a:xfrm>
          <a:prstGeom prst="rect">
            <a:avLst/>
          </a:prstGeom>
          <a:ln w="12700">
            <a:miter lim="400000"/>
          </a:ln>
        </p:spPr>
      </p:pic>
      <p:pic>
        <p:nvPicPr>
          <p:cNvPr id="190" name="Picture 12" descr="Picture 12"/>
          <p:cNvPicPr>
            <a:picLocks noChangeAspect="1"/>
          </p:cNvPicPr>
          <p:nvPr/>
        </p:nvPicPr>
        <p:blipFill>
          <a:blip r:embed="rId11"/>
          <a:stretch>
            <a:fillRect/>
          </a:stretch>
        </p:blipFill>
        <p:spPr>
          <a:xfrm>
            <a:off x="19030081" y="11159900"/>
            <a:ext cx="1805554" cy="1808379"/>
          </a:xfrm>
          <a:prstGeom prst="rect">
            <a:avLst/>
          </a:prstGeom>
          <a:ln w="12700">
            <a:miter lim="400000"/>
          </a:ln>
        </p:spPr>
      </p:pic>
      <p:pic>
        <p:nvPicPr>
          <p:cNvPr id="191" name="Picture 14" descr="Picture 14"/>
          <p:cNvPicPr>
            <a:picLocks noChangeAspect="1"/>
          </p:cNvPicPr>
          <p:nvPr/>
        </p:nvPicPr>
        <p:blipFill>
          <a:blip r:embed="rId12"/>
          <a:stretch>
            <a:fillRect/>
          </a:stretch>
        </p:blipFill>
        <p:spPr>
          <a:xfrm>
            <a:off x="12218800" y="6637559"/>
            <a:ext cx="2606443" cy="1303222"/>
          </a:xfrm>
          <a:prstGeom prst="rect">
            <a:avLst/>
          </a:prstGeom>
          <a:ln w="12700">
            <a:miter lim="400000"/>
          </a:ln>
        </p:spPr>
      </p:pic>
      <p:pic>
        <p:nvPicPr>
          <p:cNvPr id="192" name="Picture 16" descr="Picture 16"/>
          <p:cNvPicPr>
            <a:picLocks noChangeAspect="1"/>
          </p:cNvPicPr>
          <p:nvPr/>
        </p:nvPicPr>
        <p:blipFill>
          <a:blip r:embed="rId13"/>
          <a:stretch>
            <a:fillRect/>
          </a:stretch>
        </p:blipFill>
        <p:spPr>
          <a:xfrm>
            <a:off x="10048983" y="8654938"/>
            <a:ext cx="1993528" cy="1947435"/>
          </a:xfrm>
          <a:prstGeom prst="rect">
            <a:avLst/>
          </a:prstGeom>
          <a:ln w="12700">
            <a:miter lim="400000"/>
          </a:ln>
        </p:spPr>
      </p:pic>
      <p:pic>
        <p:nvPicPr>
          <p:cNvPr id="193" name="Picture 18" descr="Picture 18"/>
          <p:cNvPicPr>
            <a:picLocks noChangeAspect="1"/>
          </p:cNvPicPr>
          <p:nvPr/>
        </p:nvPicPr>
        <p:blipFill>
          <a:blip r:embed="rId14"/>
          <a:stretch>
            <a:fillRect/>
          </a:stretch>
        </p:blipFill>
        <p:spPr>
          <a:xfrm>
            <a:off x="19481308" y="8521906"/>
            <a:ext cx="4262515" cy="1927066"/>
          </a:xfrm>
          <a:prstGeom prst="rect">
            <a:avLst/>
          </a:prstGeom>
          <a:ln w="12700">
            <a:miter lim="400000"/>
          </a:ln>
        </p:spPr>
      </p:pic>
      <p:sp>
        <p:nvSpPr>
          <p:cNvPr id="194" name="Title 1"/>
          <p:cNvSpPr txBox="1">
            <a:spLocks noGrp="1"/>
          </p:cNvSpPr>
          <p:nvPr>
            <p:ph type="title"/>
          </p:nvPr>
        </p:nvSpPr>
        <p:spPr>
          <a:xfrm>
            <a:off x="530146" y="338950"/>
            <a:ext cx="21031201" cy="1328281"/>
          </a:xfrm>
          <a:prstGeom prst="rect">
            <a:avLst/>
          </a:prstGeom>
        </p:spPr>
        <p:txBody>
          <a:bodyPr/>
          <a:lstStyle>
            <a:lvl1pPr>
              <a:defRPr sz="5600"/>
            </a:lvl1pPr>
          </a:lstStyle>
          <a:p>
            <a:r>
              <a:rPr lang="en-US" noProof="0" dirty="0"/>
              <a:t>Outline</a:t>
            </a:r>
          </a:p>
        </p:txBody>
      </p:sp>
      <p:pic>
        <p:nvPicPr>
          <p:cNvPr id="195" name="Picture 2" descr="Picture 2"/>
          <p:cNvPicPr>
            <a:picLocks noChangeAspect="1"/>
          </p:cNvPicPr>
          <p:nvPr/>
        </p:nvPicPr>
        <p:blipFill>
          <a:blip r:embed="rId15"/>
          <a:stretch>
            <a:fillRect/>
          </a:stretch>
        </p:blipFill>
        <p:spPr>
          <a:xfrm>
            <a:off x="9752307" y="3429205"/>
            <a:ext cx="2160001" cy="2160001"/>
          </a:xfrm>
          <a:prstGeom prst="rect">
            <a:avLst/>
          </a:prstGeom>
          <a:ln w="12700">
            <a:miter lim="400000"/>
          </a:ln>
        </p:spPr>
      </p:pic>
      <p:pic>
        <p:nvPicPr>
          <p:cNvPr id="196" name="Picture 6" descr="Picture 6"/>
          <p:cNvPicPr>
            <a:picLocks noChangeAspect="1"/>
          </p:cNvPicPr>
          <p:nvPr/>
        </p:nvPicPr>
        <p:blipFill>
          <a:blip r:embed="rId16"/>
          <a:stretch>
            <a:fillRect/>
          </a:stretch>
        </p:blipFill>
        <p:spPr>
          <a:xfrm>
            <a:off x="15404199" y="6237053"/>
            <a:ext cx="4077109" cy="1686055"/>
          </a:xfrm>
          <a:prstGeom prst="rect">
            <a:avLst/>
          </a:prstGeom>
          <a:ln w="12700">
            <a:miter lim="400000"/>
          </a:ln>
        </p:spPr>
      </p:pic>
      <p:pic>
        <p:nvPicPr>
          <p:cNvPr id="197" name="Picture 8" descr="Picture 8"/>
          <p:cNvPicPr>
            <a:picLocks noChangeAspect="1"/>
          </p:cNvPicPr>
          <p:nvPr/>
        </p:nvPicPr>
        <p:blipFill>
          <a:blip r:embed="rId17"/>
          <a:stretch>
            <a:fillRect/>
          </a:stretch>
        </p:blipFill>
        <p:spPr>
          <a:xfrm>
            <a:off x="19914314" y="6226357"/>
            <a:ext cx="3829509" cy="1727767"/>
          </a:xfrm>
          <a:prstGeom prst="rect">
            <a:avLst/>
          </a:prstGeom>
          <a:ln w="12700">
            <a:miter lim="400000"/>
          </a:ln>
        </p:spPr>
      </p:pic>
      <p:pic>
        <p:nvPicPr>
          <p:cNvPr id="198" name="Picture 10" descr="Picture 10"/>
          <p:cNvPicPr>
            <a:picLocks noChangeAspect="1"/>
          </p:cNvPicPr>
          <p:nvPr/>
        </p:nvPicPr>
        <p:blipFill>
          <a:blip r:embed="rId18"/>
          <a:stretch>
            <a:fillRect/>
          </a:stretch>
        </p:blipFill>
        <p:spPr>
          <a:xfrm>
            <a:off x="6156005" y="11197540"/>
            <a:ext cx="3478599" cy="1449418"/>
          </a:xfrm>
          <a:prstGeom prst="rect">
            <a:avLst/>
          </a:prstGeom>
          <a:ln w="12700">
            <a:miter lim="400000"/>
          </a:ln>
        </p:spPr>
      </p:pic>
      <p:pic>
        <p:nvPicPr>
          <p:cNvPr id="199" name="Picture 12" descr="Picture 12"/>
          <p:cNvPicPr>
            <a:picLocks noChangeAspect="1"/>
          </p:cNvPicPr>
          <p:nvPr/>
        </p:nvPicPr>
        <p:blipFill>
          <a:blip r:embed="rId19"/>
          <a:stretch>
            <a:fillRect/>
          </a:stretch>
        </p:blipFill>
        <p:spPr>
          <a:xfrm>
            <a:off x="16344868" y="11097038"/>
            <a:ext cx="1894372" cy="1894372"/>
          </a:xfrm>
          <a:prstGeom prst="rect">
            <a:avLst/>
          </a:prstGeom>
          <a:ln w="12700">
            <a:miter lim="400000"/>
          </a:ln>
        </p:spPr>
      </p:pic>
      <p:pic>
        <p:nvPicPr>
          <p:cNvPr id="200" name="Picture 6" descr="Picture 6"/>
          <p:cNvPicPr>
            <a:picLocks noChangeAspect="1"/>
          </p:cNvPicPr>
          <p:nvPr/>
        </p:nvPicPr>
        <p:blipFill>
          <a:blip r:embed="rId20"/>
          <a:stretch>
            <a:fillRect/>
          </a:stretch>
        </p:blipFill>
        <p:spPr>
          <a:xfrm>
            <a:off x="15625181" y="3725463"/>
            <a:ext cx="3712141" cy="1683723"/>
          </a:xfrm>
          <a:prstGeom prst="rect">
            <a:avLst/>
          </a:prstGeom>
          <a:ln w="12700">
            <a:miter lim="400000"/>
          </a:ln>
        </p:spPr>
      </p:pic>
      <p:pic>
        <p:nvPicPr>
          <p:cNvPr id="201" name="Picture 9" descr="Picture 9"/>
          <p:cNvPicPr>
            <a:picLocks noChangeAspect="1"/>
          </p:cNvPicPr>
          <p:nvPr/>
        </p:nvPicPr>
        <p:blipFill>
          <a:blip r:embed="rId21"/>
          <a:stretch>
            <a:fillRect/>
          </a:stretch>
        </p:blipFill>
        <p:spPr>
          <a:xfrm>
            <a:off x="20719161" y="633644"/>
            <a:ext cx="2555777" cy="2212259"/>
          </a:xfrm>
          <a:prstGeom prst="rect">
            <a:avLst/>
          </a:prstGeom>
          <a:ln w="12700">
            <a:miter lim="400000"/>
          </a:ln>
        </p:spPr>
      </p:pic>
      <p:pic>
        <p:nvPicPr>
          <p:cNvPr id="202" name="Immagine 10" descr="Immagine 10"/>
          <p:cNvPicPr>
            <a:picLocks noChangeAspect="1"/>
          </p:cNvPicPr>
          <p:nvPr/>
        </p:nvPicPr>
        <p:blipFill>
          <a:blip r:embed="rId22"/>
          <a:stretch>
            <a:fillRect/>
          </a:stretch>
        </p:blipFill>
        <p:spPr>
          <a:xfrm>
            <a:off x="5186063" y="8507861"/>
            <a:ext cx="4690685" cy="2042467"/>
          </a:xfrm>
          <a:prstGeom prst="rect">
            <a:avLst/>
          </a:prstGeom>
          <a:ln w="12700">
            <a:miter lim="400000"/>
          </a:ln>
        </p:spPr>
      </p:pic>
      <p:sp>
        <p:nvSpPr>
          <p:cNvPr id="203" name="Rettangolo"/>
          <p:cNvSpPr/>
          <p:nvPr/>
        </p:nvSpPr>
        <p:spPr>
          <a:xfrm>
            <a:off x="0" y="13235712"/>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204" name="Michele Arcangelo Dicorato and Nicolò Baldicchi, PAS Rome meeting 2026"/>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
        <p:nvSpPr>
          <p:cNvPr id="2" name="CasellaDiTesto 1">
            <a:extLst>
              <a:ext uri="{FF2B5EF4-FFF2-40B4-BE49-F238E27FC236}">
                <a16:creationId xmlns:a16="http://schemas.microsoft.com/office/drawing/2014/main" id="{4207DAB2-0DDE-78B9-8DBC-68529D916E47}"/>
              </a:ext>
            </a:extLst>
          </p:cNvPr>
          <p:cNvSpPr txBox="1"/>
          <p:nvPr/>
        </p:nvSpPr>
        <p:spPr>
          <a:xfrm>
            <a:off x="1964446" y="5315495"/>
            <a:ext cx="703528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Pct val="70000"/>
              <a:buFont typeface="Courier New" panose="02070309020205020404" pitchFamily="49" charset="0"/>
              <a:buChar char="o"/>
              <a:tabLst/>
            </a:pP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Q-</a:t>
            </a:r>
            <a:r>
              <a:rPr kumimoji="0" lang="it-IT" sz="36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factor</a:t>
            </a: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measurement</a:t>
            </a:r>
          </a:p>
          <a:p>
            <a:pPr marL="342900" marR="0" indent="-342900" algn="l" defTabSz="2438338" rtl="0" fontAlgn="auto" latinLnBrk="0" hangingPunct="0">
              <a:lnSpc>
                <a:spcPct val="100000"/>
              </a:lnSpc>
              <a:spcBef>
                <a:spcPts val="0"/>
              </a:spcBef>
              <a:spcAft>
                <a:spcPts val="0"/>
              </a:spcAft>
              <a:buClrTx/>
              <a:buSzPct val="70000"/>
              <a:buFont typeface="Courier New" panose="02070309020205020404" pitchFamily="49" charset="0"/>
              <a:buChar char="o"/>
              <a:tabLst/>
            </a:pPr>
            <a:r>
              <a:rPr lang="it-IT" sz="3600" dirty="0">
                <a:solidFill>
                  <a:schemeClr val="bg2">
                    <a:lumMod val="10000"/>
                  </a:schemeClr>
                </a:solidFill>
                <a:latin typeface="Aptos" panose="020B0004020202020204" pitchFamily="34" charset="0"/>
              </a:rPr>
              <a:t>Tensile </a:t>
            </a:r>
            <a:r>
              <a:rPr lang="it-IT" sz="3600" dirty="0" err="1">
                <a:solidFill>
                  <a:schemeClr val="bg2">
                    <a:lumMod val="10000"/>
                  </a:schemeClr>
                </a:solidFill>
                <a:latin typeface="Aptos" panose="020B0004020202020204" pitchFamily="34" charset="0"/>
              </a:rPr>
              <a:t>strength</a:t>
            </a:r>
            <a:r>
              <a:rPr lang="it-IT" sz="3600" dirty="0">
                <a:solidFill>
                  <a:schemeClr val="bg2">
                    <a:lumMod val="10000"/>
                  </a:schemeClr>
                </a:solidFill>
                <a:latin typeface="Aptos" panose="020B0004020202020204" pitchFamily="34" charset="0"/>
              </a:rPr>
              <a:t> measurement</a:t>
            </a:r>
          </a:p>
          <a:p>
            <a:pPr marL="342900" marR="0" indent="-342900" algn="l" defTabSz="2438338" rtl="0" fontAlgn="auto" latinLnBrk="0" hangingPunct="0">
              <a:lnSpc>
                <a:spcPct val="100000"/>
              </a:lnSpc>
              <a:spcBef>
                <a:spcPts val="0"/>
              </a:spcBef>
              <a:spcAft>
                <a:spcPts val="0"/>
              </a:spcAft>
              <a:buClrTx/>
              <a:buSzPct val="70000"/>
              <a:buFont typeface="Courier New" panose="02070309020205020404" pitchFamily="49" charset="0"/>
              <a:buChar char="o"/>
              <a:tabLst/>
            </a:pP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Bending </a:t>
            </a:r>
            <a:r>
              <a:rPr kumimoji="0" lang="it-IT" sz="36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strength</a:t>
            </a: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measurement</a:t>
            </a:r>
            <a:endParaRPr kumimoji="0" lang="en-GB"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a:extLst>
              <a:ext uri="{FF2B5EF4-FFF2-40B4-BE49-F238E27FC236}">
                <a16:creationId xmlns:a16="http://schemas.microsoft.com/office/drawing/2014/main" id="{CEB4A424-9D2E-C14D-3014-40480EBD0A64}"/>
              </a:ext>
            </a:extLst>
          </p:cNvPr>
          <p:cNvSpPr txBox="1"/>
          <p:nvPr/>
        </p:nvSpPr>
        <p:spPr>
          <a:xfrm>
            <a:off x="2335763" y="2498429"/>
            <a:ext cx="19577180" cy="2308324"/>
          </a:xfrm>
          <a:prstGeom prst="rect">
            <a:avLst/>
          </a:prstGeom>
          <a:noFill/>
        </p:spPr>
        <p:txBody>
          <a:bodyPr wrap="square" rtlCol="0">
            <a:spAutoFit/>
          </a:bodyPr>
          <a:lstStyle/>
          <a:p>
            <a:pPr algn="l"/>
            <a:r>
              <a:rPr lang="en-US" sz="3600" noProof="0" dirty="0">
                <a:solidFill>
                  <a:schemeClr val="bg2">
                    <a:lumMod val="10000"/>
                  </a:schemeClr>
                </a:solidFill>
                <a:latin typeface="Aptos" panose="020B0004020202020204" pitchFamily="34" charset="0"/>
              </a:rPr>
              <a:t>Tensile strength depends on:</a:t>
            </a:r>
          </a:p>
          <a:p>
            <a:pPr marL="285750" indent="-285750" algn="l">
              <a:buFont typeface="Arial" panose="020B0604020202020204" pitchFamily="34" charset="0"/>
              <a:buChar char="•"/>
            </a:pPr>
            <a:r>
              <a:rPr lang="en-US" sz="3600" noProof="0" dirty="0">
                <a:solidFill>
                  <a:schemeClr val="bg2">
                    <a:lumMod val="10000"/>
                  </a:schemeClr>
                </a:solidFill>
                <a:latin typeface="Aptos" panose="020B0004020202020204" pitchFamily="34" charset="0"/>
              </a:rPr>
              <a:t>Crystalline structure</a:t>
            </a:r>
          </a:p>
          <a:p>
            <a:pPr marL="285750" indent="-285750" algn="l">
              <a:buFont typeface="Arial" panose="020B0604020202020204" pitchFamily="34" charset="0"/>
              <a:buChar char="•"/>
            </a:pPr>
            <a:r>
              <a:rPr lang="en-US" sz="3600" noProof="0" dirty="0">
                <a:solidFill>
                  <a:schemeClr val="bg2">
                    <a:lumMod val="10000"/>
                  </a:schemeClr>
                </a:solidFill>
                <a:latin typeface="Aptos" panose="020B0004020202020204" pitchFamily="34" charset="0"/>
              </a:rPr>
              <a:t>Production method</a:t>
            </a:r>
          </a:p>
          <a:p>
            <a:pPr marL="285750" indent="-285750" algn="l">
              <a:buFont typeface="Arial" panose="020B0604020202020204" pitchFamily="34" charset="0"/>
              <a:buChar char="•"/>
            </a:pPr>
            <a:r>
              <a:rPr lang="en-US" sz="3600" noProof="0" dirty="0">
                <a:solidFill>
                  <a:schemeClr val="bg2">
                    <a:lumMod val="10000"/>
                  </a:schemeClr>
                </a:solidFill>
                <a:latin typeface="Aptos" panose="020B0004020202020204" pitchFamily="34" charset="0"/>
              </a:rPr>
              <a:t>Surface quality (every scratch is a possible point of stress accumulation and thus breakage)</a:t>
            </a:r>
          </a:p>
        </p:txBody>
      </p:sp>
      <p:sp>
        <p:nvSpPr>
          <p:cNvPr id="25" name="CasellaDiTesto 24">
            <a:extLst>
              <a:ext uri="{FF2B5EF4-FFF2-40B4-BE49-F238E27FC236}">
                <a16:creationId xmlns:a16="http://schemas.microsoft.com/office/drawing/2014/main" id="{77C31D91-2179-011E-13D6-FBFCC6CEEBB6}"/>
              </a:ext>
            </a:extLst>
          </p:cNvPr>
          <p:cNvSpPr txBox="1"/>
          <p:nvPr/>
        </p:nvSpPr>
        <p:spPr>
          <a:xfrm>
            <a:off x="3800670" y="5638169"/>
            <a:ext cx="3981062" cy="646331"/>
          </a:xfrm>
          <a:prstGeom prst="rect">
            <a:avLst/>
          </a:prstGeom>
          <a:noFill/>
        </p:spPr>
        <p:txBody>
          <a:bodyPr wrap="square" rtlCol="0">
            <a:spAutoFit/>
          </a:bodyPr>
          <a:lstStyle/>
          <a:p>
            <a:r>
              <a:rPr lang="en-US" sz="3600" noProof="0" dirty="0">
                <a:solidFill>
                  <a:schemeClr val="bg2">
                    <a:lumMod val="10000"/>
                  </a:schemeClr>
                </a:solidFill>
                <a:latin typeface="Aptos" panose="020B0004020202020204" pitchFamily="34" charset="0"/>
              </a:rPr>
              <a:t>Soft plastic box</a:t>
            </a:r>
          </a:p>
        </p:txBody>
      </p:sp>
      <p:sp>
        <p:nvSpPr>
          <p:cNvPr id="26" name="CasellaDiTesto 25">
            <a:extLst>
              <a:ext uri="{FF2B5EF4-FFF2-40B4-BE49-F238E27FC236}">
                <a16:creationId xmlns:a16="http://schemas.microsoft.com/office/drawing/2014/main" id="{63CB9BD6-5AAB-E184-6CC2-B7E572A7D0F2}"/>
              </a:ext>
            </a:extLst>
          </p:cNvPr>
          <p:cNvSpPr txBox="1"/>
          <p:nvPr/>
        </p:nvSpPr>
        <p:spPr>
          <a:xfrm>
            <a:off x="14092347" y="5084171"/>
            <a:ext cx="4431828" cy="1200329"/>
          </a:xfrm>
          <a:prstGeom prst="rect">
            <a:avLst/>
          </a:prstGeom>
          <a:noFill/>
        </p:spPr>
        <p:txBody>
          <a:bodyPr wrap="square" rtlCol="0">
            <a:spAutoFit/>
          </a:bodyPr>
          <a:lstStyle/>
          <a:p>
            <a:r>
              <a:rPr lang="en-US" sz="3600" noProof="0" dirty="0">
                <a:solidFill>
                  <a:schemeClr val="bg2">
                    <a:lumMod val="10000"/>
                  </a:schemeClr>
                </a:solidFill>
                <a:latin typeface="Aptos" panose="020B0004020202020204" pitchFamily="34" charset="0"/>
              </a:rPr>
              <a:t>Metal tubes with rings and wax</a:t>
            </a:r>
          </a:p>
        </p:txBody>
      </p:sp>
      <p:pic>
        <p:nvPicPr>
          <p:cNvPr id="29" name="Immagine 28" descr="Immagine che contiene forniture per ufficio, penna, interno, muro&#10;&#10;Il contenuto generato dall'IA potrebbe non essere corretto.">
            <a:extLst>
              <a:ext uri="{FF2B5EF4-FFF2-40B4-BE49-F238E27FC236}">
                <a16:creationId xmlns:a16="http://schemas.microsoft.com/office/drawing/2014/main" id="{DBDC68FE-E22F-54F2-0DAD-EF036D3B91E5}"/>
              </a:ext>
            </a:extLst>
          </p:cNvPr>
          <p:cNvPicPr>
            <a:picLocks noChangeAspect="1"/>
          </p:cNvPicPr>
          <p:nvPr/>
        </p:nvPicPr>
        <p:blipFill>
          <a:blip r:embed="rId2" cstate="print">
            <a:extLst>
              <a:ext uri="{28A0092B-C50C-407E-A947-70E740481C1C}">
                <a14:useLocalDpi xmlns:a14="http://schemas.microsoft.com/office/drawing/2010/main" val="0"/>
              </a:ext>
            </a:extLst>
          </a:blip>
          <a:srcRect l="15454" t="7120" r="18857" b="4070"/>
          <a:stretch>
            <a:fillRect/>
          </a:stretch>
        </p:blipFill>
        <p:spPr>
          <a:xfrm>
            <a:off x="2335763" y="6427074"/>
            <a:ext cx="7227831" cy="5501600"/>
          </a:xfrm>
          <a:prstGeom prst="rect">
            <a:avLst/>
          </a:prstGeom>
        </p:spPr>
      </p:pic>
      <p:pic>
        <p:nvPicPr>
          <p:cNvPr id="30" name="Immagine 29" descr="Immagine che contiene Rubinetterie, rubinetto, interno, lavandino&#10;&#10;Il contenuto generato dall'IA potrebbe non essere corretto.">
            <a:extLst>
              <a:ext uri="{FF2B5EF4-FFF2-40B4-BE49-F238E27FC236}">
                <a16:creationId xmlns:a16="http://schemas.microsoft.com/office/drawing/2014/main" id="{7DA34AF2-D3E1-C74D-FEDF-625E3DDBD211}"/>
              </a:ext>
            </a:extLst>
          </p:cNvPr>
          <p:cNvPicPr>
            <a:picLocks noChangeAspect="1"/>
          </p:cNvPicPr>
          <p:nvPr/>
        </p:nvPicPr>
        <p:blipFill>
          <a:blip r:embed="rId3">
            <a:extLst>
              <a:ext uri="{28A0092B-C50C-407E-A947-70E740481C1C}">
                <a14:useLocalDpi xmlns:a14="http://schemas.microsoft.com/office/drawing/2010/main" val="0"/>
              </a:ext>
            </a:extLst>
          </a:blip>
          <a:srcRect l="4932" t="26648" b="28546"/>
          <a:stretch>
            <a:fillRect/>
          </a:stretch>
        </p:blipFill>
        <p:spPr>
          <a:xfrm>
            <a:off x="10666730" y="6455066"/>
            <a:ext cx="11283062" cy="3988325"/>
          </a:xfrm>
          <a:prstGeom prst="rect">
            <a:avLst/>
          </a:prstGeom>
        </p:spPr>
      </p:pic>
      <p:sp>
        <p:nvSpPr>
          <p:cNvPr id="32" name="Title 1">
            <a:extLst>
              <a:ext uri="{FF2B5EF4-FFF2-40B4-BE49-F238E27FC236}">
                <a16:creationId xmlns:a16="http://schemas.microsoft.com/office/drawing/2014/main" id="{03E83CD0-A758-857E-10A1-A2DCA2AC26EB}"/>
              </a:ext>
            </a:extLst>
          </p:cNvPr>
          <p:cNvSpPr txBox="1"/>
          <p:nvPr/>
        </p:nvSpPr>
        <p:spPr>
          <a:xfrm>
            <a:off x="533400" y="338732"/>
            <a:ext cx="10948628"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dirty="0"/>
              <a:t>Packaging</a:t>
            </a:r>
            <a:endParaRPr lang="en-US" noProof="0" dirty="0"/>
          </a:p>
        </p:txBody>
      </p:sp>
      <p:sp>
        <p:nvSpPr>
          <p:cNvPr id="33" name="Rettangolo">
            <a:extLst>
              <a:ext uri="{FF2B5EF4-FFF2-40B4-BE49-F238E27FC236}">
                <a16:creationId xmlns:a16="http://schemas.microsoft.com/office/drawing/2014/main" id="{42415C8F-F8D6-9387-2EB4-9327FC1C7724}"/>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4" name="Michele Arcangelo Dicorato and Nicolò Baldicchi, PAS Rome meeting 2026">
            <a:extLst>
              <a:ext uri="{FF2B5EF4-FFF2-40B4-BE49-F238E27FC236}">
                <a16:creationId xmlns:a16="http://schemas.microsoft.com/office/drawing/2014/main" id="{6A244683-A4E5-9B27-9AD1-54FEFE48DEE2}"/>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extLst>
      <p:ext uri="{BB962C8B-B14F-4D97-AF65-F5344CB8AC3E}">
        <p14:creationId xmlns:p14="http://schemas.microsoft.com/office/powerpoint/2010/main" val="27820175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a:extLst>
              <a:ext uri="{FF2B5EF4-FFF2-40B4-BE49-F238E27FC236}">
                <a16:creationId xmlns:a16="http://schemas.microsoft.com/office/drawing/2014/main" id="{A32E74B5-49DE-D1B4-3978-48010FCCA853}"/>
              </a:ext>
            </a:extLst>
          </p:cNvPr>
          <p:cNvPicPr>
            <a:picLocks noChangeAspect="1"/>
          </p:cNvPicPr>
          <p:nvPr/>
        </p:nvPicPr>
        <p:blipFill>
          <a:blip r:embed="rId2"/>
          <a:stretch>
            <a:fillRect/>
          </a:stretch>
        </p:blipFill>
        <p:spPr>
          <a:xfrm>
            <a:off x="689056" y="1411356"/>
            <a:ext cx="23005887" cy="10893287"/>
          </a:xfrm>
          <a:prstGeom prst="rect">
            <a:avLst/>
          </a:prstGeom>
        </p:spPr>
      </p:pic>
      <p:sp>
        <p:nvSpPr>
          <p:cNvPr id="2" name="Rettangolo">
            <a:extLst>
              <a:ext uri="{FF2B5EF4-FFF2-40B4-BE49-F238E27FC236}">
                <a16:creationId xmlns:a16="http://schemas.microsoft.com/office/drawing/2014/main" id="{55B53ACF-FB5A-F311-D10B-9EB6CD3E0F8C}"/>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 name="Michele Arcangelo Dicorato and Nicolò Baldicchi, PAS Rome meeting 2026">
            <a:extLst>
              <a:ext uri="{FF2B5EF4-FFF2-40B4-BE49-F238E27FC236}">
                <a16:creationId xmlns:a16="http://schemas.microsoft.com/office/drawing/2014/main" id="{B90198E2-6E59-4D2C-A997-65EE6ADBC882}"/>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extLst>
      <p:ext uri="{BB962C8B-B14F-4D97-AF65-F5344CB8AC3E}">
        <p14:creationId xmlns:p14="http://schemas.microsoft.com/office/powerpoint/2010/main" val="12344786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E66605E-FE22-786B-07FE-A789AF62C5C5}"/>
              </a:ext>
            </a:extLst>
          </p:cNvPr>
          <p:cNvSpPr txBox="1"/>
          <p:nvPr/>
        </p:nvSpPr>
        <p:spPr>
          <a:xfrm>
            <a:off x="0" y="5761451"/>
            <a:ext cx="24384000" cy="646331"/>
          </a:xfrm>
          <a:prstGeom prst="rect">
            <a:avLst/>
          </a:prstGeom>
          <a:noFill/>
        </p:spPr>
        <p:txBody>
          <a:bodyPr wrap="square" rtlCol="0">
            <a:spAutoFit/>
          </a:bodyPr>
          <a:lstStyle/>
          <a:p>
            <a:pPr defTabSz="1828800" hangingPunct="1"/>
            <a:r>
              <a:rPr lang="en-US" sz="3600" u="sng" kern="1200" noProof="0" dirty="0">
                <a:solidFill>
                  <a:prstClr val="black"/>
                </a:solidFill>
                <a:latin typeface="Calibri"/>
              </a:rPr>
              <a:t>Measuring mechanical dissipation means evaluating the </a:t>
            </a:r>
            <a:r>
              <a:rPr lang="en-US" sz="3600" b="1" u="sng" kern="1200" noProof="0" dirty="0">
                <a:solidFill>
                  <a:prstClr val="black"/>
                </a:solidFill>
                <a:latin typeface="Calibri"/>
              </a:rPr>
              <a:t>thermal noise </a:t>
            </a:r>
            <a:r>
              <a:rPr lang="en-US" sz="3600" u="sng" kern="1200" noProof="0" dirty="0">
                <a:solidFill>
                  <a:prstClr val="black"/>
                </a:solidFill>
                <a:latin typeface="Calibri"/>
              </a:rPr>
              <a:t>of a system (Fluctuation-dissipation theorem)</a:t>
            </a:r>
          </a:p>
        </p:txBody>
      </p:sp>
      <p:sp>
        <p:nvSpPr>
          <p:cNvPr id="6" name="CasellaDiTesto 5">
            <a:extLst>
              <a:ext uri="{FF2B5EF4-FFF2-40B4-BE49-F238E27FC236}">
                <a16:creationId xmlns:a16="http://schemas.microsoft.com/office/drawing/2014/main" id="{7B045948-1B41-71A7-AD61-73A3522DEDB7}"/>
              </a:ext>
            </a:extLst>
          </p:cNvPr>
          <p:cNvSpPr txBox="1"/>
          <p:nvPr/>
        </p:nvSpPr>
        <p:spPr>
          <a:xfrm>
            <a:off x="5505255" y="4245412"/>
            <a:ext cx="13518034" cy="646331"/>
          </a:xfrm>
          <a:prstGeom prst="rect">
            <a:avLst/>
          </a:prstGeom>
          <a:noFill/>
        </p:spPr>
        <p:txBody>
          <a:bodyPr wrap="square" rtlCol="0">
            <a:spAutoFit/>
          </a:bodyPr>
          <a:lstStyle/>
          <a:p>
            <a:pPr defTabSz="1828800" hangingPunct="1"/>
            <a:r>
              <a:rPr lang="en-US" sz="3600" kern="1200" noProof="0" dirty="0">
                <a:solidFill>
                  <a:prstClr val="black"/>
                </a:solidFill>
                <a:latin typeface="Calibri"/>
              </a:rPr>
              <a:t>The loss-angle quantifies the </a:t>
            </a:r>
            <a:r>
              <a:rPr lang="en-US" sz="3600" b="1" kern="1200" noProof="0" dirty="0">
                <a:solidFill>
                  <a:prstClr val="black"/>
                </a:solidFill>
                <a:latin typeface="Calibri"/>
              </a:rPr>
              <a:t>mechanical dissipations </a:t>
            </a:r>
            <a:r>
              <a:rPr lang="en-US" sz="3600" kern="1200" noProof="0" dirty="0">
                <a:solidFill>
                  <a:prstClr val="black"/>
                </a:solidFill>
                <a:latin typeface="Calibri"/>
              </a:rPr>
              <a:t>of an oscillator</a:t>
            </a:r>
          </a:p>
        </p:txBody>
      </p:sp>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71DCC51-968B-5A7C-656D-FEFD8C92EFEB}"/>
                  </a:ext>
                </a:extLst>
              </p:cNvPr>
              <p:cNvSpPr txBox="1"/>
              <p:nvPr/>
            </p:nvSpPr>
            <p:spPr>
              <a:xfrm>
                <a:off x="1607884" y="3057958"/>
                <a:ext cx="4980566" cy="615553"/>
              </a:xfrm>
              <a:prstGeom prst="rect">
                <a:avLst/>
              </a:prstGeom>
              <a:noFill/>
            </p:spPr>
            <p:txBody>
              <a:bodyPr wrap="square" lIns="0" tIns="0" rIns="0" bIns="0" rtlCol="0">
                <a:spAutoFit/>
              </a:bodyPr>
              <a:lstStyle/>
              <a:p>
                <a:pPr algn="l" defTabSz="1828800" hangingPunct="1"/>
                <a14:m>
                  <m:oMathPara xmlns:m="http://schemas.openxmlformats.org/officeDocument/2006/math">
                    <m:oMathParaPr>
                      <m:jc m:val="left"/>
                    </m:oMathParaPr>
                    <m:oMath xmlns:m="http://schemas.openxmlformats.org/officeDocument/2006/math">
                      <m:r>
                        <a:rPr lang="en-US" sz="4000" i="1" kern="1200" noProof="0">
                          <a:solidFill>
                            <a:prstClr val="black"/>
                          </a:solidFill>
                          <a:latin typeface="Cambria Math" panose="02040503050406030204" pitchFamily="18" charset="0"/>
                        </a:rPr>
                        <m:t>𝐹</m:t>
                      </m:r>
                      <m:r>
                        <a:rPr lang="en-US" sz="4000" i="1" kern="1200" noProof="0">
                          <a:solidFill>
                            <a:prstClr val="black"/>
                          </a:solidFill>
                          <a:latin typeface="Cambria Math" panose="02040503050406030204" pitchFamily="18" charset="0"/>
                        </a:rPr>
                        <m:t>=−</m:t>
                      </m:r>
                      <m:r>
                        <a:rPr lang="en-US" sz="4000" i="1" kern="1200" noProof="0">
                          <a:solidFill>
                            <a:prstClr val="black"/>
                          </a:solidFill>
                          <a:latin typeface="Cambria Math" panose="02040503050406030204" pitchFamily="18" charset="0"/>
                        </a:rPr>
                        <m:t>𝑘</m:t>
                      </m:r>
                      <m:d>
                        <m:dPr>
                          <m:begChr m:val="["/>
                          <m:endChr m:val="]"/>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1+</m:t>
                          </m:r>
                          <m:r>
                            <a:rPr lang="en-US" sz="4000" i="1" kern="1200" noProof="0">
                              <a:solidFill>
                                <a:prstClr val="black"/>
                              </a:solidFill>
                              <a:latin typeface="Cambria Math" panose="02040503050406030204" pitchFamily="18" charset="0"/>
                            </a:rPr>
                            <m:t>𝑖</m:t>
                          </m:r>
                          <m:r>
                            <a:rPr lang="en-US" sz="4000" i="1" kern="1200" noProof="0">
                              <a:solidFill>
                                <a:prstClr val="black"/>
                              </a:solidFill>
                              <a:latin typeface="Cambria Math" panose="02040503050406030204" pitchFamily="18" charset="0"/>
                            </a:rPr>
                            <m:t>𝜙</m:t>
                          </m:r>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𝜔</m:t>
                              </m:r>
                            </m:e>
                          </m:d>
                        </m:e>
                      </m:d>
                      <m:r>
                        <a:rPr lang="en-US" sz="4000" i="1" kern="1200" noProof="0">
                          <a:solidFill>
                            <a:prstClr val="black"/>
                          </a:solidFill>
                          <a:latin typeface="Cambria Math" panose="02040503050406030204" pitchFamily="18" charset="0"/>
                        </a:rPr>
                        <m:t>𝑥</m:t>
                      </m:r>
                    </m:oMath>
                  </m:oMathPara>
                </a14:m>
                <a:endParaRPr lang="en-US" sz="4000" kern="1200" noProof="0" dirty="0">
                  <a:solidFill>
                    <a:prstClr val="black"/>
                  </a:solidFill>
                  <a:latin typeface="Calibri"/>
                </a:endParaRPr>
              </a:p>
            </p:txBody>
          </p:sp>
        </mc:Choice>
        <mc:Fallback xmlns="">
          <p:sp>
            <p:nvSpPr>
              <p:cNvPr id="11" name="CasellaDiTesto 10">
                <a:extLst>
                  <a:ext uri="{FF2B5EF4-FFF2-40B4-BE49-F238E27FC236}">
                    <a16:creationId xmlns:a16="http://schemas.microsoft.com/office/drawing/2014/main" id="{471DCC51-968B-5A7C-656D-FEFD8C92EFEB}"/>
                  </a:ext>
                </a:extLst>
              </p:cNvPr>
              <p:cNvSpPr txBox="1">
                <a:spLocks noRot="1" noChangeAspect="1" noMove="1" noResize="1" noEditPoints="1" noAdjustHandles="1" noChangeArrowheads="1" noChangeShapeType="1" noTextEdit="1"/>
              </p:cNvSpPr>
              <p:nvPr/>
            </p:nvSpPr>
            <p:spPr>
              <a:xfrm>
                <a:off x="1607884" y="3057958"/>
                <a:ext cx="4980566" cy="61555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FAF2E112-1002-D5EA-CAB7-44FC1F9E7744}"/>
                  </a:ext>
                </a:extLst>
              </p:cNvPr>
              <p:cNvSpPr txBox="1"/>
              <p:nvPr/>
            </p:nvSpPr>
            <p:spPr>
              <a:xfrm>
                <a:off x="9332462" y="2768591"/>
                <a:ext cx="5594388" cy="984565"/>
              </a:xfrm>
              <a:prstGeom prst="rect">
                <a:avLst/>
              </a:prstGeom>
              <a:noFill/>
            </p:spPr>
            <p:txBody>
              <a:bodyPr wrap="square" rtlCol="0">
                <a:spAutoFit/>
              </a:bodyPr>
              <a:lstStyle/>
              <a:p>
                <a:pPr algn="l" defTabSz="1828800" hangingPunct="1"/>
                <a14:m>
                  <m:oMathPara xmlns:m="http://schemas.openxmlformats.org/officeDocument/2006/math">
                    <m:oMathParaPr>
                      <m:jc m:val="centerGroup"/>
                    </m:oMathParaPr>
                    <m:oMath xmlns:m="http://schemas.openxmlformats.org/officeDocument/2006/math">
                      <m:r>
                        <a:rPr lang="en-US" sz="4000" i="1" kern="1200" noProof="0">
                          <a:solidFill>
                            <a:prstClr val="black"/>
                          </a:solidFill>
                          <a:latin typeface="Cambria Math" panose="02040503050406030204" pitchFamily="18" charset="0"/>
                        </a:rPr>
                        <m:t>𝐴</m:t>
                      </m:r>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𝑡</m:t>
                          </m:r>
                        </m:e>
                      </m:d>
                      <m:r>
                        <a:rPr lang="en-US" sz="4000" i="1" kern="1200" noProof="0">
                          <a:solidFill>
                            <a:prstClr val="black"/>
                          </a:solidFill>
                          <a:latin typeface="Cambria Math" panose="02040503050406030204" pitchFamily="18" charset="0"/>
                        </a:rPr>
                        <m:t>=</m:t>
                      </m:r>
                      <m:sSub>
                        <m:sSubPr>
                          <m:ctrlPr>
                            <a:rPr lang="en-US" sz="4000" i="1" kern="1200" noProof="0">
                              <a:solidFill>
                                <a:prstClr val="black"/>
                              </a:solidFill>
                              <a:latin typeface="Cambria Math" panose="02040503050406030204" pitchFamily="18" charset="0"/>
                            </a:rPr>
                          </m:ctrlPr>
                        </m:sSubPr>
                        <m:e>
                          <m:r>
                            <a:rPr lang="en-US" sz="4000" i="1" kern="1200" noProof="0">
                              <a:solidFill>
                                <a:prstClr val="black"/>
                              </a:solidFill>
                              <a:latin typeface="Cambria Math" panose="02040503050406030204" pitchFamily="18" charset="0"/>
                            </a:rPr>
                            <m:t>𝐴</m:t>
                          </m:r>
                        </m:e>
                        <m:sub>
                          <m:r>
                            <a:rPr lang="en-US" sz="4000" i="1" kern="1200" noProof="0">
                              <a:solidFill>
                                <a:prstClr val="black"/>
                              </a:solidFill>
                              <a:latin typeface="Cambria Math" panose="02040503050406030204" pitchFamily="18" charset="0"/>
                            </a:rPr>
                            <m:t>0</m:t>
                          </m:r>
                        </m:sub>
                      </m:sSub>
                      <m:sSup>
                        <m:sSupPr>
                          <m:ctrlPr>
                            <a:rPr lang="en-US" sz="4000" i="1" kern="1200" noProof="0">
                              <a:solidFill>
                                <a:prstClr val="black"/>
                              </a:solidFill>
                              <a:latin typeface="Cambria Math" panose="02040503050406030204" pitchFamily="18" charset="0"/>
                            </a:rPr>
                          </m:ctrlPr>
                        </m:sSupPr>
                        <m:e>
                          <m:r>
                            <a:rPr lang="en-US" sz="4000" i="1" kern="1200" noProof="0">
                              <a:solidFill>
                                <a:prstClr val="black"/>
                              </a:solidFill>
                              <a:latin typeface="Cambria Math" panose="02040503050406030204" pitchFamily="18" charset="0"/>
                            </a:rPr>
                            <m:t>𝑒</m:t>
                          </m:r>
                        </m:e>
                        <m:sup>
                          <m:r>
                            <a:rPr lang="en-US" sz="4000" i="1" kern="1200" noProof="0">
                              <a:solidFill>
                                <a:prstClr val="black"/>
                              </a:solidFill>
                              <a:latin typeface="Cambria Math" panose="02040503050406030204" pitchFamily="18" charset="0"/>
                            </a:rPr>
                            <m:t>−</m:t>
                          </m:r>
                          <m:f>
                            <m:fPr>
                              <m:ctrlPr>
                                <a:rPr lang="en-US" sz="4000" i="1" kern="1200" noProof="0">
                                  <a:solidFill>
                                    <a:prstClr val="black"/>
                                  </a:solidFill>
                                  <a:latin typeface="Cambria Math" panose="02040503050406030204" pitchFamily="18" charset="0"/>
                                </a:rPr>
                              </m:ctrlPr>
                            </m:fPr>
                            <m:num>
                              <m:r>
                                <a:rPr lang="en-US" sz="4000" i="1" kern="1200" noProof="0">
                                  <a:solidFill>
                                    <a:prstClr val="black"/>
                                  </a:solidFill>
                                  <a:latin typeface="Cambria Math" panose="02040503050406030204" pitchFamily="18" charset="0"/>
                                </a:rPr>
                                <m:t>1</m:t>
                              </m:r>
                            </m:num>
                            <m:den>
                              <m:r>
                                <a:rPr lang="en-US" sz="4000" i="1" kern="1200" noProof="0">
                                  <a:solidFill>
                                    <a:prstClr val="black"/>
                                  </a:solidFill>
                                  <a:latin typeface="Cambria Math" panose="02040503050406030204" pitchFamily="18" charset="0"/>
                                </a:rPr>
                                <m:t>2</m:t>
                              </m:r>
                            </m:den>
                          </m:f>
                          <m:r>
                            <a:rPr lang="en-US" sz="4000" i="1" kern="1200" noProof="0">
                              <a:solidFill>
                                <a:prstClr val="black"/>
                              </a:solidFill>
                              <a:latin typeface="Cambria Math" panose="02040503050406030204" pitchFamily="18" charset="0"/>
                              <a:ea typeface="Cambria Math" panose="02040503050406030204" pitchFamily="18" charset="0"/>
                            </a:rPr>
                            <m:t>𝜙</m:t>
                          </m:r>
                          <m:d>
                            <m:dPr>
                              <m:ctrlPr>
                                <a:rPr lang="en-US" sz="4000" i="1" kern="1200" noProof="0">
                                  <a:solidFill>
                                    <a:prstClr val="black"/>
                                  </a:solidFill>
                                  <a:latin typeface="Cambria Math" panose="02040503050406030204" pitchFamily="18" charset="0"/>
                                  <a:ea typeface="Cambria Math" panose="02040503050406030204" pitchFamily="18" charset="0"/>
                                </a:rPr>
                              </m:ctrlPr>
                            </m:dPr>
                            <m:e>
                              <m:sSub>
                                <m:sSubPr>
                                  <m:ctrlPr>
                                    <a:rPr lang="en-US" sz="4000" i="1" kern="1200" noProof="0">
                                      <a:solidFill>
                                        <a:prstClr val="black"/>
                                      </a:solidFill>
                                      <a:latin typeface="Cambria Math" panose="02040503050406030204" pitchFamily="18" charset="0"/>
                                      <a:ea typeface="Cambria Math" panose="02040503050406030204" pitchFamily="18" charset="0"/>
                                    </a:rPr>
                                  </m:ctrlPr>
                                </m:sSubPr>
                                <m:e>
                                  <m:r>
                                    <a:rPr lang="en-US" sz="4000" i="1" kern="1200" noProof="0">
                                      <a:solidFill>
                                        <a:prstClr val="black"/>
                                      </a:solidFill>
                                      <a:latin typeface="Cambria Math" panose="02040503050406030204" pitchFamily="18" charset="0"/>
                                      <a:ea typeface="Cambria Math" panose="02040503050406030204" pitchFamily="18" charset="0"/>
                                    </a:rPr>
                                    <m:t>𝜔</m:t>
                                  </m:r>
                                </m:e>
                                <m:sub>
                                  <m:r>
                                    <a:rPr lang="en-US" sz="4000" i="1" kern="1200" noProof="0">
                                      <a:solidFill>
                                        <a:prstClr val="black"/>
                                      </a:solidFill>
                                      <a:latin typeface="Cambria Math" panose="02040503050406030204" pitchFamily="18" charset="0"/>
                                      <a:ea typeface="Cambria Math" panose="02040503050406030204" pitchFamily="18" charset="0"/>
                                    </a:rPr>
                                    <m:t>0</m:t>
                                  </m:r>
                                </m:sub>
                              </m:sSub>
                            </m:e>
                          </m:d>
                          <m:sSub>
                            <m:sSubPr>
                              <m:ctrlPr>
                                <a:rPr lang="en-US" sz="4000" i="1" kern="1200" noProof="0">
                                  <a:solidFill>
                                    <a:prstClr val="black"/>
                                  </a:solidFill>
                                  <a:latin typeface="Cambria Math" panose="02040503050406030204" pitchFamily="18" charset="0"/>
                                  <a:ea typeface="Cambria Math" panose="02040503050406030204" pitchFamily="18" charset="0"/>
                                </a:rPr>
                              </m:ctrlPr>
                            </m:sSubPr>
                            <m:e>
                              <m:r>
                                <a:rPr lang="en-US" sz="4000" i="1" kern="1200" noProof="0">
                                  <a:solidFill>
                                    <a:prstClr val="black"/>
                                  </a:solidFill>
                                  <a:latin typeface="Cambria Math" panose="02040503050406030204" pitchFamily="18" charset="0"/>
                                  <a:ea typeface="Cambria Math" panose="02040503050406030204" pitchFamily="18" charset="0"/>
                                </a:rPr>
                                <m:t>𝜔</m:t>
                              </m:r>
                            </m:e>
                            <m:sub>
                              <m:r>
                                <a:rPr lang="en-US" sz="4000" i="1" kern="1200" noProof="0">
                                  <a:solidFill>
                                    <a:prstClr val="black"/>
                                  </a:solidFill>
                                  <a:latin typeface="Cambria Math" panose="02040503050406030204" pitchFamily="18" charset="0"/>
                                  <a:ea typeface="Cambria Math" panose="02040503050406030204" pitchFamily="18" charset="0"/>
                                </a:rPr>
                                <m:t>0</m:t>
                              </m:r>
                            </m:sub>
                          </m:sSub>
                          <m:r>
                            <a:rPr lang="en-US" sz="4000" i="1" kern="1200" noProof="0">
                              <a:solidFill>
                                <a:prstClr val="black"/>
                              </a:solidFill>
                              <a:latin typeface="Cambria Math" panose="02040503050406030204" pitchFamily="18" charset="0"/>
                              <a:ea typeface="Cambria Math" panose="02040503050406030204" pitchFamily="18" charset="0"/>
                            </a:rPr>
                            <m:t>𝑡</m:t>
                          </m:r>
                        </m:sup>
                      </m:sSup>
                    </m:oMath>
                  </m:oMathPara>
                </a14:m>
                <a:endParaRPr lang="en-US" sz="4000" kern="1200" noProof="0" dirty="0">
                  <a:solidFill>
                    <a:prstClr val="black"/>
                  </a:solidFill>
                  <a:latin typeface="Calibri"/>
                </a:endParaRPr>
              </a:p>
            </p:txBody>
          </p:sp>
        </mc:Choice>
        <mc:Fallback xmlns="">
          <p:sp>
            <p:nvSpPr>
              <p:cNvPr id="12" name="CasellaDiTesto 11">
                <a:extLst>
                  <a:ext uri="{FF2B5EF4-FFF2-40B4-BE49-F238E27FC236}">
                    <a16:creationId xmlns:a16="http://schemas.microsoft.com/office/drawing/2014/main" id="{FAF2E112-1002-D5EA-CAB7-44FC1F9E7744}"/>
                  </a:ext>
                </a:extLst>
              </p:cNvPr>
              <p:cNvSpPr txBox="1">
                <a:spLocks noRot="1" noChangeAspect="1" noMove="1" noResize="1" noEditPoints="1" noAdjustHandles="1" noChangeArrowheads="1" noChangeShapeType="1" noTextEdit="1"/>
              </p:cNvSpPr>
              <p:nvPr/>
            </p:nvSpPr>
            <p:spPr>
              <a:xfrm>
                <a:off x="9332462" y="2768591"/>
                <a:ext cx="5594388" cy="98456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1E8816CB-1A3A-3D30-38CF-34FD116510A3}"/>
                  </a:ext>
                </a:extLst>
              </p:cNvPr>
              <p:cNvSpPr txBox="1"/>
              <p:nvPr/>
            </p:nvSpPr>
            <p:spPr>
              <a:xfrm>
                <a:off x="18611851" y="2557873"/>
                <a:ext cx="5079422" cy="1356782"/>
              </a:xfrm>
              <a:prstGeom prst="rect">
                <a:avLst/>
              </a:prstGeom>
              <a:noFill/>
            </p:spPr>
            <p:txBody>
              <a:bodyPr wrap="square" rtlCol="0">
                <a:spAutoFit/>
              </a:bodyPr>
              <a:lstStyle/>
              <a:p>
                <a:pPr algn="l" defTabSz="1828800" hangingPunct="1"/>
                <a14:m>
                  <m:oMathPara xmlns:m="http://schemas.openxmlformats.org/officeDocument/2006/math">
                    <m:oMathParaPr>
                      <m:jc m:val="centerGroup"/>
                    </m:oMathParaPr>
                    <m:oMath xmlns:m="http://schemas.openxmlformats.org/officeDocument/2006/math">
                      <m:r>
                        <a:rPr lang="en-US" sz="4000" i="1" kern="1200" noProof="0">
                          <a:solidFill>
                            <a:prstClr val="black"/>
                          </a:solidFill>
                          <a:latin typeface="Cambria Math" panose="02040503050406030204" pitchFamily="18" charset="0"/>
                          <a:ea typeface="Cambria Math" panose="02040503050406030204" pitchFamily="18" charset="0"/>
                        </a:rPr>
                        <m:t>𝜙</m:t>
                      </m:r>
                      <m:d>
                        <m:dPr>
                          <m:ctrlPr>
                            <a:rPr lang="en-US" sz="4000" i="1" kern="1200" noProof="0">
                              <a:solidFill>
                                <a:prstClr val="black"/>
                              </a:solidFill>
                              <a:latin typeface="Cambria Math" panose="02040503050406030204" pitchFamily="18" charset="0"/>
                              <a:ea typeface="Cambria Math" panose="02040503050406030204" pitchFamily="18" charset="0"/>
                            </a:rPr>
                          </m:ctrlPr>
                        </m:dPr>
                        <m:e>
                          <m:sSub>
                            <m:sSubPr>
                              <m:ctrlPr>
                                <a:rPr lang="en-US" sz="4000" i="1" kern="1200" noProof="0">
                                  <a:solidFill>
                                    <a:prstClr val="black"/>
                                  </a:solidFill>
                                  <a:latin typeface="Cambria Math" panose="02040503050406030204" pitchFamily="18" charset="0"/>
                                  <a:ea typeface="Cambria Math" panose="02040503050406030204" pitchFamily="18" charset="0"/>
                                </a:rPr>
                              </m:ctrlPr>
                            </m:sSubPr>
                            <m:e>
                              <m:r>
                                <a:rPr lang="en-US" sz="4000" i="1" kern="1200" noProof="0">
                                  <a:solidFill>
                                    <a:prstClr val="black"/>
                                  </a:solidFill>
                                  <a:latin typeface="Cambria Math" panose="02040503050406030204" pitchFamily="18" charset="0"/>
                                  <a:ea typeface="Cambria Math" panose="02040503050406030204" pitchFamily="18" charset="0"/>
                                </a:rPr>
                                <m:t>𝜔</m:t>
                              </m:r>
                            </m:e>
                            <m:sub>
                              <m:r>
                                <a:rPr lang="en-US" sz="4000" i="1" kern="1200" noProof="0">
                                  <a:solidFill>
                                    <a:prstClr val="black"/>
                                  </a:solidFill>
                                  <a:latin typeface="Cambria Math" panose="02040503050406030204" pitchFamily="18" charset="0"/>
                                  <a:ea typeface="Cambria Math" panose="02040503050406030204" pitchFamily="18" charset="0"/>
                                </a:rPr>
                                <m:t>0</m:t>
                              </m:r>
                            </m:sub>
                          </m:sSub>
                        </m:e>
                      </m:d>
                      <m:r>
                        <a:rPr lang="en-US" sz="4000" i="1" kern="1200" noProof="0">
                          <a:solidFill>
                            <a:prstClr val="black"/>
                          </a:solidFill>
                          <a:latin typeface="Cambria Math" panose="02040503050406030204" pitchFamily="18" charset="0"/>
                          <a:ea typeface="Cambria Math" panose="02040503050406030204" pitchFamily="18" charset="0"/>
                        </a:rPr>
                        <m:t>=</m:t>
                      </m:r>
                      <m:f>
                        <m:fPr>
                          <m:ctrlPr>
                            <a:rPr lang="en-US" sz="4000" i="1" kern="1200" noProof="0">
                              <a:solidFill>
                                <a:prstClr val="black"/>
                              </a:solidFill>
                              <a:latin typeface="Cambria Math" panose="02040503050406030204" pitchFamily="18" charset="0"/>
                              <a:ea typeface="Cambria Math" panose="02040503050406030204" pitchFamily="18" charset="0"/>
                            </a:rPr>
                          </m:ctrlPr>
                        </m:fPr>
                        <m:num>
                          <m:r>
                            <a:rPr lang="en-US" sz="4000" i="1" kern="1200" noProof="0">
                              <a:solidFill>
                                <a:prstClr val="black"/>
                              </a:solidFill>
                              <a:latin typeface="Cambria Math" panose="02040503050406030204" pitchFamily="18" charset="0"/>
                              <a:ea typeface="Cambria Math" panose="02040503050406030204" pitchFamily="18" charset="0"/>
                            </a:rPr>
                            <m:t>1</m:t>
                          </m:r>
                        </m:num>
                        <m:den>
                          <m:r>
                            <a:rPr lang="en-US" sz="4000" i="1" kern="1200" noProof="0">
                              <a:solidFill>
                                <a:prstClr val="black"/>
                              </a:solidFill>
                              <a:latin typeface="Cambria Math" panose="02040503050406030204" pitchFamily="18" charset="0"/>
                              <a:ea typeface="Cambria Math" panose="02040503050406030204" pitchFamily="18" charset="0"/>
                            </a:rPr>
                            <m:t>𝜋</m:t>
                          </m:r>
                          <m:sSub>
                            <m:sSubPr>
                              <m:ctrlPr>
                                <a:rPr lang="en-US" sz="4000" i="1" kern="1200" noProof="0">
                                  <a:solidFill>
                                    <a:prstClr val="black"/>
                                  </a:solidFill>
                                  <a:latin typeface="Cambria Math" panose="02040503050406030204" pitchFamily="18" charset="0"/>
                                  <a:ea typeface="Cambria Math" panose="02040503050406030204" pitchFamily="18" charset="0"/>
                                </a:rPr>
                              </m:ctrlPr>
                            </m:sSubPr>
                            <m:e>
                              <m:r>
                                <a:rPr lang="en-US" sz="4000" i="1" kern="1200" noProof="0">
                                  <a:solidFill>
                                    <a:prstClr val="black"/>
                                  </a:solidFill>
                                  <a:latin typeface="Cambria Math" panose="02040503050406030204" pitchFamily="18" charset="0"/>
                                  <a:ea typeface="Cambria Math" panose="02040503050406030204" pitchFamily="18" charset="0"/>
                                </a:rPr>
                                <m:t>𝑓</m:t>
                              </m:r>
                            </m:e>
                            <m:sub>
                              <m:r>
                                <a:rPr lang="en-US" sz="4000" i="1" kern="1200" noProof="0">
                                  <a:solidFill>
                                    <a:prstClr val="black"/>
                                  </a:solidFill>
                                  <a:latin typeface="Cambria Math" panose="02040503050406030204" pitchFamily="18" charset="0"/>
                                  <a:ea typeface="Cambria Math" panose="02040503050406030204" pitchFamily="18" charset="0"/>
                                </a:rPr>
                                <m:t>0</m:t>
                              </m:r>
                            </m:sub>
                          </m:sSub>
                          <m:r>
                            <a:rPr lang="en-US" sz="4000" i="1" kern="1200" noProof="0">
                              <a:solidFill>
                                <a:prstClr val="black"/>
                              </a:solidFill>
                              <a:latin typeface="Cambria Math" panose="02040503050406030204" pitchFamily="18" charset="0"/>
                              <a:ea typeface="Cambria Math" panose="02040503050406030204" pitchFamily="18" charset="0"/>
                            </a:rPr>
                            <m:t>𝜏</m:t>
                          </m:r>
                        </m:den>
                      </m:f>
                    </m:oMath>
                  </m:oMathPara>
                </a14:m>
                <a:endParaRPr lang="en-US" sz="4000" kern="1200" noProof="0" dirty="0">
                  <a:solidFill>
                    <a:prstClr val="black"/>
                  </a:solidFill>
                  <a:latin typeface="Calibri"/>
                </a:endParaRPr>
              </a:p>
            </p:txBody>
          </p:sp>
        </mc:Choice>
        <mc:Fallback xmlns="">
          <p:sp>
            <p:nvSpPr>
              <p:cNvPr id="14" name="CasellaDiTesto 13">
                <a:extLst>
                  <a:ext uri="{FF2B5EF4-FFF2-40B4-BE49-F238E27FC236}">
                    <a16:creationId xmlns:a16="http://schemas.microsoft.com/office/drawing/2014/main" id="{1E8816CB-1A3A-3D30-38CF-34FD116510A3}"/>
                  </a:ext>
                </a:extLst>
              </p:cNvPr>
              <p:cNvSpPr txBox="1">
                <a:spLocks noRot="1" noChangeAspect="1" noMove="1" noResize="1" noEditPoints="1" noAdjustHandles="1" noChangeArrowheads="1" noChangeShapeType="1" noTextEdit="1"/>
              </p:cNvSpPr>
              <p:nvPr/>
            </p:nvSpPr>
            <p:spPr>
              <a:xfrm>
                <a:off x="18611851" y="2557873"/>
                <a:ext cx="5079422" cy="1356782"/>
              </a:xfrm>
              <a:prstGeom prst="rect">
                <a:avLst/>
              </a:prstGeom>
              <a:blipFill>
                <a:blip r:embed="rId6"/>
                <a:stretch>
                  <a:fillRect/>
                </a:stretch>
              </a:blipFill>
            </p:spPr>
            <p:txBody>
              <a:bodyPr/>
              <a:lstStyle/>
              <a:p>
                <a:r>
                  <a:rPr lang="en-GB">
                    <a:noFill/>
                  </a:rPr>
                  <a:t> </a:t>
                </a:r>
              </a:p>
            </p:txBody>
          </p:sp>
        </mc:Fallback>
      </mc:AlternateContent>
      <p:cxnSp>
        <p:nvCxnSpPr>
          <p:cNvPr id="15" name="Connettore 2 14">
            <a:extLst>
              <a:ext uri="{FF2B5EF4-FFF2-40B4-BE49-F238E27FC236}">
                <a16:creationId xmlns:a16="http://schemas.microsoft.com/office/drawing/2014/main" id="{B0A9E45F-0CEA-4112-A111-156A07D097AA}"/>
              </a:ext>
            </a:extLst>
          </p:cNvPr>
          <p:cNvCxnSpPr>
            <a:cxnSpLocks/>
            <a:stCxn id="11" idx="3"/>
          </p:cNvCxnSpPr>
          <p:nvPr/>
        </p:nvCxnSpPr>
        <p:spPr>
          <a:xfrm>
            <a:off x="6588450" y="3365735"/>
            <a:ext cx="2744012" cy="99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Connettore 2 15">
            <a:extLst>
              <a:ext uri="{FF2B5EF4-FFF2-40B4-BE49-F238E27FC236}">
                <a16:creationId xmlns:a16="http://schemas.microsoft.com/office/drawing/2014/main" id="{D3C7F79E-82D3-79D3-E4A1-BC2B815987E8}"/>
              </a:ext>
            </a:extLst>
          </p:cNvPr>
          <p:cNvCxnSpPr>
            <a:cxnSpLocks/>
          </p:cNvCxnSpPr>
          <p:nvPr/>
        </p:nvCxnSpPr>
        <p:spPr>
          <a:xfrm flipV="1">
            <a:off x="14926850" y="3375704"/>
            <a:ext cx="3685001" cy="157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DFA47992-F0DA-4AC3-742B-9C0079D50319}"/>
              </a:ext>
            </a:extLst>
          </p:cNvPr>
          <p:cNvSpPr/>
          <p:nvPr/>
        </p:nvSpPr>
        <p:spPr>
          <a:xfrm>
            <a:off x="19306310" y="2436116"/>
            <a:ext cx="3908696" cy="176788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noProof="0" dirty="0">
              <a:solidFill>
                <a:prstClr val="white"/>
              </a:solidFill>
              <a:latin typeface="Calibri"/>
            </a:endParaRPr>
          </a:p>
        </p:txBody>
      </p:sp>
      <mc:AlternateContent xmlns:mc="http://schemas.openxmlformats.org/markup-compatibility/2006" xmlns:a14="http://schemas.microsoft.com/office/drawing/2010/main">
        <mc:Choice Requires="a14">
          <p:sp>
            <p:nvSpPr>
              <p:cNvPr id="23" name="Segnaposto contenuto 2">
                <a:extLst>
                  <a:ext uri="{FF2B5EF4-FFF2-40B4-BE49-F238E27FC236}">
                    <a16:creationId xmlns:a16="http://schemas.microsoft.com/office/drawing/2014/main" id="{DFD50E88-842C-8DF3-94F1-A67C7833253D}"/>
                  </a:ext>
                </a:extLst>
              </p:cNvPr>
              <p:cNvSpPr txBox="1">
                <a:spLocks/>
              </p:cNvSpPr>
              <p:nvPr/>
            </p:nvSpPr>
            <p:spPr>
              <a:xfrm>
                <a:off x="1628052" y="7952854"/>
                <a:ext cx="7985688" cy="10571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pPr>
                <a14:m>
                  <m:oMathPara xmlns:m="http://schemas.openxmlformats.org/officeDocument/2006/math">
                    <m:oMathParaPr>
                      <m:jc m:val="centerGroup"/>
                    </m:oMathParaPr>
                    <m:oMath xmlns:m="http://schemas.openxmlformats.org/officeDocument/2006/math">
                      <m:r>
                        <a:rPr lang="en-US" sz="4000" i="1" noProof="0">
                          <a:solidFill>
                            <a:prstClr val="black"/>
                          </a:solidFill>
                          <a:latin typeface="Cambria Math" panose="02040503050406030204" pitchFamily="18" charset="0"/>
                        </a:rPr>
                        <m:t>𝑚</m:t>
                      </m:r>
                      <m:acc>
                        <m:accPr>
                          <m:chr m:val="̈"/>
                          <m:ctrlPr>
                            <a:rPr lang="en-US" sz="4000" i="1" noProof="0">
                              <a:solidFill>
                                <a:prstClr val="black"/>
                              </a:solidFill>
                              <a:latin typeface="Cambria Math" panose="02040503050406030204" pitchFamily="18" charset="0"/>
                            </a:rPr>
                          </m:ctrlPr>
                        </m:accPr>
                        <m:e>
                          <m:r>
                            <m:rPr>
                              <m:sty m:val="p"/>
                            </m:rPr>
                            <a:rPr lang="en-US" sz="4000" i="1" noProof="0">
                              <a:solidFill>
                                <a:prstClr val="black"/>
                              </a:solidFill>
                              <a:latin typeface="Cambria Math" panose="02040503050406030204" pitchFamily="18" charset="0"/>
                            </a:rPr>
                            <m:t>x</m:t>
                          </m:r>
                        </m:e>
                      </m:acc>
                      <m:r>
                        <a:rPr lang="en-US" sz="4000" i="1" noProof="0">
                          <a:solidFill>
                            <a:prstClr val="black"/>
                          </a:solidFill>
                          <a:latin typeface="Cambria Math" panose="02040503050406030204" pitchFamily="18" charset="0"/>
                        </a:rPr>
                        <m:t>=−</m:t>
                      </m:r>
                      <m:r>
                        <a:rPr lang="en-US" sz="4000" i="1" noProof="0">
                          <a:solidFill>
                            <a:prstClr val="black"/>
                          </a:solidFill>
                          <a:latin typeface="Cambria Math" panose="02040503050406030204" pitchFamily="18" charset="0"/>
                        </a:rPr>
                        <m:t>𝑘</m:t>
                      </m:r>
                      <m:d>
                        <m:dPr>
                          <m:begChr m:val="["/>
                          <m:endChr m:val="]"/>
                          <m:ctrlPr>
                            <a:rPr lang="en-US" sz="4000" i="1" noProof="0">
                              <a:solidFill>
                                <a:prstClr val="black"/>
                              </a:solidFill>
                              <a:latin typeface="Cambria Math" panose="02040503050406030204" pitchFamily="18" charset="0"/>
                            </a:rPr>
                          </m:ctrlPr>
                        </m:dPr>
                        <m:e>
                          <m:r>
                            <a:rPr lang="en-US" sz="4000" i="1" noProof="0">
                              <a:solidFill>
                                <a:prstClr val="black"/>
                              </a:solidFill>
                              <a:latin typeface="Cambria Math" panose="02040503050406030204" pitchFamily="18" charset="0"/>
                            </a:rPr>
                            <m:t>1+</m:t>
                          </m:r>
                          <m:r>
                            <a:rPr lang="en-US" sz="4000" i="1" noProof="0">
                              <a:solidFill>
                                <a:prstClr val="black"/>
                              </a:solidFill>
                              <a:latin typeface="Cambria Math" panose="02040503050406030204" pitchFamily="18" charset="0"/>
                            </a:rPr>
                            <m:t>𝑖</m:t>
                          </m:r>
                          <m:r>
                            <a:rPr lang="en-US" sz="4000" i="1" noProof="0">
                              <a:solidFill>
                                <a:prstClr val="black"/>
                              </a:solidFill>
                              <a:latin typeface="Cambria Math" panose="02040503050406030204" pitchFamily="18" charset="0"/>
                            </a:rPr>
                            <m:t>𝜙</m:t>
                          </m:r>
                          <m:d>
                            <m:dPr>
                              <m:ctrlPr>
                                <a:rPr lang="en-US" sz="4000" i="1" noProof="0">
                                  <a:solidFill>
                                    <a:prstClr val="black"/>
                                  </a:solidFill>
                                  <a:latin typeface="Cambria Math" panose="02040503050406030204" pitchFamily="18" charset="0"/>
                                </a:rPr>
                              </m:ctrlPr>
                            </m:dPr>
                            <m:e>
                              <m:r>
                                <a:rPr lang="en-US" sz="4000" i="1" noProof="0">
                                  <a:solidFill>
                                    <a:prstClr val="black"/>
                                  </a:solidFill>
                                  <a:latin typeface="Cambria Math" panose="02040503050406030204" pitchFamily="18" charset="0"/>
                                </a:rPr>
                                <m:t>𝜔</m:t>
                              </m:r>
                            </m:e>
                          </m:d>
                        </m:e>
                      </m:d>
                      <m:d>
                        <m:dPr>
                          <m:begChr m:val="["/>
                          <m:endChr m:val="]"/>
                          <m:ctrlPr>
                            <a:rPr lang="en-US" sz="4000" i="1" noProof="0">
                              <a:solidFill>
                                <a:prstClr val="black"/>
                              </a:solidFill>
                              <a:latin typeface="Cambria Math" panose="02040503050406030204" pitchFamily="18" charset="0"/>
                            </a:rPr>
                          </m:ctrlPr>
                        </m:dPr>
                        <m:e>
                          <m:r>
                            <a:rPr lang="en-US" sz="4000" i="1" noProof="0">
                              <a:solidFill>
                                <a:prstClr val="black"/>
                              </a:solidFill>
                              <a:latin typeface="Cambria Math" panose="02040503050406030204" pitchFamily="18" charset="0"/>
                            </a:rPr>
                            <m:t>𝑥</m:t>
                          </m:r>
                          <m:d>
                            <m:dPr>
                              <m:ctrlPr>
                                <a:rPr lang="en-US" sz="4000" i="1" noProof="0">
                                  <a:solidFill>
                                    <a:prstClr val="black"/>
                                  </a:solidFill>
                                  <a:latin typeface="Cambria Math" panose="02040503050406030204" pitchFamily="18" charset="0"/>
                                </a:rPr>
                              </m:ctrlPr>
                            </m:dPr>
                            <m:e>
                              <m:r>
                                <a:rPr lang="en-US" sz="4000" i="1" noProof="0">
                                  <a:solidFill>
                                    <a:prstClr val="black"/>
                                  </a:solidFill>
                                  <a:latin typeface="Cambria Math" panose="02040503050406030204" pitchFamily="18" charset="0"/>
                                </a:rPr>
                                <m:t>𝑡</m:t>
                              </m:r>
                            </m:e>
                          </m:d>
                          <m:r>
                            <a:rPr lang="en-US" sz="4000" i="1" noProof="0">
                              <a:solidFill>
                                <a:prstClr val="black"/>
                              </a:solidFill>
                              <a:latin typeface="Cambria Math" panose="02040503050406030204" pitchFamily="18" charset="0"/>
                            </a:rPr>
                            <m:t>−</m:t>
                          </m:r>
                          <m:sSub>
                            <m:sSubPr>
                              <m:ctrlPr>
                                <a:rPr lang="en-US" sz="4000" i="1" noProof="0">
                                  <a:solidFill>
                                    <a:prstClr val="black"/>
                                  </a:solidFill>
                                  <a:latin typeface="Cambria Math" panose="02040503050406030204" pitchFamily="18" charset="0"/>
                                </a:rPr>
                              </m:ctrlPr>
                            </m:sSubPr>
                            <m:e>
                              <m:r>
                                <a:rPr lang="en-US" sz="4000" i="1" noProof="0">
                                  <a:solidFill>
                                    <a:prstClr val="black"/>
                                  </a:solidFill>
                                  <a:latin typeface="Cambria Math" panose="02040503050406030204" pitchFamily="18" charset="0"/>
                                </a:rPr>
                                <m:t>𝑥</m:t>
                              </m:r>
                            </m:e>
                            <m:sub>
                              <m:r>
                                <a:rPr lang="en-US" sz="4000" i="1" noProof="0">
                                  <a:solidFill>
                                    <a:prstClr val="black"/>
                                  </a:solidFill>
                                  <a:latin typeface="Cambria Math" panose="02040503050406030204" pitchFamily="18" charset="0"/>
                                </a:rPr>
                                <m:t>0</m:t>
                              </m:r>
                            </m:sub>
                          </m:sSub>
                          <m:d>
                            <m:dPr>
                              <m:ctrlPr>
                                <a:rPr lang="en-US" sz="4000" i="1" noProof="0">
                                  <a:solidFill>
                                    <a:prstClr val="black"/>
                                  </a:solidFill>
                                  <a:latin typeface="Cambria Math" panose="02040503050406030204" pitchFamily="18" charset="0"/>
                                </a:rPr>
                              </m:ctrlPr>
                            </m:dPr>
                            <m:e>
                              <m:r>
                                <a:rPr lang="en-US" sz="4000" i="1" noProof="0">
                                  <a:solidFill>
                                    <a:prstClr val="black"/>
                                  </a:solidFill>
                                  <a:latin typeface="Cambria Math" panose="02040503050406030204" pitchFamily="18" charset="0"/>
                                </a:rPr>
                                <m:t>𝑡</m:t>
                              </m:r>
                            </m:e>
                          </m:d>
                        </m:e>
                      </m:d>
                    </m:oMath>
                  </m:oMathPara>
                </a14:m>
                <a:endParaRPr lang="en-US" sz="4000" noProof="0" dirty="0">
                  <a:solidFill>
                    <a:prstClr val="black"/>
                  </a:solidFill>
                  <a:latin typeface="Calibri"/>
                </a:endParaRPr>
              </a:p>
              <a:p>
                <a:pPr marL="0" indent="0" algn="ctr" defTabSz="1828800">
                  <a:spcBef>
                    <a:spcPts val="2000"/>
                  </a:spcBef>
                  <a:buNone/>
                </a:pPr>
                <a:endParaRPr lang="en-US" sz="4800" noProof="0" dirty="0">
                  <a:solidFill>
                    <a:prstClr val="black"/>
                  </a:solidFill>
                  <a:latin typeface="Calibri"/>
                </a:endParaRPr>
              </a:p>
              <a:p>
                <a:pPr marL="0" indent="0" algn="ctr" defTabSz="1828800">
                  <a:spcBef>
                    <a:spcPts val="2000"/>
                  </a:spcBef>
                  <a:buNone/>
                </a:pPr>
                <a:endParaRPr lang="en-US" sz="4800" noProof="0" dirty="0">
                  <a:solidFill>
                    <a:prstClr val="black"/>
                  </a:solidFill>
                  <a:latin typeface="Calibri"/>
                </a:endParaRPr>
              </a:p>
            </p:txBody>
          </p:sp>
        </mc:Choice>
        <mc:Fallback xmlns="">
          <p:sp>
            <p:nvSpPr>
              <p:cNvPr id="23" name="Segnaposto contenuto 2">
                <a:extLst>
                  <a:ext uri="{FF2B5EF4-FFF2-40B4-BE49-F238E27FC236}">
                    <a16:creationId xmlns:a16="http://schemas.microsoft.com/office/drawing/2014/main" id="{DFD50E88-842C-8DF3-94F1-A67C7833253D}"/>
                  </a:ext>
                </a:extLst>
              </p:cNvPr>
              <p:cNvSpPr txBox="1">
                <a:spLocks noRot="1" noChangeAspect="1" noMove="1" noResize="1" noEditPoints="1" noAdjustHandles="1" noChangeArrowheads="1" noChangeShapeType="1" noTextEdit="1"/>
              </p:cNvSpPr>
              <p:nvPr/>
            </p:nvSpPr>
            <p:spPr>
              <a:xfrm>
                <a:off x="1628052" y="7952854"/>
                <a:ext cx="7985688" cy="105716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AD4C33F-EA89-8E17-CCFE-8800A9305656}"/>
                  </a:ext>
                </a:extLst>
              </p:cNvPr>
              <p:cNvSpPr txBox="1"/>
              <p:nvPr/>
            </p:nvSpPr>
            <p:spPr>
              <a:xfrm>
                <a:off x="14419242" y="8777784"/>
                <a:ext cx="7959436" cy="1364733"/>
              </a:xfrm>
              <a:prstGeom prst="rect">
                <a:avLst/>
              </a:prstGeom>
              <a:noFill/>
            </p:spPr>
            <p:txBody>
              <a:bodyPr wrap="square" rtlCol="0">
                <a:spAutoFit/>
              </a:bodyPr>
              <a:lstStyle/>
              <a:p>
                <a:pPr algn="l" defTabSz="1828800" hangingPunct="1"/>
                <a14:m>
                  <m:oMathPara xmlns:m="http://schemas.openxmlformats.org/officeDocument/2006/math">
                    <m:oMathParaPr>
                      <m:jc m:val="centerGroup"/>
                    </m:oMathParaPr>
                    <m:oMath xmlns:m="http://schemas.openxmlformats.org/officeDocument/2006/math">
                      <m:sSup>
                        <m:sSupPr>
                          <m:ctrlPr>
                            <a:rPr lang="en-US" sz="4000" i="1" kern="1200" noProof="0">
                              <a:solidFill>
                                <a:prstClr val="black"/>
                              </a:solidFill>
                              <a:latin typeface="Cambria Math" panose="02040503050406030204" pitchFamily="18" charset="0"/>
                            </a:rPr>
                          </m:ctrlPr>
                        </m:sSupPr>
                        <m:e>
                          <m:sSub>
                            <m:sSubPr>
                              <m:ctrlPr>
                                <a:rPr lang="en-US" sz="4000" i="1" kern="1200" noProof="0">
                                  <a:solidFill>
                                    <a:prstClr val="black"/>
                                  </a:solidFill>
                                  <a:latin typeface="Cambria Math" panose="02040503050406030204" pitchFamily="18" charset="0"/>
                                </a:rPr>
                              </m:ctrlPr>
                            </m:sSubPr>
                            <m:e>
                              <m:r>
                                <a:rPr lang="en-US" sz="4000" i="1" kern="1200" noProof="0">
                                  <a:solidFill>
                                    <a:prstClr val="black"/>
                                  </a:solidFill>
                                  <a:latin typeface="Cambria Math" panose="02040503050406030204" pitchFamily="18" charset="0"/>
                                </a:rPr>
                                <m:t>𝑋</m:t>
                              </m:r>
                            </m:e>
                            <m:sub>
                              <m:r>
                                <a:rPr lang="en-US" sz="4000" i="1" kern="1200" noProof="0">
                                  <a:solidFill>
                                    <a:prstClr val="black"/>
                                  </a:solidFill>
                                  <a:latin typeface="Cambria Math" panose="02040503050406030204" pitchFamily="18" charset="0"/>
                                </a:rPr>
                                <m:t>𝑡h</m:t>
                              </m:r>
                            </m:sub>
                          </m:sSub>
                        </m:e>
                        <m:sup>
                          <m:r>
                            <a:rPr lang="en-US" sz="4000" kern="1200" noProof="0">
                              <a:solidFill>
                                <a:prstClr val="black"/>
                              </a:solidFill>
                              <a:latin typeface="Cambria Math" panose="02040503050406030204" pitchFamily="18" charset="0"/>
                            </a:rPr>
                            <m:t>2</m:t>
                          </m:r>
                        </m:sup>
                      </m:sSup>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𝜔</m:t>
                          </m:r>
                        </m:e>
                      </m:d>
                      <m:r>
                        <a:rPr lang="en-US" sz="4000" kern="1200" noProof="0">
                          <a:solidFill>
                            <a:prstClr val="black"/>
                          </a:solidFill>
                          <a:latin typeface="Cambria Math" panose="02040503050406030204" pitchFamily="18" charset="0"/>
                        </a:rPr>
                        <m:t>=</m:t>
                      </m:r>
                      <m:f>
                        <m:fPr>
                          <m:ctrlPr>
                            <a:rPr lang="en-US" sz="4000" i="1" kern="1200" noProof="0">
                              <a:solidFill>
                                <a:prstClr val="black"/>
                              </a:solidFill>
                              <a:latin typeface="Cambria Math" panose="02040503050406030204" pitchFamily="18" charset="0"/>
                            </a:rPr>
                          </m:ctrlPr>
                        </m:fPr>
                        <m:num>
                          <m:r>
                            <a:rPr lang="en-US" sz="4000" kern="1200" noProof="0">
                              <a:solidFill>
                                <a:prstClr val="black"/>
                              </a:solidFill>
                              <a:latin typeface="Cambria Math" panose="02040503050406030204" pitchFamily="18" charset="0"/>
                            </a:rPr>
                            <m:t>4</m:t>
                          </m:r>
                          <m:sSub>
                            <m:sSubPr>
                              <m:ctrlPr>
                                <a:rPr lang="en-US" sz="4000" i="1" kern="1200" noProof="0">
                                  <a:solidFill>
                                    <a:prstClr val="black"/>
                                  </a:solidFill>
                                  <a:latin typeface="Cambria Math" panose="02040503050406030204" pitchFamily="18" charset="0"/>
                                </a:rPr>
                              </m:ctrlPr>
                            </m:sSubPr>
                            <m:e>
                              <m:r>
                                <a:rPr lang="en-US" sz="4000" i="1" kern="1200" noProof="0">
                                  <a:solidFill>
                                    <a:prstClr val="black"/>
                                  </a:solidFill>
                                  <a:latin typeface="Cambria Math" panose="02040503050406030204" pitchFamily="18" charset="0"/>
                                </a:rPr>
                                <m:t>𝑘</m:t>
                              </m:r>
                            </m:e>
                            <m:sub>
                              <m:r>
                                <a:rPr lang="en-US" sz="4000" i="1" kern="1200" noProof="0">
                                  <a:solidFill>
                                    <a:prstClr val="black"/>
                                  </a:solidFill>
                                  <a:latin typeface="Cambria Math" panose="02040503050406030204" pitchFamily="18" charset="0"/>
                                </a:rPr>
                                <m:t>𝐵</m:t>
                              </m:r>
                            </m:sub>
                          </m:sSub>
                          <m:r>
                            <a:rPr lang="en-US" sz="4000" i="1" kern="1200" noProof="0">
                              <a:solidFill>
                                <a:prstClr val="black"/>
                              </a:solidFill>
                              <a:latin typeface="Cambria Math" panose="02040503050406030204" pitchFamily="18" charset="0"/>
                            </a:rPr>
                            <m:t>𝑇𝑘</m:t>
                          </m:r>
                          <m:r>
                            <a:rPr lang="en-US" sz="4000" i="1" kern="1200" noProof="0">
                              <a:solidFill>
                                <a:prstClr val="black"/>
                              </a:solidFill>
                              <a:latin typeface="Cambria Math" panose="02040503050406030204" pitchFamily="18" charset="0"/>
                            </a:rPr>
                            <m:t>𝜙</m:t>
                          </m:r>
                        </m:num>
                        <m:den>
                          <m:r>
                            <a:rPr lang="en-US" sz="4000" i="1" kern="1200" noProof="0">
                              <a:solidFill>
                                <a:prstClr val="black"/>
                              </a:solidFill>
                              <a:latin typeface="Cambria Math" panose="02040503050406030204" pitchFamily="18" charset="0"/>
                            </a:rPr>
                            <m:t>𝜔</m:t>
                          </m:r>
                          <m:d>
                            <m:dPr>
                              <m:begChr m:val="["/>
                              <m:endChr m:val="]"/>
                              <m:ctrlPr>
                                <a:rPr lang="en-US" sz="4000" i="1" kern="1200" noProof="0">
                                  <a:solidFill>
                                    <a:prstClr val="black"/>
                                  </a:solidFill>
                                  <a:latin typeface="Cambria Math" panose="02040503050406030204" pitchFamily="18" charset="0"/>
                                </a:rPr>
                              </m:ctrlPr>
                            </m:dPr>
                            <m:e>
                              <m:sSup>
                                <m:sSupPr>
                                  <m:ctrlPr>
                                    <a:rPr lang="en-US" sz="4000" i="1" kern="1200" noProof="0">
                                      <a:solidFill>
                                        <a:prstClr val="black"/>
                                      </a:solidFill>
                                      <a:latin typeface="Cambria Math" panose="02040503050406030204" pitchFamily="18" charset="0"/>
                                    </a:rPr>
                                  </m:ctrlPr>
                                </m:sSupPr>
                                <m:e>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𝑘</m:t>
                                      </m:r>
                                      <m:r>
                                        <a:rPr lang="en-US" sz="4000" kern="1200" noProof="0">
                                          <a:solidFill>
                                            <a:prstClr val="black"/>
                                          </a:solidFill>
                                          <a:latin typeface="Cambria Math" panose="02040503050406030204" pitchFamily="18" charset="0"/>
                                        </a:rPr>
                                        <m:t>−</m:t>
                                      </m:r>
                                      <m:r>
                                        <a:rPr lang="en-US" sz="4000" i="1" kern="1200" noProof="0">
                                          <a:solidFill>
                                            <a:prstClr val="black"/>
                                          </a:solidFill>
                                          <a:latin typeface="Cambria Math" panose="02040503050406030204" pitchFamily="18" charset="0"/>
                                        </a:rPr>
                                        <m:t>𝑚</m:t>
                                      </m:r>
                                      <m:sSup>
                                        <m:sSupPr>
                                          <m:ctrlPr>
                                            <a:rPr lang="en-US" sz="4000" i="1" kern="1200" noProof="0">
                                              <a:solidFill>
                                                <a:prstClr val="black"/>
                                              </a:solidFill>
                                              <a:latin typeface="Cambria Math" panose="02040503050406030204" pitchFamily="18" charset="0"/>
                                            </a:rPr>
                                          </m:ctrlPr>
                                        </m:sSupPr>
                                        <m:e>
                                          <m:r>
                                            <a:rPr lang="en-US" sz="4000" i="1" kern="1200" noProof="0">
                                              <a:solidFill>
                                                <a:prstClr val="black"/>
                                              </a:solidFill>
                                              <a:latin typeface="Cambria Math" panose="02040503050406030204" pitchFamily="18" charset="0"/>
                                            </a:rPr>
                                            <m:t>𝜔</m:t>
                                          </m:r>
                                        </m:e>
                                        <m:sup>
                                          <m:r>
                                            <a:rPr lang="en-US" sz="4000" kern="1200" noProof="0">
                                              <a:solidFill>
                                                <a:prstClr val="black"/>
                                              </a:solidFill>
                                              <a:latin typeface="Cambria Math" panose="02040503050406030204" pitchFamily="18" charset="0"/>
                                            </a:rPr>
                                            <m:t>2</m:t>
                                          </m:r>
                                        </m:sup>
                                      </m:sSup>
                                    </m:e>
                                  </m:d>
                                </m:e>
                                <m:sup>
                                  <m:r>
                                    <a:rPr lang="en-US" sz="4000" kern="1200" noProof="0">
                                      <a:solidFill>
                                        <a:prstClr val="black"/>
                                      </a:solidFill>
                                      <a:latin typeface="Cambria Math" panose="02040503050406030204" pitchFamily="18" charset="0"/>
                                    </a:rPr>
                                    <m:t>2</m:t>
                                  </m:r>
                                </m:sup>
                              </m:sSup>
                              <m:r>
                                <a:rPr lang="en-US" sz="4000" kern="1200" noProof="0">
                                  <a:solidFill>
                                    <a:prstClr val="black"/>
                                  </a:solidFill>
                                  <a:latin typeface="Cambria Math" panose="02040503050406030204" pitchFamily="18" charset="0"/>
                                </a:rPr>
                                <m:t>+</m:t>
                              </m:r>
                              <m:sSup>
                                <m:sSupPr>
                                  <m:ctrlPr>
                                    <a:rPr lang="en-US" sz="4000" i="1" kern="1200" noProof="0">
                                      <a:solidFill>
                                        <a:prstClr val="black"/>
                                      </a:solidFill>
                                      <a:latin typeface="Cambria Math" panose="02040503050406030204" pitchFamily="18" charset="0"/>
                                    </a:rPr>
                                  </m:ctrlPr>
                                </m:sSupPr>
                                <m:e>
                                  <m:r>
                                    <a:rPr lang="en-US" sz="4000" i="1" kern="1200" noProof="0">
                                      <a:solidFill>
                                        <a:prstClr val="black"/>
                                      </a:solidFill>
                                      <a:latin typeface="Cambria Math" panose="02040503050406030204" pitchFamily="18" charset="0"/>
                                    </a:rPr>
                                    <m:t>𝑘</m:t>
                                  </m:r>
                                </m:e>
                                <m:sup>
                                  <m:r>
                                    <a:rPr lang="en-US" sz="4000" kern="1200" noProof="0">
                                      <a:solidFill>
                                        <a:prstClr val="black"/>
                                      </a:solidFill>
                                      <a:latin typeface="Cambria Math" panose="02040503050406030204" pitchFamily="18" charset="0"/>
                                    </a:rPr>
                                    <m:t>2</m:t>
                                  </m:r>
                                </m:sup>
                              </m:sSup>
                              <m:sSup>
                                <m:sSupPr>
                                  <m:ctrlPr>
                                    <a:rPr lang="en-US" sz="4000" i="1" kern="1200" noProof="0">
                                      <a:solidFill>
                                        <a:prstClr val="black"/>
                                      </a:solidFill>
                                      <a:latin typeface="Cambria Math" panose="02040503050406030204" pitchFamily="18" charset="0"/>
                                    </a:rPr>
                                  </m:ctrlPr>
                                </m:sSupPr>
                                <m:e>
                                  <m:r>
                                    <a:rPr lang="en-US" sz="4000" i="1" kern="1200" noProof="0">
                                      <a:solidFill>
                                        <a:prstClr val="black"/>
                                      </a:solidFill>
                                      <a:latin typeface="Cambria Math" panose="02040503050406030204" pitchFamily="18" charset="0"/>
                                    </a:rPr>
                                    <m:t>𝜙</m:t>
                                  </m:r>
                                </m:e>
                                <m:sup>
                                  <m:r>
                                    <a:rPr lang="en-US" sz="4000" kern="1200" noProof="0">
                                      <a:solidFill>
                                        <a:prstClr val="black"/>
                                      </a:solidFill>
                                      <a:latin typeface="Cambria Math" panose="02040503050406030204" pitchFamily="18" charset="0"/>
                                    </a:rPr>
                                    <m:t>2</m:t>
                                  </m:r>
                                </m:sup>
                              </m:sSup>
                            </m:e>
                          </m:d>
                        </m:den>
                      </m:f>
                    </m:oMath>
                  </m:oMathPara>
                </a14:m>
                <a:endParaRPr lang="en-US" sz="4000" kern="1200" noProof="0" dirty="0">
                  <a:solidFill>
                    <a:prstClr val="black"/>
                  </a:solidFill>
                  <a:latin typeface="Calibri"/>
                </a:endParaRPr>
              </a:p>
            </p:txBody>
          </p:sp>
        </mc:Choice>
        <mc:Fallback xmlns="">
          <p:sp>
            <p:nvSpPr>
              <p:cNvPr id="24" name="CasellaDiTesto 23">
                <a:extLst>
                  <a:ext uri="{FF2B5EF4-FFF2-40B4-BE49-F238E27FC236}">
                    <a16:creationId xmlns:a16="http://schemas.microsoft.com/office/drawing/2014/main" id="{6AD4C33F-EA89-8E17-CCFE-8800A9305656}"/>
                  </a:ext>
                </a:extLst>
              </p:cNvPr>
              <p:cNvSpPr txBox="1">
                <a:spLocks noRot="1" noChangeAspect="1" noMove="1" noResize="1" noEditPoints="1" noAdjustHandles="1" noChangeArrowheads="1" noChangeShapeType="1" noTextEdit="1"/>
              </p:cNvSpPr>
              <p:nvPr/>
            </p:nvSpPr>
            <p:spPr>
              <a:xfrm>
                <a:off x="14419242" y="8777784"/>
                <a:ext cx="7959436" cy="136473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200AB7CB-1112-EAA1-C697-7352F5104E24}"/>
                  </a:ext>
                </a:extLst>
              </p:cNvPr>
              <p:cNvSpPr txBox="1"/>
              <p:nvPr/>
            </p:nvSpPr>
            <p:spPr>
              <a:xfrm>
                <a:off x="4351543" y="8951101"/>
                <a:ext cx="5599803" cy="1396601"/>
              </a:xfrm>
              <a:prstGeom prst="rect">
                <a:avLst/>
              </a:prstGeom>
              <a:noFill/>
            </p:spPr>
            <p:txBody>
              <a:bodyPr wrap="none" lIns="0" tIns="0" rIns="0" bIns="0" rtlCol="0">
                <a:spAutoFit/>
              </a:bodyPr>
              <a:lstStyle/>
              <a:p>
                <a:pPr algn="l" defTabSz="1828800" hangingPunct="1"/>
                <a14:m>
                  <m:oMathPara xmlns:m="http://schemas.openxmlformats.org/officeDocument/2006/math">
                    <m:oMathParaPr>
                      <m:jc m:val="centerGroup"/>
                    </m:oMathParaPr>
                    <m:oMath xmlns:m="http://schemas.openxmlformats.org/officeDocument/2006/math">
                      <m:r>
                        <a:rPr lang="en-US" sz="4000" i="1" kern="1200" noProof="0">
                          <a:solidFill>
                            <a:prstClr val="black"/>
                          </a:solidFill>
                          <a:latin typeface="Cambria Math" panose="02040503050406030204" pitchFamily="18" charset="0"/>
                        </a:rPr>
                        <m:t>𝐻</m:t>
                      </m:r>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𝜔</m:t>
                          </m:r>
                        </m:e>
                      </m:d>
                      <m:r>
                        <a:rPr lang="en-US" sz="4000" i="1" kern="1200" noProof="0">
                          <a:solidFill>
                            <a:prstClr val="black"/>
                          </a:solidFill>
                          <a:latin typeface="Cambria Math" panose="02040503050406030204" pitchFamily="18" charset="0"/>
                        </a:rPr>
                        <m:t>=</m:t>
                      </m:r>
                      <m:f>
                        <m:fPr>
                          <m:ctrlPr>
                            <a:rPr lang="en-US" sz="4000" i="1" kern="1200" noProof="0">
                              <a:solidFill>
                                <a:prstClr val="black"/>
                              </a:solidFill>
                              <a:latin typeface="Cambria Math" panose="02040503050406030204" pitchFamily="18" charset="0"/>
                            </a:rPr>
                          </m:ctrlPr>
                        </m:fPr>
                        <m:num>
                          <m:sSubSup>
                            <m:sSubSupPr>
                              <m:ctrlPr>
                                <a:rPr lang="en-US" sz="4000" i="1" kern="1200" noProof="0">
                                  <a:solidFill>
                                    <a:prstClr val="black"/>
                                  </a:solidFill>
                                  <a:latin typeface="Cambria Math" panose="02040503050406030204" pitchFamily="18" charset="0"/>
                                </a:rPr>
                              </m:ctrlPr>
                            </m:sSubSupPr>
                            <m:e>
                              <m:r>
                                <a:rPr lang="en-US" sz="4000" i="1" kern="1200" noProof="0">
                                  <a:solidFill>
                                    <a:prstClr val="black"/>
                                  </a:solidFill>
                                  <a:latin typeface="Cambria Math" panose="02040503050406030204" pitchFamily="18" charset="0"/>
                                </a:rPr>
                                <m:t>𝜔</m:t>
                              </m:r>
                            </m:e>
                            <m:sub>
                              <m:r>
                                <a:rPr lang="en-US" sz="4000" i="1" kern="1200" noProof="0">
                                  <a:solidFill>
                                    <a:prstClr val="black"/>
                                  </a:solidFill>
                                  <a:latin typeface="Cambria Math" panose="02040503050406030204" pitchFamily="18" charset="0"/>
                                </a:rPr>
                                <m:t>0</m:t>
                              </m:r>
                            </m:sub>
                            <m:sup>
                              <m:r>
                                <a:rPr lang="en-US" sz="4000" i="1" kern="1200" noProof="0">
                                  <a:solidFill>
                                    <a:prstClr val="black"/>
                                  </a:solidFill>
                                  <a:latin typeface="Cambria Math" panose="02040503050406030204" pitchFamily="18" charset="0"/>
                                </a:rPr>
                                <m:t>2</m:t>
                              </m:r>
                            </m:sup>
                          </m:sSubSup>
                          <m:d>
                            <m:dPr>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1+</m:t>
                              </m:r>
                              <m:r>
                                <a:rPr lang="en-US" sz="4000" i="1" kern="1200" noProof="0">
                                  <a:solidFill>
                                    <a:prstClr val="black"/>
                                  </a:solidFill>
                                  <a:latin typeface="Cambria Math" panose="02040503050406030204" pitchFamily="18" charset="0"/>
                                </a:rPr>
                                <m:t>𝑖</m:t>
                              </m:r>
                              <m:r>
                                <a:rPr lang="en-US" sz="4000" i="1" kern="1200" noProof="0">
                                  <a:solidFill>
                                    <a:prstClr val="black"/>
                                  </a:solidFill>
                                  <a:latin typeface="Cambria Math" panose="02040503050406030204" pitchFamily="18" charset="0"/>
                                </a:rPr>
                                <m:t>𝜙</m:t>
                              </m:r>
                            </m:e>
                          </m:d>
                        </m:num>
                        <m:den>
                          <m:sSubSup>
                            <m:sSubSupPr>
                              <m:ctrlPr>
                                <a:rPr lang="en-US" sz="4000" i="1" kern="1200" noProof="0">
                                  <a:solidFill>
                                    <a:prstClr val="black"/>
                                  </a:solidFill>
                                  <a:latin typeface="Cambria Math" panose="02040503050406030204" pitchFamily="18" charset="0"/>
                                </a:rPr>
                              </m:ctrlPr>
                            </m:sSubSupPr>
                            <m:e>
                              <m:r>
                                <a:rPr lang="en-US" sz="4000" i="1" kern="1200" noProof="0">
                                  <a:solidFill>
                                    <a:prstClr val="black"/>
                                  </a:solidFill>
                                  <a:latin typeface="Cambria Math" panose="02040503050406030204" pitchFamily="18" charset="0"/>
                                </a:rPr>
                                <m:t>𝜔</m:t>
                              </m:r>
                            </m:e>
                            <m:sub>
                              <m:r>
                                <a:rPr lang="en-US" sz="4000" i="1" kern="1200" noProof="0">
                                  <a:solidFill>
                                    <a:prstClr val="black"/>
                                  </a:solidFill>
                                  <a:latin typeface="Cambria Math" panose="02040503050406030204" pitchFamily="18" charset="0"/>
                                </a:rPr>
                                <m:t>0</m:t>
                              </m:r>
                            </m:sub>
                            <m:sup>
                              <m:r>
                                <a:rPr lang="en-US" sz="4000" i="1" kern="1200" noProof="0">
                                  <a:solidFill>
                                    <a:prstClr val="black"/>
                                  </a:solidFill>
                                  <a:latin typeface="Cambria Math" panose="02040503050406030204" pitchFamily="18" charset="0"/>
                                </a:rPr>
                                <m:t>2</m:t>
                              </m:r>
                            </m:sup>
                          </m:sSubSup>
                          <m:r>
                            <a:rPr lang="en-US" sz="4000" i="1" kern="1200" noProof="0">
                              <a:solidFill>
                                <a:prstClr val="black"/>
                              </a:solidFill>
                              <a:latin typeface="Cambria Math" panose="02040503050406030204" pitchFamily="18" charset="0"/>
                            </a:rPr>
                            <m:t>−</m:t>
                          </m:r>
                          <m:sSup>
                            <m:sSupPr>
                              <m:ctrlPr>
                                <a:rPr lang="en-US" sz="4000" i="1" kern="1200" noProof="0">
                                  <a:solidFill>
                                    <a:prstClr val="black"/>
                                  </a:solidFill>
                                  <a:latin typeface="Cambria Math" panose="02040503050406030204" pitchFamily="18" charset="0"/>
                                </a:rPr>
                              </m:ctrlPr>
                            </m:sSupPr>
                            <m:e>
                              <m:r>
                                <a:rPr lang="en-US" sz="4000" i="1" kern="1200" noProof="0">
                                  <a:solidFill>
                                    <a:prstClr val="black"/>
                                  </a:solidFill>
                                  <a:latin typeface="Cambria Math" panose="02040503050406030204" pitchFamily="18" charset="0"/>
                                </a:rPr>
                                <m:t>𝜔</m:t>
                              </m:r>
                            </m:e>
                            <m:sup>
                              <m:r>
                                <a:rPr lang="en-US" sz="4000" i="1" kern="1200" noProof="0">
                                  <a:solidFill>
                                    <a:prstClr val="black"/>
                                  </a:solidFill>
                                  <a:latin typeface="Cambria Math" panose="02040503050406030204" pitchFamily="18" charset="0"/>
                                </a:rPr>
                                <m:t>2</m:t>
                              </m:r>
                            </m:sup>
                          </m:sSup>
                          <m:r>
                            <a:rPr lang="en-US" sz="4000" i="1" kern="1200" noProof="0">
                              <a:solidFill>
                                <a:prstClr val="black"/>
                              </a:solidFill>
                              <a:latin typeface="Cambria Math" panose="02040503050406030204" pitchFamily="18" charset="0"/>
                            </a:rPr>
                            <m:t>+</m:t>
                          </m:r>
                          <m:r>
                            <a:rPr lang="en-US" sz="4000" i="1" kern="1200" noProof="0">
                              <a:solidFill>
                                <a:prstClr val="black"/>
                              </a:solidFill>
                              <a:latin typeface="Cambria Math" panose="02040503050406030204" pitchFamily="18" charset="0"/>
                            </a:rPr>
                            <m:t>𝑖</m:t>
                          </m:r>
                          <m:r>
                            <a:rPr lang="en-US" sz="4000" i="1" kern="1200" noProof="0">
                              <a:solidFill>
                                <a:prstClr val="black"/>
                              </a:solidFill>
                              <a:latin typeface="Cambria Math" panose="02040503050406030204" pitchFamily="18" charset="0"/>
                            </a:rPr>
                            <m:t>𝜙</m:t>
                          </m:r>
                          <m:sSubSup>
                            <m:sSubSupPr>
                              <m:ctrlPr>
                                <a:rPr lang="en-US" sz="4000" i="1" kern="1200" noProof="0">
                                  <a:solidFill>
                                    <a:prstClr val="black"/>
                                  </a:solidFill>
                                  <a:latin typeface="Cambria Math" panose="02040503050406030204" pitchFamily="18" charset="0"/>
                                </a:rPr>
                              </m:ctrlPr>
                            </m:sSubSupPr>
                            <m:e>
                              <m:r>
                                <a:rPr lang="en-US" sz="4000" i="1" kern="1200" noProof="0">
                                  <a:solidFill>
                                    <a:prstClr val="black"/>
                                  </a:solidFill>
                                  <a:latin typeface="Cambria Math" panose="02040503050406030204" pitchFamily="18" charset="0"/>
                                </a:rPr>
                                <m:t>𝜔</m:t>
                              </m:r>
                            </m:e>
                            <m:sub>
                              <m:r>
                                <a:rPr lang="en-US" sz="4000" i="1" kern="1200" noProof="0">
                                  <a:solidFill>
                                    <a:prstClr val="black"/>
                                  </a:solidFill>
                                  <a:latin typeface="Cambria Math" panose="02040503050406030204" pitchFamily="18" charset="0"/>
                                </a:rPr>
                                <m:t>0</m:t>
                              </m:r>
                            </m:sub>
                            <m:sup>
                              <m:r>
                                <a:rPr lang="en-US" sz="4000" i="1" kern="1200" noProof="0">
                                  <a:solidFill>
                                    <a:prstClr val="black"/>
                                  </a:solidFill>
                                  <a:latin typeface="Cambria Math" panose="02040503050406030204" pitchFamily="18" charset="0"/>
                                </a:rPr>
                                <m:t>2</m:t>
                              </m:r>
                            </m:sup>
                          </m:sSubSup>
                        </m:den>
                      </m:f>
                    </m:oMath>
                  </m:oMathPara>
                </a14:m>
                <a:endParaRPr lang="en-US" sz="4000" kern="1200" noProof="0" dirty="0">
                  <a:solidFill>
                    <a:prstClr val="black"/>
                  </a:solidFill>
                  <a:latin typeface="Calibri"/>
                </a:endParaRPr>
              </a:p>
            </p:txBody>
          </p:sp>
        </mc:Choice>
        <mc:Fallback xmlns="">
          <p:sp>
            <p:nvSpPr>
              <p:cNvPr id="25" name="CasellaDiTesto 24">
                <a:extLst>
                  <a:ext uri="{FF2B5EF4-FFF2-40B4-BE49-F238E27FC236}">
                    <a16:creationId xmlns:a16="http://schemas.microsoft.com/office/drawing/2014/main" id="{200AB7CB-1112-EAA1-C697-7352F5104E24}"/>
                  </a:ext>
                </a:extLst>
              </p:cNvPr>
              <p:cNvSpPr txBox="1">
                <a:spLocks noRot="1" noChangeAspect="1" noMove="1" noResize="1" noEditPoints="1" noAdjustHandles="1" noChangeArrowheads="1" noChangeShapeType="1" noTextEdit="1"/>
              </p:cNvSpPr>
              <p:nvPr/>
            </p:nvSpPr>
            <p:spPr>
              <a:xfrm>
                <a:off x="4351543" y="8951101"/>
                <a:ext cx="5599803" cy="1396601"/>
              </a:xfrm>
              <a:prstGeom prst="rect">
                <a:avLst/>
              </a:prstGeom>
              <a:blipFill>
                <a:blip r:embed="rId9"/>
                <a:stretch>
                  <a:fillRect/>
                </a:stretch>
              </a:blipFill>
            </p:spPr>
            <p:txBody>
              <a:bodyPr/>
              <a:lstStyle/>
              <a:p>
                <a:r>
                  <a:rPr lang="en-GB">
                    <a:noFill/>
                  </a:rPr>
                  <a:t> </a:t>
                </a:r>
              </a:p>
            </p:txBody>
          </p:sp>
        </mc:Fallback>
      </mc:AlternateContent>
      <p:sp>
        <p:nvSpPr>
          <p:cNvPr id="26" name="CasellaDiTesto 25">
            <a:extLst>
              <a:ext uri="{FF2B5EF4-FFF2-40B4-BE49-F238E27FC236}">
                <a16:creationId xmlns:a16="http://schemas.microsoft.com/office/drawing/2014/main" id="{7026BB7F-4BD5-CBB3-BF77-F3BD214CDCAD}"/>
              </a:ext>
            </a:extLst>
          </p:cNvPr>
          <p:cNvSpPr txBox="1"/>
          <p:nvPr/>
        </p:nvSpPr>
        <p:spPr>
          <a:xfrm>
            <a:off x="741198" y="9342265"/>
            <a:ext cx="3657600" cy="646331"/>
          </a:xfrm>
          <a:prstGeom prst="rect">
            <a:avLst/>
          </a:prstGeom>
          <a:noFill/>
        </p:spPr>
        <p:txBody>
          <a:bodyPr wrap="square" rtlCol="0">
            <a:spAutoFit/>
          </a:bodyPr>
          <a:lstStyle/>
          <a:p>
            <a:pPr algn="l" defTabSz="1828800" hangingPunct="1"/>
            <a:r>
              <a:rPr lang="en-US" sz="3600" kern="1200" noProof="0" dirty="0">
                <a:solidFill>
                  <a:prstClr val="black"/>
                </a:solidFill>
                <a:latin typeface="Calibri"/>
              </a:rPr>
              <a:t>Transfer function</a:t>
            </a:r>
          </a:p>
        </p:txBody>
      </p:sp>
      <p:cxnSp>
        <p:nvCxnSpPr>
          <p:cNvPr id="27" name="Connettore 2 26">
            <a:extLst>
              <a:ext uri="{FF2B5EF4-FFF2-40B4-BE49-F238E27FC236}">
                <a16:creationId xmlns:a16="http://schemas.microsoft.com/office/drawing/2014/main" id="{374C8813-6523-CF12-B812-05211FC78F8B}"/>
              </a:ext>
            </a:extLst>
          </p:cNvPr>
          <p:cNvCxnSpPr/>
          <p:nvPr/>
        </p:nvCxnSpPr>
        <p:spPr>
          <a:xfrm>
            <a:off x="10136007" y="9711596"/>
            <a:ext cx="378086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CasellaDiTesto 27">
            <a:extLst>
              <a:ext uri="{FF2B5EF4-FFF2-40B4-BE49-F238E27FC236}">
                <a16:creationId xmlns:a16="http://schemas.microsoft.com/office/drawing/2014/main" id="{5D7AA718-4FA1-93F4-8B10-FE5A7DF40BA0}"/>
              </a:ext>
            </a:extLst>
          </p:cNvPr>
          <p:cNvSpPr txBox="1"/>
          <p:nvPr/>
        </p:nvSpPr>
        <p:spPr>
          <a:xfrm>
            <a:off x="11447160" y="9027031"/>
            <a:ext cx="1905000" cy="646331"/>
          </a:xfrm>
          <a:prstGeom prst="rect">
            <a:avLst/>
          </a:prstGeom>
          <a:noFill/>
        </p:spPr>
        <p:txBody>
          <a:bodyPr wrap="square" rtlCol="0">
            <a:spAutoFit/>
          </a:bodyPr>
          <a:lstStyle/>
          <a:p>
            <a:pPr algn="l" defTabSz="1828800" hangingPunct="1"/>
            <a:r>
              <a:rPr lang="en-US" sz="3600" kern="1200" noProof="0" dirty="0">
                <a:solidFill>
                  <a:prstClr val="black"/>
                </a:solidFill>
                <a:latin typeface="Calibri"/>
              </a:rPr>
              <a:t>FDT</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F86A238C-6ACD-BD65-C435-4D31E1551D76}"/>
                  </a:ext>
                </a:extLst>
              </p:cNvPr>
              <p:cNvSpPr txBox="1"/>
              <p:nvPr/>
            </p:nvSpPr>
            <p:spPr>
              <a:xfrm>
                <a:off x="4166855" y="10904297"/>
                <a:ext cx="5382490" cy="1353384"/>
              </a:xfrm>
              <a:prstGeom prst="rect">
                <a:avLst/>
              </a:prstGeom>
              <a:noFill/>
            </p:spPr>
            <p:txBody>
              <a:bodyPr wrap="square" rtlCol="0">
                <a:spAutoFit/>
              </a:bodyPr>
              <a:lstStyle/>
              <a:p>
                <a:pPr algn="l" defTabSz="1828800" hangingPunct="1"/>
                <a14:m>
                  <m:oMathPara xmlns:m="http://schemas.openxmlformats.org/officeDocument/2006/math">
                    <m:oMathParaPr>
                      <m:jc m:val="centerGroup"/>
                    </m:oMathParaPr>
                    <m:oMath xmlns:m="http://schemas.openxmlformats.org/officeDocument/2006/math">
                      <m:d>
                        <m:dPr>
                          <m:begChr m:val="|"/>
                          <m:endChr m:val="|"/>
                          <m:ctrlPr>
                            <a:rPr lang="en-US" sz="4000" i="1" kern="1200" noProof="0">
                              <a:solidFill>
                                <a:prstClr val="black"/>
                              </a:solidFill>
                              <a:latin typeface="Cambria Math" panose="02040503050406030204" pitchFamily="18" charset="0"/>
                            </a:rPr>
                          </m:ctrlPr>
                        </m:dPr>
                        <m:e>
                          <m:r>
                            <a:rPr lang="en-US" sz="4000" i="1" kern="1200" noProof="0">
                              <a:solidFill>
                                <a:prstClr val="black"/>
                              </a:solidFill>
                              <a:latin typeface="Cambria Math" panose="02040503050406030204" pitchFamily="18" charset="0"/>
                            </a:rPr>
                            <m:t>𝐻</m:t>
                          </m:r>
                          <m:d>
                            <m:dPr>
                              <m:ctrlPr>
                                <a:rPr lang="en-US" sz="4000" i="1" kern="1200" noProof="0">
                                  <a:solidFill>
                                    <a:prstClr val="black"/>
                                  </a:solidFill>
                                  <a:latin typeface="Cambria Math" panose="02040503050406030204" pitchFamily="18" charset="0"/>
                                </a:rPr>
                              </m:ctrlPr>
                            </m:dPr>
                            <m:e>
                              <m:sSub>
                                <m:sSubPr>
                                  <m:ctrlPr>
                                    <a:rPr lang="en-US" sz="4000" i="1" kern="1200" noProof="0">
                                      <a:solidFill>
                                        <a:prstClr val="black"/>
                                      </a:solidFill>
                                      <a:latin typeface="Cambria Math" panose="02040503050406030204" pitchFamily="18" charset="0"/>
                                    </a:rPr>
                                  </m:ctrlPr>
                                </m:sSubPr>
                                <m:e>
                                  <m:r>
                                    <a:rPr lang="en-US" sz="4000" i="1" kern="1200" noProof="0">
                                      <a:solidFill>
                                        <a:prstClr val="black"/>
                                      </a:solidFill>
                                      <a:latin typeface="Cambria Math" panose="02040503050406030204" pitchFamily="18" charset="0"/>
                                    </a:rPr>
                                    <m:t>𝜔</m:t>
                                  </m:r>
                                </m:e>
                                <m:sub>
                                  <m:r>
                                    <a:rPr lang="en-US" sz="4000" i="1" kern="1200" noProof="0">
                                      <a:solidFill>
                                        <a:prstClr val="black"/>
                                      </a:solidFill>
                                      <a:latin typeface="Cambria Math" panose="02040503050406030204" pitchFamily="18" charset="0"/>
                                    </a:rPr>
                                    <m:t>0</m:t>
                                  </m:r>
                                </m:sub>
                              </m:sSub>
                            </m:e>
                          </m:d>
                        </m:e>
                      </m:d>
                      <m:r>
                        <a:rPr lang="en-US" sz="4000" i="1" kern="1200" noProof="0">
                          <a:solidFill>
                            <a:prstClr val="black"/>
                          </a:solidFill>
                          <a:latin typeface="Cambria Math" panose="02040503050406030204" pitchFamily="18" charset="0"/>
                        </a:rPr>
                        <m:t>=</m:t>
                      </m:r>
                      <m:r>
                        <a:rPr lang="en-US" sz="4000" i="1" kern="1200" noProof="0">
                          <a:solidFill>
                            <a:prstClr val="black"/>
                          </a:solidFill>
                          <a:latin typeface="Cambria Math" panose="02040503050406030204" pitchFamily="18" charset="0"/>
                        </a:rPr>
                        <m:t>𝑄</m:t>
                      </m:r>
                      <m:r>
                        <a:rPr lang="en-US" sz="4000" i="1" kern="1200" noProof="0">
                          <a:solidFill>
                            <a:prstClr val="black"/>
                          </a:solidFill>
                          <a:latin typeface="Cambria Math" panose="02040503050406030204" pitchFamily="18" charset="0"/>
                        </a:rPr>
                        <m:t>=</m:t>
                      </m:r>
                      <m:f>
                        <m:fPr>
                          <m:ctrlPr>
                            <a:rPr lang="en-US" sz="4000" i="1" kern="1200" noProof="0">
                              <a:solidFill>
                                <a:prstClr val="black"/>
                              </a:solidFill>
                              <a:latin typeface="Cambria Math" panose="02040503050406030204" pitchFamily="18" charset="0"/>
                            </a:rPr>
                          </m:ctrlPr>
                        </m:fPr>
                        <m:num>
                          <m:r>
                            <a:rPr lang="en-US" sz="4000" i="1" kern="1200" noProof="0">
                              <a:solidFill>
                                <a:prstClr val="black"/>
                              </a:solidFill>
                              <a:latin typeface="Cambria Math" panose="02040503050406030204" pitchFamily="18" charset="0"/>
                            </a:rPr>
                            <m:t>1</m:t>
                          </m:r>
                        </m:num>
                        <m:den>
                          <m:r>
                            <a:rPr lang="en-US" sz="4000" i="1" kern="1200" noProof="0">
                              <a:solidFill>
                                <a:prstClr val="black"/>
                              </a:solidFill>
                              <a:latin typeface="Cambria Math" panose="02040503050406030204" pitchFamily="18" charset="0"/>
                            </a:rPr>
                            <m:t>𝜙</m:t>
                          </m:r>
                          <m:d>
                            <m:dPr>
                              <m:ctrlPr>
                                <a:rPr lang="en-US" sz="4000" i="1" kern="1200" noProof="0">
                                  <a:solidFill>
                                    <a:prstClr val="black"/>
                                  </a:solidFill>
                                  <a:latin typeface="Cambria Math" panose="02040503050406030204" pitchFamily="18" charset="0"/>
                                </a:rPr>
                              </m:ctrlPr>
                            </m:dPr>
                            <m:e>
                              <m:sSub>
                                <m:sSubPr>
                                  <m:ctrlPr>
                                    <a:rPr lang="en-US" sz="4000" i="1" kern="1200" noProof="0">
                                      <a:solidFill>
                                        <a:prstClr val="black"/>
                                      </a:solidFill>
                                      <a:latin typeface="Cambria Math" panose="02040503050406030204" pitchFamily="18" charset="0"/>
                                    </a:rPr>
                                  </m:ctrlPr>
                                </m:sSubPr>
                                <m:e>
                                  <m:r>
                                    <a:rPr lang="en-US" sz="4000" i="1" kern="1200" noProof="0">
                                      <a:solidFill>
                                        <a:prstClr val="black"/>
                                      </a:solidFill>
                                      <a:latin typeface="Cambria Math" panose="02040503050406030204" pitchFamily="18" charset="0"/>
                                    </a:rPr>
                                    <m:t>𝜔</m:t>
                                  </m:r>
                                </m:e>
                                <m:sub>
                                  <m:r>
                                    <a:rPr lang="en-US" sz="4000" i="1" kern="1200" noProof="0">
                                      <a:solidFill>
                                        <a:prstClr val="black"/>
                                      </a:solidFill>
                                      <a:latin typeface="Cambria Math" panose="02040503050406030204" pitchFamily="18" charset="0"/>
                                    </a:rPr>
                                    <m:t>0</m:t>
                                  </m:r>
                                </m:sub>
                              </m:sSub>
                            </m:e>
                          </m:d>
                        </m:den>
                      </m:f>
                    </m:oMath>
                  </m:oMathPara>
                </a14:m>
                <a:endParaRPr lang="en-US" sz="4000" kern="1200" noProof="0" dirty="0">
                  <a:solidFill>
                    <a:prstClr val="black"/>
                  </a:solidFill>
                  <a:latin typeface="Calibri"/>
                </a:endParaRPr>
              </a:p>
            </p:txBody>
          </p:sp>
        </mc:Choice>
        <mc:Fallback xmlns="">
          <p:sp>
            <p:nvSpPr>
              <p:cNvPr id="29" name="CasellaDiTesto 28">
                <a:extLst>
                  <a:ext uri="{FF2B5EF4-FFF2-40B4-BE49-F238E27FC236}">
                    <a16:creationId xmlns:a16="http://schemas.microsoft.com/office/drawing/2014/main" id="{F86A238C-6ACD-BD65-C435-4D31E1551D76}"/>
                  </a:ext>
                </a:extLst>
              </p:cNvPr>
              <p:cNvSpPr txBox="1">
                <a:spLocks noRot="1" noChangeAspect="1" noMove="1" noResize="1" noEditPoints="1" noAdjustHandles="1" noChangeArrowheads="1" noChangeShapeType="1" noTextEdit="1"/>
              </p:cNvSpPr>
              <p:nvPr/>
            </p:nvSpPr>
            <p:spPr>
              <a:xfrm>
                <a:off x="4166855" y="10904297"/>
                <a:ext cx="5382490" cy="1353384"/>
              </a:xfrm>
              <a:prstGeom prst="rect">
                <a:avLst/>
              </a:prstGeom>
              <a:blipFill>
                <a:blip r:embed="rId10"/>
                <a:stretch>
                  <a:fillRect/>
                </a:stretch>
              </a:blipFill>
            </p:spPr>
            <p:txBody>
              <a:bodyPr/>
              <a:lstStyle/>
              <a:p>
                <a:r>
                  <a:rPr lang="en-GB">
                    <a:noFill/>
                  </a:rPr>
                  <a:t> </a:t>
                </a:r>
              </a:p>
            </p:txBody>
          </p:sp>
        </mc:Fallback>
      </mc:AlternateContent>
      <p:sp>
        <p:nvSpPr>
          <p:cNvPr id="30" name="CasellaDiTesto 29">
            <a:extLst>
              <a:ext uri="{FF2B5EF4-FFF2-40B4-BE49-F238E27FC236}">
                <a16:creationId xmlns:a16="http://schemas.microsoft.com/office/drawing/2014/main" id="{95A81CCF-F4D5-0BE0-44CB-74739C2B6E6A}"/>
              </a:ext>
            </a:extLst>
          </p:cNvPr>
          <p:cNvSpPr txBox="1"/>
          <p:nvPr/>
        </p:nvSpPr>
        <p:spPr>
          <a:xfrm>
            <a:off x="14955965" y="7679562"/>
            <a:ext cx="7422714" cy="646331"/>
          </a:xfrm>
          <a:prstGeom prst="rect">
            <a:avLst/>
          </a:prstGeom>
          <a:noFill/>
        </p:spPr>
        <p:txBody>
          <a:bodyPr wrap="square" rtlCol="0">
            <a:spAutoFit/>
          </a:bodyPr>
          <a:lstStyle/>
          <a:p>
            <a:pPr algn="l" defTabSz="1828800" hangingPunct="1"/>
            <a:r>
              <a:rPr lang="en-US" sz="3600" kern="1200" noProof="0" dirty="0">
                <a:solidFill>
                  <a:prstClr val="black"/>
                </a:solidFill>
                <a:latin typeface="Calibri"/>
              </a:rPr>
              <a:t>Thermal noise power spectral density</a:t>
            </a:r>
          </a:p>
        </p:txBody>
      </p:sp>
      <p:sp>
        <p:nvSpPr>
          <p:cNvPr id="31" name="Rettangolo 30">
            <a:extLst>
              <a:ext uri="{FF2B5EF4-FFF2-40B4-BE49-F238E27FC236}">
                <a16:creationId xmlns:a16="http://schemas.microsoft.com/office/drawing/2014/main" id="{18918238-4D9B-E834-1E86-6D5A68CB9455}"/>
              </a:ext>
            </a:extLst>
          </p:cNvPr>
          <p:cNvSpPr/>
          <p:nvPr/>
        </p:nvSpPr>
        <p:spPr>
          <a:xfrm>
            <a:off x="14270165" y="7518444"/>
            <a:ext cx="8541326" cy="293022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noProof="0" dirty="0">
              <a:solidFill>
                <a:prstClr val="white"/>
              </a:solidFill>
              <a:latin typeface="Calibri"/>
            </a:endParaRPr>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C8185091-6EC3-A396-AD7B-E8E85CAD31D9}"/>
                  </a:ext>
                </a:extLst>
              </p:cNvPr>
              <p:cNvSpPr txBox="1"/>
              <p:nvPr/>
            </p:nvSpPr>
            <p:spPr>
              <a:xfrm>
                <a:off x="17779757" y="10808224"/>
                <a:ext cx="4897582" cy="1240917"/>
              </a:xfrm>
              <a:prstGeom prst="rect">
                <a:avLst/>
              </a:prstGeom>
              <a:noFill/>
            </p:spPr>
            <p:txBody>
              <a:bodyPr wrap="square" rtlCol="0">
                <a:spAutoFit/>
              </a:bodyPr>
              <a:lstStyle/>
              <a:p>
                <a:pPr algn="l" defTabSz="1828800" hangingPunct="1"/>
                <a14:m>
                  <m:oMathPara xmlns:m="http://schemas.openxmlformats.org/officeDocument/2006/math">
                    <m:oMathParaPr>
                      <m:jc m:val="centerGroup"/>
                    </m:oMathParaPr>
                    <m:oMath xmlns:m="http://schemas.openxmlformats.org/officeDocument/2006/math">
                      <m:sSubSup>
                        <m:sSubSupPr>
                          <m:ctrlPr>
                            <a:rPr lang="en-US" sz="3600" b="1" i="1" kern="1200" noProof="0">
                              <a:solidFill>
                                <a:prstClr val="black"/>
                              </a:solidFill>
                              <a:latin typeface="Cambria Math" panose="02040503050406030204" pitchFamily="18" charset="0"/>
                            </a:rPr>
                          </m:ctrlPr>
                        </m:sSubSupPr>
                        <m:e>
                          <m:r>
                            <a:rPr lang="en-US" sz="3600" b="1" i="1" kern="1200" noProof="0">
                              <a:solidFill>
                                <a:prstClr val="black"/>
                              </a:solidFill>
                              <a:latin typeface="Cambria Math" panose="02040503050406030204" pitchFamily="18" charset="0"/>
                            </a:rPr>
                            <m:t>𝑿</m:t>
                          </m:r>
                        </m:e>
                        <m:sub>
                          <m:r>
                            <a:rPr lang="en-US" sz="3600" b="1" i="1" kern="1200" noProof="0">
                              <a:solidFill>
                                <a:prstClr val="black"/>
                              </a:solidFill>
                              <a:latin typeface="Cambria Math" panose="02040503050406030204" pitchFamily="18" charset="0"/>
                            </a:rPr>
                            <m:t>𝒕𝒉</m:t>
                          </m:r>
                        </m:sub>
                        <m:sup>
                          <m:r>
                            <a:rPr lang="en-US" sz="3600" b="1" i="1" kern="1200" noProof="0">
                              <a:solidFill>
                                <a:prstClr val="black"/>
                              </a:solidFill>
                              <a:latin typeface="Cambria Math" panose="02040503050406030204" pitchFamily="18" charset="0"/>
                            </a:rPr>
                            <m:t>𝟐</m:t>
                          </m:r>
                        </m:sup>
                      </m:sSubSup>
                      <m:d>
                        <m:dPr>
                          <m:ctrlPr>
                            <a:rPr lang="en-US" sz="3600" b="1" i="1" kern="1200" noProof="0">
                              <a:solidFill>
                                <a:prstClr val="black"/>
                              </a:solidFill>
                              <a:latin typeface="Cambria Math" panose="02040503050406030204" pitchFamily="18" charset="0"/>
                            </a:rPr>
                          </m:ctrlPr>
                        </m:dPr>
                        <m:e>
                          <m:r>
                            <a:rPr lang="en-US" sz="3600" b="1" i="1" kern="1200" noProof="0">
                              <a:solidFill>
                                <a:prstClr val="black"/>
                              </a:solidFill>
                              <a:latin typeface="Cambria Math" panose="02040503050406030204" pitchFamily="18" charset="0"/>
                            </a:rPr>
                            <m:t>𝝎</m:t>
                          </m:r>
                        </m:e>
                      </m:d>
                      <m:r>
                        <a:rPr lang="en-US" sz="3600" b="1" i="1" kern="1200" noProof="0">
                          <a:solidFill>
                            <a:prstClr val="black"/>
                          </a:solidFill>
                          <a:latin typeface="Cambria Math" panose="02040503050406030204" pitchFamily="18" charset="0"/>
                        </a:rPr>
                        <m:t>=</m:t>
                      </m:r>
                      <m:f>
                        <m:fPr>
                          <m:ctrlPr>
                            <a:rPr lang="en-US" sz="3600" b="1" i="1" kern="1200" noProof="0">
                              <a:solidFill>
                                <a:prstClr val="black"/>
                              </a:solidFill>
                              <a:latin typeface="Cambria Math" panose="02040503050406030204" pitchFamily="18" charset="0"/>
                            </a:rPr>
                          </m:ctrlPr>
                        </m:fPr>
                        <m:num>
                          <m:r>
                            <a:rPr lang="en-US" sz="3600" b="1" i="1" kern="1200" noProof="0">
                              <a:solidFill>
                                <a:prstClr val="black"/>
                              </a:solidFill>
                              <a:latin typeface="Cambria Math" panose="02040503050406030204" pitchFamily="18" charset="0"/>
                            </a:rPr>
                            <m:t>𝟒</m:t>
                          </m:r>
                          <m:sSub>
                            <m:sSubPr>
                              <m:ctrlPr>
                                <a:rPr lang="en-US" sz="3600" b="1" i="1" kern="1200" noProof="0">
                                  <a:solidFill>
                                    <a:prstClr val="black"/>
                                  </a:solidFill>
                                  <a:latin typeface="Cambria Math" panose="02040503050406030204" pitchFamily="18" charset="0"/>
                                </a:rPr>
                              </m:ctrlPr>
                            </m:sSubPr>
                            <m:e>
                              <m:r>
                                <a:rPr lang="en-US" sz="3600" b="1" i="1" kern="1200" noProof="0">
                                  <a:solidFill>
                                    <a:prstClr val="black"/>
                                  </a:solidFill>
                                  <a:latin typeface="Cambria Math" panose="02040503050406030204" pitchFamily="18" charset="0"/>
                                </a:rPr>
                                <m:t>𝒌</m:t>
                              </m:r>
                            </m:e>
                            <m:sub>
                              <m:r>
                                <a:rPr lang="en-US" sz="3600" b="1" i="1" kern="1200" noProof="0">
                                  <a:solidFill>
                                    <a:prstClr val="black"/>
                                  </a:solidFill>
                                  <a:latin typeface="Cambria Math" panose="02040503050406030204" pitchFamily="18" charset="0"/>
                                </a:rPr>
                                <m:t>𝑩</m:t>
                              </m:r>
                            </m:sub>
                          </m:sSub>
                          <m:r>
                            <a:rPr lang="en-US" sz="3600" b="1" i="1" kern="1200" noProof="0">
                              <a:solidFill>
                                <a:prstClr val="black"/>
                              </a:solidFill>
                              <a:latin typeface="Cambria Math" panose="02040503050406030204" pitchFamily="18" charset="0"/>
                            </a:rPr>
                            <m:t>𝑻</m:t>
                          </m:r>
                          <m:sSubSup>
                            <m:sSubSupPr>
                              <m:ctrlPr>
                                <a:rPr lang="en-US" sz="3600" b="1" i="1" kern="1200" noProof="0">
                                  <a:solidFill>
                                    <a:prstClr val="black"/>
                                  </a:solidFill>
                                  <a:latin typeface="Cambria Math" panose="02040503050406030204" pitchFamily="18" charset="0"/>
                                </a:rPr>
                              </m:ctrlPr>
                            </m:sSubSupPr>
                            <m:e>
                              <m:r>
                                <a:rPr lang="en-US" sz="3600" b="1" i="1" kern="1200" noProof="0">
                                  <a:solidFill>
                                    <a:prstClr val="black"/>
                                  </a:solidFill>
                                  <a:latin typeface="Cambria Math" panose="02040503050406030204" pitchFamily="18" charset="0"/>
                                </a:rPr>
                                <m:t>𝝎</m:t>
                              </m:r>
                            </m:e>
                            <m:sub>
                              <m:r>
                                <a:rPr lang="en-US" sz="3600" b="1" i="1" kern="1200" noProof="0">
                                  <a:solidFill>
                                    <a:prstClr val="black"/>
                                  </a:solidFill>
                                  <a:latin typeface="Cambria Math" panose="02040503050406030204" pitchFamily="18" charset="0"/>
                                </a:rPr>
                                <m:t>𝟎</m:t>
                              </m:r>
                            </m:sub>
                            <m:sup>
                              <m:r>
                                <a:rPr lang="en-US" sz="3600" b="1" i="1" kern="1200" noProof="0">
                                  <a:solidFill>
                                    <a:prstClr val="black"/>
                                  </a:solidFill>
                                  <a:latin typeface="Cambria Math" panose="02040503050406030204" pitchFamily="18" charset="0"/>
                                </a:rPr>
                                <m:t>𝟐</m:t>
                              </m:r>
                            </m:sup>
                          </m:sSubSup>
                          <m:r>
                            <a:rPr lang="en-US" sz="3600" b="1" i="1" kern="1200" noProof="0">
                              <a:solidFill>
                                <a:prstClr val="black"/>
                              </a:solidFill>
                              <a:latin typeface="Cambria Math" panose="02040503050406030204" pitchFamily="18" charset="0"/>
                            </a:rPr>
                            <m:t>𝝓</m:t>
                          </m:r>
                        </m:num>
                        <m:den>
                          <m:r>
                            <a:rPr lang="en-US" sz="3600" b="1" i="1" kern="1200" noProof="0">
                              <a:solidFill>
                                <a:prstClr val="black"/>
                              </a:solidFill>
                              <a:latin typeface="Cambria Math" panose="02040503050406030204" pitchFamily="18" charset="0"/>
                            </a:rPr>
                            <m:t>𝒎</m:t>
                          </m:r>
                          <m:sSup>
                            <m:sSupPr>
                              <m:ctrlPr>
                                <a:rPr lang="en-US" sz="3600" b="1" i="1" kern="1200" noProof="0">
                                  <a:solidFill>
                                    <a:prstClr val="black"/>
                                  </a:solidFill>
                                  <a:latin typeface="Cambria Math" panose="02040503050406030204" pitchFamily="18" charset="0"/>
                                </a:rPr>
                              </m:ctrlPr>
                            </m:sSupPr>
                            <m:e>
                              <m:r>
                                <a:rPr lang="en-US" sz="3600" b="1" i="1" kern="1200" noProof="0">
                                  <a:solidFill>
                                    <a:prstClr val="black"/>
                                  </a:solidFill>
                                  <a:latin typeface="Cambria Math" panose="02040503050406030204" pitchFamily="18" charset="0"/>
                                </a:rPr>
                                <m:t>𝝎</m:t>
                              </m:r>
                            </m:e>
                            <m:sup>
                              <m:r>
                                <a:rPr lang="en-US" sz="3600" b="1" i="1" kern="1200" noProof="0">
                                  <a:solidFill>
                                    <a:prstClr val="black"/>
                                  </a:solidFill>
                                  <a:latin typeface="Cambria Math" panose="02040503050406030204" pitchFamily="18" charset="0"/>
                                </a:rPr>
                                <m:t>𝟓</m:t>
                              </m:r>
                            </m:sup>
                          </m:sSup>
                        </m:den>
                      </m:f>
                    </m:oMath>
                  </m:oMathPara>
                </a14:m>
                <a:endParaRPr lang="en-US" sz="3600" b="1" kern="1200" noProof="0" dirty="0">
                  <a:solidFill>
                    <a:prstClr val="black"/>
                  </a:solidFill>
                  <a:latin typeface="Calibri"/>
                </a:endParaRPr>
              </a:p>
            </p:txBody>
          </p:sp>
        </mc:Choice>
        <mc:Fallback xmlns="">
          <p:sp>
            <p:nvSpPr>
              <p:cNvPr id="32" name="CasellaDiTesto 31">
                <a:extLst>
                  <a:ext uri="{FF2B5EF4-FFF2-40B4-BE49-F238E27FC236}">
                    <a16:creationId xmlns:a16="http://schemas.microsoft.com/office/drawing/2014/main" id="{C8185091-6EC3-A396-AD7B-E8E85CAD31D9}"/>
                  </a:ext>
                </a:extLst>
              </p:cNvPr>
              <p:cNvSpPr txBox="1">
                <a:spLocks noRot="1" noChangeAspect="1" noMove="1" noResize="1" noEditPoints="1" noAdjustHandles="1" noChangeArrowheads="1" noChangeShapeType="1" noTextEdit="1"/>
              </p:cNvSpPr>
              <p:nvPr/>
            </p:nvSpPr>
            <p:spPr>
              <a:xfrm>
                <a:off x="17779757" y="10808224"/>
                <a:ext cx="4897582" cy="1240917"/>
              </a:xfrm>
              <a:prstGeom prst="rect">
                <a:avLst/>
              </a:prstGeom>
              <a:blipFill>
                <a:blip r:embed="rId11"/>
                <a:stretch>
                  <a:fillRect/>
                </a:stretch>
              </a:blipFill>
            </p:spPr>
            <p:txBody>
              <a:bodyPr/>
              <a:lstStyle/>
              <a:p>
                <a:r>
                  <a:rPr lang="en-GB">
                    <a:noFill/>
                  </a:rPr>
                  <a:t> </a:t>
                </a:r>
              </a:p>
            </p:txBody>
          </p:sp>
        </mc:Fallback>
      </mc:AlternateContent>
      <p:sp>
        <p:nvSpPr>
          <p:cNvPr id="33" name="CasellaDiTesto 32">
            <a:extLst>
              <a:ext uri="{FF2B5EF4-FFF2-40B4-BE49-F238E27FC236}">
                <a16:creationId xmlns:a16="http://schemas.microsoft.com/office/drawing/2014/main" id="{C8E4DCB0-6399-4F37-5D52-D059DF377F0B}"/>
              </a:ext>
            </a:extLst>
          </p:cNvPr>
          <p:cNvSpPr txBox="1"/>
          <p:nvPr/>
        </p:nvSpPr>
        <p:spPr>
          <a:xfrm>
            <a:off x="741201" y="11194761"/>
            <a:ext cx="3657598" cy="646331"/>
          </a:xfrm>
          <a:prstGeom prst="rect">
            <a:avLst/>
          </a:prstGeom>
          <a:noFill/>
        </p:spPr>
        <p:txBody>
          <a:bodyPr wrap="square" rtlCol="0">
            <a:spAutoFit/>
          </a:bodyPr>
          <a:lstStyle/>
          <a:p>
            <a:pPr algn="l" defTabSz="1828800" hangingPunct="1"/>
            <a:r>
              <a:rPr lang="en-US" sz="3600" kern="1200" noProof="0" dirty="0">
                <a:solidFill>
                  <a:prstClr val="black"/>
                </a:solidFill>
                <a:latin typeface="Calibri"/>
              </a:rPr>
              <a:t>Resonant peak</a:t>
            </a:r>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68BD132E-FE5B-CAA9-1A92-069C5CC1038E}"/>
                  </a:ext>
                </a:extLst>
              </p:cNvPr>
              <p:cNvSpPr txBox="1"/>
              <p:nvPr/>
            </p:nvSpPr>
            <p:spPr>
              <a:xfrm>
                <a:off x="15157759" y="11183712"/>
                <a:ext cx="1914435" cy="553998"/>
              </a:xfrm>
              <a:prstGeom prst="rect">
                <a:avLst/>
              </a:prstGeom>
              <a:noFill/>
            </p:spPr>
            <p:txBody>
              <a:bodyPr wrap="none" lIns="0" tIns="0" rIns="0" bIns="0" rtlCol="0">
                <a:spAutoFit/>
              </a:bodyPr>
              <a:lstStyle/>
              <a:p>
                <a:pPr algn="l" defTabSz="1828800" hangingPunct="1"/>
                <a:r>
                  <a:rPr lang="en-US" sz="3600" kern="1200" noProof="0" dirty="0">
                    <a:solidFill>
                      <a:prstClr val="black"/>
                    </a:solidFill>
                    <a:latin typeface="Calibri"/>
                  </a:rPr>
                  <a:t>if </a:t>
                </a:r>
                <a14:m>
                  <m:oMath xmlns:m="http://schemas.openxmlformats.org/officeDocument/2006/math">
                    <m:r>
                      <a:rPr lang="en-US" sz="3600" i="1" kern="1200" noProof="0">
                        <a:solidFill>
                          <a:prstClr val="black"/>
                        </a:solidFill>
                        <a:latin typeface="Cambria Math" panose="02040503050406030204" pitchFamily="18" charset="0"/>
                      </a:rPr>
                      <m:t>𝜔</m:t>
                    </m:r>
                    <m:r>
                      <a:rPr lang="en-US" sz="3600" i="1" kern="1200" noProof="0">
                        <a:solidFill>
                          <a:prstClr val="black"/>
                        </a:solidFill>
                        <a:latin typeface="Cambria Math" panose="02040503050406030204" pitchFamily="18" charset="0"/>
                      </a:rPr>
                      <m:t>≫</m:t>
                    </m:r>
                    <m:sSub>
                      <m:sSubPr>
                        <m:ctrlPr>
                          <a:rPr lang="en-US" sz="3600" i="1" kern="1200" noProof="0">
                            <a:solidFill>
                              <a:prstClr val="black"/>
                            </a:solidFill>
                            <a:latin typeface="Cambria Math" panose="02040503050406030204" pitchFamily="18" charset="0"/>
                          </a:rPr>
                        </m:ctrlPr>
                      </m:sSubPr>
                      <m:e>
                        <m:r>
                          <a:rPr lang="en-US" sz="3600" i="1" kern="1200" noProof="0">
                            <a:solidFill>
                              <a:prstClr val="black"/>
                            </a:solidFill>
                            <a:latin typeface="Cambria Math" panose="02040503050406030204" pitchFamily="18" charset="0"/>
                          </a:rPr>
                          <m:t>𝜔</m:t>
                        </m:r>
                      </m:e>
                      <m:sub>
                        <m:r>
                          <a:rPr lang="en-US" sz="3600" i="1" kern="1200" noProof="0">
                            <a:solidFill>
                              <a:prstClr val="black"/>
                            </a:solidFill>
                            <a:latin typeface="Cambria Math" panose="02040503050406030204" pitchFamily="18" charset="0"/>
                          </a:rPr>
                          <m:t>0</m:t>
                        </m:r>
                      </m:sub>
                    </m:sSub>
                  </m:oMath>
                </a14:m>
                <a:endParaRPr lang="en-US" sz="3600" kern="1200" noProof="0" dirty="0">
                  <a:solidFill>
                    <a:prstClr val="black"/>
                  </a:solidFill>
                  <a:latin typeface="Calibri"/>
                </a:endParaRPr>
              </a:p>
            </p:txBody>
          </p:sp>
        </mc:Choice>
        <mc:Fallback xmlns="">
          <p:sp>
            <p:nvSpPr>
              <p:cNvPr id="34" name="CasellaDiTesto 33">
                <a:extLst>
                  <a:ext uri="{FF2B5EF4-FFF2-40B4-BE49-F238E27FC236}">
                    <a16:creationId xmlns:a16="http://schemas.microsoft.com/office/drawing/2014/main" id="{68BD132E-FE5B-CAA9-1A92-069C5CC1038E}"/>
                  </a:ext>
                </a:extLst>
              </p:cNvPr>
              <p:cNvSpPr txBox="1">
                <a:spLocks noRot="1" noChangeAspect="1" noMove="1" noResize="1" noEditPoints="1" noAdjustHandles="1" noChangeArrowheads="1" noChangeShapeType="1" noTextEdit="1"/>
              </p:cNvSpPr>
              <p:nvPr/>
            </p:nvSpPr>
            <p:spPr>
              <a:xfrm>
                <a:off x="15157759" y="11183712"/>
                <a:ext cx="1914435" cy="553998"/>
              </a:xfrm>
              <a:prstGeom prst="rect">
                <a:avLst/>
              </a:prstGeom>
              <a:blipFill>
                <a:blip r:embed="rId12"/>
                <a:stretch>
                  <a:fillRect l="-14650" t="-25556" b="-50000"/>
                </a:stretch>
              </a:blipFill>
            </p:spPr>
            <p:txBody>
              <a:bodyPr/>
              <a:lstStyle/>
              <a:p>
                <a:r>
                  <a:rPr lang="en-GB">
                    <a:noFill/>
                  </a:rPr>
                  <a:t> </a:t>
                </a:r>
              </a:p>
            </p:txBody>
          </p:sp>
        </mc:Fallback>
      </mc:AlternateContent>
      <p:sp>
        <p:nvSpPr>
          <p:cNvPr id="35" name="Ovale 34">
            <a:extLst>
              <a:ext uri="{FF2B5EF4-FFF2-40B4-BE49-F238E27FC236}">
                <a16:creationId xmlns:a16="http://schemas.microsoft.com/office/drawing/2014/main" id="{2A52C5B2-D3D4-9927-A439-38C3BF5FCAAA}"/>
              </a:ext>
            </a:extLst>
          </p:cNvPr>
          <p:cNvSpPr/>
          <p:nvPr/>
        </p:nvSpPr>
        <p:spPr>
          <a:xfrm>
            <a:off x="14665018" y="10594407"/>
            <a:ext cx="8354292" cy="174541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noProof="0" dirty="0">
              <a:solidFill>
                <a:prstClr val="white"/>
              </a:solidFill>
              <a:latin typeface="Calibri"/>
            </a:endParaRPr>
          </a:p>
        </p:txBody>
      </p:sp>
      <p:sp>
        <p:nvSpPr>
          <p:cNvPr id="39" name="Titolo 1">
            <a:extLst>
              <a:ext uri="{FF2B5EF4-FFF2-40B4-BE49-F238E27FC236}">
                <a16:creationId xmlns:a16="http://schemas.microsoft.com/office/drawing/2014/main" id="{EA06BCF8-B53A-CC74-C022-CAB85130EB61}"/>
              </a:ext>
            </a:extLst>
          </p:cNvPr>
          <p:cNvSpPr txBox="1">
            <a:spLocks/>
          </p:cNvSpPr>
          <p:nvPr/>
        </p:nvSpPr>
        <p:spPr>
          <a:xfrm>
            <a:off x="1572509" y="7149948"/>
            <a:ext cx="9874650" cy="907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r>
              <a:rPr lang="en-US" sz="3600" b="1" noProof="0" dirty="0">
                <a:solidFill>
                  <a:prstClr val="black"/>
                </a:solidFill>
                <a:latin typeface="Calibri"/>
              </a:rPr>
              <a:t>Perturbed oscillator with mechanical dissipations</a:t>
            </a:r>
          </a:p>
        </p:txBody>
      </p:sp>
      <p:sp>
        <p:nvSpPr>
          <p:cNvPr id="9" name="Rettangolo 8">
            <a:extLst>
              <a:ext uri="{FF2B5EF4-FFF2-40B4-BE49-F238E27FC236}">
                <a16:creationId xmlns:a16="http://schemas.microsoft.com/office/drawing/2014/main" id="{682D4155-7283-3042-1C5A-4F3B70AFD708}"/>
              </a:ext>
            </a:extLst>
          </p:cNvPr>
          <p:cNvSpPr/>
          <p:nvPr/>
        </p:nvSpPr>
        <p:spPr>
          <a:xfrm>
            <a:off x="261257" y="12876245"/>
            <a:ext cx="1978090"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7" name="Title 1">
                <a:extLst>
                  <a:ext uri="{FF2B5EF4-FFF2-40B4-BE49-F238E27FC236}">
                    <a16:creationId xmlns:a16="http://schemas.microsoft.com/office/drawing/2014/main" id="{E9E63635-C838-3EA3-43F5-C34A24A59790}"/>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latin typeface="Aptos" panose="020B0004020202020204" pitchFamily="34" charset="0"/>
                  </a:rPr>
                  <a:t>Loss-angle </a:t>
                </a:r>
                <a14:m>
                  <m:oMath xmlns:m="http://schemas.openxmlformats.org/officeDocument/2006/math">
                    <m:r>
                      <m:rPr>
                        <m:sty m:val="p"/>
                      </m:rPr>
                      <a:rPr lang="en-US" i="1">
                        <a:latin typeface="Cambria Math" panose="02040503050406030204" pitchFamily="18" charset="0"/>
                      </a:rPr>
                      <m:t>ϕ</m:t>
                    </m:r>
                  </m:oMath>
                </a14:m>
                <a:endParaRPr lang="en-US" noProof="0" dirty="0">
                  <a:latin typeface="Aptos" panose="020B0004020202020204" pitchFamily="34" charset="0"/>
                </a:endParaRPr>
              </a:p>
            </p:txBody>
          </p:sp>
        </mc:Choice>
        <mc:Fallback xmlns="">
          <p:sp>
            <p:nvSpPr>
              <p:cNvPr id="7" name="Title 1">
                <a:extLst>
                  <a:ext uri="{FF2B5EF4-FFF2-40B4-BE49-F238E27FC236}">
                    <a16:creationId xmlns:a16="http://schemas.microsoft.com/office/drawing/2014/main" id="{E9E63635-C838-3EA3-43F5-C34A24A59790}"/>
                  </a:ext>
                </a:extLst>
              </p:cNvPr>
              <p:cNvSpPr txBox="1">
                <a:spLocks noRot="1" noChangeAspect="1" noMove="1" noResize="1" noEditPoints="1" noAdjustHandles="1" noChangeArrowheads="1" noChangeShapeType="1" noTextEdit="1"/>
              </p:cNvSpPr>
              <p:nvPr/>
            </p:nvSpPr>
            <p:spPr>
              <a:xfrm>
                <a:off x="533400" y="338732"/>
                <a:ext cx="21031200" cy="1328281"/>
              </a:xfrm>
              <a:prstGeom prst="rect">
                <a:avLst/>
              </a:prstGeom>
              <a:blipFill>
                <a:blip r:embed="rId13"/>
                <a:stretch>
                  <a:fillRect l="-1623" t="-1382" b="-1198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a:noFill/>
                  </a:rPr>
                  <a:t> </a:t>
                </a:r>
              </a:p>
            </p:txBody>
          </p:sp>
        </mc:Fallback>
      </mc:AlternateContent>
      <p:sp>
        <p:nvSpPr>
          <p:cNvPr id="13" name="Rettangolo">
            <a:extLst>
              <a:ext uri="{FF2B5EF4-FFF2-40B4-BE49-F238E27FC236}">
                <a16:creationId xmlns:a16="http://schemas.microsoft.com/office/drawing/2014/main" id="{522AE954-3B6A-0966-B486-8F60D95B9E7B}"/>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17" name="Michele Arcangelo Dicorato and Nicolò Baldicchi, PAS Rome meeting 2026">
            <a:extLst>
              <a:ext uri="{FF2B5EF4-FFF2-40B4-BE49-F238E27FC236}">
                <a16:creationId xmlns:a16="http://schemas.microsoft.com/office/drawing/2014/main" id="{FED4E7D9-04AF-4484-A8EA-9D8AEE67EF13}"/>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extLst>
      <p:ext uri="{BB962C8B-B14F-4D97-AF65-F5344CB8AC3E}">
        <p14:creationId xmlns:p14="http://schemas.microsoft.com/office/powerpoint/2010/main" val="13098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P spid="25" grpId="0"/>
      <p:bldP spid="26" grpId="0"/>
      <p:bldP spid="28" grpId="0"/>
      <p:bldP spid="29" grpId="0"/>
      <p:bldP spid="30" grpId="0"/>
      <p:bldP spid="31" grpId="0" animBg="1"/>
      <p:bldP spid="32" grpId="0"/>
      <p:bldP spid="33" grpId="0"/>
      <p:bldP spid="34" grpId="0"/>
      <p:bldP spid="35" grpId="0" animBg="1"/>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90" name="CasellaDiTesto 4"/>
              <p:cNvSpPr txBox="1"/>
              <p:nvPr/>
            </p:nvSpPr>
            <p:spPr>
              <a:xfrm>
                <a:off x="665045" y="1815812"/>
                <a:ext cx="22997387" cy="166199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tIns="91439" bIns="91439">
                <a:spAutoFit/>
              </a:bodyPr>
              <a:lstStyle/>
              <a:p>
                <a:pPr algn="l" defTabSz="1828800">
                  <a:defRPr sz="3200">
                    <a:solidFill>
                      <a:srgbClr val="000000"/>
                    </a:solidFill>
                    <a:latin typeface="Aptos"/>
                    <a:ea typeface="Aptos"/>
                    <a:cs typeface="Aptos"/>
                    <a:sym typeface="Aptos"/>
                  </a:defRPr>
                </a:pPr>
                <a:r>
                  <a:rPr lang="en-US" noProof="0" dirty="0">
                    <a:latin typeface="Aptos" panose="020B0004020202020204" pitchFamily="34" charset="0"/>
                  </a:rPr>
                  <a:t>The energy stored in gravity is lossless and dominates in heavily loaded suspension fibers. This implies that the pendulum loss is lower than that of the material used for the suspension fiber: the only mechanical loss in each cycle is </a:t>
                </a:r>
                <a14:m>
                  <m:oMath xmlns:m="http://schemas.openxmlformats.org/officeDocument/2006/math">
                    <m:r>
                      <a:rPr lang="en-US" sz="3250" i="1" noProof="0" smtClean="0">
                        <a:solidFill>
                          <a:srgbClr val="000000"/>
                        </a:solidFill>
                        <a:latin typeface="Cambria Math" panose="02040503050406030204" pitchFamily="18" charset="0"/>
                      </a:rPr>
                      <m:t>2</m:t>
                    </m:r>
                    <m:r>
                      <a:rPr lang="en-US" sz="3250" i="1" noProof="0" smtClean="0">
                        <a:solidFill>
                          <a:srgbClr val="000000"/>
                        </a:solidFill>
                        <a:latin typeface="Cambria Math" panose="02040503050406030204" pitchFamily="18" charset="0"/>
                      </a:rPr>
                      <m:t>𝜋𝜙</m:t>
                    </m:r>
                    <m:d>
                      <m:dPr>
                        <m:ctrlPr>
                          <a:rPr lang="en-US" sz="3250" i="1" noProof="0" smtClean="0">
                            <a:solidFill>
                              <a:srgbClr val="000000"/>
                            </a:solidFill>
                            <a:latin typeface="Cambria Math" panose="02040503050406030204" pitchFamily="18" charset="0"/>
                          </a:rPr>
                        </m:ctrlPr>
                      </m:dPr>
                      <m:e>
                        <m:r>
                          <a:rPr lang="en-US" sz="3250" i="1" noProof="0" smtClean="0">
                            <a:solidFill>
                              <a:srgbClr val="000000"/>
                            </a:solidFill>
                            <a:latin typeface="Cambria Math" panose="02040503050406030204" pitchFamily="18" charset="0"/>
                          </a:rPr>
                          <m:t>𝜔</m:t>
                        </m:r>
                      </m:e>
                    </m:d>
                  </m:oMath>
                </a14:m>
                <a:r>
                  <a:rPr lang="en-US" noProof="0" dirty="0">
                    <a:latin typeface="Aptos" panose="020B0004020202020204" pitchFamily="34" charset="0"/>
                  </a:rPr>
                  <a:t> of the total energy stored in the oscillating rod.</a:t>
                </a:r>
                <a:endParaRPr lang="en-US" sz="3100" noProof="0" dirty="0">
                  <a:latin typeface="Aptos" panose="020B0004020202020204" pitchFamily="34" charset="0"/>
                </a:endParaRPr>
              </a:p>
            </p:txBody>
          </p:sp>
        </mc:Choice>
        <mc:Fallback xmlns="">
          <p:sp>
            <p:nvSpPr>
              <p:cNvPr id="490" name="CasellaDiTesto 4"/>
              <p:cNvSpPr txBox="1">
                <a:spLocks noRot="1" noChangeAspect="1" noMove="1" noResize="1" noEditPoints="1" noAdjustHandles="1" noChangeArrowheads="1" noChangeShapeType="1" noTextEdit="1"/>
              </p:cNvSpPr>
              <p:nvPr/>
            </p:nvSpPr>
            <p:spPr>
              <a:xfrm>
                <a:off x="665045" y="1815812"/>
                <a:ext cx="22997387" cy="1661991"/>
              </a:xfrm>
              <a:prstGeom prst="rect">
                <a:avLst/>
              </a:prstGeom>
              <a:blipFill>
                <a:blip r:embed="rId2"/>
                <a:stretch>
                  <a:fillRect l="-663" t="-1832" b="-8425"/>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1" name="CasellaDiTesto 5"/>
              <p:cNvSpPr txBox="1"/>
              <p:nvPr/>
            </p:nvSpPr>
            <p:spPr>
              <a:xfrm>
                <a:off x="2052321" y="3678213"/>
                <a:ext cx="6351547" cy="106131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𝑝</m:t>
                          </m:r>
                        </m:sub>
                      </m:sSub>
                      <m:r>
                        <a:rPr lang="en-US" sz="3200" i="1" noProof="0" smtClean="0">
                          <a:solidFill>
                            <a:srgbClr val="000000"/>
                          </a:solidFill>
                          <a:latin typeface="Cambria Math" panose="02040503050406030204" pitchFamily="18" charset="0"/>
                        </a:rPr>
                        <m:t>=</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𝑟𝑜𝑑</m:t>
                          </m:r>
                        </m:sub>
                      </m:sSub>
                      <m:f>
                        <m:fPr>
                          <m:ctrlPr>
                            <a:rPr lang="en-US" sz="3200" i="1" noProof="0" smtClean="0">
                              <a:solidFill>
                                <a:srgbClr val="000000"/>
                              </a:solidFill>
                              <a:latin typeface="Cambria Math" panose="02040503050406030204" pitchFamily="18" charset="0"/>
                            </a:rPr>
                          </m:ctrlPr>
                        </m:fPr>
                        <m:num>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𝐸</m:t>
                              </m:r>
                            </m:e>
                            <m:sub>
                              <m:r>
                                <a:rPr lang="en-US" sz="3200" i="1" noProof="0" smtClean="0">
                                  <a:solidFill>
                                    <a:srgbClr val="000000"/>
                                  </a:solidFill>
                                  <a:latin typeface="Cambria Math" panose="02040503050406030204" pitchFamily="18" charset="0"/>
                                </a:rPr>
                                <m:t>𝑒𝑙</m:t>
                              </m:r>
                            </m:sub>
                          </m:sSub>
                        </m:num>
                        <m:den>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𝐸</m:t>
                              </m:r>
                            </m:e>
                            <m:sub>
                              <m:r>
                                <a:rPr lang="en-US" sz="3200" i="1" noProof="0" smtClean="0">
                                  <a:solidFill>
                                    <a:srgbClr val="000000"/>
                                  </a:solidFill>
                                  <a:latin typeface="Cambria Math" panose="02040503050406030204" pitchFamily="18" charset="0"/>
                                </a:rPr>
                                <m:t>𝑔𝑟𝑎𝑣</m:t>
                              </m:r>
                            </m:sub>
                          </m:sSub>
                          <m:r>
                            <a:rPr lang="en-US" sz="3200" i="1" noProof="0" smtClean="0">
                              <a:solidFill>
                                <a:srgbClr val="000000"/>
                              </a:solidFill>
                              <a:latin typeface="Cambria Math" panose="02040503050406030204" pitchFamily="18" charset="0"/>
                            </a:rPr>
                            <m:t>+</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𝐸</m:t>
                              </m:r>
                            </m:e>
                            <m:sub>
                              <m:r>
                                <a:rPr lang="en-US" sz="3200" i="1" noProof="0" smtClean="0">
                                  <a:solidFill>
                                    <a:srgbClr val="000000"/>
                                  </a:solidFill>
                                  <a:latin typeface="Cambria Math" panose="02040503050406030204" pitchFamily="18" charset="0"/>
                                </a:rPr>
                                <m:t>𝑒𝑙</m:t>
                              </m:r>
                            </m:sub>
                          </m:sSub>
                        </m:den>
                      </m:f>
                      <m:r>
                        <a:rPr lang="en-US" sz="3200" i="1" noProof="0" smtClean="0">
                          <a:solidFill>
                            <a:srgbClr val="000000"/>
                          </a:solidFill>
                          <a:latin typeface="Cambria Math" panose="02040503050406030204" pitchFamily="18" charset="0"/>
                        </a:rPr>
                        <m:t>≈</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𝑟𝑜𝑑</m:t>
                          </m:r>
                        </m:sub>
                      </m:sSub>
                      <m:f>
                        <m:fPr>
                          <m:ctrlPr>
                            <a:rPr lang="en-US" sz="3200" i="1" noProof="0" smtClean="0">
                              <a:solidFill>
                                <a:srgbClr val="000000"/>
                              </a:solidFill>
                              <a:latin typeface="Cambria Math" panose="02040503050406030204" pitchFamily="18" charset="0"/>
                            </a:rPr>
                          </m:ctrlPr>
                        </m:fPr>
                        <m:num>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𝐸</m:t>
                              </m:r>
                            </m:e>
                            <m:sub>
                              <m:r>
                                <a:rPr lang="en-US" sz="3200" i="1" noProof="0" smtClean="0">
                                  <a:solidFill>
                                    <a:srgbClr val="000000"/>
                                  </a:solidFill>
                                  <a:latin typeface="Cambria Math" panose="02040503050406030204" pitchFamily="18" charset="0"/>
                                </a:rPr>
                                <m:t>𝑒𝑙</m:t>
                              </m:r>
                            </m:sub>
                          </m:sSub>
                        </m:num>
                        <m:den>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𝐸</m:t>
                              </m:r>
                            </m:e>
                            <m:sub>
                              <m:r>
                                <a:rPr lang="en-US" sz="3200" i="1" noProof="0" smtClean="0">
                                  <a:solidFill>
                                    <a:srgbClr val="000000"/>
                                  </a:solidFill>
                                  <a:latin typeface="Cambria Math" panose="02040503050406030204" pitchFamily="18" charset="0"/>
                                </a:rPr>
                                <m:t>𝑔𝑟𝑎𝑣</m:t>
                              </m:r>
                            </m:sub>
                          </m:sSub>
                        </m:den>
                      </m:f>
                    </m:oMath>
                  </m:oMathPara>
                </a14:m>
                <a:endParaRPr lang="en-US" sz="3200" noProof="0" dirty="0">
                  <a:latin typeface="Aptos" panose="020B0004020202020204" pitchFamily="34" charset="0"/>
                </a:endParaRPr>
              </a:p>
            </p:txBody>
          </p:sp>
        </mc:Choice>
        <mc:Fallback xmlns="">
          <p:sp>
            <p:nvSpPr>
              <p:cNvPr id="491" name="CasellaDiTesto 5"/>
              <p:cNvSpPr txBox="1">
                <a:spLocks noRot="1" noChangeAspect="1" noMove="1" noResize="1" noEditPoints="1" noAdjustHandles="1" noChangeArrowheads="1" noChangeShapeType="1" noTextEdit="1"/>
              </p:cNvSpPr>
              <p:nvPr/>
            </p:nvSpPr>
            <p:spPr>
              <a:xfrm>
                <a:off x="2052321" y="3678213"/>
                <a:ext cx="6351547" cy="1061316"/>
              </a:xfrm>
              <a:prstGeom prst="rect">
                <a:avLst/>
              </a:prstGeom>
              <a:blipFill>
                <a:blip r:embed="rId3"/>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2" name="CasellaDiTesto 7"/>
              <p:cNvSpPr txBox="1"/>
              <p:nvPr/>
            </p:nvSpPr>
            <p:spPr>
              <a:xfrm>
                <a:off x="1754337" y="5204214"/>
                <a:ext cx="2930674" cy="93993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2800" i="1" noProof="0" smtClean="0">
                          <a:solidFill>
                            <a:srgbClr val="000000"/>
                          </a:solidFill>
                          <a:latin typeface="Cambria Math" panose="02040503050406030204" pitchFamily="18" charset="0"/>
                        </a:rPr>
                        <m:t>𝐷</m:t>
                      </m:r>
                      <m:r>
                        <a:rPr lang="en-US" sz="2800" i="1" noProof="0" smtClean="0">
                          <a:solidFill>
                            <a:srgbClr val="000000"/>
                          </a:solidFill>
                          <a:latin typeface="Cambria Math" panose="02040503050406030204" pitchFamily="18" charset="0"/>
                        </a:rPr>
                        <m:t>=</m:t>
                      </m:r>
                      <m:f>
                        <m:fPr>
                          <m:ctrlPr>
                            <a:rPr lang="en-US" sz="2800" i="1" noProof="0" smtClean="0">
                              <a:solidFill>
                                <a:srgbClr val="000000"/>
                              </a:solidFill>
                              <a:latin typeface="Cambria Math" panose="02040503050406030204" pitchFamily="18" charset="0"/>
                            </a:rPr>
                          </m:ctrlPr>
                        </m:fPr>
                        <m:num>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𝐸</m:t>
                              </m:r>
                            </m:e>
                            <m:sub>
                              <m:r>
                                <a:rPr lang="en-US" sz="2800" i="1" noProof="0" smtClean="0">
                                  <a:solidFill>
                                    <a:srgbClr val="000000"/>
                                  </a:solidFill>
                                  <a:latin typeface="Cambria Math" panose="02040503050406030204" pitchFamily="18" charset="0"/>
                                </a:rPr>
                                <m:t>𝑒𝑙</m:t>
                              </m:r>
                            </m:sub>
                          </m:sSub>
                        </m:num>
                        <m:den>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𝐸</m:t>
                              </m:r>
                            </m:e>
                            <m:sub>
                              <m:r>
                                <a:rPr lang="en-US" sz="2800" i="1" noProof="0" smtClean="0">
                                  <a:solidFill>
                                    <a:srgbClr val="000000"/>
                                  </a:solidFill>
                                  <a:latin typeface="Cambria Math" panose="02040503050406030204" pitchFamily="18" charset="0"/>
                                </a:rPr>
                                <m:t>𝑔𝑟𝑎𝑣</m:t>
                              </m:r>
                            </m:sub>
                          </m:sSub>
                        </m:den>
                      </m:f>
                      <m:r>
                        <a:rPr lang="en-US" sz="2800" i="1" noProof="0" smtClean="0">
                          <a:solidFill>
                            <a:srgbClr val="000000"/>
                          </a:solidFill>
                          <a:latin typeface="Cambria Math" panose="02040503050406030204" pitchFamily="18" charset="0"/>
                        </a:rPr>
                        <m:t>=</m:t>
                      </m:r>
                      <m:f>
                        <m:fPr>
                          <m:ctrlPr>
                            <a:rPr lang="en-US" sz="2800" i="1" noProof="0" smtClean="0">
                              <a:solidFill>
                                <a:srgbClr val="000000"/>
                              </a:solidFill>
                              <a:latin typeface="Cambria Math" panose="02040503050406030204" pitchFamily="18" charset="0"/>
                            </a:rPr>
                          </m:ctrlPr>
                        </m:fPr>
                        <m:num>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𝑘</m:t>
                              </m:r>
                            </m:e>
                            <m:sub>
                              <m:r>
                                <a:rPr lang="en-US" sz="2800" i="1" noProof="0" smtClean="0">
                                  <a:solidFill>
                                    <a:srgbClr val="000000"/>
                                  </a:solidFill>
                                  <a:latin typeface="Cambria Math" panose="02040503050406030204" pitchFamily="18" charset="0"/>
                                </a:rPr>
                                <m:t>𝑒𝑙</m:t>
                              </m:r>
                            </m:sub>
                          </m:sSub>
                        </m:num>
                        <m:den>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𝑘</m:t>
                              </m:r>
                            </m:e>
                            <m:sub>
                              <m:r>
                                <a:rPr lang="en-US" sz="2800" i="1" noProof="0" smtClean="0">
                                  <a:solidFill>
                                    <a:srgbClr val="000000"/>
                                  </a:solidFill>
                                  <a:latin typeface="Cambria Math" panose="02040503050406030204" pitchFamily="18" charset="0"/>
                                </a:rPr>
                                <m:t>𝑔𝑟𝑎𝑣</m:t>
                              </m:r>
                            </m:sub>
                          </m:sSub>
                        </m:den>
                      </m:f>
                    </m:oMath>
                  </m:oMathPara>
                </a14:m>
                <a:endParaRPr lang="en-US" sz="2800" noProof="0" dirty="0">
                  <a:latin typeface="Aptos" panose="020B0004020202020204" pitchFamily="34" charset="0"/>
                </a:endParaRPr>
              </a:p>
            </p:txBody>
          </p:sp>
        </mc:Choice>
        <mc:Fallback xmlns="">
          <p:sp>
            <p:nvSpPr>
              <p:cNvPr id="492" name="CasellaDiTesto 7"/>
              <p:cNvSpPr txBox="1">
                <a:spLocks noRot="1" noChangeAspect="1" noMove="1" noResize="1" noEditPoints="1" noAdjustHandles="1" noChangeArrowheads="1" noChangeShapeType="1" noTextEdit="1"/>
              </p:cNvSpPr>
              <p:nvPr/>
            </p:nvSpPr>
            <p:spPr>
              <a:xfrm>
                <a:off x="1754337" y="5204214"/>
                <a:ext cx="2930674" cy="939937"/>
              </a:xfrm>
              <a:prstGeom prst="rect">
                <a:avLst/>
              </a:prstGeom>
              <a:blipFill>
                <a:blip r:embed="rId4"/>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3" name="CasellaDiTesto 8"/>
              <p:cNvSpPr txBox="1"/>
              <p:nvPr/>
            </p:nvSpPr>
            <p:spPr>
              <a:xfrm>
                <a:off x="5708141" y="5276131"/>
                <a:ext cx="1896673" cy="73795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𝑘</m:t>
                          </m:r>
                        </m:e>
                        <m:sub>
                          <m:r>
                            <a:rPr lang="en-US" sz="2800" i="1" noProof="0" smtClean="0">
                              <a:solidFill>
                                <a:srgbClr val="000000"/>
                              </a:solidFill>
                              <a:latin typeface="Cambria Math" panose="02040503050406030204" pitchFamily="18" charset="0"/>
                            </a:rPr>
                            <m:t>𝑔𝑟𝑎𝑣</m:t>
                          </m:r>
                        </m:sub>
                      </m:sSub>
                      <m:r>
                        <a:rPr lang="en-US" sz="2800" i="1" noProof="0" smtClean="0">
                          <a:solidFill>
                            <a:srgbClr val="000000"/>
                          </a:solidFill>
                          <a:latin typeface="Cambria Math" panose="02040503050406030204" pitchFamily="18" charset="0"/>
                        </a:rPr>
                        <m:t>=</m:t>
                      </m:r>
                      <m:f>
                        <m:fPr>
                          <m:ctrlPr>
                            <a:rPr lang="en-US" sz="2800" i="1" noProof="0" smtClean="0">
                              <a:solidFill>
                                <a:srgbClr val="000000"/>
                              </a:solidFill>
                              <a:latin typeface="Cambria Math" panose="02040503050406030204" pitchFamily="18" charset="0"/>
                            </a:rPr>
                          </m:ctrlPr>
                        </m:fPr>
                        <m:num>
                          <m:r>
                            <a:rPr lang="en-US" sz="2800" i="1" noProof="0" smtClean="0">
                              <a:solidFill>
                                <a:srgbClr val="000000"/>
                              </a:solidFill>
                              <a:latin typeface="Cambria Math" panose="02040503050406030204" pitchFamily="18" charset="0"/>
                            </a:rPr>
                            <m:t>𝑚𝑔</m:t>
                          </m:r>
                        </m:num>
                        <m:den>
                          <m:r>
                            <a:rPr lang="en-US" sz="2800" i="1" noProof="0" smtClean="0">
                              <a:solidFill>
                                <a:srgbClr val="000000"/>
                              </a:solidFill>
                              <a:latin typeface="Cambria Math" panose="02040503050406030204" pitchFamily="18" charset="0"/>
                            </a:rPr>
                            <m:t>𝑙</m:t>
                          </m:r>
                        </m:den>
                      </m:f>
                    </m:oMath>
                  </m:oMathPara>
                </a14:m>
                <a:endParaRPr lang="en-US" sz="2800" noProof="0" dirty="0">
                  <a:latin typeface="Aptos" panose="020B0004020202020204" pitchFamily="34" charset="0"/>
                </a:endParaRPr>
              </a:p>
            </p:txBody>
          </p:sp>
        </mc:Choice>
        <mc:Fallback xmlns="">
          <p:sp>
            <p:nvSpPr>
              <p:cNvPr id="493" name="CasellaDiTesto 8"/>
              <p:cNvSpPr txBox="1">
                <a:spLocks noRot="1" noChangeAspect="1" noMove="1" noResize="1" noEditPoints="1" noAdjustHandles="1" noChangeArrowheads="1" noChangeShapeType="1" noTextEdit="1"/>
              </p:cNvSpPr>
              <p:nvPr/>
            </p:nvSpPr>
            <p:spPr>
              <a:xfrm>
                <a:off x="5708141" y="5276131"/>
                <a:ext cx="1896673" cy="737959"/>
              </a:xfrm>
              <a:prstGeom prst="rect">
                <a:avLst/>
              </a:prstGeom>
              <a:blipFill>
                <a:blip r:embed="rId5"/>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4" name="CasellaDiTesto 9"/>
              <p:cNvSpPr txBox="1"/>
              <p:nvPr/>
            </p:nvSpPr>
            <p:spPr>
              <a:xfrm>
                <a:off x="8846273" y="5107623"/>
                <a:ext cx="2033249" cy="90640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2800" i="1" noProof="0" smtClean="0">
                              <a:solidFill>
                                <a:srgbClr val="000000"/>
                              </a:solidFill>
                              <a:latin typeface="Cambria Math" panose="02040503050406030204" pitchFamily="18" charset="0"/>
                            </a:rPr>
                          </m:ctrlPr>
                        </m:sSubPr>
                        <m:e>
                          <m:r>
                            <a:rPr lang="en-US" sz="2800" i="1" noProof="0" smtClean="0">
                              <a:solidFill>
                                <a:srgbClr val="000000"/>
                              </a:solidFill>
                              <a:latin typeface="Cambria Math" panose="02040503050406030204" pitchFamily="18" charset="0"/>
                            </a:rPr>
                            <m:t>𝑘</m:t>
                          </m:r>
                        </m:e>
                        <m:sub>
                          <m:r>
                            <a:rPr lang="en-US" sz="2800" i="1" noProof="0" smtClean="0">
                              <a:solidFill>
                                <a:srgbClr val="000000"/>
                              </a:solidFill>
                              <a:latin typeface="Cambria Math" panose="02040503050406030204" pitchFamily="18" charset="0"/>
                            </a:rPr>
                            <m:t>𝑒𝑙</m:t>
                          </m:r>
                        </m:sub>
                      </m:sSub>
                      <m:r>
                        <a:rPr lang="en-US" sz="2800" i="1" noProof="0" smtClean="0">
                          <a:solidFill>
                            <a:srgbClr val="000000"/>
                          </a:solidFill>
                          <a:latin typeface="Cambria Math" panose="02040503050406030204" pitchFamily="18" charset="0"/>
                        </a:rPr>
                        <m:t>=</m:t>
                      </m:r>
                      <m:f>
                        <m:fPr>
                          <m:ctrlPr>
                            <a:rPr lang="en-US" sz="2800" i="1" noProof="0" smtClean="0">
                              <a:solidFill>
                                <a:srgbClr val="000000"/>
                              </a:solidFill>
                              <a:latin typeface="Cambria Math" panose="02040503050406030204" pitchFamily="18" charset="0"/>
                            </a:rPr>
                          </m:ctrlPr>
                        </m:fPr>
                        <m:num>
                          <m:r>
                            <a:rPr lang="en-US" sz="2800" i="1" noProof="0" smtClean="0">
                              <a:solidFill>
                                <a:srgbClr val="000000"/>
                              </a:solidFill>
                              <a:latin typeface="Cambria Math" panose="02040503050406030204" pitchFamily="18" charset="0"/>
                            </a:rPr>
                            <m:t>𝑛</m:t>
                          </m:r>
                          <m:rad>
                            <m:radPr>
                              <m:degHide m:val="on"/>
                              <m:ctrlPr>
                                <a:rPr lang="en-US" sz="2800" i="1" noProof="0" smtClean="0">
                                  <a:solidFill>
                                    <a:srgbClr val="000000"/>
                                  </a:solidFill>
                                  <a:latin typeface="Cambria Math" panose="02040503050406030204" pitchFamily="18" charset="0"/>
                                </a:rPr>
                              </m:ctrlPr>
                            </m:radPr>
                            <m:deg/>
                            <m:e>
                              <m:r>
                                <a:rPr lang="en-US" sz="2800" i="1" noProof="0" smtClean="0">
                                  <a:solidFill>
                                    <a:srgbClr val="000000"/>
                                  </a:solidFill>
                                  <a:latin typeface="Cambria Math" panose="02040503050406030204" pitchFamily="18" charset="0"/>
                                </a:rPr>
                                <m:t>𝑇𝐸𝐼</m:t>
                              </m:r>
                            </m:e>
                          </m:rad>
                        </m:num>
                        <m:den>
                          <m:r>
                            <a:rPr lang="en-US" sz="2800" i="1" noProof="0" smtClean="0">
                              <a:solidFill>
                                <a:srgbClr val="000000"/>
                              </a:solidFill>
                              <a:latin typeface="Cambria Math" panose="02040503050406030204" pitchFamily="18" charset="0"/>
                            </a:rPr>
                            <m:t>2</m:t>
                          </m:r>
                          <m:sSup>
                            <m:sSupPr>
                              <m:ctrlPr>
                                <a:rPr lang="en-US" sz="2800" i="1" noProof="0" smtClean="0">
                                  <a:solidFill>
                                    <a:srgbClr val="000000"/>
                                  </a:solidFill>
                                  <a:latin typeface="Cambria Math" panose="02040503050406030204" pitchFamily="18" charset="0"/>
                                </a:rPr>
                              </m:ctrlPr>
                            </m:sSupPr>
                            <m:e>
                              <m:r>
                                <a:rPr lang="en-US" sz="2800" i="1" noProof="0" smtClean="0">
                                  <a:solidFill>
                                    <a:srgbClr val="000000"/>
                                  </a:solidFill>
                                  <a:latin typeface="Cambria Math" panose="02040503050406030204" pitchFamily="18" charset="0"/>
                                </a:rPr>
                                <m:t>𝑙</m:t>
                              </m:r>
                            </m:e>
                            <m:sup>
                              <m:r>
                                <a:rPr lang="en-US" sz="2800" i="1" noProof="0" smtClean="0">
                                  <a:solidFill>
                                    <a:srgbClr val="000000"/>
                                  </a:solidFill>
                                  <a:latin typeface="Cambria Math" panose="02040503050406030204" pitchFamily="18" charset="0"/>
                                </a:rPr>
                                <m:t>2</m:t>
                              </m:r>
                            </m:sup>
                          </m:sSup>
                        </m:den>
                      </m:f>
                    </m:oMath>
                  </m:oMathPara>
                </a14:m>
                <a:endParaRPr lang="en-US" sz="2800" noProof="0" dirty="0">
                  <a:latin typeface="Aptos" panose="020B0004020202020204" pitchFamily="34" charset="0"/>
                </a:endParaRPr>
              </a:p>
            </p:txBody>
          </p:sp>
        </mc:Choice>
        <mc:Fallback xmlns="">
          <p:sp>
            <p:nvSpPr>
              <p:cNvPr id="494" name="CasellaDiTesto 9"/>
              <p:cNvSpPr txBox="1">
                <a:spLocks noRot="1" noChangeAspect="1" noMove="1" noResize="1" noEditPoints="1" noAdjustHandles="1" noChangeArrowheads="1" noChangeShapeType="1" noTextEdit="1"/>
              </p:cNvSpPr>
              <p:nvPr/>
            </p:nvSpPr>
            <p:spPr>
              <a:xfrm>
                <a:off x="8846273" y="5107623"/>
                <a:ext cx="2033249" cy="906402"/>
              </a:xfrm>
              <a:prstGeom prst="rect">
                <a:avLst/>
              </a:prstGeom>
              <a:blipFill>
                <a:blip r:embed="rId6"/>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5" name="CasellaDiTesto 10"/>
              <p:cNvSpPr txBox="1"/>
              <p:nvPr/>
            </p:nvSpPr>
            <p:spPr>
              <a:xfrm>
                <a:off x="12265691" y="5194761"/>
                <a:ext cx="1586268" cy="73212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2800" i="1" noProof="0" smtClean="0">
                          <a:solidFill>
                            <a:srgbClr val="000000"/>
                          </a:solidFill>
                          <a:latin typeface="Cambria Math" panose="02040503050406030204" pitchFamily="18" charset="0"/>
                        </a:rPr>
                        <m:t>𝐼</m:t>
                      </m:r>
                      <m:r>
                        <a:rPr lang="en-US" sz="2800" i="1" noProof="0" smtClean="0">
                          <a:solidFill>
                            <a:srgbClr val="000000"/>
                          </a:solidFill>
                          <a:latin typeface="Cambria Math" panose="02040503050406030204" pitchFamily="18" charset="0"/>
                        </a:rPr>
                        <m:t>=</m:t>
                      </m:r>
                      <m:f>
                        <m:fPr>
                          <m:ctrlPr>
                            <a:rPr lang="en-US" sz="2800" i="1" noProof="0" smtClean="0">
                              <a:solidFill>
                                <a:srgbClr val="000000"/>
                              </a:solidFill>
                              <a:latin typeface="Cambria Math" panose="02040503050406030204" pitchFamily="18" charset="0"/>
                            </a:rPr>
                          </m:ctrlPr>
                        </m:fPr>
                        <m:num>
                          <m:r>
                            <a:rPr lang="en-US" sz="2800" i="1" noProof="0" smtClean="0">
                              <a:solidFill>
                                <a:srgbClr val="000000"/>
                              </a:solidFill>
                              <a:latin typeface="Cambria Math" panose="02040503050406030204" pitchFamily="18" charset="0"/>
                            </a:rPr>
                            <m:t>𝜋</m:t>
                          </m:r>
                        </m:num>
                        <m:den>
                          <m:r>
                            <a:rPr lang="en-US" sz="2800" i="1" noProof="0" smtClean="0">
                              <a:solidFill>
                                <a:srgbClr val="000000"/>
                              </a:solidFill>
                              <a:latin typeface="Cambria Math" panose="02040503050406030204" pitchFamily="18" charset="0"/>
                            </a:rPr>
                            <m:t>4</m:t>
                          </m:r>
                        </m:den>
                      </m:f>
                      <m:sSubSup>
                        <m:sSubSupPr>
                          <m:ctrlPr>
                            <a:rPr lang="en-US" sz="2800" i="1" noProof="0" smtClean="0">
                              <a:solidFill>
                                <a:srgbClr val="000000"/>
                              </a:solidFill>
                              <a:latin typeface="Cambria Math" panose="02040503050406030204" pitchFamily="18" charset="0"/>
                            </a:rPr>
                          </m:ctrlPr>
                        </m:sSubSupPr>
                        <m:e>
                          <m:r>
                            <a:rPr lang="en-US" sz="2800" i="1" noProof="0" smtClean="0">
                              <a:solidFill>
                                <a:srgbClr val="000000"/>
                              </a:solidFill>
                              <a:latin typeface="Cambria Math" panose="02040503050406030204" pitchFamily="18" charset="0"/>
                            </a:rPr>
                            <m:t>𝑟</m:t>
                          </m:r>
                        </m:e>
                        <m:sub>
                          <m:r>
                            <a:rPr lang="en-US" sz="2800" i="1" noProof="0" smtClean="0">
                              <a:solidFill>
                                <a:srgbClr val="000000"/>
                              </a:solidFill>
                              <a:latin typeface="Cambria Math" panose="02040503050406030204" pitchFamily="18" charset="0"/>
                            </a:rPr>
                            <m:t>𝑟𝑜𝑑</m:t>
                          </m:r>
                        </m:sub>
                        <m:sup>
                          <m:r>
                            <a:rPr lang="en-US" sz="2800" i="1" noProof="0" smtClean="0">
                              <a:solidFill>
                                <a:srgbClr val="000000"/>
                              </a:solidFill>
                              <a:latin typeface="Cambria Math" panose="02040503050406030204" pitchFamily="18" charset="0"/>
                            </a:rPr>
                            <m:t>4</m:t>
                          </m:r>
                        </m:sup>
                      </m:sSubSup>
                    </m:oMath>
                  </m:oMathPara>
                </a14:m>
                <a:endParaRPr lang="en-US" sz="2800" noProof="0" dirty="0">
                  <a:latin typeface="Aptos" panose="020B0004020202020204" pitchFamily="34" charset="0"/>
                </a:endParaRPr>
              </a:p>
            </p:txBody>
          </p:sp>
        </mc:Choice>
        <mc:Fallback xmlns="">
          <p:sp>
            <p:nvSpPr>
              <p:cNvPr id="495" name="CasellaDiTesto 10"/>
              <p:cNvSpPr txBox="1">
                <a:spLocks noRot="1" noChangeAspect="1" noMove="1" noResize="1" noEditPoints="1" noAdjustHandles="1" noChangeArrowheads="1" noChangeShapeType="1" noTextEdit="1"/>
              </p:cNvSpPr>
              <p:nvPr/>
            </p:nvSpPr>
            <p:spPr>
              <a:xfrm>
                <a:off x="12265691" y="5194761"/>
                <a:ext cx="1586268" cy="732123"/>
              </a:xfrm>
              <a:prstGeom prst="rect">
                <a:avLst/>
              </a:prstGeom>
              <a:blipFill>
                <a:blip r:embed="rId7"/>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6" name="CasellaDiTesto 11"/>
              <p:cNvSpPr txBox="1"/>
              <p:nvPr/>
            </p:nvSpPr>
            <p:spPr>
              <a:xfrm>
                <a:off x="2156602" y="6979166"/>
                <a:ext cx="4741661" cy="1330112"/>
              </a:xfrm>
              <a:prstGeom prst="rect">
                <a:avLst/>
              </a:prstGeom>
              <a:ln w="12700">
                <a:solidFill>
                  <a:srgbClr val="000000"/>
                </a:solidFill>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lvl1pPr algn="l" defTabSz="1828800">
                  <a:defRPr sz="3100">
                    <a:solidFill>
                      <a:srgbClr val="000000"/>
                    </a:solidFill>
                    <a:latin typeface="Cambria Math"/>
                    <a:ea typeface="Cambria Math"/>
                    <a:cs typeface="Cambria Math"/>
                    <a:sym typeface="Cambria Math"/>
                  </a:defRPr>
                </a:lvl1pPr>
              </a:lstStyle>
              <a:p>
                <a:pPr/>
                <a14:m>
                  <m:oMathPara xmlns:m="http://schemas.openxmlformats.org/officeDocument/2006/math">
                    <m:oMathParaPr>
                      <m:jc m:val="left"/>
                    </m:oMathParaPr>
                    <m:oMath xmlns:m="http://schemas.openxmlformats.org/officeDocument/2006/math">
                      <m:sSub>
                        <m:sSubPr>
                          <m:ctrlPr>
                            <a:rPr lang="en-US" sz="3250" i="1" noProof="0" smtClean="0">
                              <a:solidFill>
                                <a:srgbClr val="000000"/>
                              </a:solidFill>
                              <a:latin typeface="Cambria Math" panose="02040503050406030204" pitchFamily="18" charset="0"/>
                            </a:rPr>
                          </m:ctrlPr>
                        </m:sSubPr>
                        <m:e>
                          <m:r>
                            <a:rPr lang="en-US" sz="3250" i="1" noProof="0" smtClean="0">
                              <a:solidFill>
                                <a:srgbClr val="000000"/>
                              </a:solidFill>
                              <a:latin typeface="Cambria Math" panose="02040503050406030204" pitchFamily="18" charset="0"/>
                            </a:rPr>
                            <m:t>𝜙</m:t>
                          </m:r>
                        </m:e>
                        <m:sub>
                          <m:r>
                            <a:rPr lang="en-US" sz="3250" i="1" noProof="0" smtClean="0">
                              <a:solidFill>
                                <a:srgbClr val="000000"/>
                              </a:solidFill>
                              <a:latin typeface="Cambria Math" panose="02040503050406030204" pitchFamily="18" charset="0"/>
                            </a:rPr>
                            <m:t>𝑝</m:t>
                          </m:r>
                        </m:sub>
                      </m:sSub>
                      <m:d>
                        <m:dPr>
                          <m:ctrlPr>
                            <a:rPr lang="en-US" sz="3250" i="1" noProof="0" smtClean="0">
                              <a:solidFill>
                                <a:srgbClr val="000000"/>
                              </a:solidFill>
                              <a:latin typeface="Cambria Math" panose="02040503050406030204" pitchFamily="18" charset="0"/>
                            </a:rPr>
                          </m:ctrlPr>
                        </m:dPr>
                        <m:e>
                          <m:r>
                            <a:rPr lang="en-US" sz="3250" i="1" noProof="0" smtClean="0">
                              <a:solidFill>
                                <a:srgbClr val="000000"/>
                              </a:solidFill>
                              <a:latin typeface="Cambria Math" panose="02040503050406030204" pitchFamily="18" charset="0"/>
                            </a:rPr>
                            <m:t>𝜔</m:t>
                          </m:r>
                        </m:e>
                      </m:d>
                      <m:r>
                        <a:rPr lang="en-US" sz="3250" i="1" noProof="0" smtClean="0">
                          <a:solidFill>
                            <a:srgbClr val="000000"/>
                          </a:solidFill>
                          <a:latin typeface="Cambria Math" panose="02040503050406030204" pitchFamily="18" charset="0"/>
                        </a:rPr>
                        <m:t>=</m:t>
                      </m:r>
                      <m:sSub>
                        <m:sSubPr>
                          <m:ctrlPr>
                            <a:rPr lang="en-US" sz="3250" i="1" noProof="0" smtClean="0">
                              <a:solidFill>
                                <a:srgbClr val="000000"/>
                              </a:solidFill>
                              <a:latin typeface="Cambria Math" panose="02040503050406030204" pitchFamily="18" charset="0"/>
                            </a:rPr>
                          </m:ctrlPr>
                        </m:sSubPr>
                        <m:e>
                          <m:r>
                            <a:rPr lang="en-US" sz="3250" i="1" noProof="0" smtClean="0">
                              <a:solidFill>
                                <a:srgbClr val="000000"/>
                              </a:solidFill>
                              <a:latin typeface="Cambria Math" panose="02040503050406030204" pitchFamily="18" charset="0"/>
                            </a:rPr>
                            <m:t>𝜙</m:t>
                          </m:r>
                        </m:e>
                        <m:sub>
                          <m:r>
                            <a:rPr lang="en-US" sz="3250" i="1" noProof="0" smtClean="0">
                              <a:solidFill>
                                <a:srgbClr val="000000"/>
                              </a:solidFill>
                              <a:latin typeface="Cambria Math" panose="02040503050406030204" pitchFamily="18" charset="0"/>
                            </a:rPr>
                            <m:t>𝑟𝑜𝑑</m:t>
                          </m:r>
                        </m:sub>
                      </m:sSub>
                      <m:d>
                        <m:dPr>
                          <m:ctrlPr>
                            <a:rPr lang="en-US" sz="3250" i="1" noProof="0" smtClean="0">
                              <a:solidFill>
                                <a:srgbClr val="000000"/>
                              </a:solidFill>
                              <a:latin typeface="Cambria Math" panose="02040503050406030204" pitchFamily="18" charset="0"/>
                            </a:rPr>
                          </m:ctrlPr>
                        </m:dPr>
                        <m:e>
                          <m:r>
                            <a:rPr lang="en-US" sz="3250" i="1" noProof="0" smtClean="0">
                              <a:solidFill>
                                <a:srgbClr val="000000"/>
                              </a:solidFill>
                              <a:latin typeface="Cambria Math" panose="02040503050406030204" pitchFamily="18" charset="0"/>
                            </a:rPr>
                            <m:t>𝜔</m:t>
                          </m:r>
                        </m:e>
                      </m:d>
                      <m:f>
                        <m:fPr>
                          <m:ctrlPr>
                            <a:rPr lang="en-US" sz="3250" i="1" noProof="0" smtClean="0">
                              <a:solidFill>
                                <a:srgbClr val="000000"/>
                              </a:solidFill>
                              <a:latin typeface="Cambria Math" panose="02040503050406030204" pitchFamily="18" charset="0"/>
                            </a:rPr>
                          </m:ctrlPr>
                        </m:fPr>
                        <m:num>
                          <m:r>
                            <a:rPr lang="en-US" sz="3250" i="1" noProof="0" smtClean="0">
                              <a:solidFill>
                                <a:srgbClr val="000000"/>
                              </a:solidFill>
                              <a:latin typeface="Cambria Math" panose="02040503050406030204" pitchFamily="18" charset="0"/>
                            </a:rPr>
                            <m:t>𝑛</m:t>
                          </m:r>
                          <m:rad>
                            <m:radPr>
                              <m:degHide m:val="on"/>
                              <m:ctrlPr>
                                <a:rPr lang="en-US" sz="3250" i="1" noProof="0" smtClean="0">
                                  <a:solidFill>
                                    <a:srgbClr val="000000"/>
                                  </a:solidFill>
                                  <a:latin typeface="Cambria Math" panose="02040503050406030204" pitchFamily="18" charset="0"/>
                                </a:rPr>
                              </m:ctrlPr>
                            </m:radPr>
                            <m:deg/>
                            <m:e>
                              <m:r>
                                <a:rPr lang="en-US" sz="3250" i="1" noProof="0" smtClean="0">
                                  <a:solidFill>
                                    <a:srgbClr val="000000"/>
                                  </a:solidFill>
                                  <a:latin typeface="Cambria Math" panose="02040503050406030204" pitchFamily="18" charset="0"/>
                                </a:rPr>
                                <m:t>𝑇𝐸</m:t>
                              </m:r>
                              <m:r>
                                <m:rPr>
                                  <m:sty m:val="p"/>
                                </m:rPr>
                                <a:rPr lang="en-US" sz="3250" i="1" noProof="0" smtClean="0">
                                  <a:solidFill>
                                    <a:srgbClr val="000000"/>
                                  </a:solidFill>
                                  <a:latin typeface="Cambria Math" panose="02040503050406030204" pitchFamily="18" charset="0"/>
                                </a:rPr>
                                <m:t>I</m:t>
                              </m:r>
                            </m:e>
                          </m:rad>
                        </m:num>
                        <m:den>
                          <m:r>
                            <a:rPr lang="en-US" sz="3250" i="1" noProof="0" smtClean="0">
                              <a:solidFill>
                                <a:srgbClr val="000000"/>
                              </a:solidFill>
                              <a:latin typeface="Cambria Math" panose="02040503050406030204" pitchFamily="18" charset="0"/>
                            </a:rPr>
                            <m:t>2</m:t>
                          </m:r>
                          <m:r>
                            <a:rPr lang="en-US" sz="3250" i="1" noProof="0" smtClean="0">
                              <a:solidFill>
                                <a:srgbClr val="000000"/>
                              </a:solidFill>
                              <a:latin typeface="Cambria Math" panose="02040503050406030204" pitchFamily="18" charset="0"/>
                            </a:rPr>
                            <m:t>𝑚𝑔𝑙</m:t>
                          </m:r>
                        </m:den>
                      </m:f>
                    </m:oMath>
                  </m:oMathPara>
                </a14:m>
                <a:endParaRPr lang="en-US" noProof="0" dirty="0">
                  <a:latin typeface="Aptos" panose="020B0004020202020204" pitchFamily="34" charset="0"/>
                </a:endParaRPr>
              </a:p>
            </p:txBody>
          </p:sp>
        </mc:Choice>
        <mc:Fallback xmlns="">
          <p:sp>
            <p:nvSpPr>
              <p:cNvPr id="496" name="CasellaDiTesto 11"/>
              <p:cNvSpPr txBox="1">
                <a:spLocks noRot="1" noChangeAspect="1" noMove="1" noResize="1" noEditPoints="1" noAdjustHandles="1" noChangeArrowheads="1" noChangeShapeType="1" noTextEdit="1"/>
              </p:cNvSpPr>
              <p:nvPr/>
            </p:nvSpPr>
            <p:spPr>
              <a:xfrm>
                <a:off x="2156602" y="6979166"/>
                <a:ext cx="4741661" cy="1330112"/>
              </a:xfrm>
              <a:prstGeom prst="rect">
                <a:avLst/>
              </a:prstGeom>
              <a:blipFill>
                <a:blip r:embed="rId8"/>
                <a:stretch>
                  <a:fillRect/>
                </a:stretch>
              </a:blipFill>
              <a:ln w="12700">
                <a:solidFill>
                  <a:srgbClr val="000000"/>
                </a:solidFill>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497" name="CasellaDiTesto 12"/>
          <p:cNvSpPr txBox="1"/>
          <p:nvPr/>
        </p:nvSpPr>
        <p:spPr>
          <a:xfrm>
            <a:off x="14762095" y="4993783"/>
            <a:ext cx="5596819" cy="147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500" indent="-571500" algn="l" defTabSz="1828800">
              <a:buSzPct val="100000"/>
              <a:buFont typeface="Arial"/>
              <a:buChar char="•"/>
              <a:defRPr sz="2800">
                <a:solidFill>
                  <a:srgbClr val="000000"/>
                </a:solidFill>
                <a:latin typeface="Aptos"/>
                <a:ea typeface="Aptos"/>
                <a:cs typeface="Aptos"/>
                <a:sym typeface="Aptos"/>
              </a:defRPr>
            </a:pPr>
            <a:r>
              <a:rPr lang="en-US" noProof="0" dirty="0">
                <a:latin typeface="Aptos" panose="020B0004020202020204" pitchFamily="34" charset="0"/>
              </a:rPr>
              <a:t>n: number of wires</a:t>
            </a:r>
          </a:p>
          <a:p>
            <a:pPr marL="571500" indent="-571500" algn="l" defTabSz="1828800">
              <a:buSzPct val="100000"/>
              <a:buFont typeface="Arial"/>
              <a:buChar char="•"/>
              <a:defRPr sz="2800">
                <a:solidFill>
                  <a:srgbClr val="000000"/>
                </a:solidFill>
                <a:latin typeface="Aptos"/>
                <a:ea typeface="Aptos"/>
                <a:cs typeface="Aptos"/>
                <a:sym typeface="Aptos"/>
              </a:defRPr>
            </a:pPr>
            <a:r>
              <a:rPr lang="en-US" noProof="0" dirty="0">
                <a:latin typeface="Aptos" panose="020B0004020202020204" pitchFamily="34" charset="0"/>
              </a:rPr>
              <a:t>E: Young’s modulus</a:t>
            </a:r>
          </a:p>
          <a:p>
            <a:pPr marL="571500" indent="-571500" algn="l" defTabSz="1828800">
              <a:buSzPct val="100000"/>
              <a:buFont typeface="Arial"/>
              <a:buChar char="•"/>
              <a:defRPr sz="2800">
                <a:solidFill>
                  <a:srgbClr val="000000"/>
                </a:solidFill>
                <a:latin typeface="Aptos"/>
                <a:ea typeface="Aptos"/>
                <a:cs typeface="Aptos"/>
                <a:sym typeface="Aptos"/>
              </a:defRPr>
            </a:pPr>
            <a:r>
              <a:rPr lang="en-US" noProof="0" dirty="0">
                <a:latin typeface="Aptos" panose="020B0004020202020204" pitchFamily="34" charset="0"/>
              </a:rPr>
              <a:t>T: tension of the wire</a:t>
            </a:r>
          </a:p>
        </p:txBody>
      </p:sp>
      <mc:AlternateContent xmlns:mc="http://schemas.openxmlformats.org/markup-compatibility/2006" xmlns:a14="http://schemas.microsoft.com/office/drawing/2010/main">
        <mc:Choice Requires="a14">
          <p:sp>
            <p:nvSpPr>
              <p:cNvPr id="498" name="CasellaDiTesto 13"/>
              <p:cNvSpPr txBox="1"/>
              <p:nvPr/>
            </p:nvSpPr>
            <p:spPr>
              <a:xfrm>
                <a:off x="7681834" y="6848113"/>
                <a:ext cx="6576123" cy="6237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p>
                <a:pPr defTabSz="1828800">
                  <a:defRPr sz="2800">
                    <a:solidFill>
                      <a:srgbClr val="000000"/>
                    </a:solidFill>
                    <a:latin typeface="Aptos"/>
                    <a:ea typeface="Aptos"/>
                    <a:cs typeface="Aptos"/>
                    <a:sym typeface="Aptos"/>
                  </a:defRPr>
                </a:pPr>
                <a:r>
                  <a:rPr lang="en-US" noProof="0" dirty="0">
                    <a:latin typeface="Aptos" panose="020B0004020202020204" pitchFamily="34" charset="0"/>
                  </a:rPr>
                  <a:t>In the high frequency limit </a:t>
                </a:r>
                <a14:m>
                  <m:oMath xmlns:m="http://schemas.openxmlformats.org/officeDocument/2006/math">
                    <m:sSup>
                      <m:sSupPr>
                        <m:ctrlPr>
                          <a:rPr lang="en-US" sz="2850" i="1" noProof="0" smtClean="0">
                            <a:solidFill>
                              <a:srgbClr val="000000"/>
                            </a:solidFill>
                            <a:latin typeface="Cambria Math" panose="02040503050406030204" pitchFamily="18" charset="0"/>
                          </a:rPr>
                        </m:ctrlPr>
                      </m:sSupPr>
                      <m:e>
                        <m:r>
                          <a:rPr lang="en-US" sz="2850" i="1" noProof="0" smtClean="0">
                            <a:solidFill>
                              <a:srgbClr val="000000"/>
                            </a:solidFill>
                            <a:latin typeface="Cambria Math" panose="02040503050406030204" pitchFamily="18" charset="0"/>
                          </a:rPr>
                          <m:t>𝑥</m:t>
                        </m:r>
                      </m:e>
                      <m:sup>
                        <m:r>
                          <a:rPr lang="en-US" sz="2850" i="1" noProof="0" smtClean="0">
                            <a:solidFill>
                              <a:srgbClr val="000000"/>
                            </a:solidFill>
                            <a:latin typeface="Cambria Math" panose="02040503050406030204" pitchFamily="18" charset="0"/>
                          </a:rPr>
                          <m:t>2</m:t>
                        </m:r>
                      </m:sup>
                    </m:sSup>
                    <m:d>
                      <m:dPr>
                        <m:ctrlPr>
                          <a:rPr lang="en-US" sz="2850" i="1" noProof="0" smtClean="0">
                            <a:solidFill>
                              <a:srgbClr val="000000"/>
                            </a:solidFill>
                            <a:latin typeface="Cambria Math" panose="02040503050406030204" pitchFamily="18" charset="0"/>
                          </a:rPr>
                        </m:ctrlPr>
                      </m:dPr>
                      <m:e>
                        <m:r>
                          <a:rPr lang="en-US" sz="2850" i="1" noProof="0" smtClean="0">
                            <a:solidFill>
                              <a:srgbClr val="000000"/>
                            </a:solidFill>
                            <a:latin typeface="Cambria Math" panose="02040503050406030204" pitchFamily="18" charset="0"/>
                          </a:rPr>
                          <m:t>𝜔</m:t>
                        </m:r>
                      </m:e>
                    </m:d>
                    <m:sSup>
                      <m:sSupPr>
                        <m:ctrlPr>
                          <a:rPr lang="en-US" sz="2850" i="1" noProof="0" smtClean="0">
                            <a:solidFill>
                              <a:srgbClr val="000000"/>
                            </a:solidFill>
                            <a:latin typeface="Cambria Math" panose="02040503050406030204" pitchFamily="18" charset="0"/>
                          </a:rPr>
                        </m:ctrlPr>
                      </m:sSupPr>
                      <m:e>
                        <m:r>
                          <a:rPr lang="en-US" sz="2850" i="1" noProof="0" smtClean="0">
                            <a:solidFill>
                              <a:srgbClr val="000000"/>
                            </a:solidFill>
                            <a:latin typeface="Cambria Math" panose="02040503050406030204" pitchFamily="18" charset="0"/>
                          </a:rPr>
                          <m:t>∝</m:t>
                        </m:r>
                        <m:r>
                          <a:rPr lang="en-US" sz="2850" i="1" noProof="0" smtClean="0">
                            <a:solidFill>
                              <a:srgbClr val="000000"/>
                            </a:solidFill>
                            <a:latin typeface="Cambria Math" panose="02040503050406030204" pitchFamily="18" charset="0"/>
                          </a:rPr>
                          <m:t>𝑚</m:t>
                        </m:r>
                      </m:e>
                      <m:sup>
                        <m:r>
                          <a:rPr lang="en-US" sz="2850" i="1" noProof="0" smtClean="0">
                            <a:solidFill>
                              <a:srgbClr val="000000"/>
                            </a:solidFill>
                            <a:latin typeface="Cambria Math" panose="02040503050406030204" pitchFamily="18" charset="0"/>
                          </a:rPr>
                          <m:t>−1</m:t>
                        </m:r>
                      </m:sup>
                    </m:sSup>
                  </m:oMath>
                </a14:m>
                <a:endParaRPr lang="en-US" sz="2700" noProof="0" dirty="0">
                  <a:latin typeface="Aptos" panose="020B0004020202020204" pitchFamily="34" charset="0"/>
                </a:endParaRPr>
              </a:p>
            </p:txBody>
          </p:sp>
        </mc:Choice>
        <mc:Fallback xmlns="">
          <p:sp>
            <p:nvSpPr>
              <p:cNvPr id="498" name="CasellaDiTesto 13"/>
              <p:cNvSpPr txBox="1">
                <a:spLocks noRot="1" noChangeAspect="1" noMove="1" noResize="1" noEditPoints="1" noAdjustHandles="1" noChangeArrowheads="1" noChangeShapeType="1" noTextEdit="1"/>
              </p:cNvSpPr>
              <p:nvPr/>
            </p:nvSpPr>
            <p:spPr>
              <a:xfrm>
                <a:off x="7681834" y="6848113"/>
                <a:ext cx="6576123" cy="623755"/>
              </a:xfrm>
              <a:prstGeom prst="rect">
                <a:avLst/>
              </a:prstGeom>
              <a:blipFill>
                <a:blip r:embed="rId9"/>
                <a:stretch>
                  <a:fillRect t="-1942" b="-18447"/>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9" name="CasellaDiTesto 14"/>
              <p:cNvSpPr txBox="1"/>
              <p:nvPr/>
            </p:nvSpPr>
            <p:spPr>
              <a:xfrm>
                <a:off x="7927192" y="7494444"/>
                <a:ext cx="1053558" cy="43088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2800" i="1" noProof="0" smtClean="0">
                          <a:solidFill>
                            <a:srgbClr val="000000"/>
                          </a:solidFill>
                          <a:latin typeface="Cambria Math" panose="02040503050406030204" pitchFamily="18" charset="0"/>
                        </a:rPr>
                        <m:t>𝑇</m:t>
                      </m:r>
                      <m:r>
                        <a:rPr lang="en-US" sz="2800" i="1" noProof="0" smtClean="0">
                          <a:solidFill>
                            <a:srgbClr val="000000"/>
                          </a:solidFill>
                          <a:latin typeface="Cambria Math" panose="02040503050406030204" pitchFamily="18" charset="0"/>
                        </a:rPr>
                        <m:t>∝</m:t>
                      </m:r>
                      <m:r>
                        <a:rPr lang="en-US" sz="2800" i="1" noProof="0" smtClean="0">
                          <a:solidFill>
                            <a:srgbClr val="000000"/>
                          </a:solidFill>
                          <a:latin typeface="Cambria Math" panose="02040503050406030204" pitchFamily="18" charset="0"/>
                        </a:rPr>
                        <m:t>𝑚</m:t>
                      </m:r>
                    </m:oMath>
                  </m:oMathPara>
                </a14:m>
                <a:endParaRPr lang="en-US" sz="2800" noProof="0" dirty="0">
                  <a:latin typeface="Aptos" panose="020B0004020202020204" pitchFamily="34" charset="0"/>
                </a:endParaRPr>
              </a:p>
            </p:txBody>
          </p:sp>
        </mc:Choice>
        <mc:Fallback xmlns="">
          <p:sp>
            <p:nvSpPr>
              <p:cNvPr id="499" name="CasellaDiTesto 14"/>
              <p:cNvSpPr txBox="1">
                <a:spLocks noRot="1" noChangeAspect="1" noMove="1" noResize="1" noEditPoints="1" noAdjustHandles="1" noChangeArrowheads="1" noChangeShapeType="1" noTextEdit="1"/>
              </p:cNvSpPr>
              <p:nvPr/>
            </p:nvSpPr>
            <p:spPr>
              <a:xfrm>
                <a:off x="7927192" y="7494444"/>
                <a:ext cx="1053558" cy="430887"/>
              </a:xfrm>
              <a:prstGeom prst="rect">
                <a:avLst/>
              </a:prstGeom>
              <a:blipFill>
                <a:blip r:embed="rId10"/>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0" name="CasellaDiTesto 15"/>
              <p:cNvSpPr txBox="1"/>
              <p:nvPr/>
            </p:nvSpPr>
            <p:spPr>
              <a:xfrm>
                <a:off x="8007503" y="7858877"/>
                <a:ext cx="1147302" cy="43088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2800" i="1" noProof="0" smtClean="0">
                          <a:solidFill>
                            <a:srgbClr val="000000"/>
                          </a:solidFill>
                          <a:latin typeface="Cambria Math" panose="02040503050406030204" pitchFamily="18" charset="0"/>
                        </a:rPr>
                        <m:t>𝐼</m:t>
                      </m:r>
                      <m:r>
                        <a:rPr lang="en-US" sz="2800" i="1" noProof="0" smtClean="0">
                          <a:solidFill>
                            <a:srgbClr val="000000"/>
                          </a:solidFill>
                          <a:latin typeface="Cambria Math" panose="02040503050406030204" pitchFamily="18" charset="0"/>
                        </a:rPr>
                        <m:t>∝</m:t>
                      </m:r>
                      <m:sSup>
                        <m:sSupPr>
                          <m:ctrlPr>
                            <a:rPr lang="en-US" sz="2800" i="1" noProof="0" smtClean="0">
                              <a:solidFill>
                                <a:srgbClr val="000000"/>
                              </a:solidFill>
                              <a:latin typeface="Cambria Math" panose="02040503050406030204" pitchFamily="18" charset="0"/>
                            </a:rPr>
                          </m:ctrlPr>
                        </m:sSupPr>
                        <m:e>
                          <m:r>
                            <a:rPr lang="en-US" sz="2800" i="1" noProof="0" smtClean="0">
                              <a:solidFill>
                                <a:srgbClr val="000000"/>
                              </a:solidFill>
                              <a:latin typeface="Cambria Math" panose="02040503050406030204" pitchFamily="18" charset="0"/>
                            </a:rPr>
                            <m:t>𝑚</m:t>
                          </m:r>
                        </m:e>
                        <m:sup>
                          <m:r>
                            <a:rPr lang="en-US" sz="2800" i="1" noProof="0" smtClean="0">
                              <a:solidFill>
                                <a:srgbClr val="000000"/>
                              </a:solidFill>
                              <a:latin typeface="Cambria Math" panose="02040503050406030204" pitchFamily="18" charset="0"/>
                            </a:rPr>
                            <m:t>2</m:t>
                          </m:r>
                        </m:sup>
                      </m:sSup>
                    </m:oMath>
                  </m:oMathPara>
                </a14:m>
                <a:endParaRPr lang="en-US" sz="2800" noProof="0" dirty="0">
                  <a:latin typeface="Aptos" panose="020B0004020202020204" pitchFamily="34" charset="0"/>
                </a:endParaRPr>
              </a:p>
            </p:txBody>
          </p:sp>
        </mc:Choice>
        <mc:Fallback xmlns="">
          <p:sp>
            <p:nvSpPr>
              <p:cNvPr id="500" name="CasellaDiTesto 15"/>
              <p:cNvSpPr txBox="1">
                <a:spLocks noRot="1" noChangeAspect="1" noMove="1" noResize="1" noEditPoints="1" noAdjustHandles="1" noChangeArrowheads="1" noChangeShapeType="1" noTextEdit="1"/>
              </p:cNvSpPr>
              <p:nvPr/>
            </p:nvSpPr>
            <p:spPr>
              <a:xfrm>
                <a:off x="8007503" y="7858877"/>
                <a:ext cx="1147302" cy="430887"/>
              </a:xfrm>
              <a:prstGeom prst="rect">
                <a:avLst/>
              </a:prstGeom>
              <a:blipFill>
                <a:blip r:embed="rId11"/>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1" name="CasellaDiTesto 16"/>
              <p:cNvSpPr txBox="1"/>
              <p:nvPr/>
            </p:nvSpPr>
            <p:spPr>
              <a:xfrm>
                <a:off x="10009679" y="7561245"/>
                <a:ext cx="1955087" cy="57252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𝑝</m:t>
                          </m:r>
                        </m:sub>
                      </m:sSub>
                      <m:r>
                        <a:rPr lang="en-US" sz="3200" i="1" noProof="0" smtClean="0">
                          <a:solidFill>
                            <a:srgbClr val="000000"/>
                          </a:solidFill>
                          <a:latin typeface="Cambria Math" panose="02040503050406030204" pitchFamily="18" charset="0"/>
                        </a:rPr>
                        <m:t>∝</m:t>
                      </m:r>
                      <m:sSup>
                        <m:sSupPr>
                          <m:ctrlPr>
                            <a:rPr lang="en-US" sz="3200" i="1" noProof="0" smtClean="0">
                              <a:solidFill>
                                <a:srgbClr val="000000"/>
                              </a:solidFill>
                              <a:latin typeface="Cambria Math" panose="02040503050406030204" pitchFamily="18" charset="0"/>
                            </a:rPr>
                          </m:ctrlPr>
                        </m:sSupPr>
                        <m:e>
                          <m:r>
                            <a:rPr lang="en-US" sz="3200" i="1" noProof="0" smtClean="0">
                              <a:solidFill>
                                <a:srgbClr val="000000"/>
                              </a:solidFill>
                              <a:latin typeface="Cambria Math" panose="02040503050406030204" pitchFamily="18" charset="0"/>
                            </a:rPr>
                            <m:t>𝑚</m:t>
                          </m:r>
                        </m:e>
                        <m:sup>
                          <m:f>
                            <m:fPr>
                              <m:type m:val="lin"/>
                              <m:ctrlPr>
                                <a:rPr lang="en-US" sz="3200" i="1" noProof="0" smtClean="0">
                                  <a:solidFill>
                                    <a:srgbClr val="000000"/>
                                  </a:solidFill>
                                  <a:latin typeface="Cambria Math" panose="02040503050406030204" pitchFamily="18" charset="0"/>
                                </a:rPr>
                              </m:ctrlPr>
                            </m:fPr>
                            <m:num>
                              <m:r>
                                <a:rPr lang="en-US" sz="3200" i="1" noProof="0" smtClean="0">
                                  <a:solidFill>
                                    <a:srgbClr val="000000"/>
                                  </a:solidFill>
                                  <a:latin typeface="Cambria Math" panose="02040503050406030204" pitchFamily="18" charset="0"/>
                                </a:rPr>
                                <m:t>1</m:t>
                              </m:r>
                            </m:num>
                            <m:den>
                              <m:r>
                                <a:rPr lang="en-US" sz="3200" i="1" noProof="0" smtClean="0">
                                  <a:solidFill>
                                    <a:srgbClr val="000000"/>
                                  </a:solidFill>
                                  <a:latin typeface="Cambria Math" panose="02040503050406030204" pitchFamily="18" charset="0"/>
                                </a:rPr>
                                <m:t>2</m:t>
                              </m:r>
                            </m:den>
                          </m:f>
                        </m:sup>
                      </m:sSup>
                    </m:oMath>
                  </m:oMathPara>
                </a14:m>
                <a:endParaRPr lang="en-US" sz="3200" noProof="0" dirty="0">
                  <a:latin typeface="Aptos" panose="020B0004020202020204" pitchFamily="34" charset="0"/>
                </a:endParaRPr>
              </a:p>
            </p:txBody>
          </p:sp>
        </mc:Choice>
        <mc:Fallback xmlns="">
          <p:sp>
            <p:nvSpPr>
              <p:cNvPr id="501" name="CasellaDiTesto 16"/>
              <p:cNvSpPr txBox="1">
                <a:spLocks noRot="1" noChangeAspect="1" noMove="1" noResize="1" noEditPoints="1" noAdjustHandles="1" noChangeArrowheads="1" noChangeShapeType="1" noTextEdit="1"/>
              </p:cNvSpPr>
              <p:nvPr/>
            </p:nvSpPr>
            <p:spPr>
              <a:xfrm>
                <a:off x="10009679" y="7561245"/>
                <a:ext cx="1955087" cy="572529"/>
              </a:xfrm>
              <a:prstGeom prst="rect">
                <a:avLst/>
              </a:prstGeom>
              <a:blipFill>
                <a:blip r:embed="rId12"/>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2" name="CasellaDiTesto 17"/>
              <p:cNvSpPr txBox="1"/>
              <p:nvPr/>
            </p:nvSpPr>
            <p:spPr>
              <a:xfrm>
                <a:off x="17224598" y="9198775"/>
                <a:ext cx="5032079" cy="1896671"/>
              </a:xfrm>
              <a:prstGeom prst="rect">
                <a:avLst/>
              </a:prstGeom>
              <a:ln w="12700">
                <a:solidFill>
                  <a:srgbClr val="000000"/>
                </a:solidFill>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p>
                <a:pPr defTabSz="1828800">
                  <a:defRPr sz="3600">
                    <a:solidFill>
                      <a:srgbClr val="000000"/>
                    </a:solidFill>
                    <a:latin typeface="Aptos"/>
                    <a:ea typeface="Aptos"/>
                    <a:cs typeface="Aptos"/>
                    <a:sym typeface="Aptos"/>
                  </a:defRPr>
                </a:pPr>
                <a:r>
                  <a:rPr lang="en-US" noProof="0" dirty="0">
                    <a:latin typeface="Aptos" panose="020B0004020202020204" pitchFamily="34" charset="0"/>
                  </a:rPr>
                  <a:t>Pendulum thermal noise goes like</a:t>
                </a:r>
              </a:p>
              <a:p>
                <a:pPr defTabSz="1828800">
                  <a:defRPr sz="3300">
                    <a:solidFill>
                      <a:srgbClr val="000000"/>
                    </a:solidFill>
                    <a:latin typeface="Cambria Math"/>
                    <a:ea typeface="Cambria Math"/>
                    <a:cs typeface="Cambria Math"/>
                    <a:sym typeface="Cambria Math"/>
                  </a:defRPr>
                </a:pPr>
                <a14:m>
                  <m:oMathPara xmlns:m="http://schemas.openxmlformats.org/officeDocument/2006/math">
                    <m:oMathParaPr>
                      <m:jc m:val="center"/>
                    </m:oMathParaPr>
                    <m:oMath xmlns:m="http://schemas.openxmlformats.org/officeDocument/2006/math">
                      <m:r>
                        <a:rPr lang="en-US" sz="3450" i="1" noProof="0" smtClean="0">
                          <a:solidFill>
                            <a:srgbClr val="000000"/>
                          </a:solidFill>
                          <a:latin typeface="Cambria Math" panose="02040503050406030204" pitchFamily="18" charset="0"/>
                        </a:rPr>
                        <m:t> </m:t>
                      </m:r>
                      <m:sSubSup>
                        <m:sSubSupPr>
                          <m:ctrlPr>
                            <a:rPr lang="en-US" sz="3450" i="1" noProof="0" smtClean="0">
                              <a:solidFill>
                                <a:srgbClr val="000000"/>
                              </a:solidFill>
                              <a:latin typeface="Cambria Math" panose="02040503050406030204" pitchFamily="18" charset="0"/>
                            </a:rPr>
                          </m:ctrlPr>
                        </m:sSubSupPr>
                        <m:e>
                          <m:r>
                            <a:rPr lang="en-US" sz="3450" i="1" noProof="0" smtClean="0">
                              <a:solidFill>
                                <a:srgbClr val="000000"/>
                              </a:solidFill>
                              <a:latin typeface="Cambria Math" panose="02040503050406030204" pitchFamily="18" charset="0"/>
                            </a:rPr>
                            <m:t>𝑥</m:t>
                          </m:r>
                        </m:e>
                        <m:sub>
                          <m:r>
                            <a:rPr lang="en-US" sz="3450" i="1" noProof="0" smtClean="0">
                              <a:solidFill>
                                <a:srgbClr val="000000"/>
                              </a:solidFill>
                              <a:latin typeface="Cambria Math" panose="02040503050406030204" pitchFamily="18" charset="0"/>
                            </a:rPr>
                            <m:t>𝑝</m:t>
                          </m:r>
                        </m:sub>
                        <m:sup>
                          <m:r>
                            <a:rPr lang="en-US" sz="3450" i="1" noProof="0" smtClean="0">
                              <a:solidFill>
                                <a:srgbClr val="000000"/>
                              </a:solidFill>
                              <a:latin typeface="Cambria Math" panose="02040503050406030204" pitchFamily="18" charset="0"/>
                            </a:rPr>
                            <m:t>2</m:t>
                          </m:r>
                        </m:sup>
                      </m:sSubSup>
                      <m:d>
                        <m:dPr>
                          <m:ctrlPr>
                            <a:rPr lang="en-US" sz="3450" i="1" noProof="0" smtClean="0">
                              <a:solidFill>
                                <a:srgbClr val="000000"/>
                              </a:solidFill>
                              <a:latin typeface="Cambria Math" panose="02040503050406030204" pitchFamily="18" charset="0"/>
                            </a:rPr>
                          </m:ctrlPr>
                        </m:dPr>
                        <m:e>
                          <m:r>
                            <a:rPr lang="en-US" sz="3450" i="1" noProof="0" smtClean="0">
                              <a:solidFill>
                                <a:srgbClr val="000000"/>
                              </a:solidFill>
                              <a:latin typeface="Cambria Math" panose="02040503050406030204" pitchFamily="18" charset="0"/>
                            </a:rPr>
                            <m:t>𝜔</m:t>
                          </m:r>
                        </m:e>
                      </m:d>
                      <m:sSup>
                        <m:sSupPr>
                          <m:ctrlPr>
                            <a:rPr lang="en-US" sz="3450" i="1" noProof="0" smtClean="0">
                              <a:solidFill>
                                <a:srgbClr val="000000"/>
                              </a:solidFill>
                              <a:latin typeface="Cambria Math" panose="02040503050406030204" pitchFamily="18" charset="0"/>
                            </a:rPr>
                          </m:ctrlPr>
                        </m:sSupPr>
                        <m:e>
                          <m:r>
                            <a:rPr lang="en-US" sz="3450" i="1" noProof="0" smtClean="0">
                              <a:solidFill>
                                <a:srgbClr val="000000"/>
                              </a:solidFill>
                              <a:latin typeface="Cambria Math" panose="02040503050406030204" pitchFamily="18" charset="0"/>
                            </a:rPr>
                            <m:t>∝</m:t>
                          </m:r>
                          <m:r>
                            <a:rPr lang="en-US" sz="3450" i="1" noProof="0" smtClean="0">
                              <a:solidFill>
                                <a:srgbClr val="000000"/>
                              </a:solidFill>
                              <a:latin typeface="Cambria Math" panose="02040503050406030204" pitchFamily="18" charset="0"/>
                            </a:rPr>
                            <m:t>𝑚</m:t>
                          </m:r>
                        </m:e>
                        <m:sup>
                          <m:r>
                            <a:rPr lang="en-US" sz="3450" i="1" noProof="0" smtClean="0">
                              <a:solidFill>
                                <a:srgbClr val="000000"/>
                              </a:solidFill>
                              <a:latin typeface="Cambria Math" panose="02040503050406030204" pitchFamily="18" charset="0"/>
                            </a:rPr>
                            <m:t>−1/2</m:t>
                          </m:r>
                        </m:sup>
                      </m:sSup>
                    </m:oMath>
                  </m:oMathPara>
                </a14:m>
                <a:endParaRPr lang="en-US" noProof="0" dirty="0">
                  <a:latin typeface="Aptos" panose="020B0004020202020204" pitchFamily="34" charset="0"/>
                </a:endParaRPr>
              </a:p>
            </p:txBody>
          </p:sp>
        </mc:Choice>
        <mc:Fallback xmlns="">
          <p:sp>
            <p:nvSpPr>
              <p:cNvPr id="502" name="CasellaDiTesto 17"/>
              <p:cNvSpPr txBox="1">
                <a:spLocks noRot="1" noChangeAspect="1" noMove="1" noResize="1" noEditPoints="1" noAdjustHandles="1" noChangeArrowheads="1" noChangeShapeType="1" noTextEdit="1"/>
              </p:cNvSpPr>
              <p:nvPr/>
            </p:nvSpPr>
            <p:spPr>
              <a:xfrm>
                <a:off x="17224598" y="9198775"/>
                <a:ext cx="5032079" cy="1896671"/>
              </a:xfrm>
              <a:prstGeom prst="rect">
                <a:avLst/>
              </a:prstGeom>
              <a:blipFill>
                <a:blip r:embed="rId13"/>
                <a:stretch>
                  <a:fillRect l="-3628" t="-2236" r="-5320"/>
                </a:stretch>
              </a:blipFill>
              <a:ln w="12700">
                <a:solidFill>
                  <a:srgbClr val="000000"/>
                </a:solidFill>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3" name="CasellaDiTesto 18"/>
              <p:cNvSpPr txBox="1"/>
              <p:nvPr/>
            </p:nvSpPr>
            <p:spPr>
              <a:xfrm>
                <a:off x="17044696" y="11188335"/>
                <a:ext cx="6811314" cy="70346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p>
                <a:pPr algn="l" defTabSz="1828800">
                  <a:defRPr sz="3200">
                    <a:solidFill>
                      <a:srgbClr val="000000"/>
                    </a:solidFill>
                    <a:latin typeface="Aptos"/>
                    <a:ea typeface="Aptos"/>
                    <a:cs typeface="Aptos"/>
                    <a:sym typeface="Aptos"/>
                  </a:defRPr>
                </a:pPr>
                <a:r>
                  <a:rPr lang="en-US" noProof="0" dirty="0">
                    <a:latin typeface="Aptos" panose="020B0004020202020204" pitchFamily="34" charset="0"/>
                  </a:rPr>
                  <a:t>And also like</a:t>
                </a:r>
                <a14:m>
                  <m:oMath xmlns:m="http://schemas.openxmlformats.org/officeDocument/2006/math">
                    <m:r>
                      <a:rPr lang="en-US" sz="3250" i="1" noProof="0" smtClean="0">
                        <a:solidFill>
                          <a:srgbClr val="000000"/>
                        </a:solidFill>
                        <a:latin typeface="Cambria Math" panose="02040503050406030204" pitchFamily="18" charset="0"/>
                      </a:rPr>
                      <m:t>  </m:t>
                    </m:r>
                    <m:sSup>
                      <m:sSupPr>
                        <m:ctrlPr>
                          <a:rPr lang="en-US" sz="3250" i="1" noProof="0" smtClean="0">
                            <a:solidFill>
                              <a:srgbClr val="000000"/>
                            </a:solidFill>
                            <a:latin typeface="Cambria Math" panose="02040503050406030204" pitchFamily="18" charset="0"/>
                          </a:rPr>
                        </m:ctrlPr>
                      </m:sSupPr>
                      <m:e>
                        <m:r>
                          <a:rPr lang="en-US" sz="3250" i="1" noProof="0" smtClean="0">
                            <a:solidFill>
                              <a:srgbClr val="000000"/>
                            </a:solidFill>
                            <a:latin typeface="Cambria Math" panose="02040503050406030204" pitchFamily="18" charset="0"/>
                          </a:rPr>
                          <m:t>𝑛</m:t>
                        </m:r>
                      </m:e>
                      <m:sup>
                        <m:r>
                          <a:rPr lang="en-US" sz="3250" i="1" noProof="0" smtClean="0">
                            <a:solidFill>
                              <a:srgbClr val="000000"/>
                            </a:solidFill>
                            <a:latin typeface="Cambria Math" panose="02040503050406030204" pitchFamily="18" charset="0"/>
                          </a:rPr>
                          <m:t>−1/2</m:t>
                        </m:r>
                      </m:sup>
                    </m:sSup>
                  </m:oMath>
                </a14:m>
                <a:endParaRPr lang="en-US" sz="3100" noProof="0" dirty="0">
                  <a:latin typeface="Aptos" panose="020B0004020202020204" pitchFamily="34" charset="0"/>
                </a:endParaRPr>
              </a:p>
            </p:txBody>
          </p:sp>
        </mc:Choice>
        <mc:Fallback xmlns="">
          <p:sp>
            <p:nvSpPr>
              <p:cNvPr id="503" name="CasellaDiTesto 18"/>
              <p:cNvSpPr txBox="1">
                <a:spLocks noRot="1" noChangeAspect="1" noMove="1" noResize="1" noEditPoints="1" noAdjustHandles="1" noChangeArrowheads="1" noChangeShapeType="1" noTextEdit="1"/>
              </p:cNvSpPr>
              <p:nvPr/>
            </p:nvSpPr>
            <p:spPr>
              <a:xfrm>
                <a:off x="17044696" y="11188335"/>
                <a:ext cx="6811314" cy="703460"/>
              </a:xfrm>
              <a:prstGeom prst="rect">
                <a:avLst/>
              </a:prstGeom>
              <a:blipFill>
                <a:blip r:embed="rId14"/>
                <a:stretch>
                  <a:fillRect l="-2238" b="-21552"/>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504" name="CasellaDiTesto 19"/>
          <p:cNvSpPr txBox="1"/>
          <p:nvPr/>
        </p:nvSpPr>
        <p:spPr>
          <a:xfrm>
            <a:off x="527990" y="10889671"/>
            <a:ext cx="6467171" cy="738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latin typeface="Aptos" panose="020B0004020202020204" pitchFamily="34" charset="0"/>
              </a:rPr>
              <a:t>Why large and heavy mirrors?</a:t>
            </a:r>
          </a:p>
        </p:txBody>
      </p:sp>
      <p:sp>
        <p:nvSpPr>
          <p:cNvPr id="506" name="CasellaDiTesto 24"/>
          <p:cNvSpPr txBox="1"/>
          <p:nvPr/>
        </p:nvSpPr>
        <p:spPr>
          <a:xfrm>
            <a:off x="6619281" y="11628335"/>
            <a:ext cx="17236727" cy="1292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500" indent="-571500" algn="l" defTabSz="1828800">
              <a:buSzPct val="100000"/>
              <a:buFont typeface="Arial"/>
              <a:buChar char="•"/>
              <a:defRPr sz="3600">
                <a:solidFill>
                  <a:srgbClr val="000000"/>
                </a:solidFill>
                <a:latin typeface="Aptos"/>
                <a:ea typeface="Aptos"/>
                <a:cs typeface="Aptos"/>
                <a:sym typeface="Aptos"/>
              </a:defRPr>
            </a:pPr>
            <a:r>
              <a:rPr lang="en-US" noProof="0" dirty="0">
                <a:latin typeface="Aptos" panose="020B0004020202020204" pitchFamily="34" charset="0"/>
              </a:rPr>
              <a:t>To keep the radiation pressure effect low</a:t>
            </a:r>
          </a:p>
          <a:p>
            <a:pPr marL="571500" indent="-571500" algn="l" defTabSz="1828800">
              <a:buSzPct val="100000"/>
              <a:buFont typeface="Arial"/>
              <a:buChar char="•"/>
              <a:defRPr sz="3600">
                <a:solidFill>
                  <a:srgbClr val="000000"/>
                </a:solidFill>
                <a:latin typeface="Aptos"/>
                <a:ea typeface="Aptos"/>
                <a:cs typeface="Aptos"/>
                <a:sym typeface="Aptos"/>
              </a:defRPr>
            </a:pPr>
            <a:r>
              <a:rPr lang="en-US" noProof="0" dirty="0">
                <a:latin typeface="Aptos" panose="020B0004020202020204" pitchFamily="34" charset="0"/>
              </a:rPr>
              <a:t>To allow large-sized beam spots on the mirror surfaces for lowering thermal noise</a:t>
            </a:r>
          </a:p>
        </p:txBody>
      </p:sp>
      <p:sp>
        <p:nvSpPr>
          <p:cNvPr id="508" name="CasellaDiTesto 28"/>
          <p:cNvSpPr txBox="1"/>
          <p:nvPr/>
        </p:nvSpPr>
        <p:spPr>
          <a:xfrm>
            <a:off x="665046" y="4690168"/>
            <a:ext cx="3225339" cy="614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2800">
                <a:solidFill>
                  <a:srgbClr val="000000"/>
                </a:solidFill>
                <a:latin typeface="Aptos"/>
                <a:ea typeface="Aptos"/>
                <a:cs typeface="Aptos"/>
                <a:sym typeface="Aptos"/>
              </a:defRPr>
            </a:lvl1pPr>
          </a:lstStyle>
          <a:p>
            <a:r>
              <a:rPr lang="en-US" noProof="0" dirty="0">
                <a:latin typeface="Aptos" panose="020B0004020202020204" pitchFamily="34" charset="0"/>
              </a:rPr>
              <a:t>Dilution factor</a:t>
            </a:r>
          </a:p>
        </p:txBody>
      </p:sp>
      <mc:AlternateContent xmlns:mc="http://schemas.openxmlformats.org/markup-compatibility/2006" xmlns:a14="http://schemas.microsoft.com/office/drawing/2010/main">
        <mc:Choice Requires="a14">
          <p:sp>
            <p:nvSpPr>
              <p:cNvPr id="509" name="CasellaDiTesto 29"/>
              <p:cNvSpPr txBox="1"/>
              <p:nvPr/>
            </p:nvSpPr>
            <p:spPr>
              <a:xfrm>
                <a:off x="1503357" y="9114425"/>
                <a:ext cx="5646354" cy="145501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𝑝</m:t>
                          </m:r>
                        </m:sub>
                      </m:sSub>
                      <m:d>
                        <m:dPr>
                          <m:ctrlPr>
                            <a:rPr lang="en-US" sz="3200" i="1" noProof="0" smtClean="0">
                              <a:solidFill>
                                <a:srgbClr val="000000"/>
                              </a:solidFill>
                              <a:latin typeface="Cambria Math" panose="02040503050406030204" pitchFamily="18" charset="0"/>
                            </a:rPr>
                          </m:ctrlPr>
                        </m:dPr>
                        <m:e>
                          <m:r>
                            <a:rPr lang="en-US" sz="3200" i="1" noProof="0" smtClean="0">
                              <a:solidFill>
                                <a:srgbClr val="000000"/>
                              </a:solidFill>
                              <a:latin typeface="Cambria Math" panose="02040503050406030204" pitchFamily="18" charset="0"/>
                            </a:rPr>
                            <m:t>𝜔</m:t>
                          </m:r>
                          <m:r>
                            <a:rPr lang="en-US" sz="3200" i="1" noProof="0" smtClean="0">
                              <a:solidFill>
                                <a:srgbClr val="000000"/>
                              </a:solidFill>
                              <a:latin typeface="Cambria Math" panose="02040503050406030204" pitchFamily="18" charset="0"/>
                            </a:rPr>
                            <m:t>, </m:t>
                          </m:r>
                          <m:r>
                            <m:rPr>
                              <m:sty m:val="p"/>
                            </m:rPr>
                            <a:rPr lang="en-US" sz="3200" i="1" noProof="0" smtClean="0">
                              <a:solidFill>
                                <a:srgbClr val="000000"/>
                              </a:solidFill>
                              <a:latin typeface="Cambria Math" panose="02040503050406030204" pitchFamily="18" charset="0"/>
                            </a:rPr>
                            <m:t>n</m:t>
                          </m:r>
                          <m:r>
                            <a:rPr lang="en-US" sz="3200" i="1" noProof="0" smtClean="0">
                              <a:solidFill>
                                <a:srgbClr val="000000"/>
                              </a:solidFill>
                              <a:latin typeface="Cambria Math" panose="02040503050406030204" pitchFamily="18" charset="0"/>
                            </a:rPr>
                            <m:t>=4</m:t>
                          </m:r>
                        </m:e>
                      </m:d>
                      <m:r>
                        <a:rPr lang="en-US" sz="3200" i="1" noProof="0" smtClean="0">
                          <a:solidFill>
                            <a:srgbClr val="000000"/>
                          </a:solidFill>
                          <a:latin typeface="Cambria Math" panose="02040503050406030204" pitchFamily="18" charset="0"/>
                        </a:rPr>
                        <m:t>=</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𝑟𝑜𝑑</m:t>
                          </m:r>
                        </m:sub>
                      </m:sSub>
                      <m:d>
                        <m:dPr>
                          <m:ctrlPr>
                            <a:rPr lang="en-US" sz="3200" i="1" noProof="0" smtClean="0">
                              <a:solidFill>
                                <a:srgbClr val="000000"/>
                              </a:solidFill>
                              <a:latin typeface="Cambria Math" panose="02040503050406030204" pitchFamily="18" charset="0"/>
                            </a:rPr>
                          </m:ctrlPr>
                        </m:dPr>
                        <m:e>
                          <m:r>
                            <a:rPr lang="en-US" sz="3200" i="1" noProof="0" smtClean="0">
                              <a:solidFill>
                                <a:srgbClr val="000000"/>
                              </a:solidFill>
                              <a:latin typeface="Cambria Math" panose="02040503050406030204" pitchFamily="18" charset="0"/>
                            </a:rPr>
                            <m:t>𝜔</m:t>
                          </m:r>
                        </m:e>
                      </m:d>
                      <m:f>
                        <m:fPr>
                          <m:ctrlPr>
                            <a:rPr lang="en-US" sz="3200" i="1" noProof="0" smtClean="0">
                              <a:solidFill>
                                <a:srgbClr val="000000"/>
                              </a:solidFill>
                              <a:latin typeface="Cambria Math" panose="02040503050406030204" pitchFamily="18" charset="0"/>
                            </a:rPr>
                          </m:ctrlPr>
                        </m:fPr>
                        <m:num>
                          <m:r>
                            <a:rPr lang="en-US" sz="3200" i="1" noProof="0" smtClean="0">
                              <a:solidFill>
                                <a:srgbClr val="000000"/>
                              </a:solidFill>
                              <a:latin typeface="Cambria Math" panose="02040503050406030204" pitchFamily="18" charset="0"/>
                            </a:rPr>
                            <m:t>1</m:t>
                          </m:r>
                        </m:num>
                        <m:den>
                          <m:r>
                            <a:rPr lang="en-US" sz="3200" i="1" noProof="0" smtClean="0">
                              <a:solidFill>
                                <a:srgbClr val="000000"/>
                              </a:solidFill>
                              <a:latin typeface="Cambria Math" panose="02040503050406030204" pitchFamily="18" charset="0"/>
                            </a:rPr>
                            <m:t>𝑙</m:t>
                          </m:r>
                        </m:den>
                      </m:f>
                      <m:rad>
                        <m:radPr>
                          <m:degHide m:val="on"/>
                          <m:ctrlPr>
                            <a:rPr lang="en-US" sz="3200" i="1" noProof="0" smtClean="0">
                              <a:solidFill>
                                <a:srgbClr val="000000"/>
                              </a:solidFill>
                              <a:latin typeface="Cambria Math" panose="02040503050406030204" pitchFamily="18" charset="0"/>
                            </a:rPr>
                          </m:ctrlPr>
                        </m:radPr>
                        <m:deg/>
                        <m:e>
                          <m:f>
                            <m:fPr>
                              <m:ctrlPr>
                                <a:rPr lang="en-US" sz="3200" i="1" noProof="0" smtClean="0">
                                  <a:solidFill>
                                    <a:srgbClr val="000000"/>
                                  </a:solidFill>
                                  <a:latin typeface="Cambria Math" panose="02040503050406030204" pitchFamily="18" charset="0"/>
                                </a:rPr>
                              </m:ctrlPr>
                            </m:fPr>
                            <m:num>
                              <m:r>
                                <a:rPr lang="en-US" sz="3200" i="1" noProof="0" smtClean="0">
                                  <a:solidFill>
                                    <a:srgbClr val="000000"/>
                                  </a:solidFill>
                                  <a:latin typeface="Cambria Math" panose="02040503050406030204" pitchFamily="18" charset="0"/>
                                </a:rPr>
                                <m:t>𝐸𝐼</m:t>
                              </m:r>
                            </m:num>
                            <m:den>
                              <m:r>
                                <a:rPr lang="en-US" sz="3200" i="1" noProof="0" smtClean="0">
                                  <a:solidFill>
                                    <a:srgbClr val="000000"/>
                                  </a:solidFill>
                                  <a:latin typeface="Cambria Math" panose="02040503050406030204" pitchFamily="18" charset="0"/>
                                </a:rPr>
                                <m:t>𝑚𝑔</m:t>
                              </m:r>
                            </m:den>
                          </m:f>
                        </m:e>
                      </m:rad>
                    </m:oMath>
                  </m:oMathPara>
                </a14:m>
                <a:endParaRPr lang="en-US" sz="3200" noProof="0" dirty="0">
                  <a:latin typeface="Aptos" panose="020B0004020202020204" pitchFamily="34" charset="0"/>
                </a:endParaRPr>
              </a:p>
            </p:txBody>
          </p:sp>
        </mc:Choice>
        <mc:Fallback xmlns="">
          <p:sp>
            <p:nvSpPr>
              <p:cNvPr id="509" name="CasellaDiTesto 29"/>
              <p:cNvSpPr txBox="1">
                <a:spLocks noRot="1" noChangeAspect="1" noMove="1" noResize="1" noEditPoints="1" noAdjustHandles="1" noChangeArrowheads="1" noChangeShapeType="1" noTextEdit="1"/>
              </p:cNvSpPr>
              <p:nvPr/>
            </p:nvSpPr>
            <p:spPr>
              <a:xfrm>
                <a:off x="1503357" y="9114425"/>
                <a:ext cx="5646354" cy="1455014"/>
              </a:xfrm>
              <a:prstGeom prst="rect">
                <a:avLst/>
              </a:prstGeom>
              <a:blipFill>
                <a:blip r:embed="rId15"/>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0" name="CasellaDiTesto 31"/>
              <p:cNvSpPr txBox="1"/>
              <p:nvPr/>
            </p:nvSpPr>
            <p:spPr>
              <a:xfrm>
                <a:off x="8505226" y="9430123"/>
                <a:ext cx="6323654" cy="100072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m:rPr>
                          <m:sty m:val="p"/>
                        </m:rPr>
                        <a:rPr lang="en-US" sz="3200" i="1" noProof="0" smtClean="0">
                          <a:solidFill>
                            <a:srgbClr val="000000"/>
                          </a:solidFill>
                          <a:latin typeface="Cambria Math" panose="02040503050406030204" pitchFamily="18" charset="0"/>
                        </a:rPr>
                        <m:t>if</m:t>
                      </m:r>
                      <m:r>
                        <a:rPr lang="en-US" sz="3200" i="1" noProof="0" smtClean="0">
                          <a:solidFill>
                            <a:srgbClr val="000000"/>
                          </a:solidFill>
                          <a:latin typeface="Cambria Math" panose="02040503050406030204" pitchFamily="18" charset="0"/>
                        </a:rPr>
                        <m:t> </m:t>
                      </m:r>
                      <m:r>
                        <a:rPr lang="en-US" sz="3200" i="1" noProof="0" smtClean="0">
                          <a:solidFill>
                            <a:srgbClr val="000000"/>
                          </a:solidFill>
                          <a:latin typeface="Cambria Math" panose="02040503050406030204" pitchFamily="18" charset="0"/>
                        </a:rPr>
                        <m:t>𝜔</m:t>
                      </m:r>
                      <m:r>
                        <a:rPr lang="en-US" sz="3200" i="1" noProof="0" smtClean="0">
                          <a:solidFill>
                            <a:srgbClr val="000000"/>
                          </a:solidFill>
                          <a:latin typeface="Cambria Math" panose="02040503050406030204" pitchFamily="18" charset="0"/>
                        </a:rPr>
                        <m:t>≫</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𝜔</m:t>
                          </m:r>
                        </m:e>
                        <m:sub>
                          <m:r>
                            <a:rPr lang="en-US" sz="3200" i="1" noProof="0" smtClean="0">
                              <a:solidFill>
                                <a:srgbClr val="000000"/>
                              </a:solidFill>
                              <a:latin typeface="Cambria Math" panose="02040503050406030204" pitchFamily="18" charset="0"/>
                            </a:rPr>
                            <m:t>𝑝</m:t>
                          </m:r>
                        </m:sub>
                      </m:sSub>
                      <m:r>
                        <a:rPr lang="en-US" sz="3200" i="1" noProof="0" smtClean="0">
                          <a:solidFill>
                            <a:srgbClr val="000000"/>
                          </a:solidFill>
                          <a:latin typeface="Cambria Math" panose="02040503050406030204" pitchFamily="18" charset="0"/>
                        </a:rPr>
                        <m:t>     </m:t>
                      </m:r>
                      <m:sSubSup>
                        <m:sSubSupPr>
                          <m:ctrlPr>
                            <a:rPr lang="en-US" sz="3200" i="1" noProof="0" smtClean="0">
                              <a:solidFill>
                                <a:srgbClr val="000000"/>
                              </a:solidFill>
                              <a:latin typeface="Cambria Math" panose="02040503050406030204" pitchFamily="18" charset="0"/>
                            </a:rPr>
                          </m:ctrlPr>
                        </m:sSubSupPr>
                        <m:e>
                          <m:r>
                            <a:rPr lang="en-US" sz="3200" i="1" noProof="0" smtClean="0">
                              <a:solidFill>
                                <a:srgbClr val="000000"/>
                              </a:solidFill>
                              <a:latin typeface="Cambria Math" panose="02040503050406030204" pitchFamily="18" charset="0"/>
                            </a:rPr>
                            <m:t>𝑥</m:t>
                          </m:r>
                        </m:e>
                        <m:sub>
                          <m:r>
                            <a:rPr lang="en-US" sz="3200" i="1" noProof="0" smtClean="0">
                              <a:solidFill>
                                <a:srgbClr val="000000"/>
                              </a:solidFill>
                              <a:latin typeface="Cambria Math" panose="02040503050406030204" pitchFamily="18" charset="0"/>
                            </a:rPr>
                            <m:t>𝑆𝑇𝑁</m:t>
                          </m:r>
                        </m:sub>
                        <m:sup>
                          <m:r>
                            <a:rPr lang="en-US" sz="3200" i="1" noProof="0" smtClean="0">
                              <a:solidFill>
                                <a:srgbClr val="000000"/>
                              </a:solidFill>
                              <a:latin typeface="Cambria Math" panose="02040503050406030204" pitchFamily="18" charset="0"/>
                            </a:rPr>
                            <m:t>2</m:t>
                          </m:r>
                        </m:sup>
                      </m:sSubSup>
                      <m:d>
                        <m:dPr>
                          <m:ctrlPr>
                            <a:rPr lang="en-US" sz="3200" i="1" noProof="0" smtClean="0">
                              <a:solidFill>
                                <a:srgbClr val="000000"/>
                              </a:solidFill>
                              <a:latin typeface="Cambria Math" panose="02040503050406030204" pitchFamily="18" charset="0"/>
                            </a:rPr>
                          </m:ctrlPr>
                        </m:dPr>
                        <m:e>
                          <m:r>
                            <a:rPr lang="en-US" sz="3200" i="1" noProof="0" smtClean="0">
                              <a:solidFill>
                                <a:srgbClr val="000000"/>
                              </a:solidFill>
                              <a:latin typeface="Cambria Math" panose="02040503050406030204" pitchFamily="18" charset="0"/>
                            </a:rPr>
                            <m:t>𝜔</m:t>
                          </m:r>
                        </m:e>
                      </m:d>
                      <m:r>
                        <a:rPr lang="en-US" sz="3200" i="1" noProof="0" smtClean="0">
                          <a:solidFill>
                            <a:srgbClr val="000000"/>
                          </a:solidFill>
                          <a:latin typeface="Cambria Math" panose="02040503050406030204" pitchFamily="18" charset="0"/>
                        </a:rPr>
                        <m:t>=</m:t>
                      </m:r>
                      <m:f>
                        <m:fPr>
                          <m:ctrlPr>
                            <a:rPr lang="en-US" sz="3200" i="1" noProof="0" smtClean="0">
                              <a:solidFill>
                                <a:srgbClr val="000000"/>
                              </a:solidFill>
                              <a:latin typeface="Cambria Math" panose="02040503050406030204" pitchFamily="18" charset="0"/>
                            </a:rPr>
                          </m:ctrlPr>
                        </m:fPr>
                        <m:num>
                          <m:r>
                            <a:rPr lang="en-US" sz="3200" i="1" noProof="0" smtClean="0">
                              <a:solidFill>
                                <a:srgbClr val="000000"/>
                              </a:solidFill>
                              <a:latin typeface="Cambria Math" panose="02040503050406030204" pitchFamily="18" charset="0"/>
                            </a:rPr>
                            <m:t>4</m:t>
                          </m:r>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𝑘</m:t>
                              </m:r>
                            </m:e>
                            <m:sub>
                              <m:r>
                                <a:rPr lang="en-US" sz="3200" i="1" noProof="0" smtClean="0">
                                  <a:solidFill>
                                    <a:srgbClr val="000000"/>
                                  </a:solidFill>
                                  <a:latin typeface="Cambria Math" panose="02040503050406030204" pitchFamily="18" charset="0"/>
                                </a:rPr>
                                <m:t>𝐵</m:t>
                              </m:r>
                            </m:sub>
                          </m:sSub>
                          <m:r>
                            <a:rPr lang="en-US" sz="3200" i="1" noProof="0" smtClean="0">
                              <a:solidFill>
                                <a:srgbClr val="000000"/>
                              </a:solidFill>
                              <a:latin typeface="Cambria Math" panose="02040503050406030204" pitchFamily="18" charset="0"/>
                            </a:rPr>
                            <m:t>𝑇</m:t>
                          </m:r>
                          <m:sSubSup>
                            <m:sSubSupPr>
                              <m:ctrlPr>
                                <a:rPr lang="en-US" sz="3200" i="1" noProof="0" smtClean="0">
                                  <a:solidFill>
                                    <a:srgbClr val="000000"/>
                                  </a:solidFill>
                                  <a:latin typeface="Cambria Math" panose="02040503050406030204" pitchFamily="18" charset="0"/>
                                </a:rPr>
                              </m:ctrlPr>
                            </m:sSubSupPr>
                            <m:e>
                              <m:r>
                                <a:rPr lang="en-US" sz="3200" i="1" noProof="0" smtClean="0">
                                  <a:solidFill>
                                    <a:srgbClr val="000000"/>
                                  </a:solidFill>
                                  <a:latin typeface="Cambria Math" panose="02040503050406030204" pitchFamily="18" charset="0"/>
                                </a:rPr>
                                <m:t>𝜔</m:t>
                              </m:r>
                            </m:e>
                            <m:sub>
                              <m:r>
                                <a:rPr lang="en-US" sz="3200" i="1" noProof="0" smtClean="0">
                                  <a:solidFill>
                                    <a:srgbClr val="000000"/>
                                  </a:solidFill>
                                  <a:latin typeface="Cambria Math" panose="02040503050406030204" pitchFamily="18" charset="0"/>
                                </a:rPr>
                                <m:t>𝑝</m:t>
                              </m:r>
                            </m:sub>
                            <m:sup>
                              <m:r>
                                <a:rPr lang="en-US" sz="3200" i="1" noProof="0" smtClean="0">
                                  <a:solidFill>
                                    <a:srgbClr val="000000"/>
                                  </a:solidFill>
                                  <a:latin typeface="Cambria Math" panose="02040503050406030204" pitchFamily="18" charset="0"/>
                                </a:rPr>
                                <m:t>2</m:t>
                              </m:r>
                            </m:sup>
                          </m:sSubSup>
                          <m:sSub>
                            <m:sSubPr>
                              <m:ctrlPr>
                                <a:rPr lang="en-US" sz="3200" i="1" noProof="0" smtClean="0">
                                  <a:solidFill>
                                    <a:srgbClr val="000000"/>
                                  </a:solidFill>
                                  <a:latin typeface="Cambria Math" panose="02040503050406030204" pitchFamily="18" charset="0"/>
                                </a:rPr>
                              </m:ctrlPr>
                            </m:sSubPr>
                            <m:e>
                              <m:r>
                                <a:rPr lang="en-US" sz="3200" i="1" noProof="0" smtClean="0">
                                  <a:solidFill>
                                    <a:srgbClr val="000000"/>
                                  </a:solidFill>
                                  <a:latin typeface="Cambria Math" panose="02040503050406030204" pitchFamily="18" charset="0"/>
                                </a:rPr>
                                <m:t>𝜙</m:t>
                              </m:r>
                            </m:e>
                            <m:sub>
                              <m:r>
                                <a:rPr lang="en-US" sz="3200" i="1" noProof="0" smtClean="0">
                                  <a:solidFill>
                                    <a:srgbClr val="000000"/>
                                  </a:solidFill>
                                  <a:latin typeface="Cambria Math" panose="02040503050406030204" pitchFamily="18" charset="0"/>
                                </a:rPr>
                                <m:t>𝑝</m:t>
                              </m:r>
                            </m:sub>
                          </m:sSub>
                        </m:num>
                        <m:den>
                          <m:r>
                            <a:rPr lang="en-US" sz="3200" i="1" noProof="0" smtClean="0">
                              <a:solidFill>
                                <a:srgbClr val="000000"/>
                              </a:solidFill>
                              <a:latin typeface="Cambria Math" panose="02040503050406030204" pitchFamily="18" charset="0"/>
                            </a:rPr>
                            <m:t>𝑚</m:t>
                          </m:r>
                          <m:sSup>
                            <m:sSupPr>
                              <m:ctrlPr>
                                <a:rPr lang="en-US" sz="3200" i="1" noProof="0" smtClean="0">
                                  <a:solidFill>
                                    <a:srgbClr val="000000"/>
                                  </a:solidFill>
                                  <a:latin typeface="Cambria Math" panose="02040503050406030204" pitchFamily="18" charset="0"/>
                                </a:rPr>
                              </m:ctrlPr>
                            </m:sSupPr>
                            <m:e>
                              <m:r>
                                <a:rPr lang="en-US" sz="3200" i="1" noProof="0" smtClean="0">
                                  <a:solidFill>
                                    <a:srgbClr val="000000"/>
                                  </a:solidFill>
                                  <a:latin typeface="Cambria Math" panose="02040503050406030204" pitchFamily="18" charset="0"/>
                                </a:rPr>
                                <m:t>𝜔</m:t>
                              </m:r>
                            </m:e>
                            <m:sup>
                              <m:r>
                                <a:rPr lang="en-US" sz="3200" i="1" noProof="0" smtClean="0">
                                  <a:solidFill>
                                    <a:srgbClr val="000000"/>
                                  </a:solidFill>
                                  <a:latin typeface="Cambria Math" panose="02040503050406030204" pitchFamily="18" charset="0"/>
                                </a:rPr>
                                <m:t>5</m:t>
                              </m:r>
                            </m:sup>
                          </m:sSup>
                        </m:den>
                      </m:f>
                      <m:r>
                        <a:rPr lang="en-US" sz="3200" i="1" noProof="0" smtClean="0">
                          <a:solidFill>
                            <a:srgbClr val="000000"/>
                          </a:solidFill>
                          <a:latin typeface="Cambria Math" panose="02040503050406030204" pitchFamily="18" charset="0"/>
                        </a:rPr>
                        <m:t>  </m:t>
                      </m:r>
                    </m:oMath>
                  </m:oMathPara>
                </a14:m>
                <a:endParaRPr lang="en-US" sz="3200" noProof="0" dirty="0">
                  <a:latin typeface="Aptos" panose="020B0004020202020204" pitchFamily="34" charset="0"/>
                </a:endParaRPr>
              </a:p>
            </p:txBody>
          </p:sp>
        </mc:Choice>
        <mc:Fallback xmlns="">
          <p:sp>
            <p:nvSpPr>
              <p:cNvPr id="510" name="CasellaDiTesto 31"/>
              <p:cNvSpPr txBox="1">
                <a:spLocks noRot="1" noChangeAspect="1" noMove="1" noResize="1" noEditPoints="1" noAdjustHandles="1" noChangeArrowheads="1" noChangeShapeType="1" noTextEdit="1"/>
              </p:cNvSpPr>
              <p:nvPr/>
            </p:nvSpPr>
            <p:spPr>
              <a:xfrm>
                <a:off x="8505226" y="9430123"/>
                <a:ext cx="6323654" cy="1000723"/>
              </a:xfrm>
              <a:prstGeom prst="rect">
                <a:avLst/>
              </a:prstGeom>
              <a:blipFill>
                <a:blip r:embed="rId16"/>
                <a:stretch>
                  <a:fillRect/>
                </a:stretch>
              </a:blipFill>
              <a:ln w="12700">
                <a:miter lim="400000"/>
              </a:ln>
            </p:spPr>
            <p:txBody>
              <a:bodyPr/>
              <a:lstStyle/>
              <a:p>
                <a:r>
                  <a:rPr lang="en-GB">
                    <a:noFill/>
                  </a:rPr>
                  <a:t> </a:t>
                </a:r>
              </a:p>
            </p:txBody>
          </p:sp>
        </mc:Fallback>
      </mc:AlternateContent>
      <p:sp>
        <p:nvSpPr>
          <p:cNvPr id="511" name="Ovale 1"/>
          <p:cNvSpPr/>
          <p:nvPr/>
        </p:nvSpPr>
        <p:spPr>
          <a:xfrm>
            <a:off x="7899445" y="9147307"/>
            <a:ext cx="7514726" cy="1773473"/>
          </a:xfrm>
          <a:prstGeom prst="ellipse">
            <a:avLst/>
          </a:prstGeom>
          <a:ln w="38100">
            <a:solidFill>
              <a:srgbClr val="000000"/>
            </a:solidFill>
            <a:miter/>
          </a:ln>
        </p:spPr>
        <p:txBody>
          <a:bodyPr tIns="91439" bIns="91439" anchor="ctr"/>
          <a:lstStyle/>
          <a:p>
            <a:pPr defTabSz="1828800">
              <a:defRPr sz="3600">
                <a:solidFill>
                  <a:srgbClr val="FFFFFF"/>
                </a:solidFill>
                <a:latin typeface="Aptos"/>
                <a:ea typeface="Aptos"/>
                <a:cs typeface="Aptos"/>
                <a:sym typeface="Aptos"/>
              </a:defRPr>
            </a:pPr>
            <a:endParaRPr lang="en-US" noProof="0" dirty="0">
              <a:latin typeface="Aptos" panose="020B0004020202020204" pitchFamily="34" charset="0"/>
            </a:endParaRPr>
          </a:p>
        </p:txBody>
      </p:sp>
      <p:cxnSp>
        <p:nvCxnSpPr>
          <p:cNvPr id="4" name="Connettore 2 3">
            <a:extLst>
              <a:ext uri="{FF2B5EF4-FFF2-40B4-BE49-F238E27FC236}">
                <a16:creationId xmlns:a16="http://schemas.microsoft.com/office/drawing/2014/main" id="{36DEFCAF-A7EA-CD1B-14F1-4C9CE49960E1}"/>
              </a:ext>
            </a:extLst>
          </p:cNvPr>
          <p:cNvCxnSpPr>
            <a:cxnSpLocks/>
          </p:cNvCxnSpPr>
          <p:nvPr/>
        </p:nvCxnSpPr>
        <p:spPr>
          <a:xfrm>
            <a:off x="4833770" y="11786967"/>
            <a:ext cx="1790683" cy="471095"/>
          </a:xfrm>
          <a:prstGeom prst="straightConnector1">
            <a:avLst/>
          </a:prstGeom>
          <a:noFill/>
          <a:ln w="285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2" name="Connettore 4 11">
            <a:extLst>
              <a:ext uri="{FF2B5EF4-FFF2-40B4-BE49-F238E27FC236}">
                <a16:creationId xmlns:a16="http://schemas.microsoft.com/office/drawing/2014/main" id="{73EF5D3D-11C8-00E3-4F13-03567D4DE4FE}"/>
              </a:ext>
            </a:extLst>
          </p:cNvPr>
          <p:cNvCxnSpPr>
            <a:cxnSpLocks/>
            <a:endCxn id="502" idx="1"/>
          </p:cNvCxnSpPr>
          <p:nvPr/>
        </p:nvCxnSpPr>
        <p:spPr>
          <a:xfrm flipV="1">
            <a:off x="6898263" y="10147111"/>
            <a:ext cx="10326335" cy="1169315"/>
          </a:xfrm>
          <a:prstGeom prst="bentConnector3">
            <a:avLst>
              <a:gd name="adj1" fmla="val 94637"/>
            </a:avLst>
          </a:prstGeom>
          <a:noFill/>
          <a:ln w="285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Title 1">
            <a:extLst>
              <a:ext uri="{FF2B5EF4-FFF2-40B4-BE49-F238E27FC236}">
                <a16:creationId xmlns:a16="http://schemas.microsoft.com/office/drawing/2014/main" id="{4753D9C8-BF4F-5308-0029-0B887182AFAD}"/>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latin typeface="Aptos" panose="020B0004020202020204" pitchFamily="34" charset="0"/>
              </a:rPr>
              <a:t>Losses in a pendulum</a:t>
            </a:r>
          </a:p>
        </p:txBody>
      </p:sp>
      <p:sp>
        <p:nvSpPr>
          <p:cNvPr id="9" name="Rettangolo">
            <a:extLst>
              <a:ext uri="{FF2B5EF4-FFF2-40B4-BE49-F238E27FC236}">
                <a16:creationId xmlns:a16="http://schemas.microsoft.com/office/drawing/2014/main" id="{578AA585-387B-3B00-E1E4-A0B8FFC3E695}"/>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10" name="Michele Arcangelo Dicorato and Nicolò Baldicchi, PAS Rome meeting 2026">
            <a:extLst>
              <a:ext uri="{FF2B5EF4-FFF2-40B4-BE49-F238E27FC236}">
                <a16:creationId xmlns:a16="http://schemas.microsoft.com/office/drawing/2014/main" id="{FDA141BD-D679-FEAD-C772-220CF71DA29D}"/>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cxnSp>
        <p:nvCxnSpPr>
          <p:cNvPr id="13" name="Connettore 2 12">
            <a:extLst>
              <a:ext uri="{FF2B5EF4-FFF2-40B4-BE49-F238E27FC236}">
                <a16:creationId xmlns:a16="http://schemas.microsoft.com/office/drawing/2014/main" id="{48D8D57A-4C4A-5C2C-9F65-CE3139E054AA}"/>
              </a:ext>
            </a:extLst>
          </p:cNvPr>
          <p:cNvCxnSpPr/>
          <p:nvPr/>
        </p:nvCxnSpPr>
        <p:spPr>
          <a:xfrm>
            <a:off x="9367936" y="7866170"/>
            <a:ext cx="420317" cy="11368"/>
          </a:xfrm>
          <a:prstGeom prst="straightConnector1">
            <a:avLst/>
          </a:prstGeom>
          <a:noFill/>
          <a:ln w="285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4" name="CasellaDiTesto 3"/>
              <p:cNvSpPr txBox="1"/>
              <p:nvPr/>
            </p:nvSpPr>
            <p:spPr>
              <a:xfrm>
                <a:off x="645619" y="3381376"/>
                <a:ext cx="11454939" cy="129266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p>
                <a:pPr algn="l" defTabSz="1828800">
                  <a:defRPr sz="4000" i="1">
                    <a:solidFill>
                      <a:srgbClr val="000000"/>
                    </a:solidFill>
                    <a:latin typeface="Aptos"/>
                    <a:ea typeface="Aptos"/>
                    <a:cs typeface="Aptos"/>
                    <a:sym typeface="Aptos"/>
                  </a:defRPr>
                </a:pPr>
                <a:r>
                  <a:rPr lang="en-US" sz="3600" noProof="0" dirty="0">
                    <a:latin typeface="Aptos" panose="020B0004020202020204" pitchFamily="34" charset="0"/>
                  </a:rPr>
                  <a:t>Bulk loss-angle at 10 K:</a:t>
                </a:r>
              </a:p>
              <a:p>
                <a:pPr algn="l" defTabSz="1828800">
                  <a:defRPr sz="4000">
                    <a:solidFill>
                      <a:srgbClr val="000000"/>
                    </a:solidFill>
                    <a:latin typeface="Aptos"/>
                    <a:ea typeface="Aptos"/>
                    <a:cs typeface="Aptos"/>
                    <a:sym typeface="Aptos"/>
                  </a:defRPr>
                </a:pPr>
                <a:r>
                  <a:rPr lang="en-US" sz="3600" noProof="0" dirty="0">
                    <a:latin typeface="Aptos" panose="020B0004020202020204" pitchFamily="34" charset="0"/>
                  </a:rPr>
                  <a:t>Silicon &lt;100&gt; 	</a:t>
                </a:r>
                <a14:m>
                  <m:oMath xmlns:m="http://schemas.openxmlformats.org/officeDocument/2006/math">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𝜙</m:t>
                        </m:r>
                      </m:e>
                      <m:sub>
                        <m:r>
                          <a:rPr lang="en-US" sz="3600" i="1" noProof="0" smtClean="0">
                            <a:solidFill>
                              <a:srgbClr val="000000"/>
                            </a:solidFill>
                            <a:latin typeface="Cambria Math" panose="02040503050406030204" pitchFamily="18" charset="0"/>
                          </a:rPr>
                          <m:t>𝑏𝑢𝑙𝑘</m:t>
                        </m:r>
                      </m:sub>
                    </m:sSub>
                    <m:r>
                      <a:rPr lang="en-US" sz="3600" i="1" noProof="0" smtClean="0">
                        <a:solidFill>
                          <a:srgbClr val="000000"/>
                        </a:solidFill>
                        <a:latin typeface="Cambria Math" panose="02040503050406030204" pitchFamily="18" charset="0"/>
                      </a:rPr>
                      <m:t>: </m:t>
                    </m:r>
                    <m:r>
                      <m:rPr>
                        <m:sty m:val="p"/>
                      </m:rPr>
                      <a:rPr lang="en-US" sz="3600" i="1" noProof="0" smtClean="0">
                        <a:solidFill>
                          <a:srgbClr val="000000"/>
                        </a:solidFill>
                        <a:latin typeface="Cambria Math" panose="02040503050406030204" pitchFamily="18" charset="0"/>
                      </a:rPr>
                      <m:t>from</m:t>
                    </m:r>
                    <m:r>
                      <a:rPr lang="en-US" sz="3600" i="1" noProof="0" smtClean="0">
                        <a:solidFill>
                          <a:srgbClr val="000000"/>
                        </a:solidFill>
                        <a:latin typeface="Cambria Math" panose="02040503050406030204" pitchFamily="18" charset="0"/>
                      </a:rPr>
                      <m:t>  1×</m:t>
                    </m:r>
                    <m:sSup>
                      <m:sSupPr>
                        <m:ctrlPr>
                          <a:rPr lang="en-US" sz="3600" i="1" noProof="0" smtClean="0">
                            <a:solidFill>
                              <a:srgbClr val="000000"/>
                            </a:solidFill>
                            <a:latin typeface="Cambria Math" panose="02040503050406030204" pitchFamily="18" charset="0"/>
                          </a:rPr>
                        </m:ctrlPr>
                      </m:sSupPr>
                      <m:e>
                        <m:r>
                          <a:rPr lang="en-US" sz="3600" i="1" noProof="0" smtClean="0">
                            <a:solidFill>
                              <a:srgbClr val="000000"/>
                            </a:solidFill>
                            <a:latin typeface="Cambria Math" panose="02040503050406030204" pitchFamily="18" charset="0"/>
                          </a:rPr>
                          <m:t>10</m:t>
                        </m:r>
                      </m:e>
                      <m:sup>
                        <m:r>
                          <a:rPr lang="en-US" sz="3600" i="1" noProof="0" smtClean="0">
                            <a:solidFill>
                              <a:srgbClr val="000000"/>
                            </a:solidFill>
                            <a:latin typeface="Cambria Math" panose="02040503050406030204" pitchFamily="18" charset="0"/>
                          </a:rPr>
                          <m:t>−9</m:t>
                        </m:r>
                      </m:sup>
                    </m:sSup>
                    <m:r>
                      <a:rPr lang="en-US" sz="3600" i="1" noProof="0" smtClean="0">
                        <a:solidFill>
                          <a:srgbClr val="000000"/>
                        </a:solidFill>
                        <a:latin typeface="Cambria Math" panose="02040503050406030204" pitchFamily="18" charset="0"/>
                      </a:rPr>
                      <m:t>  </m:t>
                    </m:r>
                    <m:r>
                      <m:rPr>
                        <m:sty m:val="p"/>
                      </m:rPr>
                      <a:rPr lang="en-US" sz="3600" i="1" noProof="0" smtClean="0">
                        <a:solidFill>
                          <a:srgbClr val="000000"/>
                        </a:solidFill>
                        <a:latin typeface="Cambria Math" panose="02040503050406030204" pitchFamily="18" charset="0"/>
                      </a:rPr>
                      <m:t>to</m:t>
                    </m:r>
                    <m:r>
                      <a:rPr lang="en-US" sz="3600" i="1" noProof="0" smtClean="0">
                        <a:solidFill>
                          <a:srgbClr val="000000"/>
                        </a:solidFill>
                        <a:latin typeface="Cambria Math" panose="02040503050406030204" pitchFamily="18" charset="0"/>
                      </a:rPr>
                      <m:t>  5×</m:t>
                    </m:r>
                    <m:sSup>
                      <m:sSupPr>
                        <m:ctrlPr>
                          <a:rPr lang="en-US" sz="3600" i="1" noProof="0" smtClean="0">
                            <a:solidFill>
                              <a:srgbClr val="000000"/>
                            </a:solidFill>
                            <a:latin typeface="Cambria Math" panose="02040503050406030204" pitchFamily="18" charset="0"/>
                          </a:rPr>
                        </m:ctrlPr>
                      </m:sSupPr>
                      <m:e>
                        <m:r>
                          <a:rPr lang="en-US" sz="3600" i="1" noProof="0" smtClean="0">
                            <a:solidFill>
                              <a:srgbClr val="000000"/>
                            </a:solidFill>
                            <a:latin typeface="Cambria Math" panose="02040503050406030204" pitchFamily="18" charset="0"/>
                          </a:rPr>
                          <m:t>10</m:t>
                        </m:r>
                      </m:e>
                      <m:sup>
                        <m:r>
                          <a:rPr lang="en-US" sz="3600" i="1" noProof="0" smtClean="0">
                            <a:solidFill>
                              <a:srgbClr val="000000"/>
                            </a:solidFill>
                            <a:latin typeface="Cambria Math" panose="02040503050406030204" pitchFamily="18" charset="0"/>
                          </a:rPr>
                          <m:t>−9</m:t>
                        </m:r>
                      </m:sup>
                    </m:sSup>
                  </m:oMath>
                </a14:m>
                <a:endParaRPr lang="en-US" sz="3600" noProof="0" dirty="0">
                  <a:latin typeface="Aptos" panose="020B0004020202020204" pitchFamily="34" charset="0"/>
                </a:endParaRPr>
              </a:p>
            </p:txBody>
          </p:sp>
        </mc:Choice>
        <mc:Fallback xmlns="">
          <p:sp>
            <p:nvSpPr>
              <p:cNvPr id="514" name="CasellaDiTesto 3"/>
              <p:cNvSpPr txBox="1">
                <a:spLocks noRot="1" noChangeAspect="1" noMove="1" noResize="1" noEditPoints="1" noAdjustHandles="1" noChangeArrowheads="1" noChangeShapeType="1" noTextEdit="1"/>
              </p:cNvSpPr>
              <p:nvPr/>
            </p:nvSpPr>
            <p:spPr>
              <a:xfrm>
                <a:off x="645619" y="3381376"/>
                <a:ext cx="11454939" cy="1292660"/>
              </a:xfrm>
              <a:prstGeom prst="rect">
                <a:avLst/>
              </a:prstGeom>
              <a:blipFill>
                <a:blip r:embed="rId3"/>
                <a:stretch>
                  <a:fillRect l="-1650" t="-3774" b="-13679"/>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515" name="CasellaDiTesto 6"/>
          <p:cNvSpPr txBox="1"/>
          <p:nvPr/>
        </p:nvSpPr>
        <p:spPr>
          <a:xfrm>
            <a:off x="4043769" y="5584997"/>
            <a:ext cx="6885711" cy="2954653"/>
          </a:xfrm>
          <a:prstGeom prst="rect">
            <a:avLst/>
          </a:prstGeom>
          <a:solidFill>
            <a:srgbClr val="FFFFFF"/>
          </a:solidFill>
          <a:ln w="381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71500" indent="-571500" algn="l" defTabSz="1828800">
              <a:buSzPct val="100000"/>
              <a:buFont typeface="Arial"/>
              <a:buChar char="•"/>
              <a:defRPr sz="4000">
                <a:solidFill>
                  <a:srgbClr val="000000"/>
                </a:solidFill>
                <a:latin typeface="Aptos"/>
                <a:ea typeface="Aptos"/>
                <a:cs typeface="Aptos"/>
                <a:sym typeface="Aptos"/>
              </a:defRPr>
            </a:pPr>
            <a:r>
              <a:rPr lang="en-US" sz="3600" noProof="0" dirty="0">
                <a:latin typeface="Aptos" panose="020B0004020202020204" pitchFamily="34" charset="0"/>
              </a:rPr>
              <a:t>4 wires</a:t>
            </a:r>
          </a:p>
          <a:p>
            <a:pPr marL="571500" indent="-571500" algn="l" defTabSz="1828800">
              <a:buSzPct val="100000"/>
              <a:buFont typeface="Arial"/>
              <a:buChar char="•"/>
              <a:defRPr sz="4000">
                <a:solidFill>
                  <a:srgbClr val="000000"/>
                </a:solidFill>
                <a:latin typeface="Aptos"/>
                <a:ea typeface="Aptos"/>
                <a:cs typeface="Aptos"/>
                <a:sym typeface="Aptos"/>
              </a:defRPr>
            </a:pPr>
            <a:r>
              <a:rPr lang="en-US" sz="3600" noProof="0" dirty="0">
                <a:latin typeface="Aptos" panose="020B0004020202020204" pitchFamily="34" charset="0"/>
              </a:rPr>
              <a:t>Length: 1,2 m</a:t>
            </a:r>
          </a:p>
          <a:p>
            <a:pPr marL="571500" indent="-571500" algn="l" defTabSz="1828800">
              <a:buSzPct val="100000"/>
              <a:buFont typeface="Arial"/>
              <a:buChar char="•"/>
              <a:defRPr sz="4000">
                <a:solidFill>
                  <a:srgbClr val="000000"/>
                </a:solidFill>
                <a:latin typeface="Aptos"/>
                <a:ea typeface="Aptos"/>
                <a:cs typeface="Aptos"/>
                <a:sym typeface="Aptos"/>
              </a:defRPr>
            </a:pPr>
            <a:r>
              <a:rPr lang="en-US" sz="3600" noProof="0" dirty="0">
                <a:latin typeface="Aptos" panose="020B0004020202020204" pitchFamily="34" charset="0"/>
              </a:rPr>
              <a:t>Diameter: 3 mm</a:t>
            </a:r>
          </a:p>
          <a:p>
            <a:pPr marL="571500" indent="-571500" algn="l" defTabSz="1828800">
              <a:buSzPct val="100000"/>
              <a:buFont typeface="Arial"/>
              <a:buChar char="•"/>
              <a:defRPr sz="4000">
                <a:solidFill>
                  <a:srgbClr val="000000"/>
                </a:solidFill>
                <a:latin typeface="Aptos"/>
                <a:ea typeface="Aptos"/>
                <a:cs typeface="Aptos"/>
                <a:sym typeface="Aptos"/>
              </a:defRPr>
            </a:pPr>
            <a:r>
              <a:rPr lang="en-US" sz="3600" noProof="0" dirty="0">
                <a:latin typeface="Aptos" panose="020B0004020202020204" pitchFamily="34" charset="0"/>
              </a:rPr>
              <a:t>Mirror mass: 211 kg</a:t>
            </a:r>
          </a:p>
          <a:p>
            <a:pPr marL="571500" indent="-571500" algn="l" defTabSz="1828800">
              <a:buSzPct val="100000"/>
              <a:buFont typeface="Arial"/>
              <a:buChar char="•"/>
              <a:defRPr sz="4000">
                <a:solidFill>
                  <a:srgbClr val="000000"/>
                </a:solidFill>
                <a:latin typeface="Aptos"/>
                <a:ea typeface="Aptos"/>
                <a:cs typeface="Aptos"/>
                <a:sym typeface="Aptos"/>
              </a:defRPr>
            </a:pPr>
            <a:r>
              <a:rPr lang="en-US" sz="3600" noProof="0" dirty="0">
                <a:latin typeface="Aptos" panose="020B0004020202020204" pitchFamily="34" charset="0"/>
              </a:rPr>
              <a:t>Average temperature: 15 K</a:t>
            </a:r>
          </a:p>
        </p:txBody>
      </p:sp>
      <p:grpSp>
        <p:nvGrpSpPr>
          <p:cNvPr id="518" name="Immagine 8"/>
          <p:cNvGrpSpPr/>
          <p:nvPr/>
        </p:nvGrpSpPr>
        <p:grpSpPr>
          <a:xfrm>
            <a:off x="14454302" y="1553167"/>
            <a:ext cx="8556954" cy="11326093"/>
            <a:chOff x="0" y="0"/>
            <a:chExt cx="8556953" cy="11326091"/>
          </a:xfrm>
        </p:grpSpPr>
        <p:sp>
          <p:nvSpPr>
            <p:cNvPr id="516" name="Rettangolo"/>
            <p:cNvSpPr/>
            <p:nvPr/>
          </p:nvSpPr>
          <p:spPr>
            <a:xfrm>
              <a:off x="0" y="0"/>
              <a:ext cx="8556954" cy="11326092"/>
            </a:xfrm>
            <a:prstGeom prst="rect">
              <a:avLst/>
            </a:prstGeom>
            <a:solidFill>
              <a:srgbClr val="ECECEC"/>
            </a:solidFill>
            <a:ln w="12700" cap="flat">
              <a:noFill/>
              <a:miter lim="400000"/>
            </a:ln>
            <a:effectLst/>
          </p:spPr>
          <p:txBody>
            <a:bodyPr wrap="square" lIns="91439" tIns="91439" rIns="91439" bIns="91439" numCol="1" anchor="ctr">
              <a:noAutofit/>
            </a:bodyPr>
            <a:lstStyle/>
            <a:p>
              <a:pPr algn="l" defTabSz="1828800">
                <a:defRPr sz="3600">
                  <a:solidFill>
                    <a:srgbClr val="000000"/>
                  </a:solidFill>
                  <a:latin typeface="Aptos"/>
                  <a:ea typeface="Aptos"/>
                  <a:cs typeface="Aptos"/>
                  <a:sym typeface="Aptos"/>
                </a:defRPr>
              </a:pPr>
              <a:endParaRPr lang="en-US" noProof="0" dirty="0"/>
            </a:p>
          </p:txBody>
        </p:sp>
        <p:pic>
          <p:nvPicPr>
            <p:cNvPr id="517" name="image47.png" descr="image47.png"/>
            <p:cNvPicPr>
              <a:picLocks noChangeAspect="1"/>
            </p:cNvPicPr>
            <p:nvPr/>
          </p:nvPicPr>
          <p:blipFill>
            <a:blip r:embed="rId4"/>
            <a:stretch>
              <a:fillRect/>
            </a:stretch>
          </p:blipFill>
          <p:spPr>
            <a:xfrm>
              <a:off x="0" y="0"/>
              <a:ext cx="8556954" cy="11326092"/>
            </a:xfrm>
            <a:prstGeom prst="rect">
              <a:avLst/>
            </a:prstGeom>
            <a:ln w="177800" cap="sq">
              <a:solidFill>
                <a:srgbClr val="FFFFFF"/>
              </a:solidFill>
              <a:prstDash val="solid"/>
              <a:miter lim="800000"/>
            </a:ln>
            <a:effectLst>
              <a:outerShdw blurRad="101600" dist="25400" dir="5400000" rotWithShape="0">
                <a:srgbClr val="000000">
                  <a:alpha val="40000"/>
                </a:srgbClr>
              </a:outerShdw>
            </a:effectLst>
          </p:spPr>
        </p:pic>
      </p:grpSp>
      <p:sp>
        <p:nvSpPr>
          <p:cNvPr id="519" name="Connettore 2 4"/>
          <p:cNvSpPr/>
          <p:nvPr/>
        </p:nvSpPr>
        <p:spPr>
          <a:xfrm>
            <a:off x="10929480" y="7216213"/>
            <a:ext cx="3221183" cy="1"/>
          </a:xfrm>
          <a:prstGeom prst="line">
            <a:avLst/>
          </a:prstGeom>
          <a:ln w="38100">
            <a:solidFill>
              <a:srgbClr val="000000"/>
            </a:solidFill>
            <a:tailEnd type="triangle"/>
          </a:ln>
        </p:spPr>
        <p:txBody>
          <a:bodyPr tIns="91439" bIns="91439"/>
          <a:lstStyle/>
          <a:p>
            <a:pPr algn="l" defTabSz="1828800">
              <a:defRPr sz="3600">
                <a:solidFill>
                  <a:srgbClr val="000000"/>
                </a:solidFill>
                <a:latin typeface="Aptos"/>
                <a:ea typeface="Aptos"/>
                <a:cs typeface="Aptos"/>
                <a:sym typeface="Aptos"/>
              </a:defRPr>
            </a:pPr>
            <a:endParaRPr lang="en-US" noProof="0" dirty="0"/>
          </a:p>
        </p:txBody>
      </p:sp>
      <mc:AlternateContent xmlns:mc="http://schemas.openxmlformats.org/markup-compatibility/2006" xmlns:a14="http://schemas.microsoft.com/office/drawing/2010/main">
        <mc:Choice Requires="a14">
          <p:sp>
            <p:nvSpPr>
              <p:cNvPr id="520" name="CasellaDiTesto 2"/>
              <p:cNvSpPr txBox="1"/>
              <p:nvPr/>
            </p:nvSpPr>
            <p:spPr>
              <a:xfrm>
                <a:off x="2580271" y="11202210"/>
                <a:ext cx="8033609" cy="112582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m:rPr>
                          <m:sty m:val="p"/>
                        </m:rPr>
                        <a:rPr lang="en-US" sz="3600" i="1" noProof="0" smtClean="0">
                          <a:solidFill>
                            <a:srgbClr val="000000"/>
                          </a:solidFill>
                          <a:latin typeface="Cambria Math" panose="02040503050406030204" pitchFamily="18" charset="0"/>
                        </a:rPr>
                        <m:t>if</m:t>
                      </m:r>
                      <m:r>
                        <a:rPr lang="en-US" sz="3600" i="1" noProof="0" smtClean="0">
                          <a:solidFill>
                            <a:srgbClr val="000000"/>
                          </a:solidFill>
                          <a:latin typeface="Cambria Math" panose="02040503050406030204" pitchFamily="18" charset="0"/>
                        </a:rPr>
                        <m:t> </m:t>
                      </m:r>
                      <m:r>
                        <a:rPr lang="en-US" sz="3600" i="1" noProof="0" smtClean="0">
                          <a:solidFill>
                            <a:srgbClr val="000000"/>
                          </a:solidFill>
                          <a:latin typeface="Cambria Math" panose="02040503050406030204" pitchFamily="18" charset="0"/>
                        </a:rPr>
                        <m:t>𝜔</m:t>
                      </m:r>
                      <m:r>
                        <a:rPr lang="en-US" sz="3600" i="1" noProof="0" smtClean="0">
                          <a:solidFill>
                            <a:srgbClr val="000000"/>
                          </a:solidFill>
                          <a:latin typeface="Cambria Math" panose="02040503050406030204" pitchFamily="18" charset="0"/>
                        </a:rPr>
                        <m:t>≫</m:t>
                      </m:r>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𝜔</m:t>
                          </m:r>
                        </m:e>
                        <m:sub>
                          <m:r>
                            <a:rPr lang="en-US" sz="3600" i="1" noProof="0" smtClean="0">
                              <a:solidFill>
                                <a:srgbClr val="000000"/>
                              </a:solidFill>
                              <a:latin typeface="Cambria Math" panose="02040503050406030204" pitchFamily="18" charset="0"/>
                            </a:rPr>
                            <m:t>𝑝</m:t>
                          </m:r>
                        </m:sub>
                      </m:sSub>
                      <m:r>
                        <a:rPr lang="en-US" sz="3600" i="1" noProof="0" smtClean="0">
                          <a:solidFill>
                            <a:srgbClr val="000000"/>
                          </a:solidFill>
                          <a:latin typeface="Cambria Math" panose="02040503050406030204" pitchFamily="18" charset="0"/>
                        </a:rPr>
                        <m:t>     </m:t>
                      </m:r>
                      <m:sSubSup>
                        <m:sSubSupPr>
                          <m:ctrlPr>
                            <a:rPr lang="en-US" sz="3600" i="1" noProof="0" smtClean="0">
                              <a:solidFill>
                                <a:srgbClr val="000000"/>
                              </a:solidFill>
                              <a:latin typeface="Cambria Math" panose="02040503050406030204" pitchFamily="18" charset="0"/>
                            </a:rPr>
                          </m:ctrlPr>
                        </m:sSubSupPr>
                        <m:e>
                          <m:r>
                            <a:rPr lang="en-US" sz="3600" i="1" noProof="0" smtClean="0">
                              <a:solidFill>
                                <a:srgbClr val="000000"/>
                              </a:solidFill>
                              <a:latin typeface="Cambria Math" panose="02040503050406030204" pitchFamily="18" charset="0"/>
                            </a:rPr>
                            <m:t>𝑥</m:t>
                          </m:r>
                        </m:e>
                        <m:sub>
                          <m:r>
                            <a:rPr lang="en-US" sz="3600" i="1" noProof="0" smtClean="0">
                              <a:solidFill>
                                <a:srgbClr val="000000"/>
                              </a:solidFill>
                              <a:latin typeface="Cambria Math" panose="02040503050406030204" pitchFamily="18" charset="0"/>
                            </a:rPr>
                            <m:t>𝑆𝑇𝑁</m:t>
                          </m:r>
                        </m:sub>
                        <m:sup>
                          <m:r>
                            <a:rPr lang="en-US" sz="3600" i="1" noProof="0" smtClean="0">
                              <a:solidFill>
                                <a:srgbClr val="000000"/>
                              </a:solidFill>
                              <a:latin typeface="Cambria Math" panose="02040503050406030204" pitchFamily="18" charset="0"/>
                            </a:rPr>
                            <m:t>2</m:t>
                          </m:r>
                        </m:sup>
                      </m:sSubSup>
                      <m:d>
                        <m:dPr>
                          <m:ctrlPr>
                            <a:rPr lang="en-US" sz="3600" i="1" noProof="0" smtClean="0">
                              <a:solidFill>
                                <a:srgbClr val="000000"/>
                              </a:solidFill>
                              <a:latin typeface="Cambria Math" panose="02040503050406030204" pitchFamily="18" charset="0"/>
                            </a:rPr>
                          </m:ctrlPr>
                        </m:dPr>
                        <m:e>
                          <m:r>
                            <a:rPr lang="en-US" sz="3600" i="1" noProof="0" smtClean="0">
                              <a:solidFill>
                                <a:srgbClr val="000000"/>
                              </a:solidFill>
                              <a:latin typeface="Cambria Math" panose="02040503050406030204" pitchFamily="18" charset="0"/>
                            </a:rPr>
                            <m:t>𝜔</m:t>
                          </m:r>
                        </m:e>
                      </m:d>
                      <m:r>
                        <a:rPr lang="en-US" sz="3600" i="1" noProof="0" smtClean="0">
                          <a:solidFill>
                            <a:srgbClr val="000000"/>
                          </a:solidFill>
                          <a:latin typeface="Cambria Math" panose="02040503050406030204" pitchFamily="18" charset="0"/>
                        </a:rPr>
                        <m:t>  =</m:t>
                      </m:r>
                      <m:f>
                        <m:fPr>
                          <m:ctrlPr>
                            <a:rPr lang="en-US" sz="3600" i="1" noProof="0" smtClean="0">
                              <a:solidFill>
                                <a:srgbClr val="000000"/>
                              </a:solidFill>
                              <a:latin typeface="Cambria Math" panose="02040503050406030204" pitchFamily="18" charset="0"/>
                            </a:rPr>
                          </m:ctrlPr>
                        </m:fPr>
                        <m:num>
                          <m:r>
                            <a:rPr lang="en-US" sz="3600" i="1" noProof="0" smtClean="0">
                              <a:solidFill>
                                <a:srgbClr val="000000"/>
                              </a:solidFill>
                              <a:latin typeface="Cambria Math" panose="02040503050406030204" pitchFamily="18" charset="0"/>
                            </a:rPr>
                            <m:t>4</m:t>
                          </m:r>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𝑘</m:t>
                              </m:r>
                            </m:e>
                            <m:sub>
                              <m:r>
                                <a:rPr lang="en-US" sz="3600" i="1" noProof="0" smtClean="0">
                                  <a:solidFill>
                                    <a:srgbClr val="000000"/>
                                  </a:solidFill>
                                  <a:latin typeface="Cambria Math" panose="02040503050406030204" pitchFamily="18" charset="0"/>
                                </a:rPr>
                                <m:t>𝐵</m:t>
                              </m:r>
                            </m:sub>
                          </m:sSub>
                          <m:r>
                            <a:rPr lang="en-US" sz="3600" i="1" noProof="0" smtClean="0">
                              <a:solidFill>
                                <a:srgbClr val="000000"/>
                              </a:solidFill>
                              <a:latin typeface="Cambria Math" panose="02040503050406030204" pitchFamily="18" charset="0"/>
                            </a:rPr>
                            <m:t>𝑇</m:t>
                          </m:r>
                          <m:sSubSup>
                            <m:sSubSupPr>
                              <m:ctrlPr>
                                <a:rPr lang="en-US" sz="3600" i="1" noProof="0" smtClean="0">
                                  <a:solidFill>
                                    <a:srgbClr val="000000"/>
                                  </a:solidFill>
                                  <a:latin typeface="Cambria Math" panose="02040503050406030204" pitchFamily="18" charset="0"/>
                                </a:rPr>
                              </m:ctrlPr>
                            </m:sSubSupPr>
                            <m:e>
                              <m:r>
                                <a:rPr lang="en-US" sz="3600" i="1" noProof="0" smtClean="0">
                                  <a:solidFill>
                                    <a:srgbClr val="000000"/>
                                  </a:solidFill>
                                  <a:latin typeface="Cambria Math" panose="02040503050406030204" pitchFamily="18" charset="0"/>
                                </a:rPr>
                                <m:t>𝜔</m:t>
                              </m:r>
                            </m:e>
                            <m:sub>
                              <m:r>
                                <a:rPr lang="en-US" sz="3600" i="1" noProof="0" smtClean="0">
                                  <a:solidFill>
                                    <a:srgbClr val="000000"/>
                                  </a:solidFill>
                                  <a:latin typeface="Cambria Math" panose="02040503050406030204" pitchFamily="18" charset="0"/>
                                </a:rPr>
                                <m:t>𝑝</m:t>
                              </m:r>
                            </m:sub>
                            <m:sup>
                              <m:r>
                                <a:rPr lang="en-US" sz="3600" i="1" noProof="0" smtClean="0">
                                  <a:solidFill>
                                    <a:srgbClr val="000000"/>
                                  </a:solidFill>
                                  <a:latin typeface="Cambria Math" panose="02040503050406030204" pitchFamily="18" charset="0"/>
                                </a:rPr>
                                <m:t>2</m:t>
                              </m:r>
                            </m:sup>
                          </m:sSubSup>
                          <m:r>
                            <a:rPr lang="en-US" sz="3600" i="1" noProof="0" smtClean="0">
                              <a:solidFill>
                                <a:srgbClr val="000000"/>
                              </a:solidFill>
                              <a:latin typeface="Cambria Math" panose="02040503050406030204" pitchFamily="18" charset="0"/>
                            </a:rPr>
                            <m:t>𝐷</m:t>
                          </m:r>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𝜙</m:t>
                              </m:r>
                            </m:e>
                            <m:sub>
                              <m:r>
                                <a:rPr lang="en-US" sz="3600" i="1" noProof="0" smtClean="0">
                                  <a:solidFill>
                                    <a:srgbClr val="000000"/>
                                  </a:solidFill>
                                  <a:latin typeface="Cambria Math" panose="02040503050406030204" pitchFamily="18" charset="0"/>
                                </a:rPr>
                                <m:t>𝑏𝑢𝑙𝑘</m:t>
                              </m:r>
                            </m:sub>
                          </m:sSub>
                        </m:num>
                        <m:den>
                          <m:r>
                            <a:rPr lang="en-US" sz="3600" i="1" noProof="0" smtClean="0">
                              <a:solidFill>
                                <a:srgbClr val="000000"/>
                              </a:solidFill>
                              <a:latin typeface="Cambria Math" panose="02040503050406030204" pitchFamily="18" charset="0"/>
                            </a:rPr>
                            <m:t>𝑚</m:t>
                          </m:r>
                          <m:sSup>
                            <m:sSupPr>
                              <m:ctrlPr>
                                <a:rPr lang="en-US" sz="3600" i="1" noProof="0" smtClean="0">
                                  <a:solidFill>
                                    <a:srgbClr val="000000"/>
                                  </a:solidFill>
                                  <a:latin typeface="Cambria Math" panose="02040503050406030204" pitchFamily="18" charset="0"/>
                                </a:rPr>
                              </m:ctrlPr>
                            </m:sSupPr>
                            <m:e>
                              <m:r>
                                <a:rPr lang="en-US" sz="3600" i="1" noProof="0" smtClean="0">
                                  <a:solidFill>
                                    <a:srgbClr val="000000"/>
                                  </a:solidFill>
                                  <a:latin typeface="Cambria Math" panose="02040503050406030204" pitchFamily="18" charset="0"/>
                                </a:rPr>
                                <m:t>𝜔</m:t>
                              </m:r>
                            </m:e>
                            <m:sup>
                              <m:r>
                                <a:rPr lang="en-US" sz="3600" i="1" noProof="0" smtClean="0">
                                  <a:solidFill>
                                    <a:srgbClr val="000000"/>
                                  </a:solidFill>
                                  <a:latin typeface="Cambria Math" panose="02040503050406030204" pitchFamily="18" charset="0"/>
                                </a:rPr>
                                <m:t>5</m:t>
                              </m:r>
                            </m:sup>
                          </m:sSup>
                        </m:den>
                      </m:f>
                    </m:oMath>
                  </m:oMathPara>
                </a14:m>
                <a:endParaRPr lang="en-US" sz="3600" noProof="0" dirty="0">
                  <a:latin typeface="Aptos" panose="020B0004020202020204" pitchFamily="34" charset="0"/>
                </a:endParaRPr>
              </a:p>
            </p:txBody>
          </p:sp>
        </mc:Choice>
        <mc:Fallback xmlns="">
          <p:sp>
            <p:nvSpPr>
              <p:cNvPr id="520" name="CasellaDiTesto 2"/>
              <p:cNvSpPr txBox="1">
                <a:spLocks noRot="1" noChangeAspect="1" noMove="1" noResize="1" noEditPoints="1" noAdjustHandles="1" noChangeArrowheads="1" noChangeShapeType="1" noTextEdit="1"/>
              </p:cNvSpPr>
              <p:nvPr/>
            </p:nvSpPr>
            <p:spPr>
              <a:xfrm>
                <a:off x="2580271" y="11202210"/>
                <a:ext cx="8033609" cy="1125821"/>
              </a:xfrm>
              <a:prstGeom prst="rect">
                <a:avLst/>
              </a:prstGeom>
              <a:blipFill>
                <a:blip r:embed="rId5"/>
                <a:stretch>
                  <a:fillRect/>
                </a:stretch>
              </a:blipFill>
              <a:ln w="12700">
                <a:miter lim="400000"/>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1" name="CasellaDiTesto 5"/>
              <p:cNvSpPr txBox="1"/>
              <p:nvPr/>
            </p:nvSpPr>
            <p:spPr>
              <a:xfrm>
                <a:off x="4135209" y="9288846"/>
                <a:ext cx="7003949" cy="128687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p>
                <a:pPr algn="l" defTabSz="1828800">
                  <a:defRPr sz="3600">
                    <a:solidFill>
                      <a:srgbClr val="000000"/>
                    </a:solidFill>
                    <a:latin typeface="Aptos"/>
                    <a:ea typeface="Aptos"/>
                    <a:cs typeface="Aptos"/>
                    <a:sym typeface="Aptos"/>
                  </a:defRPr>
                </a:pPr>
                <a:r>
                  <a:rPr lang="en-US" sz="3600" noProof="0" dirty="0">
                    <a:latin typeface="Aptos" panose="020B0004020202020204" pitchFamily="34" charset="0"/>
                  </a:rPr>
                  <a:t>Pendulum mode </a:t>
                </a:r>
                <a14:m>
                  <m:oMath xmlns:m="http://schemas.openxmlformats.org/officeDocument/2006/math">
                    <m:r>
                      <a:rPr lang="en-US" sz="3600" i="1" noProof="0" smtClean="0">
                        <a:solidFill>
                          <a:srgbClr val="000000"/>
                        </a:solidFill>
                        <a:latin typeface="Cambria Math" panose="02040503050406030204" pitchFamily="18" charset="0"/>
                      </a:rPr>
                      <m:t>≃0,5 </m:t>
                    </m:r>
                    <m:r>
                      <m:rPr>
                        <m:sty m:val="p"/>
                      </m:rPr>
                      <a:rPr lang="en-US" sz="3600" i="1" noProof="0" smtClean="0">
                        <a:solidFill>
                          <a:srgbClr val="000000"/>
                        </a:solidFill>
                        <a:latin typeface="Cambria Math" panose="02040503050406030204" pitchFamily="18" charset="0"/>
                      </a:rPr>
                      <m:t>Hz</m:t>
                    </m:r>
                  </m:oMath>
                </a14:m>
                <a:endParaRPr lang="en-US" sz="3600" noProof="0" dirty="0">
                  <a:latin typeface="Aptos" panose="020B0004020202020204" pitchFamily="34" charset="0"/>
                </a:endParaRPr>
              </a:p>
              <a:p>
                <a:pPr algn="l" defTabSz="1828800">
                  <a:defRPr sz="3600">
                    <a:solidFill>
                      <a:srgbClr val="000000"/>
                    </a:solidFill>
                    <a:latin typeface="Aptos"/>
                    <a:ea typeface="Aptos"/>
                    <a:cs typeface="Aptos"/>
                    <a:sym typeface="Aptos"/>
                  </a:defRPr>
                </a:pPr>
                <a:r>
                  <a:rPr lang="en-US" sz="3600" noProof="0" dirty="0">
                    <a:latin typeface="Aptos" panose="020B0004020202020204" pitchFamily="34" charset="0"/>
                  </a:rPr>
                  <a:t>First violin mode </a:t>
                </a:r>
                <a14:m>
                  <m:oMath xmlns:m="http://schemas.openxmlformats.org/officeDocument/2006/math">
                    <m:r>
                      <a:rPr lang="en-US" sz="3600" i="1" noProof="0" smtClean="0">
                        <a:solidFill>
                          <a:srgbClr val="000000"/>
                        </a:solidFill>
                        <a:latin typeface="Cambria Math" panose="02040503050406030204" pitchFamily="18" charset="0"/>
                      </a:rPr>
                      <m:t>≃70 </m:t>
                    </m:r>
                    <m:r>
                      <m:rPr>
                        <m:sty m:val="p"/>
                      </m:rPr>
                      <a:rPr lang="en-US" sz="3600" i="1" noProof="0" smtClean="0">
                        <a:solidFill>
                          <a:srgbClr val="000000"/>
                        </a:solidFill>
                        <a:latin typeface="Cambria Math" panose="02040503050406030204" pitchFamily="18" charset="0"/>
                      </a:rPr>
                      <m:t>Hz</m:t>
                    </m:r>
                  </m:oMath>
                </a14:m>
                <a:endParaRPr lang="en-US" sz="3600" noProof="0" dirty="0">
                  <a:latin typeface="Aptos" panose="020B0004020202020204" pitchFamily="34" charset="0"/>
                </a:endParaRPr>
              </a:p>
            </p:txBody>
          </p:sp>
        </mc:Choice>
        <mc:Fallback xmlns="">
          <p:sp>
            <p:nvSpPr>
              <p:cNvPr id="521" name="CasellaDiTesto 5"/>
              <p:cNvSpPr txBox="1">
                <a:spLocks noRot="1" noChangeAspect="1" noMove="1" noResize="1" noEditPoints="1" noAdjustHandles="1" noChangeArrowheads="1" noChangeShapeType="1" noTextEdit="1"/>
              </p:cNvSpPr>
              <p:nvPr/>
            </p:nvSpPr>
            <p:spPr>
              <a:xfrm>
                <a:off x="4135209" y="9288846"/>
                <a:ext cx="7003949" cy="1286877"/>
              </a:xfrm>
              <a:prstGeom prst="rect">
                <a:avLst/>
              </a:prstGeom>
              <a:blipFill>
                <a:blip r:embed="rId6"/>
                <a:stretch>
                  <a:fillRect l="-2611" t="-3318" b="-14218"/>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4" name="Title 1">
            <a:extLst>
              <a:ext uri="{FF2B5EF4-FFF2-40B4-BE49-F238E27FC236}">
                <a16:creationId xmlns:a16="http://schemas.microsoft.com/office/drawing/2014/main" id="{54801C87-27A5-CDCA-ABA9-F18D03142140}"/>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Suspension thermal noise (STN)</a:t>
            </a:r>
          </a:p>
        </p:txBody>
      </p:sp>
      <p:sp>
        <p:nvSpPr>
          <p:cNvPr id="5" name="Rettangolo">
            <a:extLst>
              <a:ext uri="{FF2B5EF4-FFF2-40B4-BE49-F238E27FC236}">
                <a16:creationId xmlns:a16="http://schemas.microsoft.com/office/drawing/2014/main" id="{EC16510C-4319-D8A2-55D2-68C88E3722AE}"/>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6" name="Michele Arcangelo Dicorato and Nicolò Baldicchi, PAS Rome meeting 2026">
            <a:extLst>
              <a:ext uri="{FF2B5EF4-FFF2-40B4-BE49-F238E27FC236}">
                <a16:creationId xmlns:a16="http://schemas.microsoft.com/office/drawing/2014/main" id="{1464FD96-DB03-3E24-192B-D85A571E1814}"/>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CasellaDiTesto 35"/>
          <p:cNvSpPr txBox="1"/>
          <p:nvPr/>
        </p:nvSpPr>
        <p:spPr>
          <a:xfrm>
            <a:off x="10571624" y="10014649"/>
            <a:ext cx="12772061" cy="2913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l" defTabSz="1828800">
              <a:defRPr sz="3600" b="1">
                <a:solidFill>
                  <a:srgbClr val="000000"/>
                </a:solidFill>
                <a:latin typeface="Aptos"/>
                <a:ea typeface="Aptos"/>
                <a:cs typeface="Aptos"/>
                <a:sym typeface="Aptos"/>
              </a:defRPr>
            </a:pPr>
            <a:r>
              <a:rPr lang="en-US" noProof="0" dirty="0"/>
              <a:t>Monocrystalline silicon </a:t>
            </a:r>
            <a:r>
              <a:rPr lang="en-US" b="0" noProof="0" dirty="0"/>
              <a:t>is one of the most promising candidate materials.</a:t>
            </a:r>
          </a:p>
          <a:p>
            <a:pPr algn="l" defTabSz="1828800">
              <a:defRPr sz="3600">
                <a:solidFill>
                  <a:srgbClr val="000000"/>
                </a:solidFill>
                <a:latin typeface="Aptos"/>
                <a:ea typeface="Aptos"/>
                <a:cs typeface="Aptos"/>
                <a:sym typeface="Aptos"/>
              </a:defRPr>
            </a:pPr>
            <a:r>
              <a:rPr lang="en-US" noProof="0" dirty="0"/>
              <a:t>This is due to its thermoelastic nulling regions (zero crossing of the thermal expansion coefficient at 18K and 123K) and low mechanical loss at cryogenic temperatures.</a:t>
            </a:r>
          </a:p>
        </p:txBody>
      </p:sp>
      <p:grpSp>
        <p:nvGrpSpPr>
          <p:cNvPr id="222" name="Group 37"/>
          <p:cNvGrpSpPr/>
          <p:nvPr/>
        </p:nvGrpSpPr>
        <p:grpSpPr>
          <a:xfrm>
            <a:off x="0" y="2234947"/>
            <a:ext cx="10098940" cy="10800002"/>
            <a:chOff x="0" y="0"/>
            <a:chExt cx="10098939" cy="10800000"/>
          </a:xfrm>
        </p:grpSpPr>
        <p:pic>
          <p:nvPicPr>
            <p:cNvPr id="207" name="Picture 3" descr="Picture 3"/>
            <p:cNvPicPr>
              <a:picLocks noChangeAspect="1"/>
            </p:cNvPicPr>
            <p:nvPr/>
          </p:nvPicPr>
          <p:blipFill>
            <a:blip r:embed="rId2"/>
            <a:stretch>
              <a:fillRect/>
            </a:stretch>
          </p:blipFill>
          <p:spPr>
            <a:xfrm>
              <a:off x="0" y="-1"/>
              <a:ext cx="6702398" cy="10800002"/>
            </a:xfrm>
            <a:prstGeom prst="rect">
              <a:avLst/>
            </a:prstGeom>
            <a:ln w="12700" cap="flat">
              <a:noFill/>
              <a:miter lim="400000"/>
            </a:ln>
            <a:effectLst/>
          </p:spPr>
        </p:pic>
        <p:pic>
          <p:nvPicPr>
            <p:cNvPr id="208" name="Picture 4" descr="Picture 4"/>
            <p:cNvPicPr>
              <a:picLocks noChangeAspect="1"/>
            </p:cNvPicPr>
            <p:nvPr/>
          </p:nvPicPr>
          <p:blipFill>
            <a:blip r:embed="rId3"/>
            <a:stretch>
              <a:fillRect/>
            </a:stretch>
          </p:blipFill>
          <p:spPr>
            <a:xfrm>
              <a:off x="8132785" y="-1"/>
              <a:ext cx="1966155" cy="10800002"/>
            </a:xfrm>
            <a:prstGeom prst="rect">
              <a:avLst/>
            </a:prstGeom>
            <a:ln w="12700" cap="flat">
              <a:noFill/>
              <a:miter lim="400000"/>
            </a:ln>
            <a:effectLst/>
          </p:spPr>
        </p:pic>
        <p:sp>
          <p:nvSpPr>
            <p:cNvPr id="209" name="TextBox 6"/>
            <p:cNvSpPr txBox="1"/>
            <p:nvPr/>
          </p:nvSpPr>
          <p:spPr>
            <a:xfrm>
              <a:off x="974184" y="2144681"/>
              <a:ext cx="1480416"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Blade</a:t>
              </a:r>
            </a:p>
          </p:txBody>
        </p:sp>
        <p:sp>
          <p:nvSpPr>
            <p:cNvPr id="210" name="TextBox 7"/>
            <p:cNvSpPr txBox="1"/>
            <p:nvPr/>
          </p:nvSpPr>
          <p:spPr>
            <a:xfrm>
              <a:off x="6676504" y="8149407"/>
              <a:ext cx="925485"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Ear</a:t>
              </a:r>
            </a:p>
          </p:txBody>
        </p:sp>
        <p:sp>
          <p:nvSpPr>
            <p:cNvPr id="211" name="TextBox 8"/>
            <p:cNvSpPr txBox="1"/>
            <p:nvPr/>
          </p:nvSpPr>
          <p:spPr>
            <a:xfrm>
              <a:off x="549952" y="8876772"/>
              <a:ext cx="2165886"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Substrate</a:t>
              </a:r>
            </a:p>
          </p:txBody>
        </p:sp>
        <p:sp>
          <p:nvSpPr>
            <p:cNvPr id="212" name="TextBox 9"/>
            <p:cNvSpPr txBox="1"/>
            <p:nvPr/>
          </p:nvSpPr>
          <p:spPr>
            <a:xfrm>
              <a:off x="3900051" y="2144681"/>
              <a:ext cx="2593573"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Marionette</a:t>
              </a:r>
            </a:p>
          </p:txBody>
        </p:sp>
        <p:sp>
          <p:nvSpPr>
            <p:cNvPr id="213" name="TextBox 10"/>
            <p:cNvSpPr txBox="1"/>
            <p:nvPr/>
          </p:nvSpPr>
          <p:spPr>
            <a:xfrm>
              <a:off x="6898117" y="4736403"/>
              <a:ext cx="1895303"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Fiber</a:t>
              </a:r>
            </a:p>
          </p:txBody>
        </p:sp>
        <p:sp>
          <p:nvSpPr>
            <p:cNvPr id="214" name="Straight Arrow Connector 12"/>
            <p:cNvSpPr/>
            <p:nvPr/>
          </p:nvSpPr>
          <p:spPr>
            <a:xfrm>
              <a:off x="2040772" y="2759823"/>
              <a:ext cx="205475" cy="914401"/>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15" name="Straight Arrow Connector 14"/>
            <p:cNvSpPr/>
            <p:nvPr/>
          </p:nvSpPr>
          <p:spPr>
            <a:xfrm>
              <a:off x="4601090" y="2743199"/>
              <a:ext cx="166259" cy="646755"/>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16" name="Straight Arrow Connector 17"/>
            <p:cNvSpPr/>
            <p:nvPr/>
          </p:nvSpPr>
          <p:spPr>
            <a:xfrm flipH="1">
              <a:off x="5230506" y="5105736"/>
              <a:ext cx="1576173" cy="498483"/>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17" name="Straight Arrow Connector 21"/>
            <p:cNvSpPr/>
            <p:nvPr/>
          </p:nvSpPr>
          <p:spPr>
            <a:xfrm>
              <a:off x="8041340" y="5105735"/>
              <a:ext cx="1150513" cy="270163"/>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18" name="TextBox 27"/>
            <p:cNvSpPr txBox="1"/>
            <p:nvPr/>
          </p:nvSpPr>
          <p:spPr>
            <a:xfrm>
              <a:off x="6623908" y="3304891"/>
              <a:ext cx="1672409" cy="728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Anchor</a:t>
              </a:r>
            </a:p>
          </p:txBody>
        </p:sp>
        <p:sp>
          <p:nvSpPr>
            <p:cNvPr id="219" name="Straight Arrow Connector 28"/>
            <p:cNvSpPr/>
            <p:nvPr/>
          </p:nvSpPr>
          <p:spPr>
            <a:xfrm flipH="1">
              <a:off x="5303304" y="3674223"/>
              <a:ext cx="1229164" cy="678223"/>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20" name="Straight Arrow Connector 30"/>
            <p:cNvSpPr/>
            <p:nvPr/>
          </p:nvSpPr>
          <p:spPr>
            <a:xfrm flipV="1">
              <a:off x="7860426" y="945423"/>
              <a:ext cx="1036761" cy="2343353"/>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21" name="Straight Arrow Connector 33"/>
            <p:cNvSpPr/>
            <p:nvPr/>
          </p:nvSpPr>
          <p:spPr>
            <a:xfrm flipH="1">
              <a:off x="5296587" y="8585244"/>
              <a:ext cx="1388227" cy="1"/>
            </a:xfrm>
            <a:prstGeom prst="line">
              <a:avLst/>
            </a:prstGeom>
            <a:noFill/>
            <a:ln w="381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43" name="Gruppo 94"/>
          <p:cNvGrpSpPr/>
          <p:nvPr/>
        </p:nvGrpSpPr>
        <p:grpSpPr>
          <a:xfrm>
            <a:off x="9962478" y="2296465"/>
            <a:ext cx="14348731" cy="6212309"/>
            <a:chOff x="-1" y="0"/>
            <a:chExt cx="14348729" cy="6212308"/>
          </a:xfrm>
        </p:grpSpPr>
        <p:grpSp>
          <p:nvGrpSpPr>
            <p:cNvPr id="239" name="Group 45"/>
            <p:cNvGrpSpPr/>
            <p:nvPr/>
          </p:nvGrpSpPr>
          <p:grpSpPr>
            <a:xfrm>
              <a:off x="-1" y="0"/>
              <a:ext cx="13263609" cy="6212308"/>
              <a:chOff x="0" y="0"/>
              <a:chExt cx="13263606" cy="6212307"/>
            </a:xfrm>
          </p:grpSpPr>
          <p:grpSp>
            <p:nvGrpSpPr>
              <p:cNvPr id="232" name="Gruppo 26"/>
              <p:cNvGrpSpPr/>
              <p:nvPr/>
            </p:nvGrpSpPr>
            <p:grpSpPr>
              <a:xfrm>
                <a:off x="549650" y="0"/>
                <a:ext cx="12713956" cy="3202499"/>
                <a:chOff x="-1" y="0"/>
                <a:chExt cx="12713955" cy="3202498"/>
              </a:xfrm>
            </p:grpSpPr>
            <p:grpSp>
              <p:nvGrpSpPr>
                <p:cNvPr id="230" name="Gruppo 19"/>
                <p:cNvGrpSpPr/>
                <p:nvPr/>
              </p:nvGrpSpPr>
              <p:grpSpPr>
                <a:xfrm>
                  <a:off x="-1" y="0"/>
                  <a:ext cx="12713955" cy="2800856"/>
                  <a:chOff x="0" y="0"/>
                  <a:chExt cx="12713953" cy="2800855"/>
                </a:xfrm>
              </p:grpSpPr>
              <mc:AlternateContent xmlns:mc="http://schemas.openxmlformats.org/markup-compatibility/2006" xmlns:a14="http://schemas.microsoft.com/office/drawing/2010/main">
                <mc:Choice Requires="a14">
                  <p:sp>
                    <p:nvSpPr>
                      <p:cNvPr id="223" name="CasellaDiTesto 11"/>
                      <p:cNvSpPr/>
                      <p:nvPr/>
                    </p:nvSpPr>
                    <p:spPr>
                      <a:xfrm>
                        <a:off x="0" y="0"/>
                        <a:ext cx="2610617" cy="13448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91439" tIns="91439" rIns="91439" bIns="91439" numCol="1" anchor="t">
                        <a:spAutoFit/>
                      </a:bodyPr>
                      <a:lstStyle/>
                      <a:p>
                        <a:pPr algn="l" defTabSz="1828800">
                          <a:defRPr sz="3600">
                            <a:solidFill>
                              <a:srgbClr val="000000"/>
                            </a:solidFill>
                            <a:latin typeface="Aptos"/>
                            <a:ea typeface="Aptos"/>
                            <a:cs typeface="Aptos"/>
                            <a:sym typeface="Aptos"/>
                          </a:defRPr>
                        </a:pPr>
                        <a:r>
                          <a:rPr lang="en-US" noProof="0" dirty="0"/>
                          <a:t>Heat load   </a:t>
                        </a:r>
                        <a14:m>
                          <m:oMath xmlns:m="http://schemas.openxmlformats.org/officeDocument/2006/math">
                            <m:limUpp>
                              <m:limUppPr>
                                <m:ctrlPr>
                                  <a:rPr lang="en-US" sz="3450" i="1" noProof="0" smtClean="0">
                                    <a:solidFill>
                                      <a:srgbClr val="000000"/>
                                    </a:solidFill>
                                    <a:latin typeface="Cambria Math" panose="02040503050406030204" pitchFamily="18" charset="0"/>
                                  </a:rPr>
                                </m:ctrlPr>
                              </m:limUppPr>
                              <m:e>
                                <m:r>
                                  <m:rPr>
                                    <m:sty m:val="p"/>
                                  </m:rPr>
                                  <a:rPr lang="en-US" sz="3450" i="1" noProof="0" smtClean="0">
                                    <a:solidFill>
                                      <a:srgbClr val="000000"/>
                                    </a:solidFill>
                                    <a:latin typeface="Cambria Math" panose="02040503050406030204" pitchFamily="18" charset="0"/>
                                  </a:rPr>
                                  <m:t>Q</m:t>
                                </m:r>
                              </m:e>
                              <m:lim>
                                <m:r>
                                  <a:rPr lang="en-US" sz="3450" b="0" i="1" noProof="0" smtClean="0">
                                    <a:solidFill>
                                      <a:srgbClr val="000000"/>
                                    </a:solidFill>
                                    <a:latin typeface="Cambria Math" panose="02040503050406030204" pitchFamily="18" charset="0"/>
                                  </a:rPr>
                                  <m:t>.</m:t>
                                </m:r>
                              </m:lim>
                            </m:limUpp>
                            <m:r>
                              <a:rPr lang="en-US" sz="3450" i="1" noProof="0" smtClean="0">
                                <a:solidFill>
                                  <a:srgbClr val="000000"/>
                                </a:solidFill>
                                <a:latin typeface="Cambria Math" panose="02040503050406030204" pitchFamily="18" charset="0"/>
                              </a:rPr>
                              <m:t> = 0,5 </m:t>
                            </m:r>
                            <m:r>
                              <m:rPr>
                                <m:sty m:val="p"/>
                              </m:rPr>
                              <a:rPr lang="en-US" sz="3450" i="1" noProof="0" smtClean="0">
                                <a:solidFill>
                                  <a:srgbClr val="000000"/>
                                </a:solidFill>
                                <a:latin typeface="Cambria Math" panose="02040503050406030204" pitchFamily="18" charset="0"/>
                              </a:rPr>
                              <m:t>W</m:t>
                            </m:r>
                          </m:oMath>
                        </a14:m>
                        <a:r>
                          <a:rPr lang="en-US" noProof="0" dirty="0"/>
                          <a:t> </a:t>
                        </a:r>
                        <a:endParaRPr lang="en-US" sz="3300" noProof="0" dirty="0"/>
                      </a:p>
                    </p:txBody>
                  </p:sp>
                </mc:Choice>
                <mc:Fallback xmlns="">
                  <p:sp>
                    <p:nvSpPr>
                      <p:cNvPr id="223" name="CasellaDiTesto 11"/>
                      <p:cNvSpPr>
                        <a:spLocks noRot="1" noChangeAspect="1" noMove="1" noResize="1" noEditPoints="1" noAdjustHandles="1" noChangeArrowheads="1" noChangeShapeType="1" noTextEdit="1"/>
                      </p:cNvSpPr>
                      <p:nvPr/>
                    </p:nvSpPr>
                    <p:spPr>
                      <a:xfrm>
                        <a:off x="0" y="0"/>
                        <a:ext cx="2610617" cy="13448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blipFill>
                        <a:blip r:embed="rId4"/>
                        <a:stretch>
                          <a:fillRect/>
                        </a:stretch>
                      </a:blipFill>
                      <a:ln w="12700" cap="flat">
                        <a:noFill/>
                        <a:miter lim="400000"/>
                      </a:ln>
                      <a:effectLst/>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224" name="CasellaDiTesto 12"/>
                  <p:cNvSpPr/>
                  <p:nvPr/>
                </p:nvSpPr>
                <p:spPr>
                  <a:xfrm>
                    <a:off x="75894" y="1500996"/>
                    <a:ext cx="19528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Mirror mass 211 kg</a:t>
                    </a:r>
                  </a:p>
                </p:txBody>
              </p:sp>
              <mc:AlternateContent xmlns:mc="http://schemas.openxmlformats.org/markup-compatibility/2006" xmlns:a14="http://schemas.microsoft.com/office/drawing/2010/main">
                <mc:Choice Requires="a14">
                  <p:sp>
                    <p:nvSpPr>
                      <p:cNvPr id="225" name="CasellaDiTesto 13"/>
                      <p:cNvSpPr/>
                      <p:nvPr/>
                    </p:nvSpPr>
                    <p:spPr>
                      <a:xfrm>
                        <a:off x="3069398" y="360985"/>
                        <a:ext cx="964455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91439" tIns="91439" rIns="91439" bIns="91439" numCol="1" anchor="t">
                        <a:spAutoFit/>
                      </a:bodyPr>
                      <a:lstStyle/>
                      <a:p>
                        <a:pPr algn="l" defTabSz="1828800">
                          <a:defRPr sz="3600" b="1">
                            <a:solidFill>
                              <a:srgbClr val="000000"/>
                            </a:solidFill>
                            <a:latin typeface="Aptos"/>
                            <a:ea typeface="Aptos"/>
                            <a:cs typeface="Aptos"/>
                            <a:sym typeface="Aptos"/>
                          </a:defRPr>
                        </a:pPr>
                        <a:r>
                          <a:rPr lang="en-US" noProof="0" dirty="0"/>
                          <a:t>SUSPENSION REQUIREMENTS:</a:t>
                        </a:r>
                      </a:p>
                      <a:p>
                        <a:pPr algn="l" defTabSz="1828800">
                          <a:defRPr sz="1200" b="1">
                            <a:solidFill>
                              <a:srgbClr val="000000"/>
                            </a:solidFill>
                            <a:latin typeface="Aptos"/>
                            <a:ea typeface="Aptos"/>
                            <a:cs typeface="Aptos"/>
                            <a:sym typeface="Aptos"/>
                          </a:defRPr>
                        </a:pPr>
                        <a:endParaRPr lang="en-US" noProof="0" dirty="0"/>
                      </a:p>
                      <a:p>
                        <a:pPr marL="571500" indent="-571500" algn="l" defTabSz="1828800">
                          <a:buClr>
                            <a:srgbClr val="000000"/>
                          </a:buClr>
                          <a:buSzPct val="100000"/>
                          <a:buFont typeface="Helvetica"/>
                          <a:buChar char="▪"/>
                          <a:defRPr sz="3600" b="1">
                            <a:solidFill>
                              <a:srgbClr val="000000"/>
                            </a:solidFill>
                            <a:latin typeface="Aptos"/>
                            <a:ea typeface="Aptos"/>
                            <a:cs typeface="Aptos"/>
                            <a:sym typeface="Aptos"/>
                          </a:defRPr>
                        </a:pPr>
                        <a:r>
                          <a:rPr lang="en-US" noProof="0" dirty="0"/>
                          <a:t>High thermal conductivity</a:t>
                        </a:r>
                      </a:p>
                      <a:p>
                        <a:pPr algn="l" defTabSz="1828800">
                          <a:defRPr sz="3600">
                            <a:solidFill>
                              <a:srgbClr val="000000"/>
                            </a:solidFill>
                            <a:latin typeface="Aptos"/>
                            <a:ea typeface="Aptos"/>
                            <a:cs typeface="Aptos"/>
                            <a:sym typeface="Aptos"/>
                          </a:defRPr>
                        </a:pPr>
                        <a:endParaRPr lang="en-US" noProof="0" dirty="0"/>
                      </a:p>
                      <a:p>
                        <a:pPr marL="571500" indent="-571500" algn="l" defTabSz="1828800">
                          <a:buClr>
                            <a:srgbClr val="000000"/>
                          </a:buClr>
                          <a:buSzPct val="100000"/>
                          <a:buFont typeface="Helvetica"/>
                          <a:buChar char="▪"/>
                          <a:defRPr sz="2000">
                            <a:solidFill>
                              <a:srgbClr val="000000"/>
                            </a:solidFill>
                            <a:latin typeface="Aptos"/>
                            <a:ea typeface="Aptos"/>
                            <a:cs typeface="Aptos"/>
                            <a:sym typeface="Aptos"/>
                          </a:defRPr>
                        </a:pPr>
                        <a:endParaRPr lang="en-US" noProof="0" dirty="0"/>
                      </a:p>
                      <a:p>
                        <a:pPr marL="571500" indent="-571500" algn="l" defTabSz="1828800">
                          <a:buClr>
                            <a:srgbClr val="000000"/>
                          </a:buClr>
                          <a:buSzPct val="100000"/>
                          <a:buFont typeface="Helvetica"/>
                          <a:buChar char="▪"/>
                          <a:defRPr sz="3600" b="1">
                            <a:solidFill>
                              <a:srgbClr val="000000"/>
                            </a:solidFill>
                            <a:latin typeface="Aptos"/>
                            <a:ea typeface="Aptos"/>
                            <a:cs typeface="Aptos"/>
                            <a:sym typeface="Aptos"/>
                          </a:defRPr>
                        </a:pPr>
                        <a:r>
                          <a:rPr lang="en-US" noProof="0" dirty="0"/>
                          <a:t>High breaking strength</a:t>
                        </a:r>
                      </a:p>
                      <a:p>
                        <a:pPr algn="l" defTabSz="1828800">
                          <a:defRPr sz="3600">
                            <a:solidFill>
                              <a:srgbClr val="000000"/>
                            </a:solidFill>
                            <a:latin typeface="Aptos"/>
                            <a:ea typeface="Aptos"/>
                            <a:cs typeface="Aptos"/>
                            <a:sym typeface="Aptos"/>
                          </a:defRPr>
                        </a:pPr>
                        <a:endParaRPr lang="en-US" noProof="0" dirty="0"/>
                      </a:p>
                      <a:p>
                        <a:pPr algn="l" defTabSz="1828800">
                          <a:defRPr sz="3600">
                            <a:solidFill>
                              <a:srgbClr val="000000"/>
                            </a:solidFill>
                            <a:latin typeface="Aptos"/>
                            <a:ea typeface="Aptos"/>
                            <a:cs typeface="Aptos"/>
                            <a:sym typeface="Aptos"/>
                          </a:defRPr>
                        </a:pPr>
                        <a:endParaRPr lang="en-US" noProof="0" dirty="0"/>
                      </a:p>
                      <a:p>
                        <a:pPr marL="571500" indent="-571500" algn="l" defTabSz="1828800">
                          <a:buClr>
                            <a:srgbClr val="000000"/>
                          </a:buClr>
                          <a:buSzPct val="100000"/>
                          <a:buFont typeface="Helvetica"/>
                          <a:buChar char="▪"/>
                          <a:defRPr sz="3600" b="1">
                            <a:solidFill>
                              <a:srgbClr val="000000"/>
                            </a:solidFill>
                            <a:latin typeface="Aptos"/>
                            <a:ea typeface="Aptos"/>
                            <a:cs typeface="Aptos"/>
                            <a:sym typeface="Aptos"/>
                          </a:defRPr>
                        </a:pPr>
                        <a:r>
                          <a:rPr lang="en-US" noProof="0" dirty="0"/>
                          <a:t>Low mechanical loss</a:t>
                        </a:r>
                        <a:r>
                          <a:rPr lang="en-US" b="0" noProof="0" dirty="0"/>
                          <a:t> (loss angle </a:t>
                        </a:r>
                        <a14:m>
                          <m:oMath xmlns:m="http://schemas.openxmlformats.org/officeDocument/2006/math">
                            <m:r>
                              <a:rPr lang="en-US" sz="3450" i="1" noProof="0" smtClean="0">
                                <a:solidFill>
                                  <a:srgbClr val="000000"/>
                                </a:solidFill>
                                <a:latin typeface="Cambria Math" panose="02040503050406030204" pitchFamily="18" charset="0"/>
                              </a:rPr>
                              <m:t>𝜙</m:t>
                            </m:r>
                            <m:r>
                              <a:rPr lang="en-US" sz="3450" i="1" noProof="0" smtClean="0">
                                <a:solidFill>
                                  <a:srgbClr val="000000"/>
                                </a:solidFill>
                                <a:latin typeface="Cambria Math" panose="02040503050406030204" pitchFamily="18" charset="0"/>
                              </a:rPr>
                              <m:t> ~</m:t>
                            </m:r>
                            <m:sSup>
                              <m:sSupPr>
                                <m:ctrlPr>
                                  <a:rPr lang="en-US" sz="3450" i="1" noProof="0" smtClean="0">
                                    <a:solidFill>
                                      <a:srgbClr val="000000"/>
                                    </a:solidFill>
                                    <a:latin typeface="Cambria Math" panose="02040503050406030204" pitchFamily="18" charset="0"/>
                                  </a:rPr>
                                </m:ctrlPr>
                              </m:sSupPr>
                              <m:e>
                                <m:r>
                                  <a:rPr lang="en-US" sz="3450" i="1" noProof="0" smtClean="0">
                                    <a:solidFill>
                                      <a:srgbClr val="000000"/>
                                    </a:solidFill>
                                    <a:latin typeface="Cambria Math" panose="02040503050406030204" pitchFamily="18" charset="0"/>
                                  </a:rPr>
                                  <m:t> 10</m:t>
                                </m:r>
                              </m:e>
                              <m:sup>
                                <m:r>
                                  <a:rPr lang="en-US" sz="3450" i="1" noProof="0" smtClean="0">
                                    <a:solidFill>
                                      <a:srgbClr val="000000"/>
                                    </a:solidFill>
                                    <a:latin typeface="Cambria Math" panose="02040503050406030204" pitchFamily="18" charset="0"/>
                                  </a:rPr>
                                  <m:t>−9</m:t>
                                </m:r>
                              </m:sup>
                            </m:sSup>
                          </m:oMath>
                        </a14:m>
                        <a:r>
                          <a:rPr lang="en-US" b="0" noProof="0" dirty="0"/>
                          <a:t>)</a:t>
                        </a:r>
                      </a:p>
                      <a:p>
                        <a:pPr marL="571500" indent="-571500" algn="l" defTabSz="1828800">
                          <a:buClr>
                            <a:srgbClr val="000000"/>
                          </a:buClr>
                          <a:buSzPct val="100000"/>
                          <a:buFont typeface="Helvetica"/>
                          <a:buChar char="▪"/>
                          <a:defRPr sz="3600" b="1">
                            <a:solidFill>
                              <a:srgbClr val="000000"/>
                            </a:solidFill>
                            <a:latin typeface="Aptos"/>
                            <a:ea typeface="Aptos"/>
                            <a:cs typeface="Aptos"/>
                            <a:sym typeface="Aptos"/>
                          </a:defRPr>
                        </a:pPr>
                        <a:r>
                          <a:rPr lang="en-US" noProof="0" dirty="0"/>
                          <a:t>Low resonant frequency </a:t>
                        </a:r>
                        <a:r>
                          <a:rPr lang="en-US" b="0" noProof="0" dirty="0"/>
                          <a:t>(&lt; 2 Hz)</a:t>
                        </a:r>
                      </a:p>
                    </p:txBody>
                  </p:sp>
                </mc:Choice>
                <mc:Fallback xmlns="">
                  <p:sp>
                    <p:nvSpPr>
                      <p:cNvPr id="225" name="CasellaDiTesto 13"/>
                      <p:cNvSpPr>
                        <a:spLocks noRot="1" noChangeAspect="1" noMove="1" noResize="1" noEditPoints="1" noAdjustHandles="1" noChangeArrowheads="1" noChangeShapeType="1" noTextEdit="1"/>
                      </p:cNvSpPr>
                      <p:nvPr/>
                    </p:nvSpPr>
                    <p:spPr>
                      <a:xfrm>
                        <a:off x="3069398" y="360985"/>
                        <a:ext cx="964455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blipFill>
                        <a:blip r:embed="rId5"/>
                        <a:stretch>
                          <a:fillRect/>
                        </a:stretch>
                      </a:blipFill>
                      <a:ln w="12700" cap="flat">
                        <a:noFill/>
                        <a:miter lim="400000"/>
                      </a:ln>
                      <a:effectLst/>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226" name="Connettore 2 15"/>
                  <p:cNvSpPr/>
                  <p:nvPr/>
                </p:nvSpPr>
                <p:spPr>
                  <a:xfrm>
                    <a:off x="2369898" y="645612"/>
                    <a:ext cx="699501" cy="649371"/>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27" name="Connettore 2 17"/>
                  <p:cNvSpPr/>
                  <p:nvPr/>
                </p:nvSpPr>
                <p:spPr>
                  <a:xfrm>
                    <a:off x="1660380" y="2442476"/>
                    <a:ext cx="1352027" cy="358379"/>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28" name="Connettore 2 14"/>
                  <p:cNvSpPr/>
                  <p:nvPr/>
                </p:nvSpPr>
                <p:spPr>
                  <a:xfrm flipV="1">
                    <a:off x="9521144" y="1442808"/>
                    <a:ext cx="623700" cy="0"/>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mc:AlternateContent xmlns:mc="http://schemas.openxmlformats.org/markup-compatibility/2006" xmlns:a14="http://schemas.microsoft.com/office/drawing/2010/main">
                <mc:Choice Requires="a14">
                  <p:sp>
                    <p:nvSpPr>
                      <p:cNvPr id="229" name="CasellaDiTesto 16"/>
                      <p:cNvSpPr txBox="1"/>
                      <p:nvPr/>
                    </p:nvSpPr>
                    <p:spPr>
                      <a:xfrm>
                        <a:off x="10420468" y="1131663"/>
                        <a:ext cx="2245543" cy="426939"/>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m:t>
                                  </m:r>
                                </m:e>
                                <m:sub>
                                  <m:r>
                                    <a:rPr lang="en-US" sz="3600" i="1" noProof="0" smtClean="0">
                                      <a:solidFill>
                                        <a:srgbClr val="000000"/>
                                      </a:solidFill>
                                      <a:latin typeface="Cambria Math" panose="02040503050406030204" pitchFamily="18" charset="0"/>
                                    </a:rPr>
                                    <m:t>𝑆𝑖</m:t>
                                  </m:r>
                                </m:sub>
                              </m:sSub>
                              <m:r>
                                <a:rPr lang="en-US" sz="3600" i="1" noProof="0" smtClean="0">
                                  <a:solidFill>
                                    <a:srgbClr val="000000"/>
                                  </a:solidFill>
                                  <a:latin typeface="Cambria Math" panose="02040503050406030204" pitchFamily="18" charset="0"/>
                                </a:rPr>
                                <m:t>=3 </m:t>
                              </m:r>
                              <m:r>
                                <m:rPr>
                                  <m:sty m:val="p"/>
                                </m:rPr>
                                <a:rPr lang="en-US" sz="3600" i="1" noProof="0" smtClean="0">
                                  <a:solidFill>
                                    <a:srgbClr val="000000"/>
                                  </a:solidFill>
                                  <a:latin typeface="Cambria Math" panose="02040503050406030204" pitchFamily="18" charset="0"/>
                                </a:rPr>
                                <m:t>mm</m:t>
                              </m:r>
                            </m:oMath>
                          </m:oMathPara>
                        </a14:m>
                        <a:endParaRPr lang="en-US" sz="3600" noProof="0" dirty="0"/>
                      </a:p>
                    </p:txBody>
                  </p:sp>
                </mc:Choice>
                <mc:Fallback xmlns="">
                  <p:sp>
                    <p:nvSpPr>
                      <p:cNvPr id="229" name="CasellaDiTesto 16"/>
                      <p:cNvSpPr txBox="1">
                        <a:spLocks noRot="1" noChangeAspect="1" noMove="1" noResize="1" noEditPoints="1" noAdjustHandles="1" noChangeArrowheads="1" noChangeShapeType="1" noTextEdit="1"/>
                      </p:cNvSpPr>
                      <p:nvPr/>
                    </p:nvSpPr>
                    <p:spPr>
                      <a:xfrm>
                        <a:off x="10420468" y="1131663"/>
                        <a:ext cx="2245543" cy="426939"/>
                      </a:xfrm>
                      <a:prstGeom prst="rect">
                        <a:avLst/>
                      </a:prstGeom>
                      <a:blipFill>
                        <a:blip r:embed="rId6"/>
                        <a:stretch>
                          <a:fillRect r="-3261" b="-27143"/>
                        </a:stretch>
                      </a:blipFill>
                      <a:ln w="12700" cap="flat">
                        <a:noFill/>
                        <a:miter lim="400000"/>
                      </a:ln>
                      <a:effectLst/>
                    </p:spPr>
                    <p:txBody>
                      <a:bodyPr/>
                      <a:lstStyle/>
                      <a:p>
                        <a:r>
                          <a:rPr lang="en-GB">
                            <a:noFill/>
                          </a:rPr>
                          <a:t> </a:t>
                        </a:r>
                      </a:p>
                    </p:txBody>
                  </p:sp>
                </mc:Fallback>
              </mc:AlternateContent>
            </p:grpSp>
            <p:sp>
              <p:nvSpPr>
                <p:cNvPr id="231" name="CasellaDiTesto 21"/>
                <p:cNvSpPr/>
                <p:nvPr/>
              </p:nvSpPr>
              <p:spPr>
                <a:xfrm>
                  <a:off x="3629972" y="3202497"/>
                  <a:ext cx="742179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220 MPa with a safety factor of 3</a:t>
                  </a:r>
                </a:p>
              </p:txBody>
            </p:sp>
          </p:grpSp>
          <p:sp>
            <p:nvSpPr>
              <p:cNvPr id="233" name="TextBox 15"/>
              <p:cNvSpPr/>
              <p:nvPr/>
            </p:nvSpPr>
            <p:spPr>
              <a:xfrm>
                <a:off x="486806" y="3814440"/>
                <a:ext cx="223787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Low thermal noise</a:t>
                </a:r>
              </a:p>
            </p:txBody>
          </p:sp>
          <p:sp>
            <p:nvSpPr>
              <p:cNvPr id="234" name="TextBox 18"/>
              <p:cNvSpPr/>
              <p:nvPr/>
            </p:nvSpPr>
            <p:spPr>
              <a:xfrm>
                <a:off x="553991" y="6212306"/>
                <a:ext cx="762789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Cryogenic temperature (10 K -20 K )</a:t>
                </a:r>
              </a:p>
            </p:txBody>
          </p:sp>
          <p:sp>
            <p:nvSpPr>
              <p:cNvPr id="235" name="Connettore 2 17"/>
              <p:cNvSpPr/>
              <p:nvPr/>
            </p:nvSpPr>
            <p:spPr>
              <a:xfrm flipV="1">
                <a:off x="1196500" y="3308185"/>
                <a:ext cx="17581" cy="449887"/>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36" name="Connettore 2 17"/>
              <p:cNvSpPr/>
              <p:nvPr/>
            </p:nvSpPr>
            <p:spPr>
              <a:xfrm>
                <a:off x="2392997" y="4681402"/>
                <a:ext cx="1169061" cy="0"/>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37" name="Connettore 2 17"/>
              <p:cNvSpPr/>
              <p:nvPr/>
            </p:nvSpPr>
            <p:spPr>
              <a:xfrm>
                <a:off x="1196500" y="5604731"/>
                <a:ext cx="8789" cy="457901"/>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38" name="Oval 39"/>
              <p:cNvSpPr/>
              <p:nvPr/>
            </p:nvSpPr>
            <p:spPr>
              <a:xfrm>
                <a:off x="0" y="3758072"/>
                <a:ext cx="2393001" cy="1846661"/>
              </a:xfrm>
              <a:prstGeom prst="ellipse">
                <a:avLst/>
              </a:prstGeom>
              <a:noFill/>
              <a:ln w="38100" cap="flat">
                <a:solidFill>
                  <a:srgbClr val="092937"/>
                </a:solidFill>
                <a:prstDash val="solid"/>
                <a:miter lim="800000"/>
              </a:ln>
              <a:effectLst/>
            </p:spPr>
            <p:txBody>
              <a:bodyPr wrap="square" lIns="91439" tIns="91439" rIns="91439" bIns="91439" numCol="1" anchor="ctr">
                <a:noAutofit/>
              </a:bodyPr>
              <a:lstStyle/>
              <a:p>
                <a:pPr defTabSz="1828800">
                  <a:defRPr sz="3600">
                    <a:solidFill>
                      <a:srgbClr val="FFFFFF"/>
                    </a:solidFill>
                    <a:latin typeface="Aptos"/>
                    <a:ea typeface="Aptos"/>
                    <a:cs typeface="Aptos"/>
                    <a:sym typeface="Aptos"/>
                  </a:defRPr>
                </a:pPr>
                <a:endParaRPr lang="en-US" noProof="0" dirty="0"/>
              </a:p>
            </p:txBody>
          </p:sp>
        </p:grpSp>
        <p:sp>
          <p:nvSpPr>
            <p:cNvPr id="240" name="Rectangle 74"/>
            <p:cNvSpPr/>
            <p:nvPr/>
          </p:nvSpPr>
          <p:spPr>
            <a:xfrm>
              <a:off x="3321343" y="345506"/>
              <a:ext cx="10169949" cy="5339561"/>
            </a:xfrm>
            <a:prstGeom prst="rect">
              <a:avLst/>
            </a:prstGeom>
            <a:noFill/>
            <a:ln w="38100" cap="flat">
              <a:solidFill>
                <a:srgbClr val="092937"/>
              </a:solidFill>
              <a:prstDash val="solid"/>
              <a:miter lim="800000"/>
            </a:ln>
            <a:effectLst/>
          </p:spPr>
          <p:txBody>
            <a:bodyPr wrap="square" lIns="91439" tIns="91439" rIns="91439" bIns="91439" numCol="1" anchor="ctr">
              <a:noAutofit/>
            </a:bodyPr>
            <a:lstStyle/>
            <a:p>
              <a:pPr defTabSz="1828800">
                <a:defRPr sz="3600">
                  <a:solidFill>
                    <a:srgbClr val="FFFFFF"/>
                  </a:solidFill>
                  <a:latin typeface="Aptos"/>
                  <a:ea typeface="Aptos"/>
                  <a:cs typeface="Aptos"/>
                  <a:sym typeface="Aptos"/>
                </a:defRPr>
              </a:pPr>
              <a:endParaRPr lang="en-US" noProof="0" dirty="0"/>
            </a:p>
          </p:txBody>
        </p:sp>
        <p:sp>
          <p:nvSpPr>
            <p:cNvPr id="241" name="TextBox 92"/>
            <p:cNvSpPr/>
            <p:nvPr/>
          </p:nvSpPr>
          <p:spPr>
            <a:xfrm>
              <a:off x="11443033" y="1923297"/>
              <a:ext cx="290569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Excellent surface quality</a:t>
              </a:r>
            </a:p>
          </p:txBody>
        </p:sp>
        <p:sp>
          <p:nvSpPr>
            <p:cNvPr id="242" name="Connettore 2 14"/>
            <p:cNvSpPr/>
            <p:nvPr/>
          </p:nvSpPr>
          <p:spPr>
            <a:xfrm flipV="1">
              <a:off x="9533494" y="2812144"/>
              <a:ext cx="1436629" cy="17513"/>
            </a:xfrm>
            <a:prstGeom prst="line">
              <a:avLst/>
            </a:prstGeom>
            <a:noFill/>
            <a:ln w="50800" cap="flat">
              <a:solidFill>
                <a:srgbClr val="000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sp>
        <p:nvSpPr>
          <p:cNvPr id="244" name="Rettangolo"/>
          <p:cNvSpPr/>
          <p:nvPr/>
        </p:nvSpPr>
        <p:spPr>
          <a:xfrm>
            <a:off x="0" y="13233108"/>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246"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Towards the development of a silicon cryogenic suspension</a:t>
            </a:r>
          </a:p>
        </p:txBody>
      </p:sp>
      <p:sp>
        <p:nvSpPr>
          <p:cNvPr id="2" name="Michele Arcangelo Dicorato and Nicolò Baldicchi, PAS Rome meeting 2026">
            <a:extLst>
              <a:ext uri="{FF2B5EF4-FFF2-40B4-BE49-F238E27FC236}">
                <a16:creationId xmlns:a16="http://schemas.microsoft.com/office/drawing/2014/main" id="{796B267A-0B3F-E0D1-472C-6C2AF1599EC5}"/>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F27B3D-10A7-B767-EB24-D966AA619F80}"/>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dirty="0"/>
              <a:t>Fiber</a:t>
            </a:r>
            <a:r>
              <a:rPr lang="en-US" noProof="0" dirty="0"/>
              <a:t> sizing</a:t>
            </a:r>
          </a:p>
        </p:txBody>
      </p:sp>
      <p:sp>
        <p:nvSpPr>
          <p:cNvPr id="6" name="CasellaDiTesto 14">
            <a:extLst>
              <a:ext uri="{FF2B5EF4-FFF2-40B4-BE49-F238E27FC236}">
                <a16:creationId xmlns:a16="http://schemas.microsoft.com/office/drawing/2014/main" id="{293765C2-5768-53A4-8FB7-E7DDD104A8EF}"/>
              </a:ext>
            </a:extLst>
          </p:cNvPr>
          <p:cNvSpPr txBox="1"/>
          <p:nvPr/>
        </p:nvSpPr>
        <p:spPr>
          <a:xfrm>
            <a:off x="796281" y="9097387"/>
            <a:ext cx="6213396" cy="350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lgn="l" defTabSz="1828800">
              <a:defRPr sz="3600">
                <a:solidFill>
                  <a:srgbClr val="000000"/>
                </a:solidFill>
                <a:latin typeface="Aptos"/>
                <a:ea typeface="Aptos"/>
                <a:cs typeface="Aptos"/>
                <a:sym typeface="Aptos"/>
              </a:defRPr>
            </a:lvl1pPr>
          </a:lstStyle>
          <a:p>
            <a:r>
              <a:rPr lang="en-US" noProof="0" dirty="0"/>
              <a:t>Mirror temperature as a function of marionette temperature for some rod diameters, considering 4 silicon rods of length 1,2 m and a heat load of 0,5 W</a:t>
            </a:r>
          </a:p>
        </p:txBody>
      </p:sp>
      <p:sp>
        <p:nvSpPr>
          <p:cNvPr id="7" name="CasellaDiTesto 15">
            <a:extLst>
              <a:ext uri="{FF2B5EF4-FFF2-40B4-BE49-F238E27FC236}">
                <a16:creationId xmlns:a16="http://schemas.microsoft.com/office/drawing/2014/main" id="{2DFF1F9C-8F97-5492-01BA-C5445FC58C1D}"/>
              </a:ext>
            </a:extLst>
          </p:cNvPr>
          <p:cNvSpPr txBox="1"/>
          <p:nvPr/>
        </p:nvSpPr>
        <p:spPr>
          <a:xfrm>
            <a:off x="17427232" y="9744613"/>
            <a:ext cx="6160487" cy="1292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defTabSz="1828800">
              <a:defRPr sz="3600">
                <a:solidFill>
                  <a:srgbClr val="C00000"/>
                </a:solidFill>
                <a:effectLst>
                  <a:outerShdw blurRad="38100" dist="19050" dir="2700000" rotWithShape="0">
                    <a:srgbClr val="000000">
                      <a:alpha val="40000"/>
                    </a:srgbClr>
                  </a:outerShdw>
                </a:effectLst>
                <a:latin typeface="Aptos"/>
                <a:ea typeface="Aptos"/>
                <a:cs typeface="Aptos"/>
                <a:sym typeface="Aptos"/>
              </a:defRPr>
            </a:lvl1pPr>
          </a:lstStyle>
          <a:p>
            <a:r>
              <a:rPr lang="en-US" noProof="0" dirty="0">
                <a:solidFill>
                  <a:schemeClr val="accent5">
                    <a:lumMod val="50000"/>
                  </a:schemeClr>
                </a:solidFill>
              </a:rPr>
              <a:t>CURRENT DIAMETER BASELINE CHOICE: 3 mm</a:t>
            </a:r>
          </a:p>
        </p:txBody>
      </p:sp>
      <p:sp>
        <p:nvSpPr>
          <p:cNvPr id="8" name="Rettangolo">
            <a:extLst>
              <a:ext uri="{FF2B5EF4-FFF2-40B4-BE49-F238E27FC236}">
                <a16:creationId xmlns:a16="http://schemas.microsoft.com/office/drawing/2014/main" id="{D0170BC5-AA61-E011-9481-BAD4CB45A540}"/>
              </a:ext>
            </a:extLst>
          </p:cNvPr>
          <p:cNvSpPr/>
          <p:nvPr/>
        </p:nvSpPr>
        <p:spPr>
          <a:xfrm>
            <a:off x="0" y="13233108"/>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9" name="Michele Arcangelo Dicorato and Nicolò Baldicchi, PAS Rome meeting 2026">
            <a:extLst>
              <a:ext uri="{FF2B5EF4-FFF2-40B4-BE49-F238E27FC236}">
                <a16:creationId xmlns:a16="http://schemas.microsoft.com/office/drawing/2014/main" id="{AC43F696-7AC7-7863-5104-AD89AEE1809E}"/>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
        <p:nvSpPr>
          <p:cNvPr id="10" name="CasellaDiTesto 9">
            <a:extLst>
              <a:ext uri="{FF2B5EF4-FFF2-40B4-BE49-F238E27FC236}">
                <a16:creationId xmlns:a16="http://schemas.microsoft.com/office/drawing/2014/main" id="{CA0C6B62-62A7-D9AB-581D-B63386491FBC}"/>
              </a:ext>
            </a:extLst>
          </p:cNvPr>
          <p:cNvSpPr txBox="1"/>
          <p:nvPr/>
        </p:nvSpPr>
        <p:spPr>
          <a:xfrm>
            <a:off x="7856600" y="1696796"/>
            <a:ext cx="542962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it-IT"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Thermal </a:t>
            </a:r>
            <a:r>
              <a:rPr kumimoji="0" lang="it-IT" sz="28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conductivity</a:t>
            </a:r>
            <a:r>
              <a:rPr kumimoji="0" lang="it-IT"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of silicon </a:t>
            </a:r>
            <a:r>
              <a:rPr kumimoji="0" lang="it-IT" sz="28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taken</a:t>
            </a:r>
            <a:r>
              <a:rPr kumimoji="0" lang="it-IT"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from </a:t>
            </a:r>
            <a:r>
              <a:rPr kumimoji="0" lang="it-IT" sz="28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Material</a:t>
            </a:r>
            <a:r>
              <a:rPr kumimoji="0" lang="it-IT"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a:t>
            </a:r>
            <a:r>
              <a:rPr kumimoji="0" lang="it-IT" sz="28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Properties</a:t>
            </a:r>
            <a:r>
              <a:rPr kumimoji="0" lang="it-IT"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Database (MPDB) software</a:t>
            </a:r>
            <a:endParaRPr kumimoji="0" lang="en-GB" sz="2800" b="0" i="0" u="none" strike="noStrike" cap="none" spc="0" normalizeH="0" baseline="0" dirty="0">
              <a:ln>
                <a:noFill/>
              </a:ln>
              <a:solidFill>
                <a:schemeClr val="bg2">
                  <a:lumMod val="10000"/>
                </a:schemeClr>
              </a:solidFill>
              <a:effectLst/>
              <a:uFillTx/>
              <a:latin typeface="Aptos" panose="020B0004020202020204" pitchFamily="34" charset="0"/>
              <a:sym typeface="Helvetica Neue"/>
            </a:endParaRPr>
          </a:p>
        </p:txBody>
      </p:sp>
      <p:pic>
        <p:nvPicPr>
          <p:cNvPr id="11" name="Immagine 10" descr="Immagine che contiene testo, Diagramma, linea, diagramma&#10;&#10;Il contenuto generato dall'IA potrebbe non essere corretto.">
            <a:extLst>
              <a:ext uri="{FF2B5EF4-FFF2-40B4-BE49-F238E27FC236}">
                <a16:creationId xmlns:a16="http://schemas.microsoft.com/office/drawing/2014/main" id="{CFED2076-2656-0ECA-9939-F45486037098}"/>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96281" y="1884783"/>
            <a:ext cx="6798838" cy="44922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Immagine 11" descr="Immagine che contiene testo, diagramma, Diagramma, linea&#10;&#10;Il contenuto generato dall'IA potrebbe non essere corretto.">
            <a:extLst>
              <a:ext uri="{FF2B5EF4-FFF2-40B4-BE49-F238E27FC236}">
                <a16:creationId xmlns:a16="http://schemas.microsoft.com/office/drawing/2014/main" id="{C203FCF1-7F81-9BBB-0E93-B9E3E0BC6ECA}"/>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6617255" y="1665487"/>
            <a:ext cx="6861071" cy="663552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Immagine 12" descr="Immagine che contiene testo, linea, Diagramma, diagramma&#10;&#10;Il contenuto generato dall'IA potrebbe non essere corretto.">
            <a:extLst>
              <a:ext uri="{FF2B5EF4-FFF2-40B4-BE49-F238E27FC236}">
                <a16:creationId xmlns:a16="http://schemas.microsoft.com/office/drawing/2014/main" id="{D17963AB-F5C0-5000-EBBE-729B0A6CCE6B}"/>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352522" y="5970508"/>
            <a:ext cx="9703837" cy="663553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C7542F09-74BB-219D-1D83-2AE0DAB9A41E}"/>
                  </a:ext>
                </a:extLst>
              </p:cNvPr>
              <p:cNvSpPr txBox="1"/>
              <p:nvPr/>
            </p:nvSpPr>
            <p:spPr>
              <a:xfrm>
                <a:off x="12204440" y="3527556"/>
                <a:ext cx="4095185" cy="1815882"/>
              </a:xfrm>
              <a:prstGeom prst="rect">
                <a:avLst/>
              </a:prstGeom>
              <a:noFill/>
            </p:spPr>
            <p:txBody>
              <a:bodyPr wrap="square" rtlCol="0">
                <a:spAutoFit/>
              </a:bodyPr>
              <a:lstStyle/>
              <a:p>
                <a:r>
                  <a:rPr lang="en-US" sz="2800" noProof="0" dirty="0">
                    <a:solidFill>
                      <a:schemeClr val="bg2">
                        <a:lumMod val="10000"/>
                      </a:schemeClr>
                    </a:solidFill>
                    <a:latin typeface="Aptos" panose="020B0004020202020204" pitchFamily="34" charset="0"/>
                  </a:rPr>
                  <a:t>Thermal gradient of a rod long 1,2 m with diameter 3 mm for </a:t>
                </a:r>
                <a14:m>
                  <m:oMath xmlns:m="http://schemas.openxmlformats.org/officeDocument/2006/math">
                    <m:sSub>
                      <m:sSubPr>
                        <m:ctrlPr>
                          <a:rPr lang="en-US" sz="2800" b="0" i="1" noProof="0" smtClean="0">
                            <a:solidFill>
                              <a:schemeClr val="bg2">
                                <a:lumMod val="10000"/>
                              </a:schemeClr>
                            </a:solidFill>
                            <a:latin typeface="Cambria Math" panose="02040503050406030204" pitchFamily="18" charset="0"/>
                          </a:rPr>
                        </m:ctrlPr>
                      </m:sSubPr>
                      <m:e>
                        <m:r>
                          <a:rPr lang="en-US" sz="2800" b="0" i="1" noProof="0" smtClean="0">
                            <a:solidFill>
                              <a:schemeClr val="bg2">
                                <a:lumMod val="10000"/>
                              </a:schemeClr>
                            </a:solidFill>
                            <a:latin typeface="Cambria Math" panose="02040503050406030204" pitchFamily="18" charset="0"/>
                          </a:rPr>
                          <m:t>𝑇</m:t>
                        </m:r>
                      </m:e>
                      <m:sub>
                        <m:r>
                          <a:rPr lang="en-US" sz="2800" b="0" i="1" noProof="0" smtClean="0">
                            <a:solidFill>
                              <a:schemeClr val="bg2">
                                <a:lumMod val="10000"/>
                              </a:schemeClr>
                            </a:solidFill>
                            <a:latin typeface="Cambria Math" panose="02040503050406030204" pitchFamily="18" charset="0"/>
                          </a:rPr>
                          <m:t>𝑚𝑖𝑟𝑟𝑜𝑟</m:t>
                        </m:r>
                      </m:sub>
                    </m:sSub>
                    <m:r>
                      <a:rPr lang="en-US" sz="2800" b="0" i="1" noProof="0" smtClean="0">
                        <a:solidFill>
                          <a:schemeClr val="bg2">
                            <a:lumMod val="10000"/>
                          </a:schemeClr>
                        </a:solidFill>
                        <a:latin typeface="Cambria Math" panose="02040503050406030204" pitchFamily="18" charset="0"/>
                      </a:rPr>
                      <m:t>=15</m:t>
                    </m:r>
                  </m:oMath>
                </a14:m>
                <a:r>
                  <a:rPr lang="en-US" sz="2800" noProof="0" dirty="0">
                    <a:solidFill>
                      <a:schemeClr val="bg2">
                        <a:lumMod val="10000"/>
                      </a:schemeClr>
                    </a:solidFill>
                    <a:latin typeface="Aptos" panose="020B0004020202020204" pitchFamily="34" charset="0"/>
                  </a:rPr>
                  <a:t> K and heat load 0,5 W</a:t>
                </a:r>
              </a:p>
            </p:txBody>
          </p:sp>
        </mc:Choice>
        <mc:Fallback xmlns="">
          <p:sp>
            <p:nvSpPr>
              <p:cNvPr id="14" name="CasellaDiTesto 13">
                <a:extLst>
                  <a:ext uri="{FF2B5EF4-FFF2-40B4-BE49-F238E27FC236}">
                    <a16:creationId xmlns:a16="http://schemas.microsoft.com/office/drawing/2014/main" id="{C7542F09-74BB-219D-1D83-2AE0DAB9A41E}"/>
                  </a:ext>
                </a:extLst>
              </p:cNvPr>
              <p:cNvSpPr txBox="1">
                <a:spLocks noRot="1" noChangeAspect="1" noMove="1" noResize="1" noEditPoints="1" noAdjustHandles="1" noChangeArrowheads="1" noChangeShapeType="1" noTextEdit="1"/>
              </p:cNvSpPr>
              <p:nvPr/>
            </p:nvSpPr>
            <p:spPr>
              <a:xfrm>
                <a:off x="12204440" y="3527556"/>
                <a:ext cx="4095185" cy="1815882"/>
              </a:xfrm>
              <a:prstGeom prst="rect">
                <a:avLst/>
              </a:prstGeom>
              <a:blipFill>
                <a:blip r:embed="rId5"/>
                <a:stretch>
                  <a:fillRect l="-1786" t="-3691" r="-3720" b="-8389"/>
                </a:stretch>
              </a:blipFill>
            </p:spPr>
            <p:txBody>
              <a:bodyPr/>
              <a:lstStyle/>
              <a:p>
                <a:r>
                  <a:rPr lang="en-GB">
                    <a:noFill/>
                  </a:rPr>
                  <a:t> </a:t>
                </a:r>
              </a:p>
            </p:txBody>
          </p:sp>
        </mc:Fallback>
      </mc:AlternateContent>
    </p:spTree>
    <p:extLst>
      <p:ext uri="{BB962C8B-B14F-4D97-AF65-F5344CB8AC3E}">
        <p14:creationId xmlns:p14="http://schemas.microsoft.com/office/powerpoint/2010/main" val="280229707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Google Shape;160;p7"/>
          <p:cNvSpPr txBox="1"/>
          <p:nvPr/>
        </p:nvSpPr>
        <p:spPr>
          <a:xfrm>
            <a:off x="2103849" y="3334749"/>
            <a:ext cx="6387699" cy="119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p>
            <a:pPr algn="l" defTabSz="1828800">
              <a:defRPr sz="3600">
                <a:solidFill>
                  <a:srgbClr val="000000"/>
                </a:solidFill>
                <a:latin typeface="Calibri"/>
                <a:ea typeface="Calibri"/>
                <a:cs typeface="Calibri"/>
                <a:sym typeface="Calibri"/>
              </a:defRPr>
            </a:pPr>
            <a:r>
              <a:rPr lang="en-US" noProof="0" dirty="0"/>
              <a:t>4 wires of 3 mm diameter </a:t>
            </a:r>
          </a:p>
          <a:p>
            <a:pPr algn="l" defTabSz="1828800">
              <a:defRPr sz="3600">
                <a:solidFill>
                  <a:srgbClr val="000000"/>
                </a:solidFill>
                <a:latin typeface="Calibri"/>
                <a:ea typeface="Calibri"/>
                <a:cs typeface="Calibri"/>
                <a:sym typeface="Calibri"/>
              </a:defRPr>
            </a:pPr>
            <a:r>
              <a:rPr lang="en-US" noProof="0" dirty="0"/>
              <a:t>211 kg mirror</a:t>
            </a:r>
          </a:p>
        </p:txBody>
      </p:sp>
      <p:sp>
        <p:nvSpPr>
          <p:cNvPr id="544" name="Google Shape;161;p7"/>
          <p:cNvSpPr txBox="1"/>
          <p:nvPr/>
        </p:nvSpPr>
        <p:spPr>
          <a:xfrm>
            <a:off x="10929182" y="3627516"/>
            <a:ext cx="6051701" cy="640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algn="l" defTabSz="1828800">
              <a:defRPr sz="3600">
                <a:solidFill>
                  <a:srgbClr val="000000"/>
                </a:solidFill>
                <a:latin typeface="Calibri"/>
                <a:ea typeface="Calibri"/>
                <a:cs typeface="Calibri"/>
                <a:sym typeface="Calibri"/>
              </a:defRPr>
            </a:lvl1pPr>
          </a:lstStyle>
          <a:p>
            <a:r>
              <a:rPr lang="en-US" noProof="0" dirty="0"/>
              <a:t>Stress on each wire = 73 MPa </a:t>
            </a:r>
          </a:p>
        </p:txBody>
      </p:sp>
      <p:sp>
        <p:nvSpPr>
          <p:cNvPr id="546" name="Google Shape;163;p7"/>
          <p:cNvSpPr txBox="1"/>
          <p:nvPr/>
        </p:nvSpPr>
        <p:spPr>
          <a:xfrm>
            <a:off x="10687563" y="4949847"/>
            <a:ext cx="4289118" cy="738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9" tIns="91399" rIns="91399" bIns="91399">
            <a:spAutoFit/>
          </a:bodyPr>
          <a:lstStyle>
            <a:lvl1pPr algn="l" defTabSz="1828800">
              <a:defRPr sz="3600">
                <a:solidFill>
                  <a:srgbClr val="000000"/>
                </a:solidFill>
                <a:latin typeface="Calibri"/>
                <a:ea typeface="Calibri"/>
                <a:cs typeface="Calibri"/>
                <a:sym typeface="Calibri"/>
              </a:defRPr>
            </a:lvl1pPr>
          </a:lstStyle>
          <a:p>
            <a:r>
              <a:rPr lang="en-US" noProof="0" dirty="0"/>
              <a:t>Safety factor of 3 or 6</a:t>
            </a:r>
          </a:p>
        </p:txBody>
      </p:sp>
      <p:sp>
        <p:nvSpPr>
          <p:cNvPr id="547" name="Google Shape;164;p7"/>
          <p:cNvSpPr txBox="1"/>
          <p:nvPr/>
        </p:nvSpPr>
        <p:spPr>
          <a:xfrm>
            <a:off x="16758353" y="4949847"/>
            <a:ext cx="6387699" cy="12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9" tIns="91399" rIns="91399" bIns="91399">
            <a:spAutoFit/>
          </a:bodyPr>
          <a:lstStyle>
            <a:lvl1pPr algn="l" defTabSz="1828800">
              <a:defRPr sz="3600">
                <a:solidFill>
                  <a:srgbClr val="000000"/>
                </a:solidFill>
                <a:latin typeface="Calibri"/>
                <a:ea typeface="Calibri"/>
                <a:cs typeface="Calibri"/>
                <a:sym typeface="Calibri"/>
              </a:defRPr>
            </a:lvl1pPr>
          </a:lstStyle>
          <a:p>
            <a:r>
              <a:rPr lang="en-US" noProof="0" dirty="0"/>
              <a:t>220 MPa or 440 MPa tensile strength</a:t>
            </a:r>
          </a:p>
        </p:txBody>
      </p:sp>
      <p:cxnSp>
        <p:nvCxnSpPr>
          <p:cNvPr id="548" name="Google Shape;165;p7"/>
          <p:cNvCxnSpPr>
            <a:cxnSpLocks/>
          </p:cNvCxnSpPr>
          <p:nvPr/>
        </p:nvCxnSpPr>
        <p:spPr>
          <a:xfrm>
            <a:off x="15096931" y="5336992"/>
            <a:ext cx="1541172" cy="0"/>
          </a:xfrm>
          <a:prstGeom prst="straightConnector1">
            <a:avLst/>
          </a:prstGeom>
          <a:ln w="50800">
            <a:solidFill>
              <a:srgbClr val="000000"/>
            </a:solidFill>
            <a:miter/>
            <a:tailEnd type="triangle"/>
          </a:ln>
        </p:spPr>
      </p:cxnSp>
      <p:sp>
        <p:nvSpPr>
          <p:cNvPr id="549" name="Google Shape;166;p7"/>
          <p:cNvSpPr txBox="1"/>
          <p:nvPr/>
        </p:nvSpPr>
        <p:spPr>
          <a:xfrm>
            <a:off x="2103749" y="4677450"/>
            <a:ext cx="6387699" cy="1199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algn="l" defTabSz="1828800">
              <a:defRPr sz="3600">
                <a:solidFill>
                  <a:srgbClr val="000000"/>
                </a:solidFill>
                <a:latin typeface="Calibri"/>
                <a:ea typeface="Calibri"/>
                <a:cs typeface="Calibri"/>
                <a:sym typeface="Calibri"/>
              </a:defRPr>
            </a:lvl1pPr>
          </a:lstStyle>
          <a:p>
            <a:r>
              <a:rPr lang="en-US" noProof="0" dirty="0"/>
              <a:t>High variability in the breaking strength measurements</a:t>
            </a:r>
          </a:p>
        </p:txBody>
      </p:sp>
      <p:cxnSp>
        <p:nvCxnSpPr>
          <p:cNvPr id="550" name="Google Shape;167;p7"/>
          <p:cNvCxnSpPr>
            <a:cxnSpLocks/>
          </p:cNvCxnSpPr>
          <p:nvPr/>
        </p:nvCxnSpPr>
        <p:spPr>
          <a:xfrm>
            <a:off x="8491448" y="5346610"/>
            <a:ext cx="1981770" cy="0"/>
          </a:xfrm>
          <a:prstGeom prst="straightConnector1">
            <a:avLst/>
          </a:prstGeom>
          <a:ln w="50800">
            <a:solidFill>
              <a:srgbClr val="000000"/>
            </a:solidFill>
            <a:miter/>
            <a:tailEnd type="triangle"/>
          </a:ln>
        </p:spPr>
      </p:cxnSp>
      <p:sp>
        <p:nvSpPr>
          <p:cNvPr id="551" name="Google Shape;168;p7"/>
          <p:cNvSpPr txBox="1"/>
          <p:nvPr/>
        </p:nvSpPr>
        <p:spPr>
          <a:xfrm>
            <a:off x="2103849" y="6130699"/>
            <a:ext cx="20176301" cy="640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algn="just" defTabSz="1828800">
              <a:defRPr sz="3600">
                <a:solidFill>
                  <a:srgbClr val="000000"/>
                </a:solidFill>
                <a:latin typeface="Calibri"/>
                <a:ea typeface="Calibri"/>
                <a:cs typeface="Calibri"/>
                <a:sym typeface="Calibri"/>
              </a:defRPr>
            </a:lvl1pPr>
          </a:lstStyle>
          <a:p>
            <a:r>
              <a:rPr lang="en-US" noProof="0" dirty="0"/>
              <a:t>Improvement of production process and breaking strength measurements to reduce the safety factor.</a:t>
            </a:r>
          </a:p>
        </p:txBody>
      </p:sp>
      <p:sp>
        <p:nvSpPr>
          <p:cNvPr id="552" name="Google Shape;169;p7"/>
          <p:cNvSpPr txBox="1"/>
          <p:nvPr/>
        </p:nvSpPr>
        <p:spPr>
          <a:xfrm>
            <a:off x="1369533" y="2535067"/>
            <a:ext cx="4877501" cy="640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algn="l" defTabSz="1828800">
              <a:defRPr sz="3600" b="1">
                <a:solidFill>
                  <a:srgbClr val="000000"/>
                </a:solidFill>
                <a:latin typeface="Calibri"/>
                <a:ea typeface="Calibri"/>
                <a:cs typeface="Calibri"/>
                <a:sym typeface="Calibri"/>
              </a:defRPr>
            </a:lvl1pPr>
          </a:lstStyle>
          <a:p>
            <a:r>
              <a:rPr lang="en-US" noProof="0" dirty="0"/>
              <a:t>BREAKING STRENGTH</a:t>
            </a:r>
          </a:p>
        </p:txBody>
      </p:sp>
      <p:sp>
        <p:nvSpPr>
          <p:cNvPr id="553" name="Google Shape;170;p7"/>
          <p:cNvSpPr txBox="1"/>
          <p:nvPr/>
        </p:nvSpPr>
        <p:spPr>
          <a:xfrm>
            <a:off x="1369533" y="7040956"/>
            <a:ext cx="2009501" cy="640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algn="l" defTabSz="1828800">
              <a:defRPr sz="3600" b="1">
                <a:solidFill>
                  <a:srgbClr val="000000"/>
                </a:solidFill>
                <a:latin typeface="Calibri"/>
                <a:ea typeface="Calibri"/>
                <a:cs typeface="Calibri"/>
                <a:sym typeface="Calibri"/>
              </a:defRPr>
            </a:lvl1pPr>
          </a:lstStyle>
          <a:p>
            <a:r>
              <a:rPr lang="en-US" noProof="0" dirty="0"/>
              <a:t>LENGTH</a:t>
            </a:r>
          </a:p>
        </p:txBody>
      </p:sp>
      <p:sp>
        <p:nvSpPr>
          <p:cNvPr id="554" name="Google Shape;171;p7"/>
          <p:cNvSpPr txBox="1"/>
          <p:nvPr/>
        </p:nvSpPr>
        <p:spPr>
          <a:xfrm>
            <a:off x="2103849" y="7893900"/>
            <a:ext cx="20176301" cy="2875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p>
            <a:pPr algn="just" defTabSz="1828800">
              <a:defRPr sz="3600">
                <a:solidFill>
                  <a:srgbClr val="000000"/>
                </a:solidFill>
                <a:latin typeface="Calibri"/>
                <a:ea typeface="Calibri"/>
                <a:cs typeface="Calibri"/>
                <a:sym typeface="Calibri"/>
              </a:defRPr>
            </a:pPr>
            <a:r>
              <a:rPr lang="en-US" noProof="0" dirty="0"/>
              <a:t>A decreasing length yields a reduction of temperature of the mirror, but also shift all the modes to higher frequencies.</a:t>
            </a:r>
          </a:p>
          <a:p>
            <a:pPr algn="just" defTabSz="1828800">
              <a:defRPr sz="3600">
                <a:solidFill>
                  <a:srgbClr val="000000"/>
                </a:solidFill>
                <a:latin typeface="Calibri"/>
                <a:ea typeface="Calibri"/>
                <a:cs typeface="Calibri"/>
                <a:sym typeface="Calibri"/>
              </a:defRPr>
            </a:pPr>
            <a:endParaRPr lang="en-US" noProof="0" dirty="0"/>
          </a:p>
          <a:p>
            <a:pPr algn="just" defTabSz="1828800">
              <a:defRPr sz="3600">
                <a:solidFill>
                  <a:srgbClr val="000000"/>
                </a:solidFill>
                <a:latin typeface="Calibri"/>
                <a:ea typeface="Calibri"/>
                <a:cs typeface="Calibri"/>
                <a:sym typeface="Calibri"/>
              </a:defRPr>
            </a:pPr>
            <a:r>
              <a:rPr lang="en-US" noProof="0" dirty="0"/>
              <a:t>Constraint imposed by the tower dimensions and cryostat dimensions</a:t>
            </a:r>
          </a:p>
        </p:txBody>
      </p:sp>
      <p:sp>
        <p:nvSpPr>
          <p:cNvPr id="555" name="Google Shape;173;p7"/>
          <p:cNvSpPr txBox="1"/>
          <p:nvPr/>
        </p:nvSpPr>
        <p:spPr>
          <a:xfrm>
            <a:off x="6606554" y="11336453"/>
            <a:ext cx="11170901" cy="738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9" tIns="91399" rIns="91399" bIns="91399">
            <a:spAutoFit/>
          </a:bodyPr>
          <a:lstStyle>
            <a:lvl1pPr defTabSz="1828800">
              <a:defRPr sz="3600">
                <a:solidFill>
                  <a:srgbClr val="C00000"/>
                </a:solidFill>
                <a:effectLst>
                  <a:outerShdw blurRad="38100" dist="38100" dir="2700000" rotWithShape="0">
                    <a:srgbClr val="000000">
                      <a:alpha val="43137"/>
                    </a:srgbClr>
                  </a:outerShdw>
                </a:effectLst>
                <a:latin typeface="Calibri"/>
                <a:ea typeface="Calibri"/>
                <a:cs typeface="Calibri"/>
                <a:sym typeface="Calibri"/>
              </a:defRPr>
            </a:lvl1pPr>
          </a:lstStyle>
          <a:p>
            <a:r>
              <a:rPr lang="en-US" noProof="0" dirty="0">
                <a:solidFill>
                  <a:schemeClr val="accent5">
                    <a:lumMod val="50000"/>
                  </a:schemeClr>
                </a:solidFill>
              </a:rPr>
              <a:t>CURRENT REFERENCE LENGTH: 1,2 m</a:t>
            </a:r>
          </a:p>
        </p:txBody>
      </p:sp>
      <p:cxnSp>
        <p:nvCxnSpPr>
          <p:cNvPr id="5" name="Google Shape;167;p7">
            <a:extLst>
              <a:ext uri="{FF2B5EF4-FFF2-40B4-BE49-F238E27FC236}">
                <a16:creationId xmlns:a16="http://schemas.microsoft.com/office/drawing/2014/main" id="{DAE98DB4-2FDF-9933-4D80-829F5BB78D03}"/>
              </a:ext>
            </a:extLst>
          </p:cNvPr>
          <p:cNvCxnSpPr>
            <a:cxnSpLocks/>
          </p:cNvCxnSpPr>
          <p:nvPr/>
        </p:nvCxnSpPr>
        <p:spPr>
          <a:xfrm>
            <a:off x="7216043" y="3988262"/>
            <a:ext cx="3255874" cy="0"/>
          </a:xfrm>
          <a:prstGeom prst="straightConnector1">
            <a:avLst/>
          </a:prstGeom>
          <a:ln w="50800">
            <a:solidFill>
              <a:srgbClr val="000000"/>
            </a:solidFill>
            <a:miter/>
            <a:tailEnd type="triangle"/>
          </a:ln>
        </p:spPr>
      </p:cxnSp>
      <p:sp>
        <p:nvSpPr>
          <p:cNvPr id="4" name="Title 1">
            <a:extLst>
              <a:ext uri="{FF2B5EF4-FFF2-40B4-BE49-F238E27FC236}">
                <a16:creationId xmlns:a16="http://schemas.microsoft.com/office/drawing/2014/main" id="{77522A5F-10B8-3F17-445A-4F9BA642EBBF}"/>
              </a:ext>
            </a:extLst>
          </p:cNvPr>
          <p:cNvSpPr txBox="1"/>
          <p:nvPr/>
        </p:nvSpPr>
        <p:spPr>
          <a:xfrm>
            <a:off x="533400" y="338732"/>
            <a:ext cx="18277169"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dirty="0"/>
              <a:t>Fiber sizing</a:t>
            </a:r>
            <a:endParaRPr lang="en-US" noProof="0" dirty="0"/>
          </a:p>
        </p:txBody>
      </p:sp>
      <p:sp>
        <p:nvSpPr>
          <p:cNvPr id="6" name="Rettangolo">
            <a:extLst>
              <a:ext uri="{FF2B5EF4-FFF2-40B4-BE49-F238E27FC236}">
                <a16:creationId xmlns:a16="http://schemas.microsoft.com/office/drawing/2014/main" id="{A2171EA9-A10A-880A-D8F6-9974003376AF}"/>
              </a:ext>
            </a:extLst>
          </p:cNvPr>
          <p:cNvSpPr/>
          <p:nvPr/>
        </p:nvSpPr>
        <p:spPr>
          <a:xfrm>
            <a:off x="0" y="13233108"/>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7" name="Michele Arcangelo Dicorato and Nicolò Baldicchi, PAS Rome meeting 2026">
            <a:extLst>
              <a:ext uri="{FF2B5EF4-FFF2-40B4-BE49-F238E27FC236}">
                <a16:creationId xmlns:a16="http://schemas.microsoft.com/office/drawing/2014/main" id="{F444BD78-271B-125B-D31C-6E968FC27E84}"/>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object 2"/>
          <p:cNvSpPr txBox="1"/>
          <p:nvPr/>
        </p:nvSpPr>
        <p:spPr>
          <a:xfrm>
            <a:off x="2948273" y="2124463"/>
            <a:ext cx="20494465"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indent="38100" algn="l" defTabSz="1828800">
              <a:lnSpc>
                <a:spcPct val="90000"/>
              </a:lnSpc>
              <a:spcBef>
                <a:spcPts val="200"/>
              </a:spcBef>
              <a:defRPr sz="4800" spc="-228">
                <a:solidFill>
                  <a:srgbClr val="000000"/>
                </a:solidFill>
                <a:latin typeface="Aptos Display"/>
                <a:ea typeface="Aptos Display"/>
                <a:cs typeface="Aptos Display"/>
                <a:sym typeface="Aptos Display"/>
              </a:defRPr>
            </a:pPr>
            <a:r>
              <a:rPr lang="en-US" noProof="0" dirty="0"/>
              <a:t>LEIBNIZ</a:t>
            </a:r>
            <a:r>
              <a:rPr lang="en-US" spc="-590" noProof="0" dirty="0"/>
              <a:t> </a:t>
            </a:r>
            <a:r>
              <a:rPr lang="en-US" spc="-60" baseline="19002" noProof="0" dirty="0"/>
              <a:t>-</a:t>
            </a:r>
            <a:r>
              <a:rPr lang="en-US" spc="-568" baseline="19002" noProof="0" dirty="0"/>
              <a:t> </a:t>
            </a:r>
            <a:r>
              <a:rPr lang="en-US" spc="-209" noProof="0" dirty="0"/>
              <a:t>INSTITUT</a:t>
            </a:r>
            <a:r>
              <a:rPr lang="en-US" spc="-50" noProof="0" dirty="0"/>
              <a:t> </a:t>
            </a:r>
            <a:r>
              <a:rPr lang="en-US" spc="-200" noProof="0" dirty="0"/>
              <a:t>FÜR</a:t>
            </a:r>
            <a:r>
              <a:rPr lang="en-US" spc="90" noProof="0" dirty="0"/>
              <a:t> </a:t>
            </a:r>
            <a:r>
              <a:rPr lang="en-US" spc="-209" noProof="0" dirty="0"/>
              <a:t>KRISTALLZÜCHTUNG</a:t>
            </a:r>
          </a:p>
        </p:txBody>
      </p:sp>
      <p:pic>
        <p:nvPicPr>
          <p:cNvPr id="249" name="object 3" descr="object 3"/>
          <p:cNvPicPr>
            <a:picLocks noChangeAspect="1"/>
          </p:cNvPicPr>
          <p:nvPr/>
        </p:nvPicPr>
        <p:blipFill>
          <a:blip r:embed="rId3"/>
          <a:stretch>
            <a:fillRect/>
          </a:stretch>
        </p:blipFill>
        <p:spPr>
          <a:xfrm>
            <a:off x="727726" y="2000295"/>
            <a:ext cx="1764183" cy="789763"/>
          </a:xfrm>
          <a:prstGeom prst="rect">
            <a:avLst/>
          </a:prstGeom>
          <a:ln w="12700">
            <a:miter lim="400000"/>
          </a:ln>
        </p:spPr>
      </p:pic>
      <p:grpSp>
        <p:nvGrpSpPr>
          <p:cNvPr id="308" name="Group 7"/>
          <p:cNvGrpSpPr/>
          <p:nvPr/>
        </p:nvGrpSpPr>
        <p:grpSpPr>
          <a:xfrm>
            <a:off x="8327678" y="3318513"/>
            <a:ext cx="15505077" cy="9551420"/>
            <a:chOff x="0" y="0"/>
            <a:chExt cx="15505075" cy="9551418"/>
          </a:xfrm>
        </p:grpSpPr>
        <p:grpSp>
          <p:nvGrpSpPr>
            <p:cNvPr id="263" name="object 10"/>
            <p:cNvGrpSpPr/>
            <p:nvPr/>
          </p:nvGrpSpPr>
          <p:grpSpPr>
            <a:xfrm>
              <a:off x="1670173" y="808483"/>
              <a:ext cx="5556760" cy="8723884"/>
              <a:chOff x="0" y="0"/>
              <a:chExt cx="5556757" cy="8723882"/>
            </a:xfrm>
          </p:grpSpPr>
          <p:pic>
            <p:nvPicPr>
              <p:cNvPr id="250" name="object 11" descr="object 11"/>
              <p:cNvPicPr>
                <a:picLocks noChangeAspect="1"/>
              </p:cNvPicPr>
              <p:nvPr/>
            </p:nvPicPr>
            <p:blipFill>
              <a:blip r:embed="rId4"/>
              <a:stretch>
                <a:fillRect/>
              </a:stretch>
            </p:blipFill>
            <p:spPr>
              <a:xfrm>
                <a:off x="0" y="0"/>
                <a:ext cx="5199889" cy="8723883"/>
              </a:xfrm>
              <a:prstGeom prst="rect">
                <a:avLst/>
              </a:prstGeom>
              <a:ln w="12700" cap="flat">
                <a:noFill/>
                <a:miter lim="400000"/>
              </a:ln>
              <a:effectLst/>
            </p:spPr>
          </p:pic>
          <p:grpSp>
            <p:nvGrpSpPr>
              <p:cNvPr id="254" name="object 12"/>
              <p:cNvGrpSpPr/>
              <p:nvPr/>
            </p:nvGrpSpPr>
            <p:grpSpPr>
              <a:xfrm>
                <a:off x="3140964" y="435102"/>
                <a:ext cx="2224785" cy="152401"/>
                <a:chOff x="0" y="0"/>
                <a:chExt cx="2224784" cy="152400"/>
              </a:xfrm>
            </p:grpSpPr>
            <p:sp>
              <p:nvSpPr>
                <p:cNvPr id="251" name="Forma"/>
                <p:cNvSpPr/>
                <p:nvPr/>
              </p:nvSpPr>
              <p:spPr>
                <a:xfrm>
                  <a:off x="0" y="0"/>
                  <a:ext cx="152400" cy="152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3500"/>
                      </a:lnTo>
                      <a:lnTo>
                        <a:pt x="18000" y="13500"/>
                      </a:lnTo>
                      <a:lnTo>
                        <a:pt x="18000" y="8100"/>
                      </a:lnTo>
                      <a:lnTo>
                        <a:pt x="21600" y="8100"/>
                      </a:lnTo>
                      <a:lnTo>
                        <a:pt x="21600"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52" name="Rettangolo"/>
                <p:cNvSpPr/>
                <p:nvPr/>
              </p:nvSpPr>
              <p:spPr>
                <a:xfrm>
                  <a:off x="152400" y="57150"/>
                  <a:ext cx="2072385" cy="38100"/>
                </a:xfrm>
                <a:prstGeom prst="rect">
                  <a:avLst/>
                </a:pr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53" name="Rettangolo"/>
                <p:cNvSpPr/>
                <p:nvPr/>
              </p:nvSpPr>
              <p:spPr>
                <a:xfrm>
                  <a:off x="127000" y="57150"/>
                  <a:ext cx="25400" cy="38100"/>
                </a:xfrm>
                <a:prstGeom prst="rect">
                  <a:avLst/>
                </a:pr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58" name="object 13"/>
              <p:cNvGrpSpPr/>
              <p:nvPr/>
            </p:nvGrpSpPr>
            <p:grpSpPr>
              <a:xfrm>
                <a:off x="2996945" y="3564382"/>
                <a:ext cx="2559813" cy="152401"/>
                <a:chOff x="0" y="0"/>
                <a:chExt cx="2559812" cy="152400"/>
              </a:xfrm>
            </p:grpSpPr>
            <p:sp>
              <p:nvSpPr>
                <p:cNvPr id="255" name="Forma"/>
                <p:cNvSpPr/>
                <p:nvPr/>
              </p:nvSpPr>
              <p:spPr>
                <a:xfrm>
                  <a:off x="0" y="0"/>
                  <a:ext cx="152653" cy="152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692"/>
                      </a:lnTo>
                      <a:lnTo>
                        <a:pt x="21492" y="21600"/>
                      </a:lnTo>
                      <a:lnTo>
                        <a:pt x="21525" y="15120"/>
                      </a:lnTo>
                      <a:lnTo>
                        <a:pt x="21533" y="13481"/>
                      </a:lnTo>
                      <a:lnTo>
                        <a:pt x="17934" y="13481"/>
                      </a:lnTo>
                      <a:lnTo>
                        <a:pt x="17959" y="9720"/>
                      </a:lnTo>
                      <a:lnTo>
                        <a:pt x="17970" y="8081"/>
                      </a:lnTo>
                      <a:lnTo>
                        <a:pt x="21560" y="8081"/>
                      </a:lnTo>
                      <a:lnTo>
                        <a:pt x="2160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56" name="Forma"/>
                <p:cNvSpPr/>
                <p:nvPr/>
              </p:nvSpPr>
              <p:spPr>
                <a:xfrm>
                  <a:off x="152177" y="57015"/>
                  <a:ext cx="2407636" cy="49665"/>
                </a:xfrm>
                <a:custGeom>
                  <a:avLst/>
                  <a:gdLst/>
                  <a:ahLst/>
                  <a:cxnLst>
                    <a:cxn ang="0">
                      <a:pos x="wd2" y="hd2"/>
                    </a:cxn>
                    <a:cxn ang="5400000">
                      <a:pos x="wd2" y="hd2"/>
                    </a:cxn>
                    <a:cxn ang="10800000">
                      <a:pos x="wd2" y="hd2"/>
                    </a:cxn>
                    <a:cxn ang="16200000">
                      <a:pos x="wd2" y="hd2"/>
                    </a:cxn>
                  </a:cxnLst>
                  <a:rect l="0" t="0" r="r" b="b"/>
                  <a:pathLst>
                    <a:path w="21600" h="21600" extrusionOk="0">
                      <a:moveTo>
                        <a:pt x="2" y="0"/>
                      </a:moveTo>
                      <a:lnTo>
                        <a:pt x="0" y="16571"/>
                      </a:lnTo>
                      <a:lnTo>
                        <a:pt x="21598" y="21600"/>
                      </a:lnTo>
                      <a:lnTo>
                        <a:pt x="21600" y="8012"/>
                      </a:lnTo>
                      <a:lnTo>
                        <a:pt x="21600" y="5029"/>
                      </a:lnTo>
                      <a:lnTo>
                        <a:pt x="2"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57" name="Forma"/>
                <p:cNvSpPr/>
                <p:nvPr/>
              </p:nvSpPr>
              <p:spPr>
                <a:xfrm>
                  <a:off x="126744" y="57015"/>
                  <a:ext cx="25625" cy="381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4" y="0"/>
                      </a:lnTo>
                      <a:lnTo>
                        <a:pt x="150" y="6556"/>
                      </a:lnTo>
                      <a:lnTo>
                        <a:pt x="0" y="21600"/>
                      </a:lnTo>
                      <a:lnTo>
                        <a:pt x="21440" y="21600"/>
                      </a:lnTo>
                      <a:lnTo>
                        <a:pt x="21600" y="0"/>
                      </a:lnTo>
                      <a:close/>
                    </a:path>
                  </a:pathLst>
                </a:cu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62" name="object 14"/>
              <p:cNvGrpSpPr/>
              <p:nvPr/>
            </p:nvGrpSpPr>
            <p:grpSpPr>
              <a:xfrm>
                <a:off x="4215129" y="2094484"/>
                <a:ext cx="990345" cy="152401"/>
                <a:chOff x="0" y="0"/>
                <a:chExt cx="990344" cy="152400"/>
              </a:xfrm>
            </p:grpSpPr>
            <p:sp>
              <p:nvSpPr>
                <p:cNvPr id="259" name="Forma"/>
                <p:cNvSpPr/>
                <p:nvPr/>
              </p:nvSpPr>
              <p:spPr>
                <a:xfrm>
                  <a:off x="0" y="0"/>
                  <a:ext cx="152400" cy="1524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3500"/>
                      </a:lnTo>
                      <a:lnTo>
                        <a:pt x="18000" y="13500"/>
                      </a:lnTo>
                      <a:lnTo>
                        <a:pt x="18000" y="8100"/>
                      </a:lnTo>
                      <a:lnTo>
                        <a:pt x="21600" y="8100"/>
                      </a:lnTo>
                      <a:lnTo>
                        <a:pt x="21600" y="0"/>
                      </a:lnTo>
                      <a:close/>
                    </a:path>
                  </a:pathLst>
                </a:custGeom>
                <a:solidFill>
                  <a:srgbClr val="EC7C3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0" name="Rettangolo"/>
                <p:cNvSpPr/>
                <p:nvPr/>
              </p:nvSpPr>
              <p:spPr>
                <a:xfrm>
                  <a:off x="152400" y="57150"/>
                  <a:ext cx="837945" cy="38100"/>
                </a:xfrm>
                <a:prstGeom prst="rect">
                  <a:avLst/>
                </a:prstGeom>
                <a:solidFill>
                  <a:srgbClr val="EC7C3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1" name="Rettangolo"/>
                <p:cNvSpPr/>
                <p:nvPr/>
              </p:nvSpPr>
              <p:spPr>
                <a:xfrm>
                  <a:off x="127000" y="57150"/>
                  <a:ext cx="25400" cy="38100"/>
                </a:xfrm>
                <a:prstGeom prst="rect">
                  <a:avLst/>
                </a:pr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grpSp>
          <p:nvGrpSpPr>
            <p:cNvPr id="287" name="object 15"/>
            <p:cNvGrpSpPr/>
            <p:nvPr/>
          </p:nvGrpSpPr>
          <p:grpSpPr>
            <a:xfrm>
              <a:off x="8626981" y="808485"/>
              <a:ext cx="5364736" cy="8742934"/>
              <a:chOff x="0" y="0"/>
              <a:chExt cx="5364734" cy="8742932"/>
            </a:xfrm>
          </p:grpSpPr>
          <p:pic>
            <p:nvPicPr>
              <p:cNvPr id="264" name="object 16" descr="object 16"/>
              <p:cNvPicPr>
                <a:picLocks noChangeAspect="1"/>
              </p:cNvPicPr>
              <p:nvPr/>
            </p:nvPicPr>
            <p:blipFill>
              <a:blip r:embed="rId5"/>
              <a:stretch>
                <a:fillRect/>
              </a:stretch>
            </p:blipFill>
            <p:spPr>
              <a:xfrm>
                <a:off x="183896" y="0"/>
                <a:ext cx="5180839" cy="8742933"/>
              </a:xfrm>
              <a:prstGeom prst="rect">
                <a:avLst/>
              </a:prstGeom>
              <a:ln w="12700" cap="flat">
                <a:noFill/>
                <a:miter lim="400000"/>
              </a:ln>
              <a:effectLst/>
            </p:spPr>
          </p:pic>
          <p:grpSp>
            <p:nvGrpSpPr>
              <p:cNvPr id="272" name="object 17"/>
              <p:cNvGrpSpPr/>
              <p:nvPr/>
            </p:nvGrpSpPr>
            <p:grpSpPr>
              <a:xfrm>
                <a:off x="82549" y="492506"/>
                <a:ext cx="2304542" cy="2958085"/>
                <a:chOff x="0" y="0"/>
                <a:chExt cx="2304540" cy="2958084"/>
              </a:xfrm>
            </p:grpSpPr>
            <p:sp>
              <p:nvSpPr>
                <p:cNvPr id="265" name="Forma"/>
                <p:cNvSpPr/>
                <p:nvPr/>
              </p:nvSpPr>
              <p:spPr>
                <a:xfrm>
                  <a:off x="2144776" y="2900698"/>
                  <a:ext cx="146053" cy="57387"/>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1600"/>
                      </a:lnTo>
                      <a:lnTo>
                        <a:pt x="21600" y="1236"/>
                      </a:lnTo>
                      <a:lnTo>
                        <a:pt x="4620" y="1236"/>
                      </a:lnTo>
                      <a:lnTo>
                        <a:pt x="940"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6" name="Forma"/>
                <p:cNvSpPr/>
                <p:nvPr/>
              </p:nvSpPr>
              <p:spPr>
                <a:xfrm>
                  <a:off x="2151129" y="2862900"/>
                  <a:ext cx="29713" cy="41083"/>
                </a:xfrm>
                <a:custGeom>
                  <a:avLst/>
                  <a:gdLst/>
                  <a:ahLst/>
                  <a:cxnLst>
                    <a:cxn ang="0">
                      <a:pos x="wd2" y="hd2"/>
                    </a:cxn>
                    <a:cxn ang="5400000">
                      <a:pos x="wd2" y="hd2"/>
                    </a:cxn>
                    <a:cxn ang="10800000">
                      <a:pos x="wd2" y="hd2"/>
                    </a:cxn>
                    <a:cxn ang="16200000">
                      <a:pos x="wd2" y="hd2"/>
                    </a:cxn>
                  </a:cxnLst>
                  <a:rect l="0" t="0" r="r" b="b"/>
                  <a:pathLst>
                    <a:path w="21600" h="21600" extrusionOk="0">
                      <a:moveTo>
                        <a:pt x="3043" y="0"/>
                      </a:moveTo>
                      <a:lnTo>
                        <a:pt x="144" y="18929"/>
                      </a:lnTo>
                      <a:lnTo>
                        <a:pt x="0" y="19873"/>
                      </a:lnTo>
                      <a:lnTo>
                        <a:pt x="18092" y="21600"/>
                      </a:lnTo>
                      <a:lnTo>
                        <a:pt x="21553" y="2102"/>
                      </a:lnTo>
                      <a:lnTo>
                        <a:pt x="21600" y="1835"/>
                      </a:lnTo>
                      <a:lnTo>
                        <a:pt x="3043"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7" name="Forma"/>
                <p:cNvSpPr/>
                <p:nvPr/>
              </p:nvSpPr>
              <p:spPr>
                <a:xfrm>
                  <a:off x="2155316" y="2806700"/>
                  <a:ext cx="149225" cy="97283"/>
                </a:xfrm>
                <a:custGeom>
                  <a:avLst/>
                  <a:gdLst/>
                  <a:ahLst/>
                  <a:cxnLst>
                    <a:cxn ang="0">
                      <a:pos x="wd2" y="hd2"/>
                    </a:cxn>
                    <a:cxn ang="5400000">
                      <a:pos x="wd2" y="hd2"/>
                    </a:cxn>
                    <a:cxn ang="10800000">
                      <a:pos x="wd2" y="hd2"/>
                    </a:cxn>
                    <a:cxn ang="16200000">
                      <a:pos x="wd2" y="hd2"/>
                    </a:cxn>
                  </a:cxnLst>
                  <a:rect l="0" t="0" r="r" b="b"/>
                  <a:pathLst>
                    <a:path w="21600" h="21600" extrusionOk="0">
                      <a:moveTo>
                        <a:pt x="901" y="0"/>
                      </a:moveTo>
                      <a:lnTo>
                        <a:pt x="20" y="12203"/>
                      </a:lnTo>
                      <a:lnTo>
                        <a:pt x="0" y="12478"/>
                      </a:lnTo>
                      <a:lnTo>
                        <a:pt x="3695" y="13253"/>
                      </a:lnTo>
                      <a:lnTo>
                        <a:pt x="2996" y="21600"/>
                      </a:lnTo>
                      <a:lnTo>
                        <a:pt x="19615" y="21600"/>
                      </a:lnTo>
                      <a:lnTo>
                        <a:pt x="21600" y="20472"/>
                      </a:lnTo>
                      <a:lnTo>
                        <a:pt x="901"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8" name="Forma"/>
                <p:cNvSpPr/>
                <p:nvPr/>
              </p:nvSpPr>
              <p:spPr>
                <a:xfrm>
                  <a:off x="1035810" y="936497"/>
                  <a:ext cx="1119507" cy="1964202"/>
                </a:xfrm>
                <a:custGeom>
                  <a:avLst/>
                  <a:gdLst/>
                  <a:ahLst/>
                  <a:cxnLst>
                    <a:cxn ang="0">
                      <a:pos x="wd2" y="hd2"/>
                    </a:cxn>
                    <a:cxn ang="5400000">
                      <a:pos x="wd2" y="hd2"/>
                    </a:cxn>
                    <a:cxn ang="10800000">
                      <a:pos x="wd2" y="hd2"/>
                    </a:cxn>
                    <a:cxn ang="16200000">
                      <a:pos x="wd2" y="hd2"/>
                    </a:cxn>
                  </a:cxnLst>
                  <a:rect l="0" t="0" r="r" b="b"/>
                  <a:pathLst>
                    <a:path w="21600" h="21600" extrusionOk="0">
                      <a:moveTo>
                        <a:pt x="779" y="0"/>
                      </a:moveTo>
                      <a:lnTo>
                        <a:pt x="0" y="0"/>
                      </a:lnTo>
                      <a:lnTo>
                        <a:pt x="426" y="693"/>
                      </a:lnTo>
                      <a:lnTo>
                        <a:pt x="796" y="1391"/>
                      </a:lnTo>
                      <a:lnTo>
                        <a:pt x="1385" y="2805"/>
                      </a:lnTo>
                      <a:lnTo>
                        <a:pt x="1755" y="4243"/>
                      </a:lnTo>
                      <a:lnTo>
                        <a:pt x="1759" y="4279"/>
                      </a:lnTo>
                      <a:lnTo>
                        <a:pt x="1760" y="4288"/>
                      </a:lnTo>
                      <a:lnTo>
                        <a:pt x="1854" y="4994"/>
                      </a:lnTo>
                      <a:lnTo>
                        <a:pt x="1858" y="5023"/>
                      </a:lnTo>
                      <a:lnTo>
                        <a:pt x="1887" y="5751"/>
                      </a:lnTo>
                      <a:lnTo>
                        <a:pt x="1920" y="6465"/>
                      </a:lnTo>
                      <a:lnTo>
                        <a:pt x="1921" y="6497"/>
                      </a:lnTo>
                      <a:lnTo>
                        <a:pt x="2011" y="7186"/>
                      </a:lnTo>
                      <a:lnTo>
                        <a:pt x="2015" y="7215"/>
                      </a:lnTo>
                      <a:lnTo>
                        <a:pt x="2396" y="8740"/>
                      </a:lnTo>
                      <a:lnTo>
                        <a:pt x="2999" y="10204"/>
                      </a:lnTo>
                      <a:lnTo>
                        <a:pt x="3823" y="11634"/>
                      </a:lnTo>
                      <a:lnTo>
                        <a:pt x="4842" y="13016"/>
                      </a:lnTo>
                      <a:lnTo>
                        <a:pt x="6038" y="14337"/>
                      </a:lnTo>
                      <a:lnTo>
                        <a:pt x="7400" y="15592"/>
                      </a:lnTo>
                      <a:lnTo>
                        <a:pt x="8914" y="16765"/>
                      </a:lnTo>
                      <a:lnTo>
                        <a:pt x="10561" y="17843"/>
                      </a:lnTo>
                      <a:lnTo>
                        <a:pt x="12320" y="18815"/>
                      </a:lnTo>
                      <a:lnTo>
                        <a:pt x="14188" y="19672"/>
                      </a:lnTo>
                      <a:lnTo>
                        <a:pt x="16138" y="20402"/>
                      </a:lnTo>
                      <a:lnTo>
                        <a:pt x="18157" y="20991"/>
                      </a:lnTo>
                      <a:lnTo>
                        <a:pt x="20230" y="21427"/>
                      </a:lnTo>
                      <a:lnTo>
                        <a:pt x="21519" y="21600"/>
                      </a:lnTo>
                      <a:lnTo>
                        <a:pt x="21600" y="21184"/>
                      </a:lnTo>
                      <a:lnTo>
                        <a:pt x="21483" y="21175"/>
                      </a:lnTo>
                      <a:lnTo>
                        <a:pt x="21455" y="21175"/>
                      </a:lnTo>
                      <a:lnTo>
                        <a:pt x="21420" y="21171"/>
                      </a:lnTo>
                      <a:lnTo>
                        <a:pt x="21425" y="21171"/>
                      </a:lnTo>
                      <a:lnTo>
                        <a:pt x="20446" y="21025"/>
                      </a:lnTo>
                      <a:lnTo>
                        <a:pt x="20405" y="21018"/>
                      </a:lnTo>
                      <a:lnTo>
                        <a:pt x="19447" y="20836"/>
                      </a:lnTo>
                      <a:lnTo>
                        <a:pt x="19406" y="20827"/>
                      </a:lnTo>
                      <a:lnTo>
                        <a:pt x="18443" y="20603"/>
                      </a:lnTo>
                      <a:lnTo>
                        <a:pt x="17467" y="20340"/>
                      </a:lnTo>
                      <a:lnTo>
                        <a:pt x="17478" y="20340"/>
                      </a:lnTo>
                      <a:lnTo>
                        <a:pt x="16490" y="20032"/>
                      </a:lnTo>
                      <a:lnTo>
                        <a:pt x="14634" y="19340"/>
                      </a:lnTo>
                      <a:lnTo>
                        <a:pt x="12847" y="18521"/>
                      </a:lnTo>
                      <a:lnTo>
                        <a:pt x="12821" y="18507"/>
                      </a:lnTo>
                      <a:lnTo>
                        <a:pt x="12801" y="18499"/>
                      </a:lnTo>
                      <a:lnTo>
                        <a:pt x="12509" y="18343"/>
                      </a:lnTo>
                      <a:lnTo>
                        <a:pt x="11935" y="18039"/>
                      </a:lnTo>
                      <a:lnTo>
                        <a:pt x="11099" y="17557"/>
                      </a:lnTo>
                      <a:lnTo>
                        <a:pt x="9510" y="16518"/>
                      </a:lnTo>
                      <a:lnTo>
                        <a:pt x="7991" y="15340"/>
                      </a:lnTo>
                      <a:lnTo>
                        <a:pt x="6670" y="14123"/>
                      </a:lnTo>
                      <a:lnTo>
                        <a:pt x="5503" y="12835"/>
                      </a:lnTo>
                      <a:lnTo>
                        <a:pt x="4509" y="11483"/>
                      </a:lnTo>
                      <a:lnTo>
                        <a:pt x="3712" y="10100"/>
                      </a:lnTo>
                      <a:lnTo>
                        <a:pt x="3117" y="8664"/>
                      </a:lnTo>
                      <a:lnTo>
                        <a:pt x="2750" y="7215"/>
                      </a:lnTo>
                      <a:lnTo>
                        <a:pt x="2589" y="5023"/>
                      </a:lnTo>
                      <a:lnTo>
                        <a:pt x="2588" y="4994"/>
                      </a:lnTo>
                      <a:lnTo>
                        <a:pt x="2500" y="4288"/>
                      </a:lnTo>
                      <a:lnTo>
                        <a:pt x="2499" y="4279"/>
                      </a:lnTo>
                      <a:lnTo>
                        <a:pt x="2494" y="4243"/>
                      </a:lnTo>
                      <a:lnTo>
                        <a:pt x="2117" y="2754"/>
                      </a:lnTo>
                      <a:lnTo>
                        <a:pt x="1509" y="1288"/>
                      </a:lnTo>
                      <a:lnTo>
                        <a:pt x="783" y="7"/>
                      </a:lnTo>
                      <a:lnTo>
                        <a:pt x="779"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69" name="Forma"/>
                <p:cNvSpPr/>
                <p:nvPr/>
              </p:nvSpPr>
              <p:spPr>
                <a:xfrm>
                  <a:off x="261364" y="86614"/>
                  <a:ext cx="814800" cy="856989"/>
                </a:xfrm>
                <a:custGeom>
                  <a:avLst/>
                  <a:gdLst/>
                  <a:ahLst/>
                  <a:cxnLst>
                    <a:cxn ang="0">
                      <a:pos x="wd2" y="hd2"/>
                    </a:cxn>
                    <a:cxn ang="5400000">
                      <a:pos x="wd2" y="hd2"/>
                    </a:cxn>
                    <a:cxn ang="10800000">
                      <a:pos x="wd2" y="hd2"/>
                    </a:cxn>
                    <a:cxn ang="16200000">
                      <a:pos x="wd2" y="hd2"/>
                    </a:cxn>
                  </a:cxnLst>
                  <a:rect l="0" t="0" r="r" b="b"/>
                  <a:pathLst>
                    <a:path w="21600" h="21600" extrusionOk="0">
                      <a:moveTo>
                        <a:pt x="2556" y="0"/>
                      </a:moveTo>
                      <a:lnTo>
                        <a:pt x="0" y="0"/>
                      </a:lnTo>
                      <a:lnTo>
                        <a:pt x="1387" y="535"/>
                      </a:lnTo>
                      <a:lnTo>
                        <a:pt x="1444" y="560"/>
                      </a:lnTo>
                      <a:lnTo>
                        <a:pt x="4022" y="1814"/>
                      </a:lnTo>
                      <a:lnTo>
                        <a:pt x="6632" y="3444"/>
                      </a:lnTo>
                      <a:lnTo>
                        <a:pt x="9156" y="5380"/>
                      </a:lnTo>
                      <a:lnTo>
                        <a:pt x="11481" y="7522"/>
                      </a:lnTo>
                      <a:lnTo>
                        <a:pt x="12606" y="8700"/>
                      </a:lnTo>
                      <a:lnTo>
                        <a:pt x="12620" y="8712"/>
                      </a:lnTo>
                      <a:lnTo>
                        <a:pt x="14749" y="11247"/>
                      </a:lnTo>
                      <a:lnTo>
                        <a:pt x="16610" y="13859"/>
                      </a:lnTo>
                      <a:lnTo>
                        <a:pt x="18357" y="16776"/>
                      </a:lnTo>
                      <a:lnTo>
                        <a:pt x="19896" y="19905"/>
                      </a:lnTo>
                      <a:lnTo>
                        <a:pt x="20596" y="21600"/>
                      </a:lnTo>
                      <a:lnTo>
                        <a:pt x="20537" y="21438"/>
                      </a:lnTo>
                      <a:lnTo>
                        <a:pt x="20530" y="21421"/>
                      </a:lnTo>
                      <a:lnTo>
                        <a:pt x="21600" y="21421"/>
                      </a:lnTo>
                      <a:lnTo>
                        <a:pt x="21480" y="21094"/>
                      </a:lnTo>
                      <a:lnTo>
                        <a:pt x="20079" y="17925"/>
                      </a:lnTo>
                      <a:lnTo>
                        <a:pt x="18436" y="14897"/>
                      </a:lnTo>
                      <a:lnTo>
                        <a:pt x="16558" y="12023"/>
                      </a:lnTo>
                      <a:lnTo>
                        <a:pt x="14477" y="9340"/>
                      </a:lnTo>
                      <a:lnTo>
                        <a:pt x="12221" y="6869"/>
                      </a:lnTo>
                      <a:lnTo>
                        <a:pt x="9797" y="4635"/>
                      </a:lnTo>
                      <a:lnTo>
                        <a:pt x="7238" y="2670"/>
                      </a:lnTo>
                      <a:lnTo>
                        <a:pt x="4565" y="1005"/>
                      </a:lnTo>
                      <a:lnTo>
                        <a:pt x="3185" y="282"/>
                      </a:lnTo>
                      <a:lnTo>
                        <a:pt x="2556"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0" name="Forma"/>
                <p:cNvSpPr/>
                <p:nvPr/>
              </p:nvSpPr>
              <p:spPr>
                <a:xfrm>
                  <a:off x="0" y="0"/>
                  <a:ext cx="357787" cy="87123"/>
                </a:xfrm>
                <a:custGeom>
                  <a:avLst/>
                  <a:gdLst/>
                  <a:ahLst/>
                  <a:cxnLst>
                    <a:cxn ang="0">
                      <a:pos x="wd2" y="hd2"/>
                    </a:cxn>
                    <a:cxn ang="5400000">
                      <a:pos x="wd2" y="hd2"/>
                    </a:cxn>
                    <a:cxn ang="10800000">
                      <a:pos x="wd2" y="hd2"/>
                    </a:cxn>
                    <a:cxn ang="16200000">
                      <a:pos x="wd2" y="hd2"/>
                    </a:cxn>
                  </a:cxnLst>
                  <a:rect l="0" t="0" r="r" b="b"/>
                  <a:pathLst>
                    <a:path w="21600" h="21600" extrusionOk="0">
                      <a:moveTo>
                        <a:pt x="92" y="0"/>
                      </a:moveTo>
                      <a:lnTo>
                        <a:pt x="12" y="8250"/>
                      </a:lnTo>
                      <a:lnTo>
                        <a:pt x="0" y="9446"/>
                      </a:lnTo>
                      <a:lnTo>
                        <a:pt x="3478" y="9985"/>
                      </a:lnTo>
                      <a:lnTo>
                        <a:pt x="3250" y="9985"/>
                      </a:lnTo>
                      <a:lnTo>
                        <a:pt x="6414" y="11461"/>
                      </a:lnTo>
                      <a:lnTo>
                        <a:pt x="9584" y="13917"/>
                      </a:lnTo>
                      <a:lnTo>
                        <a:pt x="9566" y="13917"/>
                      </a:lnTo>
                      <a:lnTo>
                        <a:pt x="12581" y="17160"/>
                      </a:lnTo>
                      <a:lnTo>
                        <a:pt x="15856" y="21600"/>
                      </a:lnTo>
                      <a:lnTo>
                        <a:pt x="15779" y="21474"/>
                      </a:lnTo>
                      <a:lnTo>
                        <a:pt x="21600" y="21474"/>
                      </a:lnTo>
                      <a:lnTo>
                        <a:pt x="19842" y="18073"/>
                      </a:lnTo>
                      <a:lnTo>
                        <a:pt x="13341" y="8250"/>
                      </a:lnTo>
                      <a:lnTo>
                        <a:pt x="6732" y="2078"/>
                      </a:lnTo>
                      <a:lnTo>
                        <a:pt x="3389" y="504"/>
                      </a:lnTo>
                      <a:lnTo>
                        <a:pt x="92" y="0"/>
                      </a:lnTo>
                      <a:close/>
                    </a:path>
                  </a:pathLst>
                </a:custGeom>
                <a:solidFill>
                  <a:srgbClr val="C0000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1" name="Forma"/>
                <p:cNvSpPr/>
                <p:nvPr/>
              </p:nvSpPr>
              <p:spPr>
                <a:xfrm>
                  <a:off x="313398" y="107830"/>
                  <a:ext cx="1835857" cy="2754243"/>
                </a:xfrm>
                <a:custGeom>
                  <a:avLst/>
                  <a:gdLst/>
                  <a:ahLst/>
                  <a:cxnLst>
                    <a:cxn ang="0">
                      <a:pos x="wd2" y="hd2"/>
                    </a:cxn>
                    <a:cxn ang="5400000">
                      <a:pos x="wd2" y="hd2"/>
                    </a:cxn>
                    <a:cxn ang="10800000">
                      <a:pos x="wd2" y="hd2"/>
                    </a:cxn>
                    <a:cxn ang="16200000">
                      <a:pos x="wd2" y="hd2"/>
                    </a:cxn>
                  </a:cxnLst>
                  <a:rect l="0" t="0" r="r" b="b"/>
                  <a:pathLst>
                    <a:path w="21600" h="21600" extrusionOk="0">
                      <a:moveTo>
                        <a:pt x="20943" y="21488"/>
                      </a:moveTo>
                      <a:lnTo>
                        <a:pt x="20967" y="21493"/>
                      </a:lnTo>
                      <a:lnTo>
                        <a:pt x="20971" y="21493"/>
                      </a:lnTo>
                      <a:lnTo>
                        <a:pt x="20943" y="21488"/>
                      </a:lnTo>
                      <a:close/>
                      <a:moveTo>
                        <a:pt x="20333" y="21352"/>
                      </a:moveTo>
                      <a:lnTo>
                        <a:pt x="20358" y="21358"/>
                      </a:lnTo>
                      <a:lnTo>
                        <a:pt x="20361" y="21358"/>
                      </a:lnTo>
                      <a:lnTo>
                        <a:pt x="20333" y="21352"/>
                      </a:lnTo>
                      <a:close/>
                      <a:moveTo>
                        <a:pt x="19157" y="21005"/>
                      </a:moveTo>
                      <a:lnTo>
                        <a:pt x="19151" y="21005"/>
                      </a:lnTo>
                      <a:lnTo>
                        <a:pt x="19171" y="21008"/>
                      </a:lnTo>
                      <a:lnTo>
                        <a:pt x="19161" y="21008"/>
                      </a:lnTo>
                      <a:lnTo>
                        <a:pt x="19199" y="21020"/>
                      </a:lnTo>
                      <a:lnTo>
                        <a:pt x="19168" y="21008"/>
                      </a:lnTo>
                      <a:lnTo>
                        <a:pt x="19171" y="21008"/>
                      </a:lnTo>
                      <a:lnTo>
                        <a:pt x="19151" y="21005"/>
                      </a:lnTo>
                      <a:lnTo>
                        <a:pt x="19157" y="21005"/>
                      </a:lnTo>
                      <a:close/>
                      <a:moveTo>
                        <a:pt x="10989" y="14193"/>
                      </a:moveTo>
                      <a:lnTo>
                        <a:pt x="10990" y="14201"/>
                      </a:lnTo>
                      <a:lnTo>
                        <a:pt x="11010" y="14238"/>
                      </a:lnTo>
                      <a:lnTo>
                        <a:pt x="10993" y="14201"/>
                      </a:lnTo>
                      <a:lnTo>
                        <a:pt x="10989" y="14193"/>
                      </a:lnTo>
                      <a:close/>
                      <a:moveTo>
                        <a:pt x="21565" y="21597"/>
                      </a:moveTo>
                      <a:lnTo>
                        <a:pt x="21562" y="21597"/>
                      </a:lnTo>
                      <a:lnTo>
                        <a:pt x="21583" y="21600"/>
                      </a:lnTo>
                      <a:lnTo>
                        <a:pt x="21565" y="21597"/>
                      </a:lnTo>
                      <a:close/>
                      <a:moveTo>
                        <a:pt x="4" y="0"/>
                      </a:moveTo>
                      <a:lnTo>
                        <a:pt x="0" y="0"/>
                      </a:lnTo>
                      <a:lnTo>
                        <a:pt x="29" y="8"/>
                      </a:lnTo>
                      <a:lnTo>
                        <a:pt x="4" y="0"/>
                      </a:lnTo>
                      <a:close/>
                      <a:moveTo>
                        <a:pt x="21565" y="21597"/>
                      </a:moveTo>
                      <a:lnTo>
                        <a:pt x="21583" y="21600"/>
                      </a:lnTo>
                      <a:lnTo>
                        <a:pt x="21600" y="21600"/>
                      </a:lnTo>
                      <a:lnTo>
                        <a:pt x="21565" y="21597"/>
                      </a:lnTo>
                      <a:close/>
                    </a:path>
                  </a:pathLst>
                </a:cu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82" name="object 18"/>
              <p:cNvGrpSpPr/>
              <p:nvPr/>
            </p:nvGrpSpPr>
            <p:grpSpPr>
              <a:xfrm>
                <a:off x="-1" y="523748"/>
                <a:ext cx="2160526" cy="3158999"/>
                <a:chOff x="0" y="0"/>
                <a:chExt cx="2160524" cy="3158998"/>
              </a:xfrm>
            </p:grpSpPr>
            <p:sp>
              <p:nvSpPr>
                <p:cNvPr id="273" name="Forma"/>
                <p:cNvSpPr/>
                <p:nvPr/>
              </p:nvSpPr>
              <p:spPr>
                <a:xfrm>
                  <a:off x="0" y="3018542"/>
                  <a:ext cx="581069" cy="1404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175" y="0"/>
                      </a:lnTo>
                      <a:lnTo>
                        <a:pt x="15728" y="3922"/>
                      </a:lnTo>
                      <a:lnTo>
                        <a:pt x="15627" y="4076"/>
                      </a:lnTo>
                      <a:lnTo>
                        <a:pt x="10464" y="10467"/>
                      </a:lnTo>
                      <a:lnTo>
                        <a:pt x="5274" y="14397"/>
                      </a:lnTo>
                      <a:lnTo>
                        <a:pt x="0" y="15741"/>
                      </a:lnTo>
                      <a:lnTo>
                        <a:pt x="36" y="20194"/>
                      </a:lnTo>
                      <a:lnTo>
                        <a:pt x="44" y="21248"/>
                      </a:lnTo>
                      <a:lnTo>
                        <a:pt x="47" y="21600"/>
                      </a:lnTo>
                      <a:lnTo>
                        <a:pt x="2738" y="21248"/>
                      </a:lnTo>
                      <a:lnTo>
                        <a:pt x="8148" y="18475"/>
                      </a:lnTo>
                      <a:lnTo>
                        <a:pt x="13474" y="13162"/>
                      </a:lnTo>
                      <a:lnTo>
                        <a:pt x="18704" y="5429"/>
                      </a:lnTo>
                      <a:lnTo>
                        <a:pt x="21263" y="702"/>
                      </a:lnTo>
                      <a:lnTo>
                        <a:pt x="2160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4" name="Forma"/>
                <p:cNvSpPr/>
                <p:nvPr/>
              </p:nvSpPr>
              <p:spPr>
                <a:xfrm>
                  <a:off x="487669" y="54143"/>
                  <a:ext cx="1536410" cy="2964768"/>
                </a:xfrm>
                <a:custGeom>
                  <a:avLst/>
                  <a:gdLst/>
                  <a:ahLst/>
                  <a:cxnLst>
                    <a:cxn ang="0">
                      <a:pos x="wd2" y="hd2"/>
                    </a:cxn>
                    <a:cxn ang="5400000">
                      <a:pos x="wd2" y="hd2"/>
                    </a:cxn>
                    <a:cxn ang="10800000">
                      <a:pos x="wd2" y="hd2"/>
                    </a:cxn>
                    <a:cxn ang="16200000">
                      <a:pos x="wd2" y="hd2"/>
                    </a:cxn>
                  </a:cxnLst>
                  <a:rect l="0" t="0" r="r" b="b"/>
                  <a:pathLst>
                    <a:path w="21600" h="21600" extrusionOk="0">
                      <a:moveTo>
                        <a:pt x="21416" y="0"/>
                      </a:moveTo>
                      <a:lnTo>
                        <a:pt x="20483" y="403"/>
                      </a:lnTo>
                      <a:lnTo>
                        <a:pt x="19687" y="882"/>
                      </a:lnTo>
                      <a:lnTo>
                        <a:pt x="18930" y="1454"/>
                      </a:lnTo>
                      <a:lnTo>
                        <a:pt x="18212" y="2113"/>
                      </a:lnTo>
                      <a:lnTo>
                        <a:pt x="17533" y="2851"/>
                      </a:lnTo>
                      <a:lnTo>
                        <a:pt x="16908" y="3656"/>
                      </a:lnTo>
                      <a:lnTo>
                        <a:pt x="16341" y="4524"/>
                      </a:lnTo>
                      <a:lnTo>
                        <a:pt x="15834" y="5448"/>
                      </a:lnTo>
                      <a:lnTo>
                        <a:pt x="15398" y="6415"/>
                      </a:lnTo>
                      <a:lnTo>
                        <a:pt x="15034" y="7418"/>
                      </a:lnTo>
                      <a:lnTo>
                        <a:pt x="14752" y="8453"/>
                      </a:lnTo>
                      <a:lnTo>
                        <a:pt x="14559" y="9510"/>
                      </a:lnTo>
                      <a:lnTo>
                        <a:pt x="14459" y="10575"/>
                      </a:lnTo>
                      <a:lnTo>
                        <a:pt x="14445" y="11110"/>
                      </a:lnTo>
                      <a:lnTo>
                        <a:pt x="14413" y="11630"/>
                      </a:lnTo>
                      <a:lnTo>
                        <a:pt x="14181" y="12661"/>
                      </a:lnTo>
                      <a:lnTo>
                        <a:pt x="13705" y="13714"/>
                      </a:lnTo>
                      <a:lnTo>
                        <a:pt x="13702" y="13720"/>
                      </a:lnTo>
                      <a:lnTo>
                        <a:pt x="13044" y="14712"/>
                      </a:lnTo>
                      <a:lnTo>
                        <a:pt x="12620" y="15226"/>
                      </a:lnTo>
                      <a:lnTo>
                        <a:pt x="12140" y="15734"/>
                      </a:lnTo>
                      <a:lnTo>
                        <a:pt x="11136" y="16644"/>
                      </a:lnTo>
                      <a:lnTo>
                        <a:pt x="10516" y="17126"/>
                      </a:lnTo>
                      <a:lnTo>
                        <a:pt x="9880" y="17578"/>
                      </a:lnTo>
                      <a:lnTo>
                        <a:pt x="9207" y="18017"/>
                      </a:lnTo>
                      <a:lnTo>
                        <a:pt x="8514" y="18430"/>
                      </a:lnTo>
                      <a:lnTo>
                        <a:pt x="7786" y="18830"/>
                      </a:lnTo>
                      <a:lnTo>
                        <a:pt x="7779" y="18835"/>
                      </a:lnTo>
                      <a:lnTo>
                        <a:pt x="6238" y="19583"/>
                      </a:lnTo>
                      <a:lnTo>
                        <a:pt x="5400" y="19942"/>
                      </a:lnTo>
                      <a:lnTo>
                        <a:pt x="3685" y="20581"/>
                      </a:lnTo>
                      <a:lnTo>
                        <a:pt x="2798" y="20869"/>
                      </a:lnTo>
                      <a:lnTo>
                        <a:pt x="2790" y="20873"/>
                      </a:lnTo>
                      <a:lnTo>
                        <a:pt x="1848" y="21147"/>
                      </a:lnTo>
                      <a:lnTo>
                        <a:pt x="930" y="21386"/>
                      </a:lnTo>
                      <a:lnTo>
                        <a:pt x="0" y="21600"/>
                      </a:lnTo>
                      <a:lnTo>
                        <a:pt x="18" y="21597"/>
                      </a:lnTo>
                      <a:lnTo>
                        <a:pt x="1313" y="21597"/>
                      </a:lnTo>
                      <a:lnTo>
                        <a:pt x="2136" y="21383"/>
                      </a:lnTo>
                      <a:lnTo>
                        <a:pt x="3068" y="21109"/>
                      </a:lnTo>
                      <a:lnTo>
                        <a:pt x="3978" y="20813"/>
                      </a:lnTo>
                      <a:lnTo>
                        <a:pt x="4867" y="20496"/>
                      </a:lnTo>
                      <a:lnTo>
                        <a:pt x="5735" y="20158"/>
                      </a:lnTo>
                      <a:lnTo>
                        <a:pt x="6574" y="19799"/>
                      </a:lnTo>
                      <a:lnTo>
                        <a:pt x="7385" y="19421"/>
                      </a:lnTo>
                      <a:lnTo>
                        <a:pt x="8167" y="19027"/>
                      </a:lnTo>
                      <a:lnTo>
                        <a:pt x="8913" y="18614"/>
                      </a:lnTo>
                      <a:lnTo>
                        <a:pt x="9631" y="18187"/>
                      </a:lnTo>
                      <a:lnTo>
                        <a:pt x="10309" y="17743"/>
                      </a:lnTo>
                      <a:lnTo>
                        <a:pt x="10952" y="17287"/>
                      </a:lnTo>
                      <a:lnTo>
                        <a:pt x="11556" y="16819"/>
                      </a:lnTo>
                      <a:lnTo>
                        <a:pt x="12116" y="16338"/>
                      </a:lnTo>
                      <a:lnTo>
                        <a:pt x="12630" y="15846"/>
                      </a:lnTo>
                      <a:lnTo>
                        <a:pt x="13102" y="15346"/>
                      </a:lnTo>
                      <a:lnTo>
                        <a:pt x="13527" y="14835"/>
                      </a:lnTo>
                      <a:lnTo>
                        <a:pt x="14220" y="13794"/>
                      </a:lnTo>
                      <a:lnTo>
                        <a:pt x="14702" y="12731"/>
                      </a:lnTo>
                      <a:lnTo>
                        <a:pt x="14948" y="11654"/>
                      </a:lnTo>
                      <a:lnTo>
                        <a:pt x="14994" y="10587"/>
                      </a:lnTo>
                      <a:lnTo>
                        <a:pt x="15030" y="10063"/>
                      </a:lnTo>
                      <a:lnTo>
                        <a:pt x="15089" y="9541"/>
                      </a:lnTo>
                      <a:lnTo>
                        <a:pt x="15177" y="9004"/>
                      </a:lnTo>
                      <a:lnTo>
                        <a:pt x="15280" y="8504"/>
                      </a:lnTo>
                      <a:lnTo>
                        <a:pt x="15415" y="7974"/>
                      </a:lnTo>
                      <a:lnTo>
                        <a:pt x="15413" y="7970"/>
                      </a:lnTo>
                      <a:lnTo>
                        <a:pt x="15561" y="7467"/>
                      </a:lnTo>
                      <a:lnTo>
                        <a:pt x="15563" y="7463"/>
                      </a:lnTo>
                      <a:lnTo>
                        <a:pt x="15721" y="7000"/>
                      </a:lnTo>
                      <a:lnTo>
                        <a:pt x="15734" y="6967"/>
                      </a:lnTo>
                      <a:lnTo>
                        <a:pt x="15753" y="6913"/>
                      </a:lnTo>
                      <a:lnTo>
                        <a:pt x="15923" y="6471"/>
                      </a:lnTo>
                      <a:lnTo>
                        <a:pt x="16114" y="6018"/>
                      </a:lnTo>
                      <a:lnTo>
                        <a:pt x="16127" y="5992"/>
                      </a:lnTo>
                      <a:lnTo>
                        <a:pt x="16156" y="5927"/>
                      </a:lnTo>
                      <a:lnTo>
                        <a:pt x="16379" y="5466"/>
                      </a:lnTo>
                      <a:lnTo>
                        <a:pt x="16598" y="5055"/>
                      </a:lnTo>
                      <a:lnTo>
                        <a:pt x="16853" y="4610"/>
                      </a:lnTo>
                      <a:lnTo>
                        <a:pt x="16854" y="4605"/>
                      </a:lnTo>
                      <a:lnTo>
                        <a:pt x="17420" y="3741"/>
                      </a:lnTo>
                      <a:lnTo>
                        <a:pt x="18013" y="2975"/>
                      </a:lnTo>
                      <a:lnTo>
                        <a:pt x="18683" y="2243"/>
                      </a:lnTo>
                      <a:lnTo>
                        <a:pt x="19387" y="1599"/>
                      </a:lnTo>
                      <a:lnTo>
                        <a:pt x="20135" y="1037"/>
                      </a:lnTo>
                      <a:lnTo>
                        <a:pt x="20859" y="601"/>
                      </a:lnTo>
                      <a:lnTo>
                        <a:pt x="20867" y="597"/>
                      </a:lnTo>
                      <a:lnTo>
                        <a:pt x="21234" y="417"/>
                      </a:lnTo>
                      <a:lnTo>
                        <a:pt x="21587" y="268"/>
                      </a:lnTo>
                      <a:lnTo>
                        <a:pt x="21572" y="268"/>
                      </a:lnTo>
                      <a:lnTo>
                        <a:pt x="21600" y="259"/>
                      </a:lnTo>
                      <a:lnTo>
                        <a:pt x="21416"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5" name="Forma"/>
                <p:cNvSpPr/>
                <p:nvPr/>
              </p:nvSpPr>
              <p:spPr>
                <a:xfrm>
                  <a:off x="2024226" y="44955"/>
                  <a:ext cx="111877" cy="980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42" y="0"/>
                      </a:lnTo>
                      <a:lnTo>
                        <a:pt x="4639" y="7835"/>
                      </a:lnTo>
                      <a:lnTo>
                        <a:pt x="0" y="9942"/>
                      </a:lnTo>
                      <a:lnTo>
                        <a:pt x="3756" y="21600"/>
                      </a:lnTo>
                      <a:lnTo>
                        <a:pt x="2160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6" name="Triangolo"/>
                <p:cNvSpPr/>
                <p:nvPr/>
              </p:nvSpPr>
              <p:spPr>
                <a:xfrm>
                  <a:off x="2010459" y="77604"/>
                  <a:ext cx="25401" cy="25401"/>
                </a:xfrm>
                <a:custGeom>
                  <a:avLst/>
                  <a:gdLst/>
                  <a:ahLst/>
                  <a:cxnLst>
                    <a:cxn ang="0">
                      <a:pos x="wd2" y="hd2"/>
                    </a:cxn>
                    <a:cxn ang="5400000">
                      <a:pos x="wd2" y="hd2"/>
                    </a:cxn>
                    <a:cxn ang="10800000">
                      <a:pos x="wd2" y="hd2"/>
                    </a:cxn>
                    <a:cxn ang="16200000">
                      <a:pos x="wd2" y="hd2"/>
                    </a:cxn>
                  </a:cxnLst>
                  <a:rect l="0" t="0" r="r" b="b"/>
                  <a:pathLst>
                    <a:path w="21600" h="21600" extrusionOk="0">
                      <a:moveTo>
                        <a:pt x="20102" y="0"/>
                      </a:moveTo>
                      <a:lnTo>
                        <a:pt x="0" y="21600"/>
                      </a:lnTo>
                      <a:lnTo>
                        <a:pt x="21600" y="6970"/>
                      </a:lnTo>
                      <a:lnTo>
                        <a:pt x="20102"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7" name="Triangolo"/>
                <p:cNvSpPr/>
                <p:nvPr/>
              </p:nvSpPr>
              <p:spPr>
                <a:xfrm>
                  <a:off x="2012798" y="76282"/>
                  <a:ext cx="25401"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633"/>
                      </a:lnTo>
                      <a:lnTo>
                        <a:pt x="1126" y="21600"/>
                      </a:lnTo>
                      <a:lnTo>
                        <a:pt x="2160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8" name="Triangolo"/>
                <p:cNvSpPr/>
                <p:nvPr/>
              </p:nvSpPr>
              <p:spPr>
                <a:xfrm>
                  <a:off x="2014278" y="76282"/>
                  <a:ext cx="25401" cy="254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566" y="0"/>
                      </a:lnTo>
                      <a:lnTo>
                        <a:pt x="0" y="21600"/>
                      </a:lnTo>
                      <a:lnTo>
                        <a:pt x="2160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79" name="Forma"/>
                <p:cNvSpPr/>
                <p:nvPr/>
              </p:nvSpPr>
              <p:spPr>
                <a:xfrm>
                  <a:off x="2011011" y="44956"/>
                  <a:ext cx="37243" cy="44723"/>
                </a:xfrm>
                <a:custGeom>
                  <a:avLst/>
                  <a:gdLst/>
                  <a:ahLst/>
                  <a:cxnLst>
                    <a:cxn ang="0">
                      <a:pos x="wd2" y="hd2"/>
                    </a:cxn>
                    <a:cxn ang="5400000">
                      <a:pos x="wd2" y="hd2"/>
                    </a:cxn>
                    <a:cxn ang="10800000">
                      <a:pos x="wd2" y="hd2"/>
                    </a:cxn>
                    <a:cxn ang="16200000">
                      <a:pos x="wd2" y="hd2"/>
                    </a:cxn>
                  </a:cxnLst>
                  <a:rect l="0" t="0" r="r" b="b"/>
                  <a:pathLst>
                    <a:path w="21600" h="21600" extrusionOk="0">
                      <a:moveTo>
                        <a:pt x="13498" y="0"/>
                      </a:moveTo>
                      <a:lnTo>
                        <a:pt x="0" y="4438"/>
                      </a:lnTo>
                      <a:lnTo>
                        <a:pt x="7578" y="21600"/>
                      </a:lnTo>
                      <a:lnTo>
                        <a:pt x="9225" y="20733"/>
                      </a:lnTo>
                      <a:lnTo>
                        <a:pt x="10868" y="20733"/>
                      </a:lnTo>
                      <a:lnTo>
                        <a:pt x="21600" y="17176"/>
                      </a:lnTo>
                      <a:lnTo>
                        <a:pt x="13498"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80" name="Forma"/>
                <p:cNvSpPr/>
                <p:nvPr/>
              </p:nvSpPr>
              <p:spPr>
                <a:xfrm>
                  <a:off x="1991104" y="0"/>
                  <a:ext cx="169421" cy="541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538" y="21600"/>
                      </a:lnTo>
                      <a:lnTo>
                        <a:pt x="5505" y="17935"/>
                      </a:lnTo>
                      <a:lnTo>
                        <a:pt x="18486" y="17935"/>
                      </a:lnTo>
                      <a:lnTo>
                        <a:pt x="21600" y="7600"/>
                      </a:lnTo>
                      <a:lnTo>
                        <a:pt x="0" y="0"/>
                      </a:lnTo>
                      <a:close/>
                    </a:path>
                  </a:pathLst>
                </a:custGeom>
                <a:solidFill>
                  <a:srgbClr val="5B9BD4"/>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81" name="Forma"/>
                <p:cNvSpPr/>
                <p:nvPr/>
              </p:nvSpPr>
              <p:spPr>
                <a:xfrm>
                  <a:off x="420064" y="90082"/>
                  <a:ext cx="1604143" cy="2954966"/>
                </a:xfrm>
                <a:custGeom>
                  <a:avLst/>
                  <a:gdLst/>
                  <a:ahLst/>
                  <a:cxnLst>
                    <a:cxn ang="0">
                      <a:pos x="wd2" y="hd2"/>
                    </a:cxn>
                    <a:cxn ang="5400000">
                      <a:pos x="wd2" y="hd2"/>
                    </a:cxn>
                    <a:cxn ang="10800000">
                      <a:pos x="wd2" y="hd2"/>
                    </a:cxn>
                    <a:cxn ang="16200000">
                      <a:pos x="wd2" y="hd2"/>
                    </a:cxn>
                  </a:cxnLst>
                  <a:rect l="0" t="0" r="r" b="b"/>
                  <a:pathLst>
                    <a:path w="21600" h="21600" extrusionOk="0">
                      <a:moveTo>
                        <a:pt x="41" y="21593"/>
                      </a:moveTo>
                      <a:lnTo>
                        <a:pt x="0" y="21600"/>
                      </a:lnTo>
                      <a:lnTo>
                        <a:pt x="5" y="21600"/>
                      </a:lnTo>
                      <a:lnTo>
                        <a:pt x="41" y="21593"/>
                      </a:lnTo>
                      <a:close/>
                      <a:moveTo>
                        <a:pt x="21600" y="0"/>
                      </a:moveTo>
                      <a:lnTo>
                        <a:pt x="21572" y="6"/>
                      </a:lnTo>
                      <a:lnTo>
                        <a:pt x="21586" y="6"/>
                      </a:lnTo>
                      <a:lnTo>
                        <a:pt x="21600" y="0"/>
                      </a:lnTo>
                      <a:close/>
                      <a:moveTo>
                        <a:pt x="2719" y="20943"/>
                      </a:moveTo>
                      <a:lnTo>
                        <a:pt x="2706" y="20946"/>
                      </a:lnTo>
                      <a:lnTo>
                        <a:pt x="2681" y="20955"/>
                      </a:lnTo>
                      <a:lnTo>
                        <a:pt x="2710" y="20946"/>
                      </a:lnTo>
                      <a:lnTo>
                        <a:pt x="2719" y="20943"/>
                      </a:lnTo>
                      <a:close/>
                      <a:moveTo>
                        <a:pt x="3590" y="20675"/>
                      </a:moveTo>
                      <a:lnTo>
                        <a:pt x="3578" y="20679"/>
                      </a:lnTo>
                      <a:lnTo>
                        <a:pt x="3545" y="20691"/>
                      </a:lnTo>
                      <a:lnTo>
                        <a:pt x="3583" y="20679"/>
                      </a:lnTo>
                      <a:lnTo>
                        <a:pt x="3590" y="20675"/>
                      </a:lnTo>
                      <a:close/>
                      <a:moveTo>
                        <a:pt x="8368" y="18629"/>
                      </a:moveTo>
                      <a:lnTo>
                        <a:pt x="8357" y="18635"/>
                      </a:lnTo>
                      <a:lnTo>
                        <a:pt x="8321" y="18656"/>
                      </a:lnTo>
                      <a:lnTo>
                        <a:pt x="8361" y="18635"/>
                      </a:lnTo>
                      <a:lnTo>
                        <a:pt x="8368" y="18629"/>
                      </a:lnTo>
                      <a:close/>
                      <a:moveTo>
                        <a:pt x="927" y="21406"/>
                      </a:moveTo>
                      <a:lnTo>
                        <a:pt x="910" y="21409"/>
                      </a:lnTo>
                      <a:lnTo>
                        <a:pt x="881" y="21416"/>
                      </a:lnTo>
                      <a:lnTo>
                        <a:pt x="927" y="21406"/>
                      </a:lnTo>
                      <a:close/>
                    </a:path>
                  </a:pathLst>
                </a:cu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86" name="object 19"/>
              <p:cNvGrpSpPr/>
              <p:nvPr/>
            </p:nvGrpSpPr>
            <p:grpSpPr>
              <a:xfrm>
                <a:off x="243585" y="2094484"/>
                <a:ext cx="605027" cy="152401"/>
                <a:chOff x="0" y="0"/>
                <a:chExt cx="605026" cy="152400"/>
              </a:xfrm>
            </p:grpSpPr>
            <p:sp>
              <p:nvSpPr>
                <p:cNvPr id="283" name="Forma"/>
                <p:cNvSpPr/>
                <p:nvPr/>
              </p:nvSpPr>
              <p:spPr>
                <a:xfrm>
                  <a:off x="452626" y="0"/>
                  <a:ext cx="114301" cy="152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3500"/>
                      </a:lnTo>
                      <a:lnTo>
                        <a:pt x="4800" y="13500"/>
                      </a:lnTo>
                      <a:lnTo>
                        <a:pt x="4800" y="8100"/>
                      </a:lnTo>
                      <a:lnTo>
                        <a:pt x="21600" y="8100"/>
                      </a:lnTo>
                      <a:lnTo>
                        <a:pt x="0" y="0"/>
                      </a:lnTo>
                      <a:close/>
                    </a:path>
                  </a:pathLst>
                </a:custGeom>
                <a:solidFill>
                  <a:srgbClr val="EC7C3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84" name="Rettangolo"/>
                <p:cNvSpPr/>
                <p:nvPr/>
              </p:nvSpPr>
              <p:spPr>
                <a:xfrm>
                  <a:off x="0" y="57150"/>
                  <a:ext cx="452627" cy="38100"/>
                </a:xfrm>
                <a:prstGeom prst="rect">
                  <a:avLst/>
                </a:prstGeom>
                <a:solidFill>
                  <a:srgbClr val="EC7C3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85" name="Forma"/>
                <p:cNvSpPr/>
                <p:nvPr/>
              </p:nvSpPr>
              <p:spPr>
                <a:xfrm>
                  <a:off x="478026" y="57150"/>
                  <a:ext cx="127001" cy="38100"/>
                </a:xfrm>
                <a:custGeom>
                  <a:avLst/>
                  <a:gdLst/>
                  <a:ahLst/>
                  <a:cxnLst>
                    <a:cxn ang="0">
                      <a:pos x="wd2" y="hd2"/>
                    </a:cxn>
                    <a:cxn ang="5400000">
                      <a:pos x="wd2" y="hd2"/>
                    </a:cxn>
                    <a:cxn ang="10800000">
                      <a:pos x="wd2" y="hd2"/>
                    </a:cxn>
                    <a:cxn ang="16200000">
                      <a:pos x="wd2" y="hd2"/>
                    </a:cxn>
                  </a:cxnLst>
                  <a:rect l="0" t="0" r="r" b="b"/>
                  <a:pathLst>
                    <a:path w="21600" h="21600" extrusionOk="0">
                      <a:moveTo>
                        <a:pt x="15120" y="0"/>
                      </a:moveTo>
                      <a:lnTo>
                        <a:pt x="0" y="0"/>
                      </a:lnTo>
                      <a:lnTo>
                        <a:pt x="0" y="21600"/>
                      </a:lnTo>
                      <a:lnTo>
                        <a:pt x="15120" y="21600"/>
                      </a:lnTo>
                      <a:lnTo>
                        <a:pt x="21600" y="10800"/>
                      </a:lnTo>
                      <a:lnTo>
                        <a:pt x="15120" y="0"/>
                      </a:lnTo>
                      <a:close/>
                    </a:path>
                  </a:pathLst>
                </a:custGeom>
                <a:solidFill>
                  <a:srgbClr val="EC7C30"/>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sp>
          <p:nvSpPr>
            <p:cNvPr id="288" name="object 20"/>
            <p:cNvSpPr txBox="1"/>
            <p:nvPr/>
          </p:nvSpPr>
          <p:spPr>
            <a:xfrm>
              <a:off x="7044049" y="1054102"/>
              <a:ext cx="1658621" cy="5283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marR="1270" defTabSz="1828800">
                <a:defRPr sz="3200" spc="-20">
                  <a:solidFill>
                    <a:srgbClr val="000000"/>
                  </a:solidFill>
                  <a:latin typeface="Aptos"/>
                  <a:ea typeface="Aptos"/>
                  <a:cs typeface="Aptos"/>
                  <a:sym typeface="Aptos"/>
                </a:defRPr>
              </a:pPr>
              <a:r>
                <a:rPr lang="en-US" noProof="0" dirty="0"/>
                <a:t>Crystal</a:t>
              </a:r>
            </a:p>
            <a:p>
              <a:pPr algn="l" defTabSz="1828800">
                <a:spcBef>
                  <a:spcPts val="3600"/>
                </a:spcBef>
                <a:defRPr sz="3200">
                  <a:solidFill>
                    <a:srgbClr val="000000"/>
                  </a:solidFill>
                  <a:latin typeface="Aptos"/>
                  <a:ea typeface="Aptos"/>
                  <a:cs typeface="Aptos"/>
                  <a:sym typeface="Aptos"/>
                </a:defRPr>
              </a:pPr>
              <a:endParaRPr lang="en-US" noProof="0" dirty="0"/>
            </a:p>
            <a:p>
              <a:pPr defTabSz="1828800">
                <a:defRPr sz="3200" spc="-50">
                  <a:solidFill>
                    <a:srgbClr val="000000"/>
                  </a:solidFill>
                  <a:latin typeface="Aptos"/>
                  <a:ea typeface="Aptos"/>
                  <a:cs typeface="Aptos"/>
                  <a:sym typeface="Aptos"/>
                </a:defRPr>
              </a:pPr>
              <a:r>
                <a:rPr lang="en-US" noProof="0" dirty="0"/>
                <a:t>HF</a:t>
              </a:r>
            </a:p>
            <a:p>
              <a:pPr defTabSz="1828800">
                <a:defRPr sz="3200" spc="90">
                  <a:solidFill>
                    <a:srgbClr val="000000"/>
                  </a:solidFill>
                  <a:latin typeface="Aptos"/>
                  <a:ea typeface="Aptos"/>
                  <a:cs typeface="Aptos"/>
                  <a:sym typeface="Aptos"/>
                </a:defRPr>
              </a:pPr>
              <a:r>
                <a:rPr lang="en-US" noProof="0" dirty="0"/>
                <a:t>Inductor</a:t>
              </a:r>
            </a:p>
            <a:p>
              <a:pPr algn="l" defTabSz="1828800">
                <a:spcBef>
                  <a:spcPts val="2200"/>
                </a:spcBef>
                <a:defRPr sz="3200">
                  <a:solidFill>
                    <a:srgbClr val="000000"/>
                  </a:solidFill>
                  <a:latin typeface="Aptos"/>
                  <a:ea typeface="Aptos"/>
                  <a:cs typeface="Aptos"/>
                  <a:sym typeface="Aptos"/>
                </a:defRPr>
              </a:pPr>
              <a:endParaRPr lang="en-US" noProof="0" dirty="0"/>
            </a:p>
            <a:p>
              <a:pPr defTabSz="1828800">
                <a:defRPr sz="3200" spc="-40">
                  <a:solidFill>
                    <a:srgbClr val="000000"/>
                  </a:solidFill>
                  <a:latin typeface="Aptos"/>
                  <a:ea typeface="Aptos"/>
                  <a:cs typeface="Aptos"/>
                  <a:sym typeface="Aptos"/>
                </a:defRPr>
              </a:pPr>
              <a:r>
                <a:rPr lang="en-US" noProof="0" dirty="0"/>
                <a:t>Feed</a:t>
              </a:r>
            </a:p>
            <a:p>
              <a:pPr algn="l" defTabSz="1828800">
                <a:defRPr sz="3200">
                  <a:solidFill>
                    <a:srgbClr val="000000"/>
                  </a:solidFill>
                  <a:latin typeface="Aptos"/>
                  <a:ea typeface="Aptos"/>
                  <a:cs typeface="Aptos"/>
                  <a:sym typeface="Aptos"/>
                </a:defRPr>
              </a:pPr>
              <a:endParaRPr lang="en-US" noProof="0" dirty="0"/>
            </a:p>
            <a:p>
              <a:pPr algn="l" defTabSz="1828800">
                <a:spcBef>
                  <a:spcPts val="1600"/>
                </a:spcBef>
                <a:defRPr sz="3200">
                  <a:solidFill>
                    <a:srgbClr val="000000"/>
                  </a:solidFill>
                  <a:latin typeface="Aptos"/>
                  <a:ea typeface="Aptos"/>
                  <a:cs typeface="Aptos"/>
                  <a:sym typeface="Aptos"/>
                </a:defRPr>
              </a:pPr>
              <a:endParaRPr lang="en-US" noProof="0" dirty="0"/>
            </a:p>
            <a:p>
              <a:pPr indent="135889" algn="l" defTabSz="1828800">
                <a:defRPr sz="3200" spc="90">
                  <a:solidFill>
                    <a:srgbClr val="000000"/>
                  </a:solidFill>
                  <a:latin typeface="Aptos"/>
                  <a:ea typeface="Aptos"/>
                  <a:cs typeface="Aptos"/>
                  <a:sym typeface="Aptos"/>
                </a:defRPr>
              </a:pPr>
              <a:r>
                <a:rPr lang="en-US" noProof="0" dirty="0"/>
                <a:t>Melt</a:t>
              </a:r>
            </a:p>
          </p:txBody>
        </p:sp>
        <p:grpSp>
          <p:nvGrpSpPr>
            <p:cNvPr id="292" name="object 21"/>
            <p:cNvGrpSpPr/>
            <p:nvPr/>
          </p:nvGrpSpPr>
          <p:grpSpPr>
            <a:xfrm>
              <a:off x="5790055" y="6092445"/>
              <a:ext cx="1351533" cy="837183"/>
              <a:chOff x="0" y="0"/>
              <a:chExt cx="1351531" cy="837182"/>
            </a:xfrm>
          </p:grpSpPr>
          <p:sp>
            <p:nvSpPr>
              <p:cNvPr id="289" name="Forma"/>
              <p:cNvSpPr/>
              <p:nvPr/>
            </p:nvSpPr>
            <p:spPr>
              <a:xfrm>
                <a:off x="0" y="692656"/>
                <a:ext cx="169670" cy="144527"/>
              </a:xfrm>
              <a:custGeom>
                <a:avLst/>
                <a:gdLst/>
                <a:ahLst/>
                <a:cxnLst>
                  <a:cxn ang="0">
                    <a:pos x="wd2" y="hd2"/>
                  </a:cxn>
                  <a:cxn ang="5400000">
                    <a:pos x="wd2" y="hd2"/>
                  </a:cxn>
                  <a:cxn ang="10800000">
                    <a:pos x="wd2" y="hd2"/>
                  </a:cxn>
                  <a:cxn ang="16200000">
                    <a:pos x="wd2" y="hd2"/>
                  </a:cxn>
                </a:cxnLst>
                <a:rect l="0" t="0" r="r" b="b"/>
                <a:pathLst>
                  <a:path w="21600" h="21600" extrusionOk="0">
                    <a:moveTo>
                      <a:pt x="11479" y="0"/>
                    </a:moveTo>
                    <a:lnTo>
                      <a:pt x="0" y="21600"/>
                    </a:lnTo>
                    <a:lnTo>
                      <a:pt x="21600" y="19398"/>
                    </a:lnTo>
                    <a:lnTo>
                      <a:pt x="18847" y="14122"/>
                    </a:lnTo>
                    <a:lnTo>
                      <a:pt x="15068" y="14122"/>
                    </a:lnTo>
                    <a:lnTo>
                      <a:pt x="12514" y="9263"/>
                    </a:lnTo>
                    <a:lnTo>
                      <a:pt x="15276" y="7278"/>
                    </a:lnTo>
                    <a:lnTo>
                      <a:pt x="11479"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90" name="Forma"/>
              <p:cNvSpPr/>
              <p:nvPr/>
            </p:nvSpPr>
            <p:spPr>
              <a:xfrm>
                <a:off x="119996" y="0"/>
                <a:ext cx="1231536" cy="773935"/>
              </a:xfrm>
              <a:custGeom>
                <a:avLst/>
                <a:gdLst/>
                <a:ahLst/>
                <a:cxnLst>
                  <a:cxn ang="0">
                    <a:pos x="wd2" y="hd2"/>
                  </a:cxn>
                  <a:cxn ang="5400000">
                    <a:pos x="wd2" y="hd2"/>
                  </a:cxn>
                  <a:cxn ang="10800000">
                    <a:pos x="wd2" y="hd2"/>
                  </a:cxn>
                  <a:cxn ang="16200000">
                    <a:pos x="wd2" y="hd2"/>
                  </a:cxn>
                </a:cxnLst>
                <a:rect l="0" t="0" r="r" b="b"/>
                <a:pathLst>
                  <a:path w="21600" h="21600" extrusionOk="0">
                    <a:moveTo>
                      <a:pt x="21248" y="0"/>
                    </a:moveTo>
                    <a:lnTo>
                      <a:pt x="0" y="20691"/>
                    </a:lnTo>
                    <a:lnTo>
                      <a:pt x="350" y="21600"/>
                    </a:lnTo>
                    <a:lnTo>
                      <a:pt x="21600" y="907"/>
                    </a:lnTo>
                    <a:lnTo>
                      <a:pt x="21248"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91" name="Forma"/>
              <p:cNvSpPr/>
              <p:nvPr/>
            </p:nvSpPr>
            <p:spPr>
              <a:xfrm>
                <a:off x="98295" y="741354"/>
                <a:ext cx="49751" cy="45791"/>
              </a:xfrm>
              <a:custGeom>
                <a:avLst/>
                <a:gdLst/>
                <a:ahLst/>
                <a:cxnLst>
                  <a:cxn ang="0">
                    <a:pos x="wd2" y="hd2"/>
                  </a:cxn>
                  <a:cxn ang="5400000">
                    <a:pos x="wd2" y="hd2"/>
                  </a:cxn>
                  <a:cxn ang="10800000">
                    <a:pos x="wd2" y="hd2"/>
                  </a:cxn>
                  <a:cxn ang="16200000">
                    <a:pos x="wd2" y="hd2"/>
                  </a:cxn>
                </a:cxnLst>
                <a:rect l="0" t="0" r="r" b="b"/>
                <a:pathLst>
                  <a:path w="21600" h="21600" extrusionOk="0">
                    <a:moveTo>
                      <a:pt x="18086" y="15369"/>
                    </a:moveTo>
                    <a:lnTo>
                      <a:pt x="8712" y="21600"/>
                    </a:lnTo>
                    <a:lnTo>
                      <a:pt x="21600" y="21600"/>
                    </a:lnTo>
                    <a:lnTo>
                      <a:pt x="18086" y="15369"/>
                    </a:lnTo>
                    <a:close/>
                    <a:moveTo>
                      <a:pt x="9422" y="0"/>
                    </a:moveTo>
                    <a:lnTo>
                      <a:pt x="0" y="6263"/>
                    </a:lnTo>
                    <a:lnTo>
                      <a:pt x="8712" y="21600"/>
                    </a:lnTo>
                    <a:lnTo>
                      <a:pt x="18086" y="15369"/>
                    </a:lnTo>
                    <a:lnTo>
                      <a:pt x="9422" y="0"/>
                    </a:lnTo>
                    <a:close/>
                  </a:path>
                </a:pathLst>
              </a:custGeom>
              <a:no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297" name="object 22"/>
            <p:cNvGrpSpPr/>
            <p:nvPr/>
          </p:nvGrpSpPr>
          <p:grpSpPr>
            <a:xfrm>
              <a:off x="8338946" y="6093464"/>
              <a:ext cx="2137413" cy="1630935"/>
              <a:chOff x="0" y="0"/>
              <a:chExt cx="2137412" cy="1630933"/>
            </a:xfrm>
          </p:grpSpPr>
          <p:sp>
            <p:nvSpPr>
              <p:cNvPr id="293" name="Forma"/>
              <p:cNvSpPr/>
              <p:nvPr/>
            </p:nvSpPr>
            <p:spPr>
              <a:xfrm>
                <a:off x="1970025" y="1553775"/>
                <a:ext cx="167388" cy="77159"/>
              </a:xfrm>
              <a:custGeom>
                <a:avLst/>
                <a:gdLst/>
                <a:ahLst/>
                <a:cxnLst>
                  <a:cxn ang="0">
                    <a:pos x="wd2" y="hd2"/>
                  </a:cxn>
                  <a:cxn ang="5400000">
                    <a:pos x="wd2" y="hd2"/>
                  </a:cxn>
                  <a:cxn ang="10800000">
                    <a:pos x="wd2" y="hd2"/>
                  </a:cxn>
                  <a:cxn ang="16200000">
                    <a:pos x="wd2" y="hd2"/>
                  </a:cxn>
                </a:cxnLst>
                <a:rect l="0" t="0" r="r" b="b"/>
                <a:pathLst>
                  <a:path w="21600" h="21600" extrusionOk="0">
                    <a:moveTo>
                      <a:pt x="4459" y="0"/>
                    </a:moveTo>
                    <a:lnTo>
                      <a:pt x="0" y="12712"/>
                    </a:lnTo>
                    <a:lnTo>
                      <a:pt x="21600" y="21600"/>
                    </a:lnTo>
                    <a:lnTo>
                      <a:pt x="17684" y="4321"/>
                    </a:lnTo>
                    <a:lnTo>
                      <a:pt x="7080" y="4321"/>
                    </a:lnTo>
                    <a:lnTo>
                      <a:pt x="4459"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94" name="Forma"/>
              <p:cNvSpPr/>
              <p:nvPr/>
            </p:nvSpPr>
            <p:spPr>
              <a:xfrm>
                <a:off x="2004579" y="1523335"/>
                <a:ext cx="43426" cy="45877"/>
              </a:xfrm>
              <a:custGeom>
                <a:avLst/>
                <a:gdLst/>
                <a:ahLst/>
                <a:cxnLst>
                  <a:cxn ang="0">
                    <a:pos x="wd2" y="hd2"/>
                  </a:cxn>
                  <a:cxn ang="5400000">
                    <a:pos x="wd2" y="hd2"/>
                  </a:cxn>
                  <a:cxn ang="10800000">
                    <a:pos x="wd2" y="hd2"/>
                  </a:cxn>
                  <a:cxn ang="16200000">
                    <a:pos x="wd2" y="hd2"/>
                  </a:cxn>
                </a:cxnLst>
                <a:rect l="0" t="0" r="r" b="b"/>
                <a:pathLst>
                  <a:path w="21600" h="21600" extrusionOk="0">
                    <a:moveTo>
                      <a:pt x="11522" y="0"/>
                    </a:moveTo>
                    <a:lnTo>
                      <a:pt x="0" y="14332"/>
                    </a:lnTo>
                    <a:lnTo>
                      <a:pt x="10103" y="21600"/>
                    </a:lnTo>
                    <a:lnTo>
                      <a:pt x="21600" y="7249"/>
                    </a:lnTo>
                    <a:lnTo>
                      <a:pt x="11522"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95" name="Forma"/>
              <p:cNvSpPr/>
              <p:nvPr/>
            </p:nvSpPr>
            <p:spPr>
              <a:xfrm>
                <a:off x="2024889" y="1478025"/>
                <a:ext cx="82174" cy="91187"/>
              </a:xfrm>
              <a:custGeom>
                <a:avLst/>
                <a:gdLst/>
                <a:ahLst/>
                <a:cxnLst>
                  <a:cxn ang="0">
                    <a:pos x="wd2" y="hd2"/>
                  </a:cxn>
                  <a:cxn ang="5400000">
                    <a:pos x="wd2" y="hd2"/>
                  </a:cxn>
                  <a:cxn ang="10800000">
                    <a:pos x="wd2" y="hd2"/>
                  </a:cxn>
                  <a:cxn ang="16200000">
                    <a:pos x="wd2" y="hd2"/>
                  </a:cxn>
                </a:cxnLst>
                <a:rect l="0" t="0" r="r" b="b"/>
                <a:pathLst>
                  <a:path w="21600" h="21600" extrusionOk="0">
                    <a:moveTo>
                      <a:pt x="9815" y="0"/>
                    </a:moveTo>
                    <a:lnTo>
                      <a:pt x="750" y="10733"/>
                    </a:lnTo>
                    <a:lnTo>
                      <a:pt x="6076" y="14380"/>
                    </a:lnTo>
                    <a:lnTo>
                      <a:pt x="0" y="21600"/>
                    </a:lnTo>
                    <a:lnTo>
                      <a:pt x="21600" y="21600"/>
                    </a:lnTo>
                    <a:lnTo>
                      <a:pt x="9815"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296" name="Forma"/>
              <p:cNvSpPr/>
              <p:nvPr/>
            </p:nvSpPr>
            <p:spPr>
              <a:xfrm>
                <a:off x="0" y="0"/>
                <a:ext cx="2027744" cy="1553776"/>
              </a:xfrm>
              <a:custGeom>
                <a:avLst/>
                <a:gdLst/>
                <a:ahLst/>
                <a:cxnLst>
                  <a:cxn ang="0">
                    <a:pos x="wd2" y="hd2"/>
                  </a:cxn>
                  <a:cxn ang="5400000">
                    <a:pos x="wd2" y="hd2"/>
                  </a:cxn>
                  <a:cxn ang="10800000">
                    <a:pos x="wd2" y="hd2"/>
                  </a:cxn>
                  <a:cxn ang="16200000">
                    <a:pos x="wd2" y="hd2"/>
                  </a:cxn>
                </a:cxnLst>
                <a:rect l="0" t="0" r="r" b="b"/>
                <a:pathLst>
                  <a:path w="21600" h="21600" extrusionOk="0">
                    <a:moveTo>
                      <a:pt x="246" y="0"/>
                    </a:moveTo>
                    <a:lnTo>
                      <a:pt x="0" y="420"/>
                    </a:lnTo>
                    <a:lnTo>
                      <a:pt x="21353" y="21600"/>
                    </a:lnTo>
                    <a:lnTo>
                      <a:pt x="21600" y="21177"/>
                    </a:lnTo>
                    <a:lnTo>
                      <a:pt x="246" y="0"/>
                    </a:lnTo>
                    <a:close/>
                  </a:path>
                </a:pathLst>
              </a:custGeom>
              <a:solidFill>
                <a:srgbClr val="6FAC46"/>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sp>
          <p:nvSpPr>
            <p:cNvPr id="298" name="object 23"/>
            <p:cNvSpPr txBox="1"/>
            <p:nvPr/>
          </p:nvSpPr>
          <p:spPr>
            <a:xfrm rot="16200000">
              <a:off x="-421641" y="4926020"/>
              <a:ext cx="1325882" cy="482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l" defTabSz="1828800">
                <a:spcBef>
                  <a:spcPts val="400"/>
                </a:spcBef>
                <a:defRPr sz="3200" spc="-20">
                  <a:solidFill>
                    <a:srgbClr val="000000"/>
                  </a:solidFill>
                  <a:latin typeface="Aptos"/>
                  <a:ea typeface="Aptos"/>
                  <a:cs typeface="Aptos"/>
                  <a:sym typeface="Aptos"/>
                </a:defRPr>
              </a:lvl1pPr>
            </a:lstStyle>
            <a:p>
              <a:r>
                <a:rPr lang="en-US" noProof="0" dirty="0"/>
                <a:t>Pulling</a:t>
              </a:r>
            </a:p>
          </p:txBody>
        </p:sp>
        <p:sp>
          <p:nvSpPr>
            <p:cNvPr id="299" name="object 24"/>
            <p:cNvSpPr txBox="1"/>
            <p:nvPr/>
          </p:nvSpPr>
          <p:spPr>
            <a:xfrm rot="16200000">
              <a:off x="14600835" y="5051750"/>
              <a:ext cx="1325881" cy="482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lgn="l" defTabSz="1828800">
                <a:spcBef>
                  <a:spcPts val="400"/>
                </a:spcBef>
                <a:defRPr sz="3200" spc="-20">
                  <a:solidFill>
                    <a:srgbClr val="000000"/>
                  </a:solidFill>
                  <a:latin typeface="Aptos"/>
                  <a:ea typeface="Aptos"/>
                  <a:cs typeface="Aptos"/>
                  <a:sym typeface="Aptos"/>
                </a:defRPr>
              </a:lvl1pPr>
            </a:lstStyle>
            <a:p>
              <a:r>
                <a:rPr lang="en-US" noProof="0" dirty="0"/>
                <a:t>Pulling</a:t>
              </a:r>
            </a:p>
          </p:txBody>
        </p:sp>
        <p:grpSp>
          <p:nvGrpSpPr>
            <p:cNvPr id="302" name="object 25"/>
            <p:cNvGrpSpPr/>
            <p:nvPr/>
          </p:nvGrpSpPr>
          <p:grpSpPr>
            <a:xfrm>
              <a:off x="795295" y="3758186"/>
              <a:ext cx="433682" cy="2700021"/>
              <a:chOff x="0" y="0"/>
              <a:chExt cx="433680" cy="2700020"/>
            </a:xfrm>
          </p:grpSpPr>
          <p:sp>
            <p:nvSpPr>
              <p:cNvPr id="300" name="object 26"/>
              <p:cNvSpPr/>
              <p:nvPr/>
            </p:nvSpPr>
            <p:spPr>
              <a:xfrm>
                <a:off x="0" y="0"/>
                <a:ext cx="433681" cy="270002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0" y="1735"/>
                    </a:lnTo>
                    <a:lnTo>
                      <a:pt x="5407" y="1735"/>
                    </a:lnTo>
                    <a:lnTo>
                      <a:pt x="5407" y="21600"/>
                    </a:lnTo>
                    <a:lnTo>
                      <a:pt x="16198" y="21600"/>
                    </a:lnTo>
                    <a:lnTo>
                      <a:pt x="16198" y="1735"/>
                    </a:lnTo>
                    <a:lnTo>
                      <a:pt x="21600" y="1735"/>
                    </a:lnTo>
                    <a:lnTo>
                      <a:pt x="10796" y="0"/>
                    </a:lnTo>
                    <a:close/>
                  </a:path>
                </a:pathLst>
              </a:custGeom>
              <a:solidFill>
                <a:srgbClr val="D9D9D9"/>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301" name="object 27"/>
              <p:cNvSpPr/>
              <p:nvPr/>
            </p:nvSpPr>
            <p:spPr>
              <a:xfrm>
                <a:off x="0" y="0"/>
                <a:ext cx="433681" cy="2700021"/>
              </a:xfrm>
              <a:custGeom>
                <a:avLst/>
                <a:gdLst/>
                <a:ahLst/>
                <a:cxnLst>
                  <a:cxn ang="0">
                    <a:pos x="wd2" y="hd2"/>
                  </a:cxn>
                  <a:cxn ang="5400000">
                    <a:pos x="wd2" y="hd2"/>
                  </a:cxn>
                  <a:cxn ang="10800000">
                    <a:pos x="wd2" y="hd2"/>
                  </a:cxn>
                  <a:cxn ang="16200000">
                    <a:pos x="wd2" y="hd2"/>
                  </a:cxn>
                </a:cxnLst>
                <a:rect l="0" t="0" r="r" b="b"/>
                <a:pathLst>
                  <a:path w="21600" h="21600" extrusionOk="0">
                    <a:moveTo>
                      <a:pt x="0" y="1735"/>
                    </a:moveTo>
                    <a:lnTo>
                      <a:pt x="10796" y="0"/>
                    </a:lnTo>
                    <a:lnTo>
                      <a:pt x="21600" y="1735"/>
                    </a:lnTo>
                    <a:lnTo>
                      <a:pt x="16198" y="1735"/>
                    </a:lnTo>
                    <a:lnTo>
                      <a:pt x="16198" y="21600"/>
                    </a:lnTo>
                    <a:lnTo>
                      <a:pt x="5407" y="21600"/>
                    </a:lnTo>
                    <a:lnTo>
                      <a:pt x="5407" y="1735"/>
                    </a:lnTo>
                    <a:lnTo>
                      <a:pt x="0" y="1735"/>
                    </a:lnTo>
                    <a:close/>
                  </a:path>
                </a:pathLst>
              </a:custGeom>
              <a:noFill/>
              <a:ln w="25400" cap="flat">
                <a:solidFill>
                  <a:srgbClr val="A6A6A6"/>
                </a:solidFill>
                <a:prstDash val="solid"/>
                <a:roun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grpSp>
          <p:nvGrpSpPr>
            <p:cNvPr id="305" name="object 28"/>
            <p:cNvGrpSpPr/>
            <p:nvPr/>
          </p:nvGrpSpPr>
          <p:grpSpPr>
            <a:xfrm>
              <a:off x="14513428" y="3758186"/>
              <a:ext cx="433833" cy="2700021"/>
              <a:chOff x="0" y="0"/>
              <a:chExt cx="433831" cy="2700020"/>
            </a:xfrm>
          </p:grpSpPr>
          <p:sp>
            <p:nvSpPr>
              <p:cNvPr id="303" name="object 29"/>
              <p:cNvSpPr/>
              <p:nvPr/>
            </p:nvSpPr>
            <p:spPr>
              <a:xfrm>
                <a:off x="0" y="0"/>
                <a:ext cx="433832" cy="2700021"/>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5400" y="0"/>
                    </a:lnTo>
                    <a:lnTo>
                      <a:pt x="5400" y="19867"/>
                    </a:lnTo>
                    <a:lnTo>
                      <a:pt x="0" y="19867"/>
                    </a:lnTo>
                    <a:lnTo>
                      <a:pt x="10800" y="21600"/>
                    </a:lnTo>
                    <a:lnTo>
                      <a:pt x="21600" y="19867"/>
                    </a:lnTo>
                    <a:lnTo>
                      <a:pt x="16200" y="19867"/>
                    </a:lnTo>
                    <a:lnTo>
                      <a:pt x="16200" y="0"/>
                    </a:lnTo>
                    <a:close/>
                  </a:path>
                </a:pathLst>
              </a:custGeom>
              <a:solidFill>
                <a:srgbClr val="D9D9D9"/>
              </a:solidFill>
              <a:ln w="12700" cap="flat">
                <a:noFill/>
                <a:miter lim="400000"/>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sp>
            <p:nvSpPr>
              <p:cNvPr id="304" name="object 30"/>
              <p:cNvSpPr/>
              <p:nvPr/>
            </p:nvSpPr>
            <p:spPr>
              <a:xfrm>
                <a:off x="0" y="0"/>
                <a:ext cx="433832" cy="2700021"/>
              </a:xfrm>
              <a:custGeom>
                <a:avLst/>
                <a:gdLst/>
                <a:ahLst/>
                <a:cxnLst>
                  <a:cxn ang="0">
                    <a:pos x="wd2" y="hd2"/>
                  </a:cxn>
                  <a:cxn ang="5400000">
                    <a:pos x="wd2" y="hd2"/>
                  </a:cxn>
                  <a:cxn ang="10800000">
                    <a:pos x="wd2" y="hd2"/>
                  </a:cxn>
                  <a:cxn ang="16200000">
                    <a:pos x="wd2" y="hd2"/>
                  </a:cxn>
                </a:cxnLst>
                <a:rect l="0" t="0" r="r" b="b"/>
                <a:pathLst>
                  <a:path w="21600" h="21600" extrusionOk="0">
                    <a:moveTo>
                      <a:pt x="21600" y="19867"/>
                    </a:moveTo>
                    <a:lnTo>
                      <a:pt x="10800" y="21600"/>
                    </a:lnTo>
                    <a:lnTo>
                      <a:pt x="0" y="19867"/>
                    </a:lnTo>
                    <a:lnTo>
                      <a:pt x="5400" y="19867"/>
                    </a:lnTo>
                    <a:lnTo>
                      <a:pt x="5400" y="0"/>
                    </a:lnTo>
                    <a:lnTo>
                      <a:pt x="16200" y="0"/>
                    </a:lnTo>
                    <a:lnTo>
                      <a:pt x="16200" y="19867"/>
                    </a:lnTo>
                    <a:lnTo>
                      <a:pt x="21600" y="19867"/>
                    </a:lnTo>
                    <a:close/>
                  </a:path>
                </a:pathLst>
              </a:custGeom>
              <a:noFill/>
              <a:ln w="25400" cap="flat">
                <a:solidFill>
                  <a:srgbClr val="A6A6A6"/>
                </a:solidFill>
                <a:prstDash val="solid"/>
                <a:round/>
              </a:ln>
              <a:effectLst/>
            </p:spPr>
            <p:txBody>
              <a:bodyPr wrap="square" lIns="91439" tIns="91439" rIns="91439" bIns="91439" numCol="1" anchor="t">
                <a:noAutofit/>
              </a:bodyPr>
              <a:lstStyle/>
              <a:p>
                <a:pPr algn="l" defTabSz="1828800">
                  <a:defRPr sz="3600">
                    <a:solidFill>
                      <a:srgbClr val="000000"/>
                    </a:solidFill>
                    <a:latin typeface="Aptos"/>
                    <a:ea typeface="Aptos"/>
                    <a:cs typeface="Aptos"/>
                    <a:sym typeface="Aptos"/>
                  </a:defRPr>
                </a:pPr>
                <a:endParaRPr lang="en-US" noProof="0" dirty="0"/>
              </a:p>
            </p:txBody>
          </p:sp>
        </p:grpSp>
        <p:sp>
          <p:nvSpPr>
            <p:cNvPr id="306" name="object 31"/>
            <p:cNvSpPr txBox="1"/>
            <p:nvPr/>
          </p:nvSpPr>
          <p:spPr>
            <a:xfrm>
              <a:off x="2450206" y="0"/>
              <a:ext cx="3746501" cy="5461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l" defTabSz="1828800">
                <a:spcBef>
                  <a:spcPts val="200"/>
                </a:spcBef>
                <a:defRPr sz="3600" b="1" spc="-250">
                  <a:solidFill>
                    <a:srgbClr val="000000"/>
                  </a:solidFill>
                  <a:latin typeface="Aptos"/>
                  <a:ea typeface="Aptos"/>
                  <a:cs typeface="Aptos"/>
                  <a:sym typeface="Aptos"/>
                </a:defRPr>
              </a:pPr>
              <a:r>
                <a:rPr lang="en-US" noProof="0" dirty="0"/>
                <a:t>Pedestal</a:t>
              </a:r>
              <a:r>
                <a:rPr lang="en-US" spc="-160" noProof="0" dirty="0"/>
                <a:t> growth</a:t>
              </a:r>
            </a:p>
          </p:txBody>
        </p:sp>
        <p:sp>
          <p:nvSpPr>
            <p:cNvPr id="307" name="object 32"/>
            <p:cNvSpPr txBox="1"/>
            <p:nvPr/>
          </p:nvSpPr>
          <p:spPr>
            <a:xfrm>
              <a:off x="9332592" y="46483"/>
              <a:ext cx="4130041" cy="546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indent="12700" algn="l" defTabSz="1828800">
                <a:spcBef>
                  <a:spcPts val="200"/>
                </a:spcBef>
                <a:defRPr sz="3600" b="1" spc="-220">
                  <a:solidFill>
                    <a:srgbClr val="000000"/>
                  </a:solidFill>
                  <a:latin typeface="Aptos"/>
                  <a:ea typeface="Aptos"/>
                  <a:cs typeface="Aptos"/>
                  <a:sym typeface="Aptos"/>
                </a:defRPr>
              </a:pPr>
              <a:r>
                <a:rPr lang="en-US" noProof="0" dirty="0"/>
                <a:t>Float</a:t>
              </a:r>
              <a:r>
                <a:rPr lang="en-US" spc="-209" noProof="0" dirty="0"/>
                <a:t> zone</a:t>
              </a:r>
              <a:r>
                <a:rPr lang="en-US" spc="-250" noProof="0" dirty="0"/>
                <a:t> </a:t>
              </a:r>
              <a:r>
                <a:rPr lang="en-US" spc="-150" noProof="0" dirty="0"/>
                <a:t>growth</a:t>
              </a:r>
            </a:p>
          </p:txBody>
        </p:sp>
      </p:grpSp>
      <p:sp>
        <p:nvSpPr>
          <p:cNvPr id="309" name="TextBox 31"/>
          <p:cNvSpPr txBox="1"/>
          <p:nvPr/>
        </p:nvSpPr>
        <p:spPr>
          <a:xfrm>
            <a:off x="713698" y="3498267"/>
            <a:ext cx="7636542" cy="236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a:solidFill>
                  <a:srgbClr val="000000"/>
                </a:solidFill>
                <a:latin typeface="Aptos"/>
                <a:ea typeface="Aptos"/>
                <a:cs typeface="Aptos"/>
                <a:sym typeface="Aptos"/>
              </a:defRPr>
            </a:lvl1pPr>
          </a:lstStyle>
          <a:p>
            <a:r>
              <a:rPr lang="en-US" noProof="0" dirty="0"/>
              <a:t>Float-zone technique produces high purity, contaminant free, single crystal uniform silicon fibers with exceptionally good surface quality.</a:t>
            </a:r>
          </a:p>
        </p:txBody>
      </p:sp>
      <p:sp>
        <p:nvSpPr>
          <p:cNvPr id="310" name="TextBox 32"/>
          <p:cNvSpPr txBox="1"/>
          <p:nvPr/>
        </p:nvSpPr>
        <p:spPr>
          <a:xfrm>
            <a:off x="747671" y="6573757"/>
            <a:ext cx="7492395" cy="6736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685800" indent="-685800" algn="l" defTabSz="1828800">
              <a:buSzPct val="100000"/>
              <a:buAutoNum type="arabicPeriod"/>
              <a:defRPr sz="3600">
                <a:solidFill>
                  <a:srgbClr val="000000"/>
                </a:solidFill>
                <a:latin typeface="Aptos"/>
                <a:ea typeface="Aptos"/>
                <a:cs typeface="Aptos"/>
                <a:sym typeface="Aptos"/>
              </a:defRPr>
            </a:pPr>
            <a:r>
              <a:rPr lang="en-US" noProof="0" dirty="0"/>
              <a:t>A silicon feed rod is melted at the bottom using an inductive coil</a:t>
            </a:r>
          </a:p>
          <a:p>
            <a:pPr marL="685800" indent="-685800" algn="l" defTabSz="1828800">
              <a:buSzPct val="100000"/>
              <a:buAutoNum type="arabicPeriod"/>
              <a:defRPr sz="3600">
                <a:solidFill>
                  <a:srgbClr val="000000"/>
                </a:solidFill>
                <a:latin typeface="Aptos"/>
                <a:ea typeface="Aptos"/>
                <a:cs typeface="Aptos"/>
                <a:sym typeface="Aptos"/>
              </a:defRPr>
            </a:pPr>
            <a:r>
              <a:rPr lang="en-US" noProof="0" dirty="0"/>
              <a:t>The molten zone contacts a monocrystalline seed</a:t>
            </a:r>
          </a:p>
          <a:p>
            <a:pPr marL="685800" indent="-685800" algn="l" defTabSz="1828800">
              <a:buSzPct val="100000"/>
              <a:buAutoNum type="arabicPeriod"/>
              <a:defRPr sz="3600">
                <a:solidFill>
                  <a:srgbClr val="000000"/>
                </a:solidFill>
                <a:latin typeface="Aptos"/>
                <a:ea typeface="Aptos"/>
                <a:cs typeface="Aptos"/>
                <a:sym typeface="Aptos"/>
              </a:defRPr>
            </a:pPr>
            <a:r>
              <a:rPr lang="en-US" noProof="0" dirty="0"/>
              <a:t>The seed is moved downwards, and crystallization begins</a:t>
            </a:r>
          </a:p>
          <a:p>
            <a:pPr marL="685800" indent="-685800" algn="l" defTabSz="1828800">
              <a:buSzPct val="100000"/>
              <a:buAutoNum type="arabicPeriod"/>
              <a:defRPr sz="3600">
                <a:solidFill>
                  <a:srgbClr val="000000"/>
                </a:solidFill>
                <a:latin typeface="Aptos"/>
                <a:ea typeface="Aptos"/>
                <a:cs typeface="Aptos"/>
                <a:sym typeface="Aptos"/>
              </a:defRPr>
            </a:pPr>
            <a:r>
              <a:rPr lang="en-US" noProof="0" dirty="0"/>
              <a:t>Molten silicon solidifies into a large single crystal silicon fiber without direct contact with seed rod, minimizing impurities</a:t>
            </a:r>
          </a:p>
        </p:txBody>
      </p:sp>
      <p:sp>
        <p:nvSpPr>
          <p:cNvPr id="311"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13"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production</a:t>
            </a:r>
          </a:p>
        </p:txBody>
      </p:sp>
      <p:sp>
        <p:nvSpPr>
          <p:cNvPr id="2" name="Michele Arcangelo Dicorato and Nicolò Baldicchi, PAS Rome meeting 2026">
            <a:extLst>
              <a:ext uri="{FF2B5EF4-FFF2-40B4-BE49-F238E27FC236}">
                <a16:creationId xmlns:a16="http://schemas.microsoft.com/office/drawing/2014/main" id="{9295CB8C-959A-A756-45CB-A545CCCFFBC4}"/>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Rounded Corners 31"/>
          <p:cNvSpPr/>
          <p:nvPr/>
        </p:nvSpPr>
        <p:spPr>
          <a:xfrm>
            <a:off x="12324425" y="2260733"/>
            <a:ext cx="11239107" cy="10029202"/>
          </a:xfrm>
          <a:prstGeom prst="roundRect">
            <a:avLst>
              <a:gd name="adj" fmla="val 3579"/>
            </a:avLst>
          </a:prstGeom>
          <a:solidFill>
            <a:srgbClr val="FFFFFF"/>
          </a:solidFill>
          <a:ln w="38100">
            <a:solidFill>
              <a:srgbClr val="4E95D9"/>
            </a:solidFill>
            <a:miter/>
          </a:ln>
        </p:spPr>
        <p:txBody>
          <a:bodyPr tIns="91439" bIns="91439" anchor="ctr"/>
          <a:lstStyle/>
          <a:p>
            <a:pPr defTabSz="1828800">
              <a:defRPr sz="3600">
                <a:solidFill>
                  <a:srgbClr val="000000"/>
                </a:solidFill>
                <a:latin typeface="Aptos"/>
                <a:ea typeface="Aptos"/>
                <a:cs typeface="Aptos"/>
                <a:sym typeface="Aptos"/>
              </a:defRPr>
            </a:pPr>
            <a:endParaRPr lang="en-US" noProof="0" dirty="0"/>
          </a:p>
        </p:txBody>
      </p:sp>
      <p:sp>
        <p:nvSpPr>
          <p:cNvPr id="318" name="Rectangle: Rounded Corners 30"/>
          <p:cNvSpPr/>
          <p:nvPr/>
        </p:nvSpPr>
        <p:spPr>
          <a:xfrm>
            <a:off x="878244" y="2264132"/>
            <a:ext cx="11239108" cy="10029201"/>
          </a:xfrm>
          <a:prstGeom prst="roundRect">
            <a:avLst>
              <a:gd name="adj" fmla="val 3579"/>
            </a:avLst>
          </a:prstGeom>
          <a:solidFill>
            <a:srgbClr val="FFFFFF"/>
          </a:solidFill>
          <a:ln w="38100">
            <a:solidFill>
              <a:srgbClr val="E97132"/>
            </a:solidFill>
            <a:miter/>
          </a:ln>
        </p:spPr>
        <p:txBody>
          <a:bodyPr tIns="91439" bIns="91439" anchor="ctr"/>
          <a:lstStyle/>
          <a:p>
            <a:pPr defTabSz="1828800">
              <a:defRPr sz="3600">
                <a:solidFill>
                  <a:srgbClr val="000000"/>
                </a:solidFill>
                <a:latin typeface="Aptos"/>
                <a:ea typeface="Aptos"/>
                <a:cs typeface="Aptos"/>
                <a:sym typeface="Aptos"/>
              </a:defRPr>
            </a:pPr>
            <a:endParaRPr lang="en-US" noProof="0" dirty="0"/>
          </a:p>
        </p:txBody>
      </p:sp>
      <p:pic>
        <p:nvPicPr>
          <p:cNvPr id="319" name="Grafik 4" descr="Grafik 4"/>
          <p:cNvPicPr>
            <a:picLocks noChangeAspect="1"/>
          </p:cNvPicPr>
          <p:nvPr/>
        </p:nvPicPr>
        <p:blipFill>
          <a:blip r:embed="rId2"/>
          <a:stretch>
            <a:fillRect/>
          </a:stretch>
        </p:blipFill>
        <p:spPr>
          <a:xfrm>
            <a:off x="19088131" y="3002794"/>
            <a:ext cx="4237647" cy="8900836"/>
          </a:xfrm>
          <a:prstGeom prst="rect">
            <a:avLst/>
          </a:prstGeom>
          <a:ln w="12700">
            <a:miter lim="400000"/>
          </a:ln>
        </p:spPr>
      </p:pic>
      <p:pic>
        <p:nvPicPr>
          <p:cNvPr id="320" name="Grafik 4" descr="Grafik 4"/>
          <p:cNvPicPr>
            <a:picLocks noChangeAspect="1"/>
          </p:cNvPicPr>
          <p:nvPr/>
        </p:nvPicPr>
        <p:blipFill>
          <a:blip r:embed="rId3"/>
          <a:stretch>
            <a:fillRect/>
          </a:stretch>
        </p:blipFill>
        <p:spPr>
          <a:xfrm>
            <a:off x="3337376" y="3016371"/>
            <a:ext cx="3886901" cy="5284653"/>
          </a:xfrm>
          <a:prstGeom prst="rect">
            <a:avLst/>
          </a:prstGeom>
          <a:ln w="12700">
            <a:miter lim="400000"/>
          </a:ln>
        </p:spPr>
      </p:pic>
      <p:pic>
        <p:nvPicPr>
          <p:cNvPr id="321" name="Grafik 14" descr="Grafik 14"/>
          <p:cNvPicPr>
            <a:picLocks noChangeAspect="1"/>
          </p:cNvPicPr>
          <p:nvPr/>
        </p:nvPicPr>
        <p:blipFill>
          <a:blip r:embed="rId4"/>
          <a:stretch>
            <a:fillRect/>
          </a:stretch>
        </p:blipFill>
        <p:spPr>
          <a:xfrm rot="5400000">
            <a:off x="-2243077" y="6614570"/>
            <a:ext cx="8914415" cy="1690863"/>
          </a:xfrm>
          <a:prstGeom prst="rect">
            <a:avLst/>
          </a:prstGeom>
          <a:ln w="12700">
            <a:miter lim="400000"/>
          </a:ln>
        </p:spPr>
      </p:pic>
      <p:pic>
        <p:nvPicPr>
          <p:cNvPr id="322" name="Grafik 7" descr="Grafik 7"/>
          <p:cNvPicPr>
            <a:picLocks noChangeAspect="1"/>
          </p:cNvPicPr>
          <p:nvPr/>
        </p:nvPicPr>
        <p:blipFill>
          <a:blip r:embed="rId5"/>
          <a:stretch>
            <a:fillRect/>
          </a:stretch>
        </p:blipFill>
        <p:spPr>
          <a:xfrm rot="5400000" flipH="1">
            <a:off x="6023159" y="6668696"/>
            <a:ext cx="8914415" cy="1636919"/>
          </a:xfrm>
          <a:prstGeom prst="rect">
            <a:avLst/>
          </a:prstGeom>
          <a:ln w="12700">
            <a:miter lim="400000"/>
          </a:ln>
        </p:spPr>
      </p:pic>
      <p:pic>
        <p:nvPicPr>
          <p:cNvPr id="323" name="Picture 7" descr="Picture 7"/>
          <p:cNvPicPr>
            <a:picLocks noChangeAspect="1"/>
          </p:cNvPicPr>
          <p:nvPr/>
        </p:nvPicPr>
        <p:blipFill>
          <a:blip r:embed="rId6"/>
          <a:stretch>
            <a:fillRect/>
          </a:stretch>
        </p:blipFill>
        <p:spPr>
          <a:xfrm>
            <a:off x="7469500" y="3029945"/>
            <a:ext cx="1995025" cy="5187972"/>
          </a:xfrm>
          <a:prstGeom prst="rect">
            <a:avLst/>
          </a:prstGeom>
          <a:ln w="12700">
            <a:miter lim="400000"/>
          </a:ln>
        </p:spPr>
      </p:pic>
      <p:pic>
        <p:nvPicPr>
          <p:cNvPr id="324" name="Picture 8" descr="Picture 8"/>
          <p:cNvPicPr>
            <a:picLocks noChangeAspect="1"/>
          </p:cNvPicPr>
          <p:nvPr/>
        </p:nvPicPr>
        <p:blipFill>
          <a:blip r:embed="rId7"/>
          <a:stretch>
            <a:fillRect/>
          </a:stretch>
        </p:blipFill>
        <p:spPr>
          <a:xfrm>
            <a:off x="16546138" y="3002794"/>
            <a:ext cx="2334919" cy="5187968"/>
          </a:xfrm>
          <a:prstGeom prst="rect">
            <a:avLst/>
          </a:prstGeom>
          <a:ln w="12700">
            <a:miter lim="400000"/>
          </a:ln>
        </p:spPr>
      </p:pic>
      <p:pic>
        <p:nvPicPr>
          <p:cNvPr id="325" name="Grafik 24" descr="Grafik 24"/>
          <p:cNvPicPr>
            <a:picLocks noChangeAspect="1"/>
          </p:cNvPicPr>
          <p:nvPr/>
        </p:nvPicPr>
        <p:blipFill>
          <a:blip r:embed="rId8"/>
          <a:stretch>
            <a:fillRect/>
          </a:stretch>
        </p:blipFill>
        <p:spPr>
          <a:xfrm>
            <a:off x="12656680" y="3002794"/>
            <a:ext cx="3494694" cy="5284652"/>
          </a:xfrm>
          <a:prstGeom prst="rect">
            <a:avLst/>
          </a:prstGeom>
          <a:ln w="12700">
            <a:miter lim="400000"/>
          </a:ln>
        </p:spPr>
      </p:pic>
      <p:sp>
        <p:nvSpPr>
          <p:cNvPr id="326" name="TextBox 10"/>
          <p:cNvSpPr txBox="1"/>
          <p:nvPr/>
        </p:nvSpPr>
        <p:spPr>
          <a:xfrm>
            <a:off x="3348382" y="8605670"/>
            <a:ext cx="5924366" cy="1275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t>Long fibers with grown thicker ends</a:t>
            </a:r>
          </a:p>
        </p:txBody>
      </p:sp>
      <p:sp>
        <p:nvSpPr>
          <p:cNvPr id="327" name="TextBox 11"/>
          <p:cNvSpPr txBox="1"/>
          <p:nvPr/>
        </p:nvSpPr>
        <p:spPr>
          <a:xfrm>
            <a:off x="15191416" y="2285223"/>
            <a:ext cx="5742228"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t>Welding of 3 mm rods</a:t>
            </a:r>
          </a:p>
        </p:txBody>
      </p:sp>
      <p:pic>
        <p:nvPicPr>
          <p:cNvPr id="328" name="Picture 42" descr="Picture 42"/>
          <p:cNvPicPr>
            <a:picLocks noChangeAspect="1"/>
          </p:cNvPicPr>
          <p:nvPr/>
        </p:nvPicPr>
        <p:blipFill>
          <a:blip r:embed="rId9"/>
          <a:stretch>
            <a:fillRect/>
          </a:stretch>
        </p:blipFill>
        <p:spPr>
          <a:xfrm>
            <a:off x="12664192" y="10197759"/>
            <a:ext cx="6216865" cy="1719449"/>
          </a:xfrm>
          <a:prstGeom prst="rect">
            <a:avLst/>
          </a:prstGeom>
          <a:ln w="12700">
            <a:miter lim="400000"/>
          </a:ln>
        </p:spPr>
      </p:pic>
      <p:sp>
        <p:nvSpPr>
          <p:cNvPr id="329" name="TextBox 11"/>
          <p:cNvSpPr txBox="1"/>
          <p:nvPr/>
        </p:nvSpPr>
        <p:spPr>
          <a:xfrm>
            <a:off x="3530520" y="2272859"/>
            <a:ext cx="5742227" cy="72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600" b="1">
                <a:solidFill>
                  <a:srgbClr val="000000"/>
                </a:solidFill>
                <a:latin typeface="Aptos"/>
                <a:ea typeface="Aptos"/>
                <a:cs typeface="Aptos"/>
                <a:sym typeface="Aptos"/>
              </a:defRPr>
            </a:lvl1pPr>
          </a:lstStyle>
          <a:p>
            <a:r>
              <a:rPr lang="en-US" noProof="0" dirty="0"/>
              <a:t>Welding of 8 mm rods</a:t>
            </a:r>
          </a:p>
        </p:txBody>
      </p:sp>
      <p:sp>
        <p:nvSpPr>
          <p:cNvPr id="330"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32"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production</a:t>
            </a:r>
          </a:p>
        </p:txBody>
      </p:sp>
      <p:sp>
        <p:nvSpPr>
          <p:cNvPr id="2" name="Michele Arcangelo Dicorato and Nicolò Baldicchi, PAS Rome meeting 2026">
            <a:extLst>
              <a:ext uri="{FF2B5EF4-FFF2-40B4-BE49-F238E27FC236}">
                <a16:creationId xmlns:a16="http://schemas.microsoft.com/office/drawing/2014/main" id="{11924A17-82FC-4475-B4F2-C3655E8B11BB}"/>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extBox 4"/>
          <p:cNvSpPr txBox="1"/>
          <p:nvPr/>
        </p:nvSpPr>
        <p:spPr>
          <a:xfrm>
            <a:off x="777239" y="1812035"/>
            <a:ext cx="1078992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a:solidFill>
                  <a:srgbClr val="000000"/>
                </a:solidFill>
                <a:latin typeface="Aptos Display"/>
                <a:ea typeface="Aptos Display"/>
                <a:cs typeface="Aptos Display"/>
                <a:sym typeface="Aptos Display"/>
              </a:defRPr>
            </a:lvl1pPr>
          </a:lstStyle>
          <a:p>
            <a:r>
              <a:rPr lang="en-US" noProof="0" dirty="0"/>
              <a:t>Mechanical loss measurements</a:t>
            </a:r>
          </a:p>
        </p:txBody>
      </p:sp>
      <p:pic>
        <p:nvPicPr>
          <p:cNvPr id="335" name="Picture 6" descr="Picture 6"/>
          <p:cNvPicPr>
            <a:picLocks noChangeAspect="1"/>
          </p:cNvPicPr>
          <p:nvPr/>
        </p:nvPicPr>
        <p:blipFill>
          <a:blip r:embed="rId2"/>
          <a:stretch>
            <a:fillRect/>
          </a:stretch>
        </p:blipFill>
        <p:spPr>
          <a:xfrm>
            <a:off x="916806" y="2728722"/>
            <a:ext cx="7307430" cy="9743241"/>
          </a:xfrm>
          <a:prstGeom prst="rect">
            <a:avLst/>
          </a:prstGeom>
          <a:ln w="12700">
            <a:miter lim="400000"/>
          </a:ln>
        </p:spPr>
      </p:pic>
      <p:sp>
        <p:nvSpPr>
          <p:cNvPr id="336" name="TextBox 7"/>
          <p:cNvSpPr txBox="1"/>
          <p:nvPr/>
        </p:nvSpPr>
        <p:spPr>
          <a:xfrm>
            <a:off x="8832349" y="2728722"/>
            <a:ext cx="13318524" cy="1292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sz="3600">
                <a:solidFill>
                  <a:srgbClr val="000000"/>
                </a:solidFill>
                <a:latin typeface="Aptos"/>
                <a:ea typeface="Aptos"/>
                <a:cs typeface="Aptos"/>
                <a:sym typeface="Aptos"/>
              </a:defRPr>
            </a:pPr>
            <a:r>
              <a:rPr lang="en-US" noProof="0" dirty="0"/>
              <a:t>Mechanical loss measurements at the University of Camerino to </a:t>
            </a:r>
            <a:r>
              <a:rPr lang="en-US" b="1" noProof="0" dirty="0"/>
              <a:t>accurately measure the loss of fibers </a:t>
            </a:r>
            <a:r>
              <a:rPr lang="en-US" noProof="0" dirty="0"/>
              <a:t>with the ring-down method</a:t>
            </a:r>
          </a:p>
        </p:txBody>
      </p:sp>
      <p:grpSp>
        <p:nvGrpSpPr>
          <p:cNvPr id="340" name="Group 8"/>
          <p:cNvGrpSpPr/>
          <p:nvPr/>
        </p:nvGrpSpPr>
        <p:grpSpPr>
          <a:xfrm>
            <a:off x="8832349" y="4925084"/>
            <a:ext cx="13318524" cy="2227170"/>
            <a:chOff x="0" y="0"/>
            <a:chExt cx="7088960" cy="2227168"/>
          </a:xfrm>
        </p:grpSpPr>
        <p:sp>
          <p:nvSpPr>
            <p:cNvPr id="337" name="TextBox 9"/>
            <p:cNvSpPr/>
            <p:nvPr/>
          </p:nvSpPr>
          <p:spPr>
            <a:xfrm>
              <a:off x="1661859" y="2227167"/>
              <a:ext cx="478463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marL="571500" indent="-571500" algn="l" defTabSz="1828800">
                <a:buSzPct val="100000"/>
                <a:buChar char="➢"/>
                <a:defRPr sz="3600">
                  <a:solidFill>
                    <a:srgbClr val="000000"/>
                  </a:solidFill>
                  <a:latin typeface="Aptos"/>
                  <a:ea typeface="Aptos"/>
                  <a:cs typeface="Aptos"/>
                  <a:sym typeface="Aptos"/>
                </a:defRPr>
              </a:pPr>
              <a:r>
                <a:rPr lang="en-US" noProof="0" dirty="0"/>
                <a:t>Clamp material (rigidity, density)</a:t>
              </a:r>
            </a:p>
            <a:p>
              <a:pPr marL="571500" indent="-571500" algn="l" defTabSz="1828800">
                <a:buSzPct val="100000"/>
                <a:buChar char="➢"/>
                <a:defRPr sz="3600">
                  <a:solidFill>
                    <a:srgbClr val="000000"/>
                  </a:solidFill>
                  <a:latin typeface="Aptos"/>
                  <a:ea typeface="Aptos"/>
                  <a:cs typeface="Aptos"/>
                  <a:sym typeface="Aptos"/>
                </a:defRPr>
              </a:pPr>
              <a:r>
                <a:rPr lang="en-US" noProof="0" dirty="0"/>
                <a:t>Clamp dimensions </a:t>
              </a:r>
            </a:p>
            <a:p>
              <a:pPr marL="571500" indent="-571500" algn="l" defTabSz="1828800">
                <a:buSzPct val="100000"/>
                <a:buChar char="➢"/>
                <a:defRPr sz="3600">
                  <a:solidFill>
                    <a:srgbClr val="000000"/>
                  </a:solidFill>
                  <a:latin typeface="Aptos"/>
                  <a:ea typeface="Aptos"/>
                  <a:cs typeface="Aptos"/>
                  <a:sym typeface="Aptos"/>
                </a:defRPr>
              </a:pPr>
              <a:r>
                <a:rPr lang="en-US" noProof="0" dirty="0"/>
                <a:t>Fastening strength</a:t>
              </a:r>
            </a:p>
          </p:txBody>
        </p:sp>
        <p:sp>
          <p:nvSpPr>
            <p:cNvPr id="339" name="TextBox 13"/>
            <p:cNvSpPr/>
            <p:nvPr/>
          </p:nvSpPr>
          <p:spPr>
            <a:xfrm>
              <a:off x="0" y="0"/>
              <a:ext cx="708896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lvl1pPr algn="l" defTabSz="1828800">
                <a:defRPr sz="3600">
                  <a:solidFill>
                    <a:srgbClr val="000000"/>
                  </a:solidFill>
                  <a:latin typeface="Aptos"/>
                  <a:ea typeface="Aptos"/>
                  <a:cs typeface="Aptos"/>
                  <a:sym typeface="Aptos"/>
                </a:defRPr>
              </a:lvl1pPr>
            </a:lstStyle>
            <a:p>
              <a:r>
                <a:rPr lang="en-US" noProof="0" dirty="0"/>
                <a:t>If the fiber has an excellent surface quality and a good crystallinity, the limiting factor for this measurement at cryogenic temperature is the clamp loss</a:t>
              </a:r>
            </a:p>
          </p:txBody>
        </p:sp>
      </p:grpSp>
      <mc:AlternateContent xmlns:mc="http://schemas.openxmlformats.org/markup-compatibility/2006" xmlns:a14="http://schemas.microsoft.com/office/drawing/2010/main">
        <mc:Choice Requires="a14">
          <p:sp>
            <p:nvSpPr>
              <p:cNvPr id="341" name="CasellaDiTesto 10"/>
              <p:cNvSpPr txBox="1"/>
              <p:nvPr/>
            </p:nvSpPr>
            <p:spPr>
              <a:xfrm>
                <a:off x="8832349" y="10987278"/>
                <a:ext cx="8597235" cy="137082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0" tIns="0" rIns="0" bIns="0">
                <a:spAutoFit/>
              </a:bodyPr>
              <a:lstStyle/>
              <a:p>
                <a:pPr algn="l" defTabSz="1828800">
                  <a:defRPr sz="3600">
                    <a:solidFill>
                      <a:srgbClr val="000000"/>
                    </a:solidFill>
                    <a:latin typeface="Cambria Math"/>
                    <a:ea typeface="Cambria Math"/>
                    <a:cs typeface="Cambria Math"/>
                    <a:sym typeface="Cambria Math"/>
                  </a:defRPr>
                </a:pPr>
                <a14:m>
                  <m:oMathPara xmlns:m="http://schemas.openxmlformats.org/officeDocument/2006/math">
                    <m:oMathParaPr>
                      <m:jc m:val="centerGroup"/>
                    </m:oMathParaPr>
                    <m:oMath xmlns:m="http://schemas.openxmlformats.org/officeDocument/2006/math">
                      <m:sSub>
                        <m:sSubPr>
                          <m:ctrlPr>
                            <a:rPr lang="en-US" sz="3450" i="1" noProof="0" smtClean="0">
                              <a:solidFill>
                                <a:srgbClr val="000000"/>
                              </a:solidFill>
                              <a:latin typeface="Cambria Math" panose="02040503050406030204" pitchFamily="18" charset="0"/>
                            </a:rPr>
                          </m:ctrlPr>
                        </m:sSubPr>
                        <m:e>
                          <m:r>
                            <a:rPr lang="en-US" sz="3450" i="1" noProof="0" smtClean="0">
                              <a:solidFill>
                                <a:srgbClr val="000000"/>
                              </a:solidFill>
                              <a:latin typeface="Cambria Math" panose="02040503050406030204" pitchFamily="18" charset="0"/>
                            </a:rPr>
                            <m:t>𝜙</m:t>
                          </m:r>
                        </m:e>
                        <m:sub>
                          <m:r>
                            <a:rPr lang="en-US" sz="3450" i="1" noProof="0" smtClean="0">
                              <a:solidFill>
                                <a:srgbClr val="000000"/>
                              </a:solidFill>
                              <a:latin typeface="Cambria Math" panose="02040503050406030204" pitchFamily="18" charset="0"/>
                            </a:rPr>
                            <m:t>𝑐𝑙𝑎𝑚𝑝</m:t>
                          </m:r>
                        </m:sub>
                      </m:sSub>
                      <m:r>
                        <a:rPr lang="en-US" sz="3450" i="1" noProof="0" smtClean="0">
                          <a:solidFill>
                            <a:srgbClr val="000000"/>
                          </a:solidFill>
                          <a:latin typeface="Cambria Math" panose="02040503050406030204" pitchFamily="18" charset="0"/>
                        </a:rPr>
                        <m:t>=4</m:t>
                      </m:r>
                      <m:f>
                        <m:fPr>
                          <m:ctrlPr>
                            <a:rPr lang="en-US" sz="3450" i="1" noProof="0" smtClean="0">
                              <a:solidFill>
                                <a:srgbClr val="000000"/>
                              </a:solidFill>
                              <a:latin typeface="Cambria Math" panose="02040503050406030204" pitchFamily="18" charset="0"/>
                            </a:rPr>
                          </m:ctrlPr>
                        </m:fPr>
                        <m:num>
                          <m:r>
                            <a:rPr lang="en-US" sz="3450" i="1" noProof="0" smtClean="0">
                              <a:solidFill>
                                <a:srgbClr val="000000"/>
                              </a:solidFill>
                              <a:latin typeface="Cambria Math" panose="02040503050406030204" pitchFamily="18" charset="0"/>
                            </a:rPr>
                            <m:t>𝑤</m:t>
                          </m:r>
                        </m:num>
                        <m:den>
                          <m:r>
                            <a:rPr lang="en-US" sz="3450" i="1" noProof="0" smtClean="0">
                              <a:solidFill>
                                <a:srgbClr val="000000"/>
                              </a:solidFill>
                              <a:latin typeface="Cambria Math" panose="02040503050406030204" pitchFamily="18" charset="0"/>
                            </a:rPr>
                            <m:t>𝑙</m:t>
                          </m:r>
                        </m:den>
                      </m:f>
                      <m:f>
                        <m:fPr>
                          <m:ctrlPr>
                            <a:rPr lang="en-US" sz="3450" i="1" noProof="0" smtClean="0">
                              <a:solidFill>
                                <a:srgbClr val="000000"/>
                              </a:solidFill>
                              <a:latin typeface="Cambria Math" panose="02040503050406030204" pitchFamily="18" charset="0"/>
                            </a:rPr>
                          </m:ctrlPr>
                        </m:fPr>
                        <m:num>
                          <m:sSup>
                            <m:sSupPr>
                              <m:ctrlPr>
                                <a:rPr lang="en-US" sz="3450" i="1" noProof="0" smtClean="0">
                                  <a:solidFill>
                                    <a:srgbClr val="000000"/>
                                  </a:solidFill>
                                  <a:latin typeface="Cambria Math" panose="02040503050406030204" pitchFamily="18" charset="0"/>
                                </a:rPr>
                              </m:ctrlPr>
                            </m:sSupPr>
                            <m:e>
                              <m:r>
                                <a:rPr lang="en-US" sz="3450" i="1" noProof="0" smtClean="0">
                                  <a:solidFill>
                                    <a:srgbClr val="000000"/>
                                  </a:solidFill>
                                  <a:latin typeface="Cambria Math" panose="02040503050406030204" pitchFamily="18" charset="0"/>
                                </a:rPr>
                                <m:t>h</m:t>
                              </m:r>
                            </m:e>
                            <m:sup>
                              <m:r>
                                <a:rPr lang="en-US" sz="3450" i="1" noProof="0" smtClean="0">
                                  <a:solidFill>
                                    <a:srgbClr val="000000"/>
                                  </a:solidFill>
                                  <a:latin typeface="Cambria Math" panose="02040503050406030204" pitchFamily="18" charset="0"/>
                                </a:rPr>
                                <m:t>2</m:t>
                              </m:r>
                            </m:sup>
                          </m:sSup>
                        </m:num>
                        <m:den>
                          <m:sSubSup>
                            <m:sSubSupPr>
                              <m:ctrlPr>
                                <a:rPr lang="en-US" sz="3450" i="1" noProof="0" smtClean="0">
                                  <a:solidFill>
                                    <a:srgbClr val="000000"/>
                                  </a:solidFill>
                                  <a:latin typeface="Cambria Math" panose="02040503050406030204" pitchFamily="18" charset="0"/>
                                </a:rPr>
                              </m:ctrlPr>
                            </m:sSubSupPr>
                            <m:e>
                              <m:r>
                                <a:rPr lang="en-US" sz="3450" i="1" noProof="0" smtClean="0">
                                  <a:solidFill>
                                    <a:srgbClr val="000000"/>
                                  </a:solidFill>
                                  <a:latin typeface="Cambria Math" panose="02040503050406030204" pitchFamily="18" charset="0"/>
                                </a:rPr>
                                <m:t>h</m:t>
                              </m:r>
                            </m:e>
                            <m:sub>
                              <m:r>
                                <a:rPr lang="en-US" sz="3450" i="1" noProof="0" smtClean="0">
                                  <a:solidFill>
                                    <a:srgbClr val="000000"/>
                                  </a:solidFill>
                                  <a:latin typeface="Cambria Math" panose="02040503050406030204" pitchFamily="18" charset="0"/>
                                </a:rPr>
                                <m:t>𝑏</m:t>
                              </m:r>
                            </m:sub>
                            <m:sup>
                              <m:r>
                                <a:rPr lang="en-US" sz="3450" i="1" noProof="0" smtClean="0">
                                  <a:solidFill>
                                    <a:srgbClr val="000000"/>
                                  </a:solidFill>
                                  <a:latin typeface="Cambria Math" panose="02040503050406030204" pitchFamily="18" charset="0"/>
                                </a:rPr>
                                <m:t>2</m:t>
                              </m:r>
                            </m:sup>
                          </m:sSubSup>
                        </m:den>
                      </m:f>
                      <m:sSup>
                        <m:sSupPr>
                          <m:ctrlPr>
                            <a:rPr lang="en-US" sz="3450" i="1" noProof="0" smtClean="0">
                              <a:solidFill>
                                <a:srgbClr val="000000"/>
                              </a:solidFill>
                              <a:latin typeface="Cambria Math" panose="02040503050406030204" pitchFamily="18" charset="0"/>
                            </a:rPr>
                          </m:ctrlPr>
                        </m:sSupPr>
                        <m:e>
                          <m:d>
                            <m:dPr>
                              <m:begChr m:val="["/>
                              <m:endChr m:val="]"/>
                              <m:ctrlPr>
                                <a:rPr lang="en-US" sz="3450" i="1" noProof="0" smtClean="0">
                                  <a:solidFill>
                                    <a:srgbClr val="000000"/>
                                  </a:solidFill>
                                  <a:latin typeface="Cambria Math" panose="02040503050406030204" pitchFamily="18" charset="0"/>
                                </a:rPr>
                              </m:ctrlPr>
                            </m:dPr>
                            <m:e>
                              <m:f>
                                <m:fPr>
                                  <m:ctrlPr>
                                    <a:rPr lang="en-US" sz="3450" i="1" noProof="0" smtClean="0">
                                      <a:solidFill>
                                        <a:srgbClr val="000000"/>
                                      </a:solidFill>
                                      <a:latin typeface="Cambria Math" panose="02040503050406030204" pitchFamily="18" charset="0"/>
                                    </a:rPr>
                                  </m:ctrlPr>
                                </m:fPr>
                                <m:num>
                                  <m:r>
                                    <a:rPr lang="en-US" sz="3450" i="1" noProof="0" smtClean="0">
                                      <a:solidFill>
                                        <a:srgbClr val="000000"/>
                                      </a:solidFill>
                                      <a:latin typeface="Cambria Math" panose="02040503050406030204" pitchFamily="18" charset="0"/>
                                    </a:rPr>
                                    <m:t>𝜌</m:t>
                                  </m:r>
                                  <m:r>
                                    <a:rPr lang="en-US" sz="3450" i="1" noProof="0" smtClean="0">
                                      <a:solidFill>
                                        <a:srgbClr val="000000"/>
                                      </a:solidFill>
                                      <a:latin typeface="Cambria Math" panose="02040503050406030204" pitchFamily="18" charset="0"/>
                                    </a:rPr>
                                    <m:t>𝐸</m:t>
                                  </m:r>
                                  <m:d>
                                    <m:dPr>
                                      <m:ctrlPr>
                                        <a:rPr lang="en-US" sz="3450" i="1" noProof="0" smtClean="0">
                                          <a:solidFill>
                                            <a:srgbClr val="000000"/>
                                          </a:solidFill>
                                          <a:latin typeface="Cambria Math" panose="02040503050406030204" pitchFamily="18" charset="0"/>
                                        </a:rPr>
                                      </m:ctrlPr>
                                    </m:dPr>
                                    <m:e>
                                      <m:r>
                                        <a:rPr lang="en-US" sz="3450" i="1" noProof="0" smtClean="0">
                                          <a:solidFill>
                                            <a:srgbClr val="000000"/>
                                          </a:solidFill>
                                          <a:latin typeface="Cambria Math" panose="02040503050406030204" pitchFamily="18" charset="0"/>
                                        </a:rPr>
                                        <m:t>1−</m:t>
                                      </m:r>
                                      <m:sSubSup>
                                        <m:sSubSupPr>
                                          <m:ctrlPr>
                                            <a:rPr lang="en-US" sz="3450" i="1" noProof="0" smtClean="0">
                                              <a:solidFill>
                                                <a:srgbClr val="000000"/>
                                              </a:solidFill>
                                              <a:latin typeface="Cambria Math" panose="02040503050406030204" pitchFamily="18" charset="0"/>
                                            </a:rPr>
                                          </m:ctrlPr>
                                        </m:sSubSupPr>
                                        <m:e>
                                          <m:r>
                                            <a:rPr lang="en-US" sz="3450" i="1" noProof="0" smtClean="0">
                                              <a:solidFill>
                                                <a:srgbClr val="000000"/>
                                              </a:solidFill>
                                              <a:latin typeface="Cambria Math" panose="02040503050406030204" pitchFamily="18" charset="0"/>
                                            </a:rPr>
                                            <m:t>𝜈</m:t>
                                          </m:r>
                                        </m:e>
                                        <m:sub>
                                          <m:r>
                                            <a:rPr lang="en-US" sz="3450" i="1" noProof="0" smtClean="0">
                                              <a:solidFill>
                                                <a:srgbClr val="000000"/>
                                              </a:solidFill>
                                              <a:latin typeface="Cambria Math" panose="02040503050406030204" pitchFamily="18" charset="0"/>
                                            </a:rPr>
                                            <m:t>𝑏</m:t>
                                          </m:r>
                                        </m:sub>
                                        <m:sup>
                                          <m:r>
                                            <a:rPr lang="en-US" sz="3450" i="1" noProof="0" smtClean="0">
                                              <a:solidFill>
                                                <a:srgbClr val="000000"/>
                                              </a:solidFill>
                                              <a:latin typeface="Cambria Math" panose="02040503050406030204" pitchFamily="18" charset="0"/>
                                            </a:rPr>
                                            <m:t>2</m:t>
                                          </m:r>
                                        </m:sup>
                                      </m:sSubSup>
                                    </m:e>
                                  </m:d>
                                </m:num>
                                <m:den>
                                  <m:sSub>
                                    <m:sSubPr>
                                      <m:ctrlPr>
                                        <a:rPr lang="en-US" sz="3450" i="1" noProof="0" smtClean="0">
                                          <a:solidFill>
                                            <a:srgbClr val="000000"/>
                                          </a:solidFill>
                                          <a:latin typeface="Cambria Math" panose="02040503050406030204" pitchFamily="18" charset="0"/>
                                        </a:rPr>
                                      </m:ctrlPr>
                                    </m:sSubPr>
                                    <m:e>
                                      <m:r>
                                        <a:rPr lang="en-US" sz="3450" i="1" noProof="0" smtClean="0">
                                          <a:solidFill>
                                            <a:srgbClr val="000000"/>
                                          </a:solidFill>
                                          <a:latin typeface="Cambria Math" panose="02040503050406030204" pitchFamily="18" charset="0"/>
                                        </a:rPr>
                                        <m:t>𝜌</m:t>
                                      </m:r>
                                    </m:e>
                                    <m:sub>
                                      <m:r>
                                        <a:rPr lang="en-US" sz="3450" i="1" noProof="0" smtClean="0">
                                          <a:solidFill>
                                            <a:srgbClr val="000000"/>
                                          </a:solidFill>
                                          <a:latin typeface="Cambria Math" panose="02040503050406030204" pitchFamily="18" charset="0"/>
                                        </a:rPr>
                                        <m:t>𝑏</m:t>
                                      </m:r>
                                    </m:sub>
                                  </m:sSub>
                                  <m:sSub>
                                    <m:sSubPr>
                                      <m:ctrlPr>
                                        <a:rPr lang="en-US" sz="3450" i="1" noProof="0" smtClean="0">
                                          <a:solidFill>
                                            <a:srgbClr val="000000"/>
                                          </a:solidFill>
                                          <a:latin typeface="Cambria Math" panose="02040503050406030204" pitchFamily="18" charset="0"/>
                                        </a:rPr>
                                      </m:ctrlPr>
                                    </m:sSubPr>
                                    <m:e>
                                      <m:r>
                                        <a:rPr lang="en-US" sz="3450" i="1" noProof="0" smtClean="0">
                                          <a:solidFill>
                                            <a:srgbClr val="000000"/>
                                          </a:solidFill>
                                          <a:latin typeface="Cambria Math" panose="02040503050406030204" pitchFamily="18" charset="0"/>
                                        </a:rPr>
                                        <m:t>𝐸</m:t>
                                      </m:r>
                                    </m:e>
                                    <m:sub>
                                      <m:r>
                                        <a:rPr lang="en-US" sz="3450" i="1" noProof="0" smtClean="0">
                                          <a:solidFill>
                                            <a:srgbClr val="000000"/>
                                          </a:solidFill>
                                          <a:latin typeface="Cambria Math" panose="02040503050406030204" pitchFamily="18" charset="0"/>
                                        </a:rPr>
                                        <m:t>𝑏</m:t>
                                      </m:r>
                                    </m:sub>
                                  </m:sSub>
                                </m:den>
                              </m:f>
                            </m:e>
                          </m:d>
                        </m:e>
                        <m:sup>
                          <m:f>
                            <m:fPr>
                              <m:type m:val="lin"/>
                              <m:ctrlPr>
                                <a:rPr lang="en-US" sz="3450" i="1" noProof="0" smtClean="0">
                                  <a:solidFill>
                                    <a:srgbClr val="000000"/>
                                  </a:solidFill>
                                  <a:latin typeface="Cambria Math" panose="02040503050406030204" pitchFamily="18" charset="0"/>
                                </a:rPr>
                              </m:ctrlPr>
                            </m:fPr>
                            <m:num>
                              <m:r>
                                <a:rPr lang="en-US" sz="3450" i="1" noProof="0" smtClean="0">
                                  <a:solidFill>
                                    <a:srgbClr val="000000"/>
                                  </a:solidFill>
                                  <a:latin typeface="Cambria Math" panose="02040503050406030204" pitchFamily="18" charset="0"/>
                                </a:rPr>
                                <m:t>1</m:t>
                              </m:r>
                            </m:num>
                            <m:den>
                              <m:r>
                                <a:rPr lang="en-US" sz="3450" i="1" noProof="0" smtClean="0">
                                  <a:solidFill>
                                    <a:srgbClr val="000000"/>
                                  </a:solidFill>
                                  <a:latin typeface="Cambria Math" panose="02040503050406030204" pitchFamily="18" charset="0"/>
                                </a:rPr>
                                <m:t>2</m:t>
                              </m:r>
                            </m:den>
                          </m:f>
                        </m:sup>
                      </m:sSup>
                      <m:r>
                        <a:rPr lang="en-US" sz="3450" i="1" noProof="0" smtClean="0">
                          <a:solidFill>
                            <a:srgbClr val="000000"/>
                          </a:solidFill>
                          <a:latin typeface="Cambria Math" panose="02040503050406030204" pitchFamily="18" charset="0"/>
                        </a:rPr>
                        <m:t>𝑝</m:t>
                      </m:r>
                      <m:d>
                        <m:dPr>
                          <m:ctrlPr>
                            <a:rPr lang="en-US" sz="3450" i="1" noProof="0" smtClean="0">
                              <a:solidFill>
                                <a:srgbClr val="000000"/>
                              </a:solidFill>
                              <a:latin typeface="Cambria Math" panose="02040503050406030204" pitchFamily="18" charset="0"/>
                            </a:rPr>
                          </m:ctrlPr>
                        </m:dPr>
                        <m:e>
                          <m:r>
                            <a:rPr lang="en-US" sz="3450" i="1" noProof="0" smtClean="0">
                              <a:solidFill>
                                <a:srgbClr val="000000"/>
                              </a:solidFill>
                              <a:latin typeface="Cambria Math" panose="02040503050406030204" pitchFamily="18" charset="0"/>
                            </a:rPr>
                            <m:t>𝜈</m:t>
                          </m:r>
                          <m:r>
                            <a:rPr lang="en-US" sz="3450" i="1" noProof="0" smtClean="0">
                              <a:solidFill>
                                <a:srgbClr val="000000"/>
                              </a:solidFill>
                              <a:latin typeface="Cambria Math" panose="02040503050406030204" pitchFamily="18" charset="0"/>
                            </a:rPr>
                            <m:t>,</m:t>
                          </m:r>
                          <m:sSub>
                            <m:sSubPr>
                              <m:ctrlPr>
                                <a:rPr lang="en-US" sz="3450" i="1" noProof="0" smtClean="0">
                                  <a:solidFill>
                                    <a:srgbClr val="000000"/>
                                  </a:solidFill>
                                  <a:latin typeface="Cambria Math" panose="02040503050406030204" pitchFamily="18" charset="0"/>
                                </a:rPr>
                              </m:ctrlPr>
                            </m:sSubPr>
                            <m:e>
                              <m:r>
                                <a:rPr lang="en-US" sz="3450" i="1" noProof="0" smtClean="0">
                                  <a:solidFill>
                                    <a:srgbClr val="000000"/>
                                  </a:solidFill>
                                  <a:latin typeface="Cambria Math" panose="02040503050406030204" pitchFamily="18" charset="0"/>
                                </a:rPr>
                                <m:t>𝑘</m:t>
                              </m:r>
                            </m:e>
                            <m:sub>
                              <m:r>
                                <a:rPr lang="en-US" sz="3450" i="1" noProof="0" smtClean="0">
                                  <a:solidFill>
                                    <a:srgbClr val="000000"/>
                                  </a:solidFill>
                                  <a:latin typeface="Cambria Math" panose="02040503050406030204" pitchFamily="18" charset="0"/>
                                </a:rPr>
                                <m:t>𝑏</m:t>
                              </m:r>
                            </m:sub>
                          </m:sSub>
                          <m:r>
                            <a:rPr lang="en-US" sz="3450" i="1" noProof="0" smtClean="0">
                              <a:solidFill>
                                <a:srgbClr val="000000"/>
                              </a:solidFill>
                              <a:latin typeface="Cambria Math" panose="02040503050406030204" pitchFamily="18" charset="0"/>
                            </a:rPr>
                            <m:t>/</m:t>
                          </m:r>
                          <m:r>
                            <a:rPr lang="en-US" sz="3450" i="1" noProof="0" smtClean="0">
                              <a:solidFill>
                                <a:srgbClr val="000000"/>
                              </a:solidFill>
                              <a:latin typeface="Cambria Math" panose="02040503050406030204" pitchFamily="18" charset="0"/>
                            </a:rPr>
                            <m:t>𝑘</m:t>
                          </m:r>
                        </m:e>
                      </m:d>
                    </m:oMath>
                  </m:oMathPara>
                </a14:m>
                <a:endParaRPr lang="en-US" noProof="0" dirty="0">
                  <a:latin typeface="Aptos"/>
                  <a:ea typeface="Aptos"/>
                  <a:cs typeface="Aptos"/>
                  <a:sym typeface="Aptos"/>
                </a:endParaRPr>
              </a:p>
            </p:txBody>
          </p:sp>
        </mc:Choice>
        <mc:Fallback xmlns="">
          <p:sp>
            <p:nvSpPr>
              <p:cNvPr id="341" name="CasellaDiTesto 10"/>
              <p:cNvSpPr txBox="1">
                <a:spLocks noRot="1" noChangeAspect="1" noMove="1" noResize="1" noEditPoints="1" noAdjustHandles="1" noChangeArrowheads="1" noChangeShapeType="1" noTextEdit="1"/>
              </p:cNvSpPr>
              <p:nvPr/>
            </p:nvSpPr>
            <p:spPr>
              <a:xfrm>
                <a:off x="8832349" y="10987278"/>
                <a:ext cx="8597235" cy="1370824"/>
              </a:xfrm>
              <a:prstGeom prst="rect">
                <a:avLst/>
              </a:prstGeom>
              <a:blipFill>
                <a:blip r:embed="rId3"/>
                <a:stretch>
                  <a:fillRect/>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p:sp>
        <p:nvSpPr>
          <p:cNvPr id="342" name="CasellaDiTesto 5"/>
          <p:cNvSpPr txBox="1"/>
          <p:nvPr/>
        </p:nvSpPr>
        <p:spPr>
          <a:xfrm>
            <a:off x="18037697" y="11353616"/>
            <a:ext cx="5545572" cy="923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a:solidFill>
                  <a:srgbClr val="000000"/>
                </a:solidFill>
                <a:latin typeface="Aptos"/>
                <a:ea typeface="Aptos"/>
                <a:cs typeface="Aptos"/>
                <a:sym typeface="Aptos"/>
              </a:defRPr>
            </a:pPr>
            <a:r>
              <a:rPr lang="en-US" noProof="0" dirty="0"/>
              <a:t>[Douglas M. </a:t>
            </a:r>
            <a:r>
              <a:rPr lang="en-US" noProof="0" dirty="0" err="1"/>
              <a:t>Photiadis</a:t>
            </a:r>
            <a:r>
              <a:rPr lang="en-US" noProof="0" dirty="0"/>
              <a:t> and John A. Judge </a:t>
            </a:r>
            <a:r>
              <a:rPr lang="en-US" i="1" noProof="0" dirty="0"/>
              <a:t>Attachment losses of high Q oscillators] </a:t>
            </a:r>
          </a:p>
        </p:txBody>
      </p:sp>
      <mc:AlternateContent xmlns:mc="http://schemas.openxmlformats.org/markup-compatibility/2006" xmlns:a14="http://schemas.microsoft.com/office/drawing/2010/main">
        <mc:Choice Requires="a14">
          <p:sp>
            <p:nvSpPr>
              <p:cNvPr id="343" name="CasellaDiTesto 7"/>
              <p:cNvSpPr txBox="1"/>
              <p:nvPr/>
            </p:nvSpPr>
            <p:spPr>
              <a:xfrm>
                <a:off x="8832349" y="9908756"/>
                <a:ext cx="15233732" cy="549189"/>
              </a:xfrm>
              <a:prstGeom prst="rect">
                <a:avLst/>
              </a:prstGeom>
              <a:ln w="12700">
                <a:miter lim="400000"/>
              </a:ln>
            </p:spPr>
            <p:txBody>
              <a:bodyPr wrap="squar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300" i="1" noProof="0" smtClean="0">
                          <a:solidFill>
                            <a:srgbClr val="000000"/>
                          </a:solidFill>
                          <a:latin typeface="Cambria Math" panose="02040503050406030204" pitchFamily="18" charset="0"/>
                        </a:rPr>
                        <m:t>𝜙</m:t>
                      </m:r>
                      <m:d>
                        <m:dPr>
                          <m:ctrlPr>
                            <a:rPr lang="en-US" sz="3300" i="1" noProof="0" smtClean="0">
                              <a:solidFill>
                                <a:srgbClr val="000000"/>
                              </a:solidFill>
                              <a:latin typeface="Cambria Math" panose="02040503050406030204" pitchFamily="18" charset="0"/>
                            </a:rPr>
                          </m:ctrlPr>
                        </m:dPr>
                        <m:e>
                          <m:r>
                            <a:rPr lang="en-US" sz="3300" i="1" noProof="0" smtClean="0">
                              <a:solidFill>
                                <a:srgbClr val="000000"/>
                              </a:solidFill>
                              <a:latin typeface="Cambria Math" panose="02040503050406030204" pitchFamily="18" charset="0"/>
                            </a:rPr>
                            <m:t>𝜔</m:t>
                          </m:r>
                        </m:e>
                      </m:d>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𝑏𝑢𝑙𝑘</m:t>
                          </m:r>
                        </m:sub>
                      </m:sSub>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𝑠𝑢𝑟𝑓𝑎𝑐𝑒</m:t>
                          </m:r>
                        </m:sub>
                      </m:sSub>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𝑡h𝑒𝑟𝑚𝑜𝑒𝑙𝑎𝑠𝑡𝑖𝑐</m:t>
                          </m:r>
                        </m:sub>
                      </m:sSub>
                      <m:d>
                        <m:dPr>
                          <m:ctrlPr>
                            <a:rPr lang="en-US" sz="3300" i="1" noProof="0" smtClean="0">
                              <a:solidFill>
                                <a:srgbClr val="000000"/>
                              </a:solidFill>
                              <a:latin typeface="Cambria Math" panose="02040503050406030204" pitchFamily="18" charset="0"/>
                            </a:rPr>
                          </m:ctrlPr>
                        </m:dPr>
                        <m:e>
                          <m:r>
                            <a:rPr lang="en-US" sz="3300" i="1" noProof="0" smtClean="0">
                              <a:solidFill>
                                <a:srgbClr val="000000"/>
                              </a:solidFill>
                              <a:latin typeface="Cambria Math" panose="02040503050406030204" pitchFamily="18" charset="0"/>
                            </a:rPr>
                            <m:t>𝜔</m:t>
                          </m:r>
                        </m:e>
                      </m:d>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𝑐𝑙𝑎𝑚𝑝</m:t>
                          </m:r>
                        </m:sub>
                      </m:sSub>
                      <m:d>
                        <m:dPr>
                          <m:ctrlPr>
                            <a:rPr lang="en-US" sz="3300" i="1" noProof="0" smtClean="0">
                              <a:solidFill>
                                <a:srgbClr val="000000"/>
                              </a:solidFill>
                              <a:latin typeface="Cambria Math" panose="02040503050406030204" pitchFamily="18" charset="0"/>
                            </a:rPr>
                          </m:ctrlPr>
                        </m:dPr>
                        <m:e>
                          <m:r>
                            <a:rPr lang="en-US" sz="3300" i="1" noProof="0" smtClean="0">
                              <a:solidFill>
                                <a:srgbClr val="000000"/>
                              </a:solidFill>
                              <a:latin typeface="Cambria Math" panose="02040503050406030204" pitchFamily="18" charset="0"/>
                            </a:rPr>
                            <m:t>𝜔</m:t>
                          </m:r>
                        </m:e>
                      </m:d>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𝑔𝑎𝑠</m:t>
                          </m:r>
                        </m:sub>
                      </m:sSub>
                      <m:d>
                        <m:dPr>
                          <m:ctrlPr>
                            <a:rPr lang="en-US" sz="3300" i="1" noProof="0" smtClean="0">
                              <a:solidFill>
                                <a:srgbClr val="000000"/>
                              </a:solidFill>
                              <a:latin typeface="Cambria Math" panose="02040503050406030204" pitchFamily="18" charset="0"/>
                            </a:rPr>
                          </m:ctrlPr>
                        </m:dPr>
                        <m:e>
                          <m:r>
                            <a:rPr lang="en-US" sz="3300" i="1" noProof="0" smtClean="0">
                              <a:solidFill>
                                <a:srgbClr val="000000"/>
                              </a:solidFill>
                              <a:latin typeface="Cambria Math" panose="02040503050406030204" pitchFamily="18" charset="0"/>
                            </a:rPr>
                            <m:t>𝜔</m:t>
                          </m:r>
                        </m:e>
                      </m:d>
                      <m:r>
                        <a:rPr lang="en-US" sz="3300" i="1" noProof="0" smtClean="0">
                          <a:solidFill>
                            <a:srgbClr val="000000"/>
                          </a:solidFill>
                          <a:latin typeface="Cambria Math" panose="02040503050406030204" pitchFamily="18" charset="0"/>
                        </a:rPr>
                        <m:t>+</m:t>
                      </m:r>
                      <m:sSub>
                        <m:sSubPr>
                          <m:ctrlPr>
                            <a:rPr lang="en-US" sz="3300" i="1" noProof="0" smtClean="0">
                              <a:solidFill>
                                <a:srgbClr val="000000"/>
                              </a:solidFill>
                              <a:latin typeface="Cambria Math" panose="02040503050406030204" pitchFamily="18" charset="0"/>
                            </a:rPr>
                          </m:ctrlPr>
                        </m:sSubPr>
                        <m:e>
                          <m:r>
                            <a:rPr lang="en-US" sz="3300" i="1" noProof="0" smtClean="0">
                              <a:solidFill>
                                <a:srgbClr val="000000"/>
                              </a:solidFill>
                              <a:latin typeface="Cambria Math" panose="02040503050406030204" pitchFamily="18" charset="0"/>
                            </a:rPr>
                            <m:t>𝜙</m:t>
                          </m:r>
                        </m:e>
                        <m:sub>
                          <m:r>
                            <a:rPr lang="en-US" sz="3300" i="1" noProof="0" smtClean="0">
                              <a:solidFill>
                                <a:srgbClr val="000000"/>
                              </a:solidFill>
                              <a:latin typeface="Cambria Math" panose="02040503050406030204" pitchFamily="18" charset="0"/>
                            </a:rPr>
                            <m:t>𝑜𝑡h𝑒𝑟</m:t>
                          </m:r>
                        </m:sub>
                      </m:sSub>
                      <m:r>
                        <a:rPr lang="en-US" sz="3300" i="1" noProof="0" smtClean="0">
                          <a:solidFill>
                            <a:srgbClr val="000000"/>
                          </a:solidFill>
                          <a:latin typeface="Cambria Math" panose="02040503050406030204" pitchFamily="18" charset="0"/>
                        </a:rPr>
                        <m:t>(</m:t>
                      </m:r>
                      <m:r>
                        <a:rPr lang="en-US" sz="3300" i="1" noProof="0" smtClean="0">
                          <a:solidFill>
                            <a:srgbClr val="000000"/>
                          </a:solidFill>
                          <a:latin typeface="Cambria Math" panose="02040503050406030204" pitchFamily="18" charset="0"/>
                        </a:rPr>
                        <m:t>𝜔</m:t>
                      </m:r>
                      <m:r>
                        <a:rPr lang="en-US" sz="3300" i="1" noProof="0" smtClean="0">
                          <a:solidFill>
                            <a:srgbClr val="000000"/>
                          </a:solidFill>
                          <a:latin typeface="Cambria Math" panose="02040503050406030204" pitchFamily="18" charset="0"/>
                        </a:rPr>
                        <m:t>)</m:t>
                      </m:r>
                    </m:oMath>
                  </m:oMathPara>
                </a14:m>
                <a:endParaRPr lang="en-US" sz="3300" noProof="0" dirty="0"/>
              </a:p>
            </p:txBody>
          </p:sp>
        </mc:Choice>
        <mc:Fallback xmlns="">
          <p:sp>
            <p:nvSpPr>
              <p:cNvPr id="343" name="CasellaDiTesto 7"/>
              <p:cNvSpPr txBox="1">
                <a:spLocks noRot="1" noChangeAspect="1" noMove="1" noResize="1" noEditPoints="1" noAdjustHandles="1" noChangeArrowheads="1" noChangeShapeType="1" noTextEdit="1"/>
              </p:cNvSpPr>
              <p:nvPr/>
            </p:nvSpPr>
            <p:spPr>
              <a:xfrm>
                <a:off x="8832349" y="9908756"/>
                <a:ext cx="15233732" cy="549189"/>
              </a:xfrm>
              <a:prstGeom prst="rect">
                <a:avLst/>
              </a:prstGeom>
              <a:blipFill>
                <a:blip r:embed="rId4"/>
                <a:stretch>
                  <a:fillRect/>
                </a:stretch>
              </a:blipFill>
              <a:ln w="12700">
                <a:miter lim="400000"/>
              </a:ln>
            </p:spPr>
            <p:txBody>
              <a:bodyPr/>
              <a:lstStyle/>
              <a:p>
                <a:r>
                  <a:rPr lang="en-GB">
                    <a:noFill/>
                  </a:rPr>
                  <a:t> </a:t>
                </a:r>
              </a:p>
            </p:txBody>
          </p:sp>
        </mc:Fallback>
      </mc:AlternateContent>
      <p:sp>
        <p:nvSpPr>
          <p:cNvPr id="344" name="Straight Arrow Connector 12"/>
          <p:cNvSpPr/>
          <p:nvPr/>
        </p:nvSpPr>
        <p:spPr>
          <a:xfrm flipH="1">
            <a:off x="2649893" y="5747657"/>
            <a:ext cx="3657599" cy="2836506"/>
          </a:xfrm>
          <a:prstGeom prst="line">
            <a:avLst/>
          </a:prstGeom>
          <a:ln w="50800">
            <a:solidFill>
              <a:srgbClr val="FFFF00"/>
            </a:solidFill>
            <a:miter/>
            <a:headEnd type="triangle"/>
            <a:tailEnd type="triangle"/>
          </a:ln>
        </p:spPr>
        <p:txBody>
          <a:bodyPr tIns="91439" bIns="91439"/>
          <a:lstStyle/>
          <a:p>
            <a:pPr algn="l" defTabSz="1828800">
              <a:defRPr sz="3600">
                <a:solidFill>
                  <a:srgbClr val="000000"/>
                </a:solidFill>
                <a:latin typeface="Aptos"/>
                <a:ea typeface="Aptos"/>
                <a:cs typeface="Aptos"/>
                <a:sym typeface="Aptos"/>
              </a:defRPr>
            </a:pPr>
            <a:endParaRPr lang="en-US" noProof="0" dirty="0"/>
          </a:p>
        </p:txBody>
      </p:sp>
      <mc:AlternateContent xmlns:mc="http://schemas.openxmlformats.org/markup-compatibility/2006" xmlns:a14="http://schemas.microsoft.com/office/drawing/2010/main">
        <mc:Choice Requires="a14">
          <p:sp>
            <p:nvSpPr>
              <p:cNvPr id="345" name="TextBox 15"/>
              <p:cNvSpPr txBox="1"/>
              <p:nvPr/>
            </p:nvSpPr>
            <p:spPr>
              <a:xfrm>
                <a:off x="3087624" y="6954009"/>
                <a:ext cx="713233" cy="73866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tIns="91439" bIns="91439">
                <a:spAutoFit/>
              </a:bodyPr>
              <a:lstStyle>
                <a:lvl1pPr algn="l" defTabSz="1828800">
                  <a:defRPr sz="3600">
                    <a:solidFill>
                      <a:srgbClr val="FFFF00"/>
                    </a:solidFill>
                    <a:latin typeface="Cambria Math"/>
                    <a:ea typeface="Cambria Math"/>
                    <a:cs typeface="Cambria Math"/>
                    <a:sym typeface="Cambria Math"/>
                  </a:defRPr>
                </a:lvl1pPr>
              </a:lstStyle>
              <a:p>
                <a:pPr/>
                <a14:m>
                  <m:oMathPara xmlns:m="http://schemas.openxmlformats.org/officeDocument/2006/math">
                    <m:oMathParaPr>
                      <m:jc m:val="left"/>
                    </m:oMathParaPr>
                    <m:oMath xmlns:m="http://schemas.openxmlformats.org/officeDocument/2006/math">
                      <m:sSub>
                        <m:sSubPr>
                          <m:ctrlPr>
                            <a:rPr lang="en-US" i="1" noProof="0" smtClean="0">
                              <a:solidFill>
                                <a:srgbClr val="FFFF00"/>
                              </a:solidFill>
                              <a:latin typeface="Cambria Math" panose="02040503050406030204" pitchFamily="18" charset="0"/>
                            </a:rPr>
                          </m:ctrlPr>
                        </m:sSubPr>
                        <m:e>
                          <m:r>
                            <a:rPr lang="en-US" i="1" noProof="0" smtClean="0">
                              <a:solidFill>
                                <a:srgbClr val="FFFF00"/>
                              </a:solidFill>
                              <a:latin typeface="Cambria Math" panose="02040503050406030204" pitchFamily="18" charset="0"/>
                            </a:rPr>
                            <m:t>h</m:t>
                          </m:r>
                        </m:e>
                        <m:sub>
                          <m:r>
                            <a:rPr lang="en-US" i="1" noProof="0" smtClean="0">
                              <a:solidFill>
                                <a:srgbClr val="FFFF00"/>
                              </a:solidFill>
                              <a:latin typeface="Cambria Math" panose="02040503050406030204" pitchFamily="18" charset="0"/>
                            </a:rPr>
                            <m:t>𝑏</m:t>
                          </m:r>
                        </m:sub>
                      </m:sSub>
                    </m:oMath>
                  </m:oMathPara>
                </a14:m>
                <a:endParaRPr lang="en-US" noProof="0" dirty="0"/>
              </a:p>
            </p:txBody>
          </p:sp>
        </mc:Choice>
        <mc:Fallback xmlns="">
          <p:sp>
            <p:nvSpPr>
              <p:cNvPr id="345" name="TextBox 15"/>
              <p:cNvSpPr txBox="1">
                <a:spLocks noRot="1" noChangeAspect="1" noMove="1" noResize="1" noEditPoints="1" noAdjustHandles="1" noChangeArrowheads="1" noChangeShapeType="1" noTextEdit="1"/>
              </p:cNvSpPr>
              <p:nvPr/>
            </p:nvSpPr>
            <p:spPr>
              <a:xfrm>
                <a:off x="3087624" y="6954009"/>
                <a:ext cx="713233" cy="738662"/>
              </a:xfrm>
              <a:prstGeom prst="rect">
                <a:avLst/>
              </a:prstGeom>
              <a:blipFill>
                <a:blip r:embed="rId5"/>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p:sp>
        <p:nvSpPr>
          <p:cNvPr id="346" name="Rettangolo"/>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348" name="Title 1"/>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characterization</a:t>
            </a:r>
          </a:p>
        </p:txBody>
      </p:sp>
      <p:sp>
        <p:nvSpPr>
          <p:cNvPr id="2" name="Michele Arcangelo Dicorato and Nicolò Baldicchi, PAS Rome meeting 2026">
            <a:extLst>
              <a:ext uri="{FF2B5EF4-FFF2-40B4-BE49-F238E27FC236}">
                <a16:creationId xmlns:a16="http://schemas.microsoft.com/office/drawing/2014/main" id="{57ECCC24-1596-FBAF-B414-80C8B1C9FE48}"/>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5">
            <a:extLst>
              <a:ext uri="{FF2B5EF4-FFF2-40B4-BE49-F238E27FC236}">
                <a16:creationId xmlns:a16="http://schemas.microsoft.com/office/drawing/2014/main" id="{49C7ACA9-22DB-F930-15E6-69391E814B32}"/>
              </a:ext>
            </a:extLst>
          </p:cNvPr>
          <p:cNvSpPr txBox="1"/>
          <p:nvPr/>
        </p:nvSpPr>
        <p:spPr>
          <a:xfrm>
            <a:off x="18121113" y="11165338"/>
            <a:ext cx="5670863" cy="1292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lgn="l" defTabSz="1828800">
              <a:defRPr>
                <a:solidFill>
                  <a:srgbClr val="000000"/>
                </a:solidFill>
                <a:latin typeface="Aptos"/>
                <a:ea typeface="Aptos"/>
                <a:cs typeface="Aptos"/>
                <a:sym typeface="Aptos"/>
              </a:defRPr>
            </a:pPr>
            <a:endParaRPr lang="en-US" noProof="0" dirty="0"/>
          </a:p>
          <a:p>
            <a:pPr algn="l" defTabSz="1828800">
              <a:defRPr>
                <a:solidFill>
                  <a:srgbClr val="000000"/>
                </a:solidFill>
                <a:latin typeface="Aptos"/>
                <a:ea typeface="Aptos"/>
                <a:cs typeface="Aptos"/>
                <a:sym typeface="Aptos"/>
              </a:defRPr>
            </a:pPr>
            <a:r>
              <a:rPr lang="en-US" noProof="0" dirty="0"/>
              <a:t>[Douglas M. </a:t>
            </a:r>
            <a:r>
              <a:rPr lang="en-US" noProof="0" dirty="0" err="1"/>
              <a:t>Photiadis</a:t>
            </a:r>
            <a:r>
              <a:rPr lang="en-US" noProof="0" dirty="0"/>
              <a:t> and John A. Judge </a:t>
            </a:r>
            <a:r>
              <a:rPr lang="en-US" i="1" noProof="0" dirty="0"/>
              <a:t>Attachment losses of high Q oscillators] </a:t>
            </a:r>
          </a:p>
        </p:txBody>
      </p:sp>
      <mc:AlternateContent xmlns:mc="http://schemas.openxmlformats.org/markup-compatibility/2006" xmlns:a14="http://schemas.microsoft.com/office/drawing/2010/main">
        <mc:Choice Requires="a14">
          <p:sp>
            <p:nvSpPr>
              <p:cNvPr id="6" name="CasellaDiTesto 10">
                <a:extLst>
                  <a:ext uri="{FF2B5EF4-FFF2-40B4-BE49-F238E27FC236}">
                    <a16:creationId xmlns:a16="http://schemas.microsoft.com/office/drawing/2014/main" id="{350459FE-CA57-B0E8-2523-38D432AA84E9}"/>
                  </a:ext>
                </a:extLst>
              </p:cNvPr>
              <p:cNvSpPr txBox="1"/>
              <p:nvPr/>
            </p:nvSpPr>
            <p:spPr>
              <a:xfrm>
                <a:off x="14415402" y="8671213"/>
                <a:ext cx="8597235" cy="143058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0" tIns="0" rIns="0" bIns="0">
                <a:spAutoFit/>
              </a:bodyPr>
              <a:lstStyle/>
              <a:p>
                <a:pPr algn="l" defTabSz="1828800">
                  <a:defRPr sz="3600">
                    <a:solidFill>
                      <a:srgbClr val="000000"/>
                    </a:solidFill>
                    <a:latin typeface="Cambria Math"/>
                    <a:ea typeface="Cambria Math"/>
                    <a:cs typeface="Cambria Math"/>
                    <a:sym typeface="Cambria Math"/>
                  </a:defRPr>
                </a:pPr>
                <a14:m>
                  <m:oMathPara xmlns:m="http://schemas.openxmlformats.org/officeDocument/2006/math">
                    <m:oMathParaPr>
                      <m:jc m:val="centerGroup"/>
                    </m:oMathParaPr>
                    <m:oMath xmlns:m="http://schemas.openxmlformats.org/officeDocument/2006/math">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𝜙</m:t>
                          </m:r>
                        </m:e>
                        <m:sub>
                          <m:r>
                            <a:rPr lang="en-US" sz="3600" i="1" noProof="0" smtClean="0">
                              <a:solidFill>
                                <a:srgbClr val="000000"/>
                              </a:solidFill>
                              <a:latin typeface="Cambria Math" panose="02040503050406030204" pitchFamily="18" charset="0"/>
                            </a:rPr>
                            <m:t>𝑐𝑙𝑎𝑚𝑝</m:t>
                          </m:r>
                        </m:sub>
                      </m:sSub>
                      <m:r>
                        <a:rPr lang="en-US" sz="3600" i="1" noProof="0" smtClean="0">
                          <a:solidFill>
                            <a:srgbClr val="000000"/>
                          </a:solidFill>
                          <a:latin typeface="Cambria Math" panose="02040503050406030204" pitchFamily="18" charset="0"/>
                        </a:rPr>
                        <m:t>=4</m:t>
                      </m:r>
                      <m:f>
                        <m:fPr>
                          <m:ctrlPr>
                            <a:rPr lang="en-US" sz="3600" i="1" noProof="0" smtClean="0">
                              <a:solidFill>
                                <a:srgbClr val="000000"/>
                              </a:solidFill>
                              <a:latin typeface="Cambria Math" panose="02040503050406030204" pitchFamily="18" charset="0"/>
                            </a:rPr>
                          </m:ctrlPr>
                        </m:fPr>
                        <m:num>
                          <m:r>
                            <a:rPr lang="en-US" sz="3600" i="1" noProof="0" smtClean="0">
                              <a:solidFill>
                                <a:srgbClr val="000000"/>
                              </a:solidFill>
                              <a:latin typeface="Cambria Math" panose="02040503050406030204" pitchFamily="18" charset="0"/>
                            </a:rPr>
                            <m:t>𝑤</m:t>
                          </m:r>
                        </m:num>
                        <m:den>
                          <m:r>
                            <a:rPr lang="en-US" sz="3600" i="1" noProof="0" smtClean="0">
                              <a:solidFill>
                                <a:srgbClr val="000000"/>
                              </a:solidFill>
                              <a:latin typeface="Cambria Math" panose="02040503050406030204" pitchFamily="18" charset="0"/>
                            </a:rPr>
                            <m:t>𝑙</m:t>
                          </m:r>
                        </m:den>
                      </m:f>
                      <m:f>
                        <m:fPr>
                          <m:ctrlPr>
                            <a:rPr lang="en-US" sz="3600" i="1" noProof="0" smtClean="0">
                              <a:solidFill>
                                <a:srgbClr val="000000"/>
                              </a:solidFill>
                              <a:latin typeface="Cambria Math" panose="02040503050406030204" pitchFamily="18" charset="0"/>
                            </a:rPr>
                          </m:ctrlPr>
                        </m:fPr>
                        <m:num>
                          <m:sSup>
                            <m:sSupPr>
                              <m:ctrlPr>
                                <a:rPr lang="en-US" sz="3600" i="1" noProof="0" smtClean="0">
                                  <a:solidFill>
                                    <a:srgbClr val="000000"/>
                                  </a:solidFill>
                                  <a:latin typeface="Cambria Math" panose="02040503050406030204" pitchFamily="18" charset="0"/>
                                </a:rPr>
                              </m:ctrlPr>
                            </m:sSupPr>
                            <m:e>
                              <m:r>
                                <a:rPr lang="en-US" sz="3600" i="1" noProof="0" smtClean="0">
                                  <a:solidFill>
                                    <a:srgbClr val="000000"/>
                                  </a:solidFill>
                                  <a:latin typeface="Cambria Math" panose="02040503050406030204" pitchFamily="18" charset="0"/>
                                </a:rPr>
                                <m:t>h</m:t>
                              </m:r>
                            </m:e>
                            <m:sup>
                              <m:r>
                                <a:rPr lang="en-US" sz="3600" i="1" noProof="0" smtClean="0">
                                  <a:solidFill>
                                    <a:srgbClr val="000000"/>
                                  </a:solidFill>
                                  <a:latin typeface="Cambria Math" panose="02040503050406030204" pitchFamily="18" charset="0"/>
                                </a:rPr>
                                <m:t>2</m:t>
                              </m:r>
                            </m:sup>
                          </m:sSup>
                        </m:num>
                        <m:den>
                          <m:sSubSup>
                            <m:sSubSupPr>
                              <m:ctrlPr>
                                <a:rPr lang="en-US" sz="3600" i="1" noProof="0" smtClean="0">
                                  <a:solidFill>
                                    <a:srgbClr val="000000"/>
                                  </a:solidFill>
                                  <a:latin typeface="Cambria Math" panose="02040503050406030204" pitchFamily="18" charset="0"/>
                                </a:rPr>
                              </m:ctrlPr>
                            </m:sSubSupPr>
                            <m:e>
                              <m:r>
                                <a:rPr lang="en-US" sz="3600" i="1" noProof="0" smtClean="0">
                                  <a:solidFill>
                                    <a:srgbClr val="000000"/>
                                  </a:solidFill>
                                  <a:latin typeface="Cambria Math" panose="02040503050406030204" pitchFamily="18" charset="0"/>
                                </a:rPr>
                                <m:t>h</m:t>
                              </m:r>
                            </m:e>
                            <m:sub>
                              <m:r>
                                <a:rPr lang="en-US" sz="3600" i="1" noProof="0" smtClean="0">
                                  <a:solidFill>
                                    <a:srgbClr val="000000"/>
                                  </a:solidFill>
                                  <a:latin typeface="Cambria Math" panose="02040503050406030204" pitchFamily="18" charset="0"/>
                                </a:rPr>
                                <m:t>𝑏</m:t>
                              </m:r>
                            </m:sub>
                            <m:sup>
                              <m:r>
                                <a:rPr lang="en-US" sz="3600" i="1" noProof="0" smtClean="0">
                                  <a:solidFill>
                                    <a:srgbClr val="000000"/>
                                  </a:solidFill>
                                  <a:latin typeface="Cambria Math" panose="02040503050406030204" pitchFamily="18" charset="0"/>
                                </a:rPr>
                                <m:t>2</m:t>
                              </m:r>
                            </m:sup>
                          </m:sSubSup>
                        </m:den>
                      </m:f>
                      <m:sSup>
                        <m:sSupPr>
                          <m:ctrlPr>
                            <a:rPr lang="en-US" sz="3600" i="1" noProof="0" smtClean="0">
                              <a:solidFill>
                                <a:srgbClr val="000000"/>
                              </a:solidFill>
                              <a:latin typeface="Cambria Math" panose="02040503050406030204" pitchFamily="18" charset="0"/>
                            </a:rPr>
                          </m:ctrlPr>
                        </m:sSupPr>
                        <m:e>
                          <m:d>
                            <m:dPr>
                              <m:begChr m:val="["/>
                              <m:endChr m:val="]"/>
                              <m:ctrlPr>
                                <a:rPr lang="en-US" sz="3600" i="1" noProof="0" smtClean="0">
                                  <a:solidFill>
                                    <a:srgbClr val="000000"/>
                                  </a:solidFill>
                                  <a:latin typeface="Cambria Math" panose="02040503050406030204" pitchFamily="18" charset="0"/>
                                </a:rPr>
                              </m:ctrlPr>
                            </m:dPr>
                            <m:e>
                              <m:f>
                                <m:fPr>
                                  <m:ctrlPr>
                                    <a:rPr lang="en-US" sz="3600" i="1" noProof="0" smtClean="0">
                                      <a:solidFill>
                                        <a:srgbClr val="000000"/>
                                      </a:solidFill>
                                      <a:latin typeface="Cambria Math" panose="02040503050406030204" pitchFamily="18" charset="0"/>
                                    </a:rPr>
                                  </m:ctrlPr>
                                </m:fPr>
                                <m:num>
                                  <m:r>
                                    <a:rPr lang="en-US" sz="3600" i="1" noProof="0" smtClean="0">
                                      <a:solidFill>
                                        <a:srgbClr val="000000"/>
                                      </a:solidFill>
                                      <a:latin typeface="Cambria Math" panose="02040503050406030204" pitchFamily="18" charset="0"/>
                                    </a:rPr>
                                    <m:t>𝜌</m:t>
                                  </m:r>
                                  <m:r>
                                    <a:rPr lang="en-US" sz="3600" i="1" noProof="0" smtClean="0">
                                      <a:solidFill>
                                        <a:srgbClr val="000000"/>
                                      </a:solidFill>
                                      <a:latin typeface="Cambria Math" panose="02040503050406030204" pitchFamily="18" charset="0"/>
                                    </a:rPr>
                                    <m:t>𝐸</m:t>
                                  </m:r>
                                  <m:d>
                                    <m:dPr>
                                      <m:ctrlPr>
                                        <a:rPr lang="en-US" sz="3600" i="1" noProof="0" smtClean="0">
                                          <a:solidFill>
                                            <a:srgbClr val="000000"/>
                                          </a:solidFill>
                                          <a:latin typeface="Cambria Math" panose="02040503050406030204" pitchFamily="18" charset="0"/>
                                        </a:rPr>
                                      </m:ctrlPr>
                                    </m:dPr>
                                    <m:e>
                                      <m:r>
                                        <a:rPr lang="en-US" sz="3600" i="1" noProof="0" smtClean="0">
                                          <a:solidFill>
                                            <a:srgbClr val="000000"/>
                                          </a:solidFill>
                                          <a:latin typeface="Cambria Math" panose="02040503050406030204" pitchFamily="18" charset="0"/>
                                        </a:rPr>
                                        <m:t>1−</m:t>
                                      </m:r>
                                      <m:sSubSup>
                                        <m:sSubSupPr>
                                          <m:ctrlPr>
                                            <a:rPr lang="en-US" sz="3600" i="1" noProof="0" smtClean="0">
                                              <a:solidFill>
                                                <a:srgbClr val="000000"/>
                                              </a:solidFill>
                                              <a:latin typeface="Cambria Math" panose="02040503050406030204" pitchFamily="18" charset="0"/>
                                            </a:rPr>
                                          </m:ctrlPr>
                                        </m:sSubSupPr>
                                        <m:e>
                                          <m:r>
                                            <a:rPr lang="en-US" sz="3600" i="1" noProof="0" smtClean="0">
                                              <a:solidFill>
                                                <a:srgbClr val="000000"/>
                                              </a:solidFill>
                                              <a:latin typeface="Cambria Math" panose="02040503050406030204" pitchFamily="18" charset="0"/>
                                            </a:rPr>
                                            <m:t>𝜈</m:t>
                                          </m:r>
                                        </m:e>
                                        <m:sub>
                                          <m:r>
                                            <a:rPr lang="en-US" sz="3600" i="1" noProof="0" smtClean="0">
                                              <a:solidFill>
                                                <a:srgbClr val="000000"/>
                                              </a:solidFill>
                                              <a:latin typeface="Cambria Math" panose="02040503050406030204" pitchFamily="18" charset="0"/>
                                            </a:rPr>
                                            <m:t>𝑏</m:t>
                                          </m:r>
                                        </m:sub>
                                        <m:sup>
                                          <m:r>
                                            <a:rPr lang="en-US" sz="3600" i="1" noProof="0" smtClean="0">
                                              <a:solidFill>
                                                <a:srgbClr val="000000"/>
                                              </a:solidFill>
                                              <a:latin typeface="Cambria Math" panose="02040503050406030204" pitchFamily="18" charset="0"/>
                                            </a:rPr>
                                            <m:t>2</m:t>
                                          </m:r>
                                        </m:sup>
                                      </m:sSubSup>
                                    </m:e>
                                  </m:d>
                                </m:num>
                                <m:den>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𝜌</m:t>
                                      </m:r>
                                    </m:e>
                                    <m:sub>
                                      <m:r>
                                        <a:rPr lang="en-US" sz="3600" i="1" noProof="0" smtClean="0">
                                          <a:solidFill>
                                            <a:srgbClr val="000000"/>
                                          </a:solidFill>
                                          <a:latin typeface="Cambria Math" panose="02040503050406030204" pitchFamily="18" charset="0"/>
                                        </a:rPr>
                                        <m:t>𝑏</m:t>
                                      </m:r>
                                    </m:sub>
                                  </m:sSub>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𝐸</m:t>
                                      </m:r>
                                    </m:e>
                                    <m:sub>
                                      <m:r>
                                        <a:rPr lang="en-US" sz="3600" i="1" noProof="0" smtClean="0">
                                          <a:solidFill>
                                            <a:srgbClr val="000000"/>
                                          </a:solidFill>
                                          <a:latin typeface="Cambria Math" panose="02040503050406030204" pitchFamily="18" charset="0"/>
                                        </a:rPr>
                                        <m:t>𝑏</m:t>
                                      </m:r>
                                    </m:sub>
                                  </m:sSub>
                                </m:den>
                              </m:f>
                            </m:e>
                          </m:d>
                        </m:e>
                        <m:sup>
                          <m:f>
                            <m:fPr>
                              <m:type m:val="lin"/>
                              <m:ctrlPr>
                                <a:rPr lang="en-US" sz="3600" i="1" noProof="0" smtClean="0">
                                  <a:solidFill>
                                    <a:srgbClr val="000000"/>
                                  </a:solidFill>
                                  <a:latin typeface="Cambria Math" panose="02040503050406030204" pitchFamily="18" charset="0"/>
                                </a:rPr>
                              </m:ctrlPr>
                            </m:fPr>
                            <m:num>
                              <m:r>
                                <a:rPr lang="en-US" sz="3600" i="1" noProof="0" smtClean="0">
                                  <a:solidFill>
                                    <a:srgbClr val="000000"/>
                                  </a:solidFill>
                                  <a:latin typeface="Cambria Math" panose="02040503050406030204" pitchFamily="18" charset="0"/>
                                </a:rPr>
                                <m:t>1</m:t>
                              </m:r>
                            </m:num>
                            <m:den>
                              <m:r>
                                <a:rPr lang="en-US" sz="3600" i="1" noProof="0" smtClean="0">
                                  <a:solidFill>
                                    <a:srgbClr val="000000"/>
                                  </a:solidFill>
                                  <a:latin typeface="Cambria Math" panose="02040503050406030204" pitchFamily="18" charset="0"/>
                                </a:rPr>
                                <m:t>2</m:t>
                              </m:r>
                            </m:den>
                          </m:f>
                        </m:sup>
                      </m:sSup>
                      <m:r>
                        <a:rPr lang="en-US" sz="3600" i="1" noProof="0" smtClean="0">
                          <a:solidFill>
                            <a:srgbClr val="000000"/>
                          </a:solidFill>
                          <a:latin typeface="Cambria Math" panose="02040503050406030204" pitchFamily="18" charset="0"/>
                        </a:rPr>
                        <m:t>𝑝</m:t>
                      </m:r>
                      <m:d>
                        <m:dPr>
                          <m:ctrlPr>
                            <a:rPr lang="en-US" sz="3600" i="1" noProof="0" smtClean="0">
                              <a:solidFill>
                                <a:srgbClr val="000000"/>
                              </a:solidFill>
                              <a:latin typeface="Cambria Math" panose="02040503050406030204" pitchFamily="18" charset="0"/>
                            </a:rPr>
                          </m:ctrlPr>
                        </m:dPr>
                        <m:e>
                          <m:r>
                            <a:rPr lang="en-US" sz="3600" i="1" noProof="0" smtClean="0">
                              <a:solidFill>
                                <a:srgbClr val="000000"/>
                              </a:solidFill>
                              <a:latin typeface="Cambria Math" panose="02040503050406030204" pitchFamily="18" charset="0"/>
                            </a:rPr>
                            <m:t>𝜈</m:t>
                          </m:r>
                          <m:r>
                            <a:rPr lang="en-US" sz="3600" i="1" noProof="0" smtClean="0">
                              <a:solidFill>
                                <a:srgbClr val="000000"/>
                              </a:solidFill>
                              <a:latin typeface="Cambria Math" panose="02040503050406030204" pitchFamily="18" charset="0"/>
                            </a:rPr>
                            <m:t>,</m:t>
                          </m:r>
                          <m:sSub>
                            <m:sSubPr>
                              <m:ctrlPr>
                                <a:rPr lang="en-US" sz="3600" i="1" noProof="0" smtClean="0">
                                  <a:solidFill>
                                    <a:srgbClr val="000000"/>
                                  </a:solidFill>
                                  <a:latin typeface="Cambria Math" panose="02040503050406030204" pitchFamily="18" charset="0"/>
                                </a:rPr>
                              </m:ctrlPr>
                            </m:sSubPr>
                            <m:e>
                              <m:r>
                                <a:rPr lang="en-US" sz="3600" i="1" noProof="0" smtClean="0">
                                  <a:solidFill>
                                    <a:srgbClr val="000000"/>
                                  </a:solidFill>
                                  <a:latin typeface="Cambria Math" panose="02040503050406030204" pitchFamily="18" charset="0"/>
                                </a:rPr>
                                <m:t>𝑘</m:t>
                              </m:r>
                            </m:e>
                            <m:sub>
                              <m:r>
                                <a:rPr lang="en-US" sz="3600" i="1" noProof="0" smtClean="0">
                                  <a:solidFill>
                                    <a:srgbClr val="000000"/>
                                  </a:solidFill>
                                  <a:latin typeface="Cambria Math" panose="02040503050406030204" pitchFamily="18" charset="0"/>
                                </a:rPr>
                                <m:t>𝑏</m:t>
                              </m:r>
                            </m:sub>
                          </m:sSub>
                          <m:r>
                            <a:rPr lang="en-US" sz="3600" i="1" noProof="0" smtClean="0">
                              <a:solidFill>
                                <a:srgbClr val="000000"/>
                              </a:solidFill>
                              <a:latin typeface="Cambria Math" panose="02040503050406030204" pitchFamily="18" charset="0"/>
                            </a:rPr>
                            <m:t>/</m:t>
                          </m:r>
                          <m:r>
                            <a:rPr lang="en-US" sz="3600" i="1" noProof="0" smtClean="0">
                              <a:solidFill>
                                <a:srgbClr val="000000"/>
                              </a:solidFill>
                              <a:latin typeface="Cambria Math" panose="02040503050406030204" pitchFamily="18" charset="0"/>
                            </a:rPr>
                            <m:t>𝑘</m:t>
                          </m:r>
                        </m:e>
                      </m:d>
                    </m:oMath>
                  </m:oMathPara>
                </a14:m>
                <a:endParaRPr lang="en-US" sz="3600" noProof="0" dirty="0">
                  <a:latin typeface="Aptos"/>
                  <a:ea typeface="Aptos"/>
                  <a:cs typeface="Aptos"/>
                  <a:sym typeface="Aptos"/>
                </a:endParaRPr>
              </a:p>
            </p:txBody>
          </p:sp>
        </mc:Choice>
        <mc:Fallback xmlns="">
          <p:sp>
            <p:nvSpPr>
              <p:cNvPr id="6" name="CasellaDiTesto 10">
                <a:extLst>
                  <a:ext uri="{FF2B5EF4-FFF2-40B4-BE49-F238E27FC236}">
                    <a16:creationId xmlns:a16="http://schemas.microsoft.com/office/drawing/2014/main" id="{350459FE-CA57-B0E8-2523-38D432AA84E9}"/>
                  </a:ext>
                </a:extLst>
              </p:cNvPr>
              <p:cNvSpPr txBox="1">
                <a:spLocks noRot="1" noChangeAspect="1" noMove="1" noResize="1" noEditPoints="1" noAdjustHandles="1" noChangeArrowheads="1" noChangeShapeType="1" noTextEdit="1"/>
              </p:cNvSpPr>
              <p:nvPr/>
            </p:nvSpPr>
            <p:spPr>
              <a:xfrm>
                <a:off x="14415402" y="8671213"/>
                <a:ext cx="8597235" cy="1430584"/>
              </a:xfrm>
              <a:prstGeom prst="rect">
                <a:avLst/>
              </a:prstGeom>
              <a:blipFill>
                <a:blip r:embed="rId3"/>
                <a:stretch>
                  <a:fillRect/>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A5FDF9A-20BE-3885-4A5D-C8D6944AB74B}"/>
                  </a:ext>
                </a:extLst>
              </p:cNvPr>
              <p:cNvSpPr txBox="1"/>
              <p:nvPr/>
            </p:nvSpPr>
            <p:spPr>
              <a:xfrm>
                <a:off x="14032307" y="10537666"/>
                <a:ext cx="10056251"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400" i="1" noProof="0" smtClean="0">
                          <a:solidFill>
                            <a:schemeClr val="bg2">
                              <a:lumMod val="10000"/>
                            </a:schemeClr>
                          </a:solidFill>
                          <a:latin typeface="Cambria Math" panose="02040503050406030204" pitchFamily="18" charset="0"/>
                        </a:rPr>
                        <m:t>𝑝</m:t>
                      </m:r>
                      <m:d>
                        <m:dPr>
                          <m:ctrlPr>
                            <a:rPr lang="en-US" sz="3400" i="1" noProof="0" smtClean="0">
                              <a:solidFill>
                                <a:schemeClr val="bg2">
                                  <a:lumMod val="10000"/>
                                </a:schemeClr>
                              </a:solidFill>
                              <a:latin typeface="Cambria Math" panose="02040503050406030204" pitchFamily="18" charset="0"/>
                            </a:rPr>
                          </m:ctrlPr>
                        </m:dPr>
                        <m:e>
                          <m:r>
                            <a:rPr lang="en-US" sz="3400" i="1" noProof="0" smtClean="0">
                              <a:solidFill>
                                <a:schemeClr val="bg2">
                                  <a:lumMod val="10000"/>
                                </a:schemeClr>
                              </a:solidFill>
                              <a:latin typeface="Cambria Math" panose="02040503050406030204" pitchFamily="18" charset="0"/>
                            </a:rPr>
                            <m:t>𝜈</m:t>
                          </m:r>
                          <m:r>
                            <a:rPr lang="en-US" sz="3400" i="1" noProof="0" smtClean="0">
                              <a:solidFill>
                                <a:schemeClr val="bg2">
                                  <a:lumMod val="10000"/>
                                </a:schemeClr>
                              </a:solidFill>
                              <a:latin typeface="Cambria Math" panose="02040503050406030204" pitchFamily="18" charset="0"/>
                            </a:rPr>
                            <m:t>,</m:t>
                          </m:r>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𝑘</m:t>
                              </m:r>
                            </m:e>
                            <m:sub>
                              <m:r>
                                <a:rPr lang="en-US" sz="3400" i="1" noProof="0" smtClean="0">
                                  <a:solidFill>
                                    <a:schemeClr val="bg2">
                                      <a:lumMod val="10000"/>
                                    </a:schemeClr>
                                  </a:solidFill>
                                  <a:latin typeface="Cambria Math" panose="02040503050406030204" pitchFamily="18" charset="0"/>
                                </a:rPr>
                                <m:t>𝑏</m:t>
                              </m:r>
                            </m:sub>
                          </m:sSub>
                          <m:r>
                            <m:rPr>
                              <m:lit/>
                            </m:rPr>
                            <a:rPr lang="en-US" sz="3400" i="1" noProof="0" smtClean="0">
                              <a:solidFill>
                                <a:schemeClr val="bg2">
                                  <a:lumMod val="10000"/>
                                </a:schemeClr>
                              </a:solidFill>
                              <a:latin typeface="Cambria Math" panose="02040503050406030204" pitchFamily="18" charset="0"/>
                            </a:rPr>
                            <m:t>/</m:t>
                          </m:r>
                          <m:r>
                            <a:rPr lang="en-US" sz="3400" i="1" noProof="0" smtClean="0">
                              <a:solidFill>
                                <a:schemeClr val="bg2">
                                  <a:lumMod val="10000"/>
                                </a:schemeClr>
                              </a:solidFill>
                              <a:latin typeface="Cambria Math" panose="02040503050406030204" pitchFamily="18" charset="0"/>
                            </a:rPr>
                            <m:t>𝑘</m:t>
                          </m:r>
                        </m:e>
                      </m:d>
                      <m:r>
                        <a:rPr lang="en-US" sz="3400" i="1" noProof="0" smtClean="0">
                          <a:solidFill>
                            <a:schemeClr val="bg2">
                              <a:lumMod val="10000"/>
                            </a:schemeClr>
                          </a:solidFill>
                          <a:latin typeface="Cambria Math" panose="02040503050406030204" pitchFamily="18" charset="0"/>
                        </a:rPr>
                        <m:t>=</m:t>
                      </m:r>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𝛼</m:t>
                          </m:r>
                        </m:e>
                        <m:sub>
                          <m:r>
                            <a:rPr lang="en-US" sz="3400" i="1" noProof="0" smtClean="0">
                              <a:solidFill>
                                <a:schemeClr val="bg2">
                                  <a:lumMod val="10000"/>
                                </a:schemeClr>
                              </a:solidFill>
                              <a:latin typeface="Cambria Math" panose="02040503050406030204" pitchFamily="18" charset="0"/>
                            </a:rPr>
                            <m:t>11</m:t>
                          </m:r>
                        </m:sub>
                      </m:sSub>
                      <m:sSubSup>
                        <m:sSubSupPr>
                          <m:ctrlPr>
                            <a:rPr lang="en-US" sz="3400" i="1" noProof="0" smtClean="0">
                              <a:solidFill>
                                <a:schemeClr val="bg2">
                                  <a:lumMod val="10000"/>
                                </a:schemeClr>
                              </a:solidFill>
                              <a:latin typeface="Cambria Math" panose="02040503050406030204" pitchFamily="18" charset="0"/>
                            </a:rPr>
                          </m:ctrlPr>
                        </m:sSubSupPr>
                        <m:e>
                          <m:r>
                            <a:rPr lang="en-US" sz="3400" i="1" noProof="0" smtClean="0">
                              <a:solidFill>
                                <a:schemeClr val="bg2">
                                  <a:lumMod val="10000"/>
                                </a:schemeClr>
                              </a:solidFill>
                              <a:latin typeface="Cambria Math" panose="02040503050406030204" pitchFamily="18" charset="0"/>
                            </a:rPr>
                            <m:t>𝛽</m:t>
                          </m:r>
                        </m:e>
                        <m:sub>
                          <m:r>
                            <a:rPr lang="en-US" sz="3400" i="1" noProof="0" smtClean="0">
                              <a:solidFill>
                                <a:schemeClr val="bg2">
                                  <a:lumMod val="10000"/>
                                </a:schemeClr>
                              </a:solidFill>
                              <a:latin typeface="Cambria Math" panose="02040503050406030204" pitchFamily="18" charset="0"/>
                            </a:rPr>
                            <m:t>𝑛</m:t>
                          </m:r>
                        </m:sub>
                        <m:sup>
                          <m:r>
                            <a:rPr lang="en-US" sz="3400" i="1" noProof="0" smtClean="0">
                              <a:solidFill>
                                <a:schemeClr val="bg2">
                                  <a:lumMod val="10000"/>
                                </a:schemeClr>
                              </a:solidFill>
                              <a:latin typeface="Cambria Math" panose="02040503050406030204" pitchFamily="18" charset="0"/>
                            </a:rPr>
                            <m:t>2</m:t>
                          </m:r>
                        </m:sup>
                      </m:sSubSup>
                      <m:r>
                        <a:rPr lang="en-US" sz="3400" i="1" noProof="0" smtClean="0">
                          <a:solidFill>
                            <a:schemeClr val="bg2">
                              <a:lumMod val="10000"/>
                            </a:schemeClr>
                          </a:solidFill>
                          <a:latin typeface="Cambria Math" panose="02040503050406030204" pitchFamily="18" charset="0"/>
                        </a:rPr>
                        <m:t>−2</m:t>
                      </m:r>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𝛼</m:t>
                          </m:r>
                        </m:e>
                        <m:sub>
                          <m:r>
                            <a:rPr lang="en-US" sz="3400" i="1" noProof="0" smtClean="0">
                              <a:solidFill>
                                <a:schemeClr val="bg2">
                                  <a:lumMod val="10000"/>
                                </a:schemeClr>
                              </a:solidFill>
                              <a:latin typeface="Cambria Math" panose="02040503050406030204" pitchFamily="18" charset="0"/>
                            </a:rPr>
                            <m:t>12</m:t>
                          </m:r>
                        </m:sub>
                      </m:sSub>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𝜈</m:t>
                          </m:r>
                        </m:e>
                        <m:sub>
                          <m:r>
                            <a:rPr lang="en-US" sz="3400" i="1" noProof="0" smtClean="0">
                              <a:solidFill>
                                <a:schemeClr val="bg2">
                                  <a:lumMod val="10000"/>
                                </a:schemeClr>
                              </a:solidFill>
                              <a:latin typeface="Cambria Math" panose="02040503050406030204" pitchFamily="18" charset="0"/>
                            </a:rPr>
                            <m:t>𝑛</m:t>
                          </m:r>
                        </m:sub>
                      </m:sSub>
                      <m:d>
                        <m:dPr>
                          <m:begChr m:val="["/>
                          <m:endChr m:val="]"/>
                          <m:ctrlPr>
                            <a:rPr lang="en-US" sz="3400" i="1" noProof="0" smtClean="0">
                              <a:solidFill>
                                <a:schemeClr val="bg2">
                                  <a:lumMod val="10000"/>
                                </a:schemeClr>
                              </a:solidFill>
                              <a:latin typeface="Cambria Math" panose="02040503050406030204" pitchFamily="18" charset="0"/>
                            </a:rPr>
                          </m:ctrlPr>
                        </m:dPr>
                        <m:e>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𝑘</m:t>
                              </m:r>
                            </m:e>
                            <m:sub>
                              <m:r>
                                <a:rPr lang="en-US" sz="3400" i="1" noProof="0" smtClean="0">
                                  <a:solidFill>
                                    <a:schemeClr val="bg2">
                                      <a:lumMod val="10000"/>
                                    </a:schemeClr>
                                  </a:solidFill>
                                  <a:latin typeface="Cambria Math" panose="02040503050406030204" pitchFamily="18" charset="0"/>
                                </a:rPr>
                                <m:t>𝑏</m:t>
                              </m:r>
                            </m:sub>
                          </m:sSub>
                          <m:r>
                            <m:rPr>
                              <m:lit/>
                            </m:rPr>
                            <a:rPr lang="en-US" sz="3400" i="1" noProof="0" smtClean="0">
                              <a:solidFill>
                                <a:schemeClr val="bg2">
                                  <a:lumMod val="10000"/>
                                </a:schemeClr>
                              </a:solidFill>
                              <a:latin typeface="Cambria Math" panose="02040503050406030204" pitchFamily="18" charset="0"/>
                            </a:rPr>
                            <m:t>/</m:t>
                          </m:r>
                          <m:r>
                            <a:rPr lang="en-US" sz="3400" i="1" noProof="0" smtClean="0">
                              <a:solidFill>
                                <a:schemeClr val="bg2">
                                  <a:lumMod val="10000"/>
                                </a:schemeClr>
                              </a:solidFill>
                              <a:latin typeface="Cambria Math" panose="02040503050406030204" pitchFamily="18" charset="0"/>
                            </a:rPr>
                            <m:t>𝑘</m:t>
                          </m:r>
                        </m:e>
                      </m:d>
                      <m:r>
                        <a:rPr lang="en-US" sz="3400" i="1" noProof="0" smtClean="0">
                          <a:solidFill>
                            <a:schemeClr val="bg2">
                              <a:lumMod val="10000"/>
                            </a:schemeClr>
                          </a:solidFill>
                          <a:latin typeface="Cambria Math" panose="02040503050406030204" pitchFamily="18" charset="0"/>
                        </a:rPr>
                        <m:t>+</m:t>
                      </m:r>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𝛼</m:t>
                          </m:r>
                        </m:e>
                        <m:sub>
                          <m:r>
                            <a:rPr lang="en-US" sz="3400" i="1" noProof="0" smtClean="0">
                              <a:solidFill>
                                <a:schemeClr val="bg2">
                                  <a:lumMod val="10000"/>
                                </a:schemeClr>
                              </a:solidFill>
                              <a:latin typeface="Cambria Math" panose="02040503050406030204" pitchFamily="18" charset="0"/>
                            </a:rPr>
                            <m:t>22</m:t>
                          </m:r>
                        </m:sub>
                      </m:sSub>
                      <m:sSup>
                        <m:sSupPr>
                          <m:ctrlPr>
                            <a:rPr lang="en-US" sz="3400" i="1" noProof="0" smtClean="0">
                              <a:solidFill>
                                <a:schemeClr val="bg2">
                                  <a:lumMod val="10000"/>
                                </a:schemeClr>
                              </a:solidFill>
                              <a:latin typeface="Cambria Math" panose="02040503050406030204" pitchFamily="18" charset="0"/>
                            </a:rPr>
                          </m:ctrlPr>
                        </m:sSupPr>
                        <m:e>
                          <m:d>
                            <m:dPr>
                              <m:begChr m:val="["/>
                              <m:endChr m:val="]"/>
                              <m:ctrlPr>
                                <a:rPr lang="en-US" sz="3400" i="1" noProof="0" smtClean="0">
                                  <a:solidFill>
                                    <a:schemeClr val="bg2">
                                      <a:lumMod val="10000"/>
                                    </a:schemeClr>
                                  </a:solidFill>
                                  <a:latin typeface="Cambria Math" panose="02040503050406030204" pitchFamily="18" charset="0"/>
                                </a:rPr>
                              </m:ctrlPr>
                            </m:dPr>
                            <m:e>
                              <m:sSub>
                                <m:sSubPr>
                                  <m:ctrlPr>
                                    <a:rPr lang="en-US" sz="3400" i="1" noProof="0" smtClean="0">
                                      <a:solidFill>
                                        <a:schemeClr val="bg2">
                                          <a:lumMod val="10000"/>
                                        </a:schemeClr>
                                      </a:solidFill>
                                      <a:latin typeface="Cambria Math" panose="02040503050406030204" pitchFamily="18" charset="0"/>
                                    </a:rPr>
                                  </m:ctrlPr>
                                </m:sSubPr>
                                <m:e>
                                  <m:r>
                                    <a:rPr lang="en-US" sz="3400" i="1" noProof="0" smtClean="0">
                                      <a:solidFill>
                                        <a:schemeClr val="bg2">
                                          <a:lumMod val="10000"/>
                                        </a:schemeClr>
                                      </a:solidFill>
                                      <a:latin typeface="Cambria Math" panose="02040503050406030204" pitchFamily="18" charset="0"/>
                                    </a:rPr>
                                    <m:t>𝑘</m:t>
                                  </m:r>
                                </m:e>
                                <m:sub>
                                  <m:r>
                                    <a:rPr lang="en-US" sz="3400" i="1" noProof="0" smtClean="0">
                                      <a:solidFill>
                                        <a:schemeClr val="bg2">
                                          <a:lumMod val="10000"/>
                                        </a:schemeClr>
                                      </a:solidFill>
                                      <a:latin typeface="Cambria Math" panose="02040503050406030204" pitchFamily="18" charset="0"/>
                                    </a:rPr>
                                    <m:t>𝑏</m:t>
                                  </m:r>
                                </m:sub>
                              </m:sSub>
                              <m:r>
                                <m:rPr>
                                  <m:lit/>
                                </m:rPr>
                                <a:rPr lang="en-US" sz="3400" i="1" noProof="0" smtClean="0">
                                  <a:solidFill>
                                    <a:schemeClr val="bg2">
                                      <a:lumMod val="10000"/>
                                    </a:schemeClr>
                                  </a:solidFill>
                                  <a:latin typeface="Cambria Math" panose="02040503050406030204" pitchFamily="18" charset="0"/>
                                </a:rPr>
                                <m:t>/</m:t>
                              </m:r>
                              <m:r>
                                <a:rPr lang="en-US" sz="3400" i="1" noProof="0" smtClean="0">
                                  <a:solidFill>
                                    <a:schemeClr val="bg2">
                                      <a:lumMod val="10000"/>
                                    </a:schemeClr>
                                  </a:solidFill>
                                  <a:latin typeface="Cambria Math" panose="02040503050406030204" pitchFamily="18" charset="0"/>
                                </a:rPr>
                                <m:t>𝑘</m:t>
                              </m:r>
                            </m:e>
                          </m:d>
                        </m:e>
                        <m:sup>
                          <m:r>
                            <a:rPr lang="en-US" sz="3400" i="1" noProof="0" smtClean="0">
                              <a:solidFill>
                                <a:schemeClr val="bg2">
                                  <a:lumMod val="10000"/>
                                </a:schemeClr>
                              </a:solidFill>
                              <a:latin typeface="Cambria Math" panose="02040503050406030204" pitchFamily="18" charset="0"/>
                            </a:rPr>
                            <m:t>2</m:t>
                          </m:r>
                        </m:sup>
                      </m:sSup>
                    </m:oMath>
                  </m:oMathPara>
                </a14:m>
                <a:endParaRPr lang="en-US" sz="3400" noProof="0" dirty="0">
                  <a:solidFill>
                    <a:schemeClr val="bg2">
                      <a:lumMod val="10000"/>
                    </a:schemeClr>
                  </a:solidFill>
                </a:endParaRPr>
              </a:p>
            </p:txBody>
          </p:sp>
        </mc:Choice>
        <mc:Fallback xmlns="">
          <p:sp>
            <p:nvSpPr>
              <p:cNvPr id="7" name="CasellaDiTesto 6">
                <a:extLst>
                  <a:ext uri="{FF2B5EF4-FFF2-40B4-BE49-F238E27FC236}">
                    <a16:creationId xmlns:a16="http://schemas.microsoft.com/office/drawing/2014/main" id="{5A5FDF9A-20BE-3885-4A5D-C8D6944AB74B}"/>
                  </a:ext>
                </a:extLst>
              </p:cNvPr>
              <p:cNvSpPr txBox="1">
                <a:spLocks noRot="1" noChangeAspect="1" noMove="1" noResize="1" noEditPoints="1" noAdjustHandles="1" noChangeArrowheads="1" noChangeShapeType="1" noTextEdit="1"/>
              </p:cNvSpPr>
              <p:nvPr/>
            </p:nvSpPr>
            <p:spPr>
              <a:xfrm>
                <a:off x="14032307" y="10537666"/>
                <a:ext cx="10056251" cy="615553"/>
              </a:xfrm>
              <a:prstGeom prst="rect">
                <a:avLst/>
              </a:prstGeom>
              <a:blipFill>
                <a:blip r:embed="rId4"/>
                <a:stretch>
                  <a:fillRect/>
                </a:stretch>
              </a:blipFill>
            </p:spPr>
            <p:txBody>
              <a:bodyPr/>
              <a:lstStyle/>
              <a:p>
                <a:r>
                  <a:rPr lang="en-GB">
                    <a:noFill/>
                  </a:rPr>
                  <a:t> </a:t>
                </a:r>
              </a:p>
            </p:txBody>
          </p:sp>
        </mc:Fallback>
      </mc:AlternateContent>
      <p:pic>
        <p:nvPicPr>
          <p:cNvPr id="8" name="Immagine 7">
            <a:extLst>
              <a:ext uri="{FF2B5EF4-FFF2-40B4-BE49-F238E27FC236}">
                <a16:creationId xmlns:a16="http://schemas.microsoft.com/office/drawing/2014/main" id="{52D32C88-A45C-B2E2-63CE-EB4199DC3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7017" y="3211677"/>
            <a:ext cx="5561136" cy="5023667"/>
          </a:xfrm>
          <a:prstGeom prst="rect">
            <a:avLst/>
          </a:prstGeom>
        </p:spPr>
      </p:pic>
      <p:sp>
        <p:nvSpPr>
          <p:cNvPr id="9" name="Title 1">
            <a:extLst>
              <a:ext uri="{FF2B5EF4-FFF2-40B4-BE49-F238E27FC236}">
                <a16:creationId xmlns:a16="http://schemas.microsoft.com/office/drawing/2014/main" id="{32202359-36E1-6516-B840-09E49E357C1F}"/>
              </a:ext>
            </a:extLst>
          </p:cNvPr>
          <p:cNvSpPr txBox="1"/>
          <p:nvPr/>
        </p:nvSpPr>
        <p:spPr>
          <a:xfrm>
            <a:off x="533400" y="338732"/>
            <a:ext cx="21031200" cy="132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5600">
                <a:solidFill>
                  <a:srgbClr val="000000"/>
                </a:solidFill>
                <a:latin typeface="Aptos Display"/>
                <a:ea typeface="Aptos Display"/>
                <a:cs typeface="Aptos Display"/>
                <a:sym typeface="Aptos Display"/>
              </a:defRPr>
            </a:lvl1pPr>
          </a:lstStyle>
          <a:p>
            <a:r>
              <a:rPr lang="en-US" noProof="0" dirty="0"/>
              <a:t>Fiber characterization</a:t>
            </a:r>
          </a:p>
        </p:txBody>
      </p:sp>
      <p:sp>
        <p:nvSpPr>
          <p:cNvPr id="10" name="TextBox 4">
            <a:extLst>
              <a:ext uri="{FF2B5EF4-FFF2-40B4-BE49-F238E27FC236}">
                <a16:creationId xmlns:a16="http://schemas.microsoft.com/office/drawing/2014/main" id="{E3B2DD12-7C9C-5AE5-A524-83F72A311BE6}"/>
              </a:ext>
            </a:extLst>
          </p:cNvPr>
          <p:cNvSpPr txBox="1"/>
          <p:nvPr/>
        </p:nvSpPr>
        <p:spPr>
          <a:xfrm>
            <a:off x="777239" y="1812035"/>
            <a:ext cx="1078992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4000" b="1">
                <a:solidFill>
                  <a:srgbClr val="000000"/>
                </a:solidFill>
                <a:latin typeface="Aptos Display"/>
                <a:ea typeface="Aptos Display"/>
                <a:cs typeface="Aptos Display"/>
                <a:sym typeface="Aptos Display"/>
              </a:defRPr>
            </a:lvl1pPr>
          </a:lstStyle>
          <a:p>
            <a:r>
              <a:rPr lang="en-US" dirty="0"/>
              <a:t>Attachment loss estimation – clamp sizing</a:t>
            </a:r>
            <a:endParaRPr lang="en-US" noProof="0" dirty="0"/>
          </a:p>
        </p:txBody>
      </p:sp>
      <p:sp>
        <p:nvSpPr>
          <p:cNvPr id="13" name="Rettangolo">
            <a:extLst>
              <a:ext uri="{FF2B5EF4-FFF2-40B4-BE49-F238E27FC236}">
                <a16:creationId xmlns:a16="http://schemas.microsoft.com/office/drawing/2014/main" id="{673DCE57-0AB6-81E9-0A65-0511CAA0B71F}"/>
              </a:ext>
            </a:extLst>
          </p:cNvPr>
          <p:cNvSpPr/>
          <p:nvPr/>
        </p:nvSpPr>
        <p:spPr>
          <a:xfrm>
            <a:off x="0" y="13214447"/>
            <a:ext cx="24384000" cy="503070"/>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lang="en-US" noProof="0" dirty="0"/>
          </a:p>
        </p:txBody>
      </p:sp>
      <p:sp>
        <p:nvSpPr>
          <p:cNvPr id="14" name="Michele Arcangelo Dicorato and Nicolò Baldicchi, PAS Rome meeting 2026">
            <a:extLst>
              <a:ext uri="{FF2B5EF4-FFF2-40B4-BE49-F238E27FC236}">
                <a16:creationId xmlns:a16="http://schemas.microsoft.com/office/drawing/2014/main" id="{5F1C6853-6887-494A-CDA7-E35988006E79}"/>
              </a:ext>
            </a:extLst>
          </p:cNvPr>
          <p:cNvSpPr txBox="1"/>
          <p:nvPr/>
        </p:nvSpPr>
        <p:spPr>
          <a:xfrm>
            <a:off x="6" y="13262891"/>
            <a:ext cx="1219199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lgn="l">
              <a:defRPr sz="2000">
                <a:solidFill>
                  <a:srgbClr val="FFFFFF"/>
                </a:solidFill>
              </a:defRPr>
            </a:pPr>
            <a:r>
              <a:rPr lang="en-US" noProof="0" dirty="0"/>
              <a:t>Michele Arcangelo Dicorato, Mechanical tests on silicon fibers, KAGRA International Workshop 2026</a:t>
            </a:r>
          </a:p>
        </p:txBody>
      </p:sp>
      <p:cxnSp>
        <p:nvCxnSpPr>
          <p:cNvPr id="4" name="Connettore 2 3">
            <a:extLst>
              <a:ext uri="{FF2B5EF4-FFF2-40B4-BE49-F238E27FC236}">
                <a16:creationId xmlns:a16="http://schemas.microsoft.com/office/drawing/2014/main" id="{D682D296-C090-5812-017E-166E6AF073AA}"/>
              </a:ext>
            </a:extLst>
          </p:cNvPr>
          <p:cNvCxnSpPr>
            <a:cxnSpLocks/>
          </p:cNvCxnSpPr>
          <p:nvPr/>
        </p:nvCxnSpPr>
        <p:spPr>
          <a:xfrm>
            <a:off x="20956545" y="6699380"/>
            <a:ext cx="0" cy="1320714"/>
          </a:xfrm>
          <a:prstGeom prst="straightConnector1">
            <a:avLst/>
          </a:prstGeom>
          <a:noFill/>
          <a:ln w="57150" cap="flat">
            <a:solidFill>
              <a:srgbClr val="FF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11" name="Immagine 10">
            <a:extLst>
              <a:ext uri="{FF2B5EF4-FFF2-40B4-BE49-F238E27FC236}">
                <a16:creationId xmlns:a16="http://schemas.microsoft.com/office/drawing/2014/main" id="{D33269DE-74D1-4D06-03A6-97836F8F6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87" y="3293358"/>
            <a:ext cx="12932229" cy="9164640"/>
          </a:xfrm>
          <a:prstGeom prst="rect">
            <a:avLst/>
          </a:prstGeom>
          <a:ln>
            <a:solidFill>
              <a:schemeClr val="bg2">
                <a:lumMod val="90000"/>
              </a:schemeClr>
            </a:solidFill>
          </a:ln>
        </p:spPr>
      </p:pic>
      <p:sp>
        <p:nvSpPr>
          <p:cNvPr id="16" name="CasellaDiTesto 15">
            <a:extLst>
              <a:ext uri="{FF2B5EF4-FFF2-40B4-BE49-F238E27FC236}">
                <a16:creationId xmlns:a16="http://schemas.microsoft.com/office/drawing/2014/main" id="{E4F5436C-2CD8-9762-C6E1-62F4C031716D}"/>
              </a:ext>
            </a:extLst>
          </p:cNvPr>
          <p:cNvSpPr txBox="1"/>
          <p:nvPr/>
        </p:nvSpPr>
        <p:spPr>
          <a:xfrm>
            <a:off x="14197152" y="3211677"/>
            <a:ext cx="3667325"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it-IT" sz="3600" b="1" i="1" u="none" strike="noStrike" cap="none" spc="0" normalizeH="0" baseline="0" dirty="0">
                <a:ln>
                  <a:noFill/>
                </a:ln>
                <a:solidFill>
                  <a:schemeClr val="bg2">
                    <a:lumMod val="10000"/>
                  </a:schemeClr>
                </a:solidFill>
                <a:effectLst/>
                <a:uFillTx/>
                <a:latin typeface="Aptos" panose="020B0004020202020204" pitchFamily="34" charset="0"/>
                <a:sym typeface="Helvetica Neue"/>
              </a:rPr>
              <a:t>Silicon</a:t>
            </a:r>
            <a:r>
              <a:rPr kumimoji="0" lang="it-IT" sz="3600" b="1" i="0" u="none" strike="noStrike" cap="none" spc="0" normalizeH="0" baseline="0" dirty="0">
                <a:ln>
                  <a:noFill/>
                </a:ln>
                <a:solidFill>
                  <a:schemeClr val="bg2">
                    <a:lumMod val="10000"/>
                  </a:schemeClr>
                </a:solidFill>
                <a:effectLst/>
                <a:uFillTx/>
                <a:latin typeface="Aptos" panose="020B0004020202020204" pitchFamily="34" charset="0"/>
                <a:sym typeface="Helvetica Neue"/>
              </a:rPr>
              <a:t> </a:t>
            </a:r>
            <a:r>
              <a:rPr kumimoji="0" lang="it-IT" sz="3600" b="1"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fiber</a:t>
            </a:r>
            <a:endParaRPr kumimoji="0" lang="it-IT" sz="3600" b="1" i="0" u="none" strike="noStrike" cap="none" spc="0" normalizeH="0" baseline="0" dirty="0">
              <a:ln>
                <a:noFill/>
              </a:ln>
              <a:solidFill>
                <a:schemeClr val="bg2">
                  <a:lumMod val="10000"/>
                </a:schemeClr>
              </a:solidFill>
              <a:effectLst/>
              <a:uFillTx/>
              <a:latin typeface="Aptos" panose="020B0004020202020204" pitchFamily="34"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it-IT" sz="3600" dirty="0" err="1">
                <a:solidFill>
                  <a:schemeClr val="bg2">
                    <a:lumMod val="10000"/>
                  </a:schemeClr>
                </a:solidFill>
                <a:latin typeface="Aptos" panose="020B0004020202020204" pitchFamily="34" charset="0"/>
              </a:rPr>
              <a:t>Diameter</a:t>
            </a:r>
            <a:r>
              <a:rPr lang="it-IT" sz="3600" dirty="0">
                <a:solidFill>
                  <a:schemeClr val="bg2">
                    <a:lumMod val="10000"/>
                  </a:schemeClr>
                </a:solidFill>
                <a:latin typeface="Aptos" panose="020B0004020202020204" pitchFamily="34" charset="0"/>
              </a:rPr>
              <a:t> 3 mm</a:t>
            </a:r>
          </a:p>
          <a:p>
            <a:pPr marL="0" marR="0" indent="0" algn="l" defTabSz="2438338" rtl="0" fontAlgn="auto" latinLnBrk="0" hangingPunct="0">
              <a:lnSpc>
                <a:spcPct val="100000"/>
              </a:lnSpc>
              <a:spcBef>
                <a:spcPts val="0"/>
              </a:spcBef>
              <a:spcAft>
                <a:spcPts val="0"/>
              </a:spcAft>
              <a:buClrTx/>
              <a:buSzTx/>
              <a:buFontTx/>
              <a:buNone/>
              <a:tabLst/>
            </a:pP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Length 10 cm</a:t>
            </a:r>
          </a:p>
          <a:p>
            <a:pPr marL="0" marR="0" indent="0" algn="l" defTabSz="2438338" rtl="0" fontAlgn="auto" latinLnBrk="0" hangingPunct="0">
              <a:lnSpc>
                <a:spcPct val="100000"/>
              </a:lnSpc>
              <a:spcBef>
                <a:spcPts val="0"/>
              </a:spcBef>
              <a:spcAft>
                <a:spcPts val="0"/>
              </a:spcAft>
              <a:buClrTx/>
              <a:buSzTx/>
              <a:buFontTx/>
              <a:buNone/>
              <a:tabLst/>
            </a:pPr>
            <a:endParaRPr lang="it-IT" sz="3600" dirty="0">
              <a:solidFill>
                <a:schemeClr val="bg2">
                  <a:lumMod val="10000"/>
                </a:schemeClr>
              </a:solidFill>
              <a:latin typeface="Aptos" panose="020B0004020202020204" pitchFamily="34" charset="0"/>
            </a:endParaRPr>
          </a:p>
          <a:p>
            <a:pPr marL="0" marR="0" indent="0" algn="l"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baseline="0" dirty="0">
                <a:ln>
                  <a:noFill/>
                </a:ln>
                <a:solidFill>
                  <a:schemeClr val="bg2">
                    <a:lumMod val="10000"/>
                  </a:schemeClr>
                </a:solidFill>
                <a:effectLst/>
                <a:uFillTx/>
                <a:latin typeface="Aptos" panose="020B0004020202020204" pitchFamily="34" charset="0"/>
                <a:sym typeface="Helvetica Neue"/>
              </a:rPr>
              <a:t>Clamp</a:t>
            </a:r>
            <a:r>
              <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rPr>
              <a:t> </a:t>
            </a:r>
          </a:p>
          <a:p>
            <a:pPr marL="0" marR="0" indent="0" algn="l" defTabSz="2438338" rtl="0" fontAlgn="auto" latinLnBrk="0" hangingPunct="0">
              <a:lnSpc>
                <a:spcPct val="100000"/>
              </a:lnSpc>
              <a:spcBef>
                <a:spcPts val="0"/>
              </a:spcBef>
              <a:spcAft>
                <a:spcPts val="0"/>
              </a:spcAft>
              <a:buClrTx/>
              <a:buSzTx/>
              <a:buFontTx/>
              <a:buNone/>
              <a:tabLst/>
            </a:pPr>
            <a:r>
              <a:rPr lang="it-IT" sz="3600" dirty="0" err="1">
                <a:solidFill>
                  <a:schemeClr val="bg2">
                    <a:lumMod val="10000"/>
                  </a:schemeClr>
                </a:solidFill>
                <a:latin typeface="Aptos" panose="020B0004020202020204" pitchFamily="34" charset="0"/>
              </a:rPr>
              <a:t>T</a:t>
            </a:r>
            <a:r>
              <a:rPr kumimoji="0" lang="it-IT" sz="3600" b="0" i="0" u="none" strike="noStrike" cap="none" spc="0" normalizeH="0" baseline="0" dirty="0" err="1">
                <a:ln>
                  <a:noFill/>
                </a:ln>
                <a:solidFill>
                  <a:schemeClr val="bg2">
                    <a:lumMod val="10000"/>
                  </a:schemeClr>
                </a:solidFill>
                <a:effectLst/>
                <a:uFillTx/>
                <a:latin typeface="Aptos" panose="020B0004020202020204" pitchFamily="34" charset="0"/>
                <a:sym typeface="Helvetica Neue"/>
              </a:rPr>
              <a:t>hickness</a:t>
            </a:r>
            <a:r>
              <a:rPr lang="it-IT" sz="3600" dirty="0">
                <a:solidFill>
                  <a:schemeClr val="bg2">
                    <a:lumMod val="10000"/>
                  </a:schemeClr>
                </a:solidFill>
                <a:latin typeface="Aptos" panose="020B0004020202020204" pitchFamily="34" charset="0"/>
              </a:rPr>
              <a:t> 18 cm</a:t>
            </a:r>
          </a:p>
          <a:p>
            <a:pPr marL="0" marR="0" indent="0" algn="l" defTabSz="2438338" rtl="0" fontAlgn="auto" latinLnBrk="0" hangingPunct="0">
              <a:lnSpc>
                <a:spcPct val="100000"/>
              </a:lnSpc>
              <a:spcBef>
                <a:spcPts val="0"/>
              </a:spcBef>
              <a:spcAft>
                <a:spcPts val="0"/>
              </a:spcAft>
              <a:buClrTx/>
              <a:buSzTx/>
              <a:buFontTx/>
              <a:buNone/>
              <a:tabLst/>
            </a:pPr>
            <a:endParaRPr kumimoji="0" lang="it-IT"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it-IT" sz="3600" dirty="0">
                <a:solidFill>
                  <a:schemeClr val="bg2">
                    <a:lumMod val="10000"/>
                  </a:schemeClr>
                </a:solidFill>
                <a:latin typeface="Aptos" panose="020B0004020202020204" pitchFamily="34" charset="0"/>
              </a:rPr>
              <a:t>Temperature 15 K</a:t>
            </a:r>
            <a:endParaRPr kumimoji="0" lang="en-GB" sz="3600" b="0" i="0" u="none" strike="noStrike" cap="none" spc="0" normalizeH="0" baseline="0" dirty="0">
              <a:ln>
                <a:noFill/>
              </a:ln>
              <a:solidFill>
                <a:schemeClr val="bg2">
                  <a:lumMod val="10000"/>
                </a:schemeClr>
              </a:solidFill>
              <a:effectLst/>
              <a:uFillTx/>
              <a:latin typeface="Aptos" panose="020B0004020202020204" pitchFamily="34" charset="0"/>
              <a:sym typeface="Helvetica Neue"/>
            </a:endParaRPr>
          </a:p>
        </p:txBody>
      </p:sp>
    </p:spTree>
    <p:extLst>
      <p:ext uri="{BB962C8B-B14F-4D97-AF65-F5344CB8AC3E}">
        <p14:creationId xmlns:p14="http://schemas.microsoft.com/office/powerpoint/2010/main" val="231146792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presentazio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presentazione" id="{5BD1DAA9-A365-4A8A-9B6D-2E385CA0C500}" vid="{A7BF38D9-3050-48A7-97F1-CBCBE641829D}"/>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2645</TotalTime>
  <Words>1689</Words>
  <Application>Microsoft Office PowerPoint</Application>
  <PresentationFormat>Personalizzato</PresentationFormat>
  <Paragraphs>243</Paragraphs>
  <Slides>24</Slides>
  <Notes>5</Notes>
  <HiddenSlides>0</HiddenSlides>
  <MMClips>2</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24</vt:i4>
      </vt:variant>
    </vt:vector>
  </HeadingPairs>
  <TitlesOfParts>
    <vt:vector size="35" baseType="lpstr">
      <vt:lpstr>Aptos</vt:lpstr>
      <vt:lpstr>Aptos Display</vt:lpstr>
      <vt:lpstr>Arial</vt:lpstr>
      <vt:lpstr>Calibri</vt:lpstr>
      <vt:lpstr>Cambria Math</vt:lpstr>
      <vt:lpstr>Courier New</vt:lpstr>
      <vt:lpstr>Helvetica</vt:lpstr>
      <vt:lpstr>Helvetica Neue</vt:lpstr>
      <vt:lpstr>Helvetica Neue Medium</vt:lpstr>
      <vt:lpstr>21_BasicWhite</vt:lpstr>
      <vt:lpstr>Tema presentazione</vt:lpstr>
      <vt:lpstr>Mechanical tests on silicon fibers </vt:lpstr>
      <vt:lpstr>Outline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vt:lpstr>
      <vt:lpstr>Supplementary slides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dicorato</dc:creator>
  <cp:lastModifiedBy>DICORATO MICHELE ARCANGELO</cp:lastModifiedBy>
  <cp:revision>35</cp:revision>
  <dcterms:modified xsi:type="dcterms:W3CDTF">2026-05-16T01:08:41Z</dcterms:modified>
</cp:coreProperties>
</file>