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video/mp4" Extension="mp4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2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18288000" cy="10287000"/>
  <p:notesSz cx="6858000" cy="9144000"/>
  <p:embeddedFontLst>
    <p:embeddedFont>
      <p:font typeface="Arimo Bold" charset="1" panose="020B0704020202020204"/>
      <p:regular r:id="rId28"/>
    </p:embeddedFont>
    <p:embeddedFont>
      <p:font typeface="Lato" charset="1" panose="020F0502020204030203"/>
      <p:regular r:id="rId29"/>
    </p:embeddedFont>
    <p:embeddedFont>
      <p:font typeface="Lato Bold" charset="1" panose="020F0502020204030203"/>
      <p:regular r:id="rId30"/>
    </p:embeddedFont>
    <p:embeddedFont>
      <p:font typeface="Arimo" charset="1" panose="020B0604020202020204"/>
      <p:regular r:id="rId32"/>
    </p:embeddedFont>
    <p:embeddedFont>
      <p:font typeface="Arimo Italics" charset="1" panose="020B0604020202090204"/>
      <p:regular r:id="rId38"/>
    </p:embeddedFont>
    <p:embeddedFont>
      <p:font typeface="Lato Light" charset="1" panose="020F0502020204030203"/>
      <p:regular r:id="rId44"/>
    </p:embeddedFont>
    <p:embeddedFont>
      <p:font typeface="League Spartan" charset="1" panose="00000800000000000000"/>
      <p:regular r:id="rId4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notesMasters/notesMaster1.xml" Type="http://schemas.openxmlformats.org/officeDocument/2006/relationships/notesMaster"/><Relationship Id="rId26" Target="theme/theme2.xml" Type="http://schemas.openxmlformats.org/officeDocument/2006/relationships/theme"/><Relationship Id="rId27" Target="notesSlides/notesSlide1.xml" Type="http://schemas.openxmlformats.org/officeDocument/2006/relationships/notesSlide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notesSlides/notesSlide2.xml" Type="http://schemas.openxmlformats.org/officeDocument/2006/relationships/notesSlide"/><Relationship Id="rId32" Target="fonts/font32.fntdata" Type="http://schemas.openxmlformats.org/officeDocument/2006/relationships/font"/><Relationship Id="rId33" Target="notesSlides/notesSlide3.xml" Type="http://schemas.openxmlformats.org/officeDocument/2006/relationships/notesSlide"/><Relationship Id="rId34" Target="notesSlides/notesSlide4.xml" Type="http://schemas.openxmlformats.org/officeDocument/2006/relationships/notesSlide"/><Relationship Id="rId35" Target="notesSlides/notesSlide5.xml" Type="http://schemas.openxmlformats.org/officeDocument/2006/relationships/notesSlide"/><Relationship Id="rId36" Target="notesSlides/notesSlide6.xml" Type="http://schemas.openxmlformats.org/officeDocument/2006/relationships/notesSlide"/><Relationship Id="rId37" Target="notesSlides/notesSlide7.xml" Type="http://schemas.openxmlformats.org/officeDocument/2006/relationships/notesSlide"/><Relationship Id="rId38" Target="fonts/font38.fntdata" Type="http://schemas.openxmlformats.org/officeDocument/2006/relationships/font"/><Relationship Id="rId39" Target="notesSlides/notesSlide8.xml" Type="http://schemas.openxmlformats.org/officeDocument/2006/relationships/notesSlide"/><Relationship Id="rId4" Target="theme/theme1.xml" Type="http://schemas.openxmlformats.org/officeDocument/2006/relationships/theme"/><Relationship Id="rId40" Target="notesSlides/notesSlide9.xml" Type="http://schemas.openxmlformats.org/officeDocument/2006/relationships/notesSlide"/><Relationship Id="rId41" Target="notesSlides/notesSlide10.xml" Type="http://schemas.openxmlformats.org/officeDocument/2006/relationships/notesSlide"/><Relationship Id="rId42" Target="notesSlides/notesSlide11.xml" Type="http://schemas.openxmlformats.org/officeDocument/2006/relationships/notesSlide"/><Relationship Id="rId43" Target="notesSlides/notesSlide12.xml" Type="http://schemas.openxmlformats.org/officeDocument/2006/relationships/notesSlide"/><Relationship Id="rId44" Target="fonts/font44.fntdata" Type="http://schemas.openxmlformats.org/officeDocument/2006/relationships/font"/><Relationship Id="rId45" Target="fonts/font45.fntdata" Type="http://schemas.openxmlformats.org/officeDocument/2006/relationships/font"/><Relationship Id="rId46" Target="notesSlides/notesSlide13.xml" Type="http://schemas.openxmlformats.org/officeDocument/2006/relationships/notesSlide"/><Relationship Id="rId47" Target="notesSlides/notesSlide14.xml" Type="http://schemas.openxmlformats.org/officeDocument/2006/relationships/notesSlide"/><Relationship Id="rId48" Target="notesSlides/notesSlide15.xml" Type="http://schemas.openxmlformats.org/officeDocument/2006/relationships/notesSlid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.xml" Type="http://schemas.openxmlformats.org/officeDocument/2006/relationships/slide"/></Relationships>
</file>

<file path=ppt/notesSlides/_rels/notesSlide10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0.xml" Type="http://schemas.openxmlformats.org/officeDocument/2006/relationships/slide"/></Relationships>
</file>

<file path=ppt/notesSlides/_rels/notesSlide1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1.xml" Type="http://schemas.openxmlformats.org/officeDocument/2006/relationships/slide"/></Relationships>
</file>

<file path=ppt/notesSlides/_rels/notesSlide1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2.xml" Type="http://schemas.openxmlformats.org/officeDocument/2006/relationships/slide"/></Relationships>
</file>

<file path=ppt/notesSlides/_rels/notesSlide1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3.xml" Type="http://schemas.openxmlformats.org/officeDocument/2006/relationships/slide"/></Relationships>
</file>

<file path=ppt/notesSlides/_rels/notesSlide1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4.xml" Type="http://schemas.openxmlformats.org/officeDocument/2006/relationships/slide"/></Relationships>
</file>

<file path=ppt/notesSlides/_rels/notesSlide1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5.xml" Type="http://schemas.openxmlformats.org/officeDocument/2006/relationships/slide"/></Relationships>
</file>

<file path=ppt/notesSlides/_rels/notesSlide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.xml" Type="http://schemas.openxmlformats.org/officeDocument/2006/relationships/slide"/></Relationships>
</file>

<file path=ppt/notesSlides/_rels/notesSlide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.xml" Type="http://schemas.openxmlformats.org/officeDocument/2006/relationships/slide"/></Relationships>
</file>

<file path=ppt/notesSlides/_rels/notesSlide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.xml" Type="http://schemas.openxmlformats.org/officeDocument/2006/relationships/slide"/></Relationships>
</file>

<file path=ppt/notesSlides/_rels/notesSlide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.xml" Type="http://schemas.openxmlformats.org/officeDocument/2006/relationships/slide"/></Relationships>
</file>

<file path=ppt/notesSlides/_rels/notesSlide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.xml" Type="http://schemas.openxmlformats.org/officeDocument/2006/relationships/slide"/></Relationships>
</file>

<file path=ppt/notesSlides/_rels/notesSlide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7.xml" Type="http://schemas.openxmlformats.org/officeDocument/2006/relationships/slide"/></Relationships>
</file>

<file path=ppt/notesSlides/_rels/notesSlide8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8.xml" Type="http://schemas.openxmlformats.org/officeDocument/2006/relationships/slide"/></Relationships>
</file>

<file path=ppt/notesSlides/_rels/notesSlide9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9.xml" Type="http://schemas.openxmlformats.org/officeDocument/2006/relationships/slide"/></Relationships>
</file>

<file path=ppt/notesSlides/notesSlide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Different Technics and technology are been developed to reduce and attenuate different noise sources, (the reduction of noise sources )enhance gravitational wave detector's sensitivity and increase the observability distance.</a:t>
            </a:r>
          </a:p>
          <a:p>
            <a:r>
              <a:rPr lang="en-US"/>
              <a:t>It' s very important for 3 generation gravitational waves detectors the creation of new laboratories to find new ways to reduce noises.</a:t>
            </a:r>
          </a:p>
          <a:p>
            <a:r>
              <a:rPr lang="en-US"/>
              <a:t>Here in Perugia was inaugurated the new CAOS laboratory with the main objective to develop new technologies to reduce seismic noise.</a:t>
            </a:r>
          </a:p>
          <a:p>
            <a:r>
              <a:rPr lang="en-US"/>
              <a:t>With the same goal, this project tries to attenuate seismic noise using reinforcement learning agent.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Len -&gt; Just Horizontal Displacement</a:t>
            </a:r>
          </a:p>
          <a:p>
            <a:r>
              <a:rPr lang="en-US"/>
              <a:t/>
            </a:r>
          </a:p>
          <a:p>
            <a:r>
              <a:rPr lang="en-US"/>
              <a:t>Tilt-&gt; x=yaw y=P+L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3.png" Type="http://schemas.openxmlformats.org/officeDocument/2006/relationships/image"/><Relationship Id="rId6" Target="../media/image4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29.png" Type="http://schemas.openxmlformats.org/officeDocument/2006/relationships/image"/><Relationship Id="rId4" Target="../media/image30.png" Type="http://schemas.openxmlformats.org/officeDocument/2006/relationships/image"/><Relationship Id="rId5" Target="../media/image31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32.png" Type="http://schemas.openxmlformats.org/officeDocument/2006/relationships/image"/><Relationship Id="rId4" Target="../media/image33.png" Type="http://schemas.openxmlformats.org/officeDocument/2006/relationships/image"/><Relationship Id="rId5" Target="../media/image34.png" Type="http://schemas.openxmlformats.org/officeDocument/2006/relationships/image"/><Relationship Id="rId6" Target="../media/image35.png" Type="http://schemas.openxmlformats.org/officeDocument/2006/relationships/image"/><Relationship Id="rId7" Target="../media/image36.png" Type="http://schemas.openxmlformats.org/officeDocument/2006/relationships/image"/><Relationship Id="rId8" Target="../media/image37.png" Type="http://schemas.openxmlformats.org/officeDocument/2006/relationships/image"/><Relationship Id="rId9" Target="../media/image38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39.png" Type="http://schemas.openxmlformats.org/officeDocument/2006/relationships/image"/><Relationship Id="rId4" Target="../media/image40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https://gymnasium.farama.org/index.html" TargetMode="External" Type="http://schemas.openxmlformats.org/officeDocument/2006/relationships/hyperlink"/><Relationship Id="rId11" Target="https://www.ligo.caltech.edu/image/ligo20170927b" TargetMode="External" Type="http://schemas.openxmlformats.org/officeDocument/2006/relationships/hyperlink"/><Relationship Id="rId12" Target="https://www.einstein-telescope.it/2024/04/22/et-un-altro-passo-verso-la-realizzazione-del-laboratorio-caos/" TargetMode="External" Type="http://schemas.openxmlformats.org/officeDocument/2006/relationships/hyperlink"/><Relationship Id="rId2" Target="../notesSlides/notesSlide13.xml" Type="http://schemas.openxmlformats.org/officeDocument/2006/relationships/notesSlide"/><Relationship Id="rId3" Target="../media/image41.png" Type="http://schemas.openxmlformats.org/officeDocument/2006/relationships/image"/><Relationship Id="rId4" Target="../media/image8.png" Type="http://schemas.openxmlformats.org/officeDocument/2006/relationships/image"/><Relationship Id="rId5" Target="../media/image42.png" Type="http://schemas.openxmlformats.org/officeDocument/2006/relationships/image"/><Relationship Id="rId6" Target="../media/image43.png" Type="http://schemas.openxmlformats.org/officeDocument/2006/relationships/image"/><Relationship Id="rId7" Target="../media/image5.png" Type="http://schemas.openxmlformats.org/officeDocument/2006/relationships/image"/><Relationship Id="rId8" Target="../media/image7.png" Type="http://schemas.openxmlformats.org/officeDocument/2006/relationships/image"/><Relationship Id="rId9" Target="https://indico.ego-gw.it/event/819/contributions/7910/attachments/4617/8411/CAOS_VacTowers-Capoccia.pdf" TargetMode="External" Type="http://schemas.openxmlformats.org/officeDocument/2006/relationships/hyperlink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5.png" Type="http://schemas.openxmlformats.org/officeDocument/2006/relationships/image"/><Relationship Id="rId11" Target="../media/image17.png" Type="http://schemas.openxmlformats.org/officeDocument/2006/relationships/image"/><Relationship Id="rId12" Target="https://tds.virgo-gw.eu/ql/?c=11375" TargetMode="External" Type="http://schemas.openxmlformats.org/officeDocument/2006/relationships/hyperlink"/><Relationship Id="rId13" Target="https://stock.adobe.com/search?k=construction+site+background" TargetMode="External" Type="http://schemas.openxmlformats.org/officeDocument/2006/relationships/hyperlink"/><Relationship Id="rId14" Target="https://stock.adobe.com/ch_it/images/3d-man-prohibiting-with-stop-sign/343733182" TargetMode="External" Type="http://schemas.openxmlformats.org/officeDocument/2006/relationships/hyperlink"/><Relationship Id="rId15" Target="https://mujoco.readthedocs.io/en/stable/overview.html" TargetMode="External" Type="http://schemas.openxmlformats.org/officeDocument/2006/relationships/hyperlink"/><Relationship Id="rId2" Target="../notesSlides/notesSlide14.xml" Type="http://schemas.openxmlformats.org/officeDocument/2006/relationships/notesSlide"/><Relationship Id="rId3" Target="../media/image14.png" Type="http://schemas.openxmlformats.org/officeDocument/2006/relationships/image"/><Relationship Id="rId4" Target="../media/image20.png" Type="http://schemas.openxmlformats.org/officeDocument/2006/relationships/image"/><Relationship Id="rId5" Target="../media/image21.png" Type="http://schemas.openxmlformats.org/officeDocument/2006/relationships/image"/><Relationship Id="rId6" Target="../media/image39.png" Type="http://schemas.openxmlformats.org/officeDocument/2006/relationships/image"/><Relationship Id="rId7" Target="../media/image40.png" Type="http://schemas.openxmlformats.org/officeDocument/2006/relationships/image"/><Relationship Id="rId8" Target="../media/image22.png" Type="http://schemas.openxmlformats.org/officeDocument/2006/relationships/image"/><Relationship Id="rId9" Target="../media/image44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5.xml" Type="http://schemas.openxmlformats.org/officeDocument/2006/relationships/notesSlide"/><Relationship Id="rId3" Target="https://mujoco.readthedocs.io/en/stable/overview.html" TargetMode="External" Type="http://schemas.openxmlformats.org/officeDocument/2006/relationships/hyperlink"/><Relationship Id="rId4" Target="https://gymnasium.farama.org/index.html" TargetMode="External" Type="http://schemas.openxmlformats.org/officeDocument/2006/relationships/hyperlink"/><Relationship Id="rId5" Target="https://stable-baselines3.readthedocs.io/en/master/index.html" TargetMode="External" Type="http://schemas.openxmlformats.org/officeDocument/2006/relationships/hyperlink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6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7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8.png" Type="http://schemas.openxmlformats.org/officeDocument/2006/relationships/image"/><Relationship Id="rId3" Target="../media/image49.png" Type="http://schemas.openxmlformats.org/officeDocument/2006/relationships/image"/><Relationship Id="rId4" Target="../media/image50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5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6.png" Type="http://schemas.openxmlformats.org/officeDocument/2006/relationships/image"/><Relationship Id="rId4" Target="../media/image7.png" Type="http://schemas.openxmlformats.org/officeDocument/2006/relationships/image"/><Relationship Id="rId5" Target="../media/image8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9.png" Type="http://schemas.openxmlformats.org/officeDocument/2006/relationships/image"/><Relationship Id="rId4" Target="../media/image10.png" Type="http://schemas.openxmlformats.org/officeDocument/2006/relationships/image"/><Relationship Id="rId5" Target="../media/image11.png" Type="http://schemas.openxmlformats.org/officeDocument/2006/relationships/image"/><Relationship Id="rId6" Target="../media/image12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13.jpeg" Type="http://schemas.openxmlformats.org/officeDocument/2006/relationships/image"/><Relationship Id="rId4" Target="../media/image14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15.jpeg" Type="http://schemas.openxmlformats.org/officeDocument/2006/relationships/image"/><Relationship Id="rId4" Target="../media/VAHIs5_tYWY.mp4" Type="http://schemas.openxmlformats.org/officeDocument/2006/relationships/video"/><Relationship Id="rId5" Target="../media/VAHIs5_tYWY.mp4" Type="http://schemas.microsoft.com/office/2007/relationships/media"/><Relationship Id="rId6" Target="../media/image16.png" Type="http://schemas.openxmlformats.org/officeDocument/2006/relationships/image"/><Relationship Id="rId7" Target="../media/image17.png" Type="http://schemas.openxmlformats.org/officeDocument/2006/relationships/image"/><Relationship Id="rId8" Target="../media/image18.png" Type="http://schemas.openxmlformats.org/officeDocument/2006/relationships/image"/><Relationship Id="rId9" Target="../media/image19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20.png" Type="http://schemas.openxmlformats.org/officeDocument/2006/relationships/image"/><Relationship Id="rId4" Target="../media/image21.png" Type="http://schemas.openxmlformats.org/officeDocument/2006/relationships/image"/><Relationship Id="rId5" Target="../media/image14.png" Type="http://schemas.openxmlformats.org/officeDocument/2006/relationships/image"/><Relationship Id="rId6" Target="../media/image22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15.jpeg" Type="http://schemas.openxmlformats.org/officeDocument/2006/relationships/image"/><Relationship Id="rId4" Target="../media/VAHIs5_tYWY.mp4" Type="http://schemas.openxmlformats.org/officeDocument/2006/relationships/video"/><Relationship Id="rId5" Target="../media/VAHIs5_tYWY.mp4" Type="http://schemas.microsoft.com/office/2007/relationships/media"/><Relationship Id="rId6" Target="../media/image23.png" Type="http://schemas.openxmlformats.org/officeDocument/2006/relationships/image"/><Relationship Id="rId7" Target="../media/image24.png" Type="http://schemas.openxmlformats.org/officeDocument/2006/relationships/image"/><Relationship Id="rId8" Target="../media/image25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26.png" Type="http://schemas.openxmlformats.org/officeDocument/2006/relationships/image"/><Relationship Id="rId4" Target="../media/image27.png" Type="http://schemas.openxmlformats.org/officeDocument/2006/relationships/image"/><Relationship Id="rId5" Target="../media/image2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A0C1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71450"/>
            <a:chOff x="0" y="0"/>
            <a:chExt cx="24384000" cy="228600"/>
          </a:xfrm>
        </p:grpSpPr>
        <p:sp>
          <p:nvSpPr>
            <p:cNvPr name="Freeform 3" id="3" descr="image.png"/>
            <p:cNvSpPr/>
            <p:nvPr/>
          </p:nvSpPr>
          <p:spPr>
            <a:xfrm flipH="false" flipV="false" rot="0">
              <a:off x="0" y="0"/>
              <a:ext cx="24384000" cy="228600"/>
            </a:xfrm>
            <a:custGeom>
              <a:avLst/>
              <a:gdLst/>
              <a:ahLst/>
              <a:cxnLst/>
              <a:rect r="r" b="b" t="t" l="l"/>
              <a:pathLst>
                <a:path h="2286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228600"/>
                  </a:lnTo>
                  <a:lnTo>
                    <a:pt x="0" y="228600"/>
                  </a:lnTo>
                  <a:lnTo>
                    <a:pt x="0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2700000"/>
            </a:grad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8612530"/>
            <a:ext cx="18288000" cy="1808631"/>
            <a:chOff x="0" y="0"/>
            <a:chExt cx="24384000" cy="2411508"/>
          </a:xfrm>
        </p:grpSpPr>
        <p:sp>
          <p:nvSpPr>
            <p:cNvPr name="Freeform 5" id="5" descr="image.png"/>
            <p:cNvSpPr/>
            <p:nvPr/>
          </p:nvSpPr>
          <p:spPr>
            <a:xfrm flipH="false" flipV="false" rot="0">
              <a:off x="0" y="0"/>
              <a:ext cx="24384000" cy="2411508"/>
            </a:xfrm>
            <a:custGeom>
              <a:avLst/>
              <a:gdLst/>
              <a:ahLst/>
              <a:cxnLst/>
              <a:rect r="r" b="b" t="t" l="l"/>
              <a:pathLst>
                <a:path h="2411508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2411508"/>
                  </a:lnTo>
                  <a:lnTo>
                    <a:pt x="0" y="2411508"/>
                  </a:lnTo>
                  <a:lnTo>
                    <a:pt x="0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2700000"/>
            </a:gradFill>
          </p:spPr>
        </p:sp>
      </p:grpSp>
      <p:sp>
        <p:nvSpPr>
          <p:cNvPr name="TextBox 6" id="6"/>
          <p:cNvSpPr txBox="true"/>
          <p:nvPr/>
        </p:nvSpPr>
        <p:spPr>
          <a:xfrm rot="0">
            <a:off x="6974532" y="2441898"/>
            <a:ext cx="4338935" cy="323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7"/>
              </a:lnSpc>
            </a:pPr>
            <a:r>
              <a:rPr lang="en-US" b="true" sz="2106">
                <a:solidFill>
                  <a:srgbClr val="A3E635"/>
                </a:solidFill>
                <a:latin typeface="Arimo Bold"/>
                <a:ea typeface="Arimo Bold"/>
                <a:cs typeface="Arimo Bold"/>
                <a:sym typeface="Arimo Bold"/>
              </a:rPr>
              <a:t>MASTER THESIS </a:t>
            </a:r>
            <a:r>
              <a:rPr lang="en-US" b="true" sz="2106">
                <a:solidFill>
                  <a:srgbClr val="A3E635"/>
                </a:solidFill>
                <a:latin typeface="Arimo Bold"/>
                <a:ea typeface="Arimo Bold"/>
                <a:cs typeface="Arimo Bold"/>
                <a:sym typeface="Arimo Bold"/>
              </a:rPr>
              <a:t>PRESENTATION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42950" y="2794259"/>
            <a:ext cx="16802100" cy="40506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00"/>
              </a:lnSpc>
            </a:pPr>
            <a:r>
              <a:rPr lang="en-US" b="true" sz="7300">
                <a:solidFill>
                  <a:srgbClr val="F0F6FC"/>
                </a:solidFill>
                <a:latin typeface="Arimo Bold"/>
                <a:ea typeface="Arimo Bold"/>
                <a:cs typeface="Arimo Bold"/>
                <a:sym typeface="Arimo Bold"/>
              </a:rPr>
              <a:t>Modeling of a seismic attenuation </a:t>
            </a:r>
          </a:p>
          <a:p>
            <a:pPr algn="ctr">
              <a:lnSpc>
                <a:spcPts val="7300"/>
              </a:lnSpc>
            </a:pPr>
            <a:r>
              <a:rPr lang="en-US" b="true" sz="7300">
                <a:solidFill>
                  <a:srgbClr val="F0F6FC"/>
                </a:solidFill>
                <a:latin typeface="Arimo Bold"/>
                <a:ea typeface="Arimo Bold"/>
                <a:cs typeface="Arimo Bold"/>
                <a:sym typeface="Arimo Bold"/>
              </a:rPr>
              <a:t>system for gravitational wave detectors</a:t>
            </a:r>
          </a:p>
          <a:p>
            <a:pPr algn="ctr">
              <a:lnSpc>
                <a:spcPts val="10692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3429000" y="6037798"/>
            <a:ext cx="11430000" cy="4762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3150">
                <a:solidFill>
                  <a:srgbClr val="8B949E"/>
                </a:solidFill>
                <a:latin typeface="Lato"/>
                <a:ea typeface="Lato"/>
                <a:cs typeface="Lato"/>
                <a:sym typeface="Lato"/>
              </a:rPr>
              <a:t>Using Reinforcement Learning Agents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914293" y="7063993"/>
            <a:ext cx="2459415" cy="2762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b="true" sz="1800">
                <a:solidFill>
                  <a:srgbClr val="F0F6FC"/>
                </a:solidFill>
                <a:latin typeface="Lato Bold"/>
                <a:ea typeface="Lato Bold"/>
                <a:cs typeface="Lato Bold"/>
                <a:sym typeface="Lato Bold"/>
              </a:rPr>
              <a:t>A. Kotchian</a:t>
            </a:r>
            <a:r>
              <a:rPr lang="en-US" b="true" sz="1800">
                <a:solidFill>
                  <a:srgbClr val="F0F6FC"/>
                </a:solidFill>
                <a:latin typeface="Lato Bold"/>
                <a:ea typeface="Lato Bold"/>
                <a:cs typeface="Lato Bold"/>
                <a:sym typeface="Lato Bold"/>
              </a:rPr>
              <a:t>(1)</a:t>
            </a:r>
            <a:r>
              <a:rPr lang="en-US" b="true" sz="1800">
                <a:solidFill>
                  <a:srgbClr val="F0F6FC"/>
                </a:solidFill>
                <a:latin typeface="Lato Bold"/>
                <a:ea typeface="Lato Bold"/>
                <a:cs typeface="Lato Bold"/>
                <a:sym typeface="Lato Bold"/>
              </a:rPr>
              <a:t> | M. Bawaj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7176879" y="7559323"/>
            <a:ext cx="3934242" cy="2762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800">
                <a:solidFill>
                  <a:srgbClr val="8B949E"/>
                </a:solidFill>
                <a:latin typeface="Lato"/>
                <a:ea typeface="Lato"/>
                <a:cs typeface="Lato"/>
                <a:sym typeface="Lato"/>
              </a:rPr>
              <a:t>(1)</a:t>
            </a:r>
            <a:r>
              <a:rPr lang="en-US" sz="1800">
                <a:solidFill>
                  <a:srgbClr val="8B949E"/>
                </a:solidFill>
                <a:latin typeface="Lato"/>
                <a:ea typeface="Lato"/>
                <a:cs typeface="Lato"/>
                <a:sym typeface="Lato"/>
              </a:rPr>
              <a:t>alessandro.kotchian@studenti.unipg.it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3611113" y="8926791"/>
            <a:ext cx="2322264" cy="1174277"/>
          </a:xfrm>
          <a:custGeom>
            <a:avLst/>
            <a:gdLst/>
            <a:ahLst/>
            <a:cxnLst/>
            <a:rect r="r" b="b" t="t" l="l"/>
            <a:pathLst>
              <a:path h="1174277" w="2322264">
                <a:moveTo>
                  <a:pt x="0" y="0"/>
                </a:moveTo>
                <a:lnTo>
                  <a:pt x="2322265" y="0"/>
                </a:lnTo>
                <a:lnTo>
                  <a:pt x="2322265" y="1174277"/>
                </a:lnTo>
                <a:lnTo>
                  <a:pt x="0" y="11742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6581555" y="8991558"/>
            <a:ext cx="6079505" cy="1109510"/>
          </a:xfrm>
          <a:custGeom>
            <a:avLst/>
            <a:gdLst/>
            <a:ahLst/>
            <a:cxnLst/>
            <a:rect r="r" b="b" t="t" l="l"/>
            <a:pathLst>
              <a:path h="1109510" w="6079505">
                <a:moveTo>
                  <a:pt x="0" y="0"/>
                </a:moveTo>
                <a:lnTo>
                  <a:pt x="6079506" y="0"/>
                </a:lnTo>
                <a:lnTo>
                  <a:pt x="6079506" y="1109510"/>
                </a:lnTo>
                <a:lnTo>
                  <a:pt x="0" y="110951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3033406" y="8926791"/>
            <a:ext cx="4981084" cy="1239045"/>
          </a:xfrm>
          <a:custGeom>
            <a:avLst/>
            <a:gdLst/>
            <a:ahLst/>
            <a:cxnLst/>
            <a:rect r="r" b="b" t="t" l="l"/>
            <a:pathLst>
              <a:path h="1239045" w="4981084">
                <a:moveTo>
                  <a:pt x="0" y="0"/>
                </a:moveTo>
                <a:lnTo>
                  <a:pt x="4981084" y="0"/>
                </a:lnTo>
                <a:lnTo>
                  <a:pt x="4981084" y="1239044"/>
                </a:lnTo>
                <a:lnTo>
                  <a:pt x="0" y="123904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13113" y="8652962"/>
            <a:ext cx="3315887" cy="1512873"/>
          </a:xfrm>
          <a:custGeom>
            <a:avLst/>
            <a:gdLst/>
            <a:ahLst/>
            <a:cxnLst/>
            <a:rect r="r" b="b" t="t" l="l"/>
            <a:pathLst>
              <a:path h="1512873" w="3315887">
                <a:moveTo>
                  <a:pt x="0" y="0"/>
                </a:moveTo>
                <a:lnTo>
                  <a:pt x="3315887" y="0"/>
                </a:lnTo>
                <a:lnTo>
                  <a:pt x="3315887" y="1512873"/>
                </a:lnTo>
                <a:lnTo>
                  <a:pt x="0" y="151287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A0C1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39978" y="2450180"/>
            <a:ext cx="6902990" cy="6743952"/>
            <a:chOff x="0" y="0"/>
            <a:chExt cx="12748472" cy="1245476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748472" cy="12454760"/>
            </a:xfrm>
            <a:custGeom>
              <a:avLst/>
              <a:gdLst/>
              <a:ahLst/>
              <a:cxnLst/>
              <a:rect r="r" b="b" t="t" l="l"/>
              <a:pathLst>
                <a:path h="12454760" w="12748472">
                  <a:moveTo>
                    <a:pt x="0" y="0"/>
                  </a:moveTo>
                  <a:lnTo>
                    <a:pt x="12748472" y="0"/>
                  </a:lnTo>
                  <a:lnTo>
                    <a:pt x="12748472" y="12454760"/>
                  </a:lnTo>
                  <a:lnTo>
                    <a:pt x="0" y="124547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1353" r="0" b="-1353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428750" y="4716782"/>
            <a:ext cx="264702" cy="308818"/>
            <a:chOff x="0" y="0"/>
            <a:chExt cx="342900" cy="400050"/>
          </a:xfrm>
        </p:grpSpPr>
        <p:sp>
          <p:nvSpPr>
            <p:cNvPr name="Freeform 5" id="5" descr="image.png"/>
            <p:cNvSpPr/>
            <p:nvPr/>
          </p:nvSpPr>
          <p:spPr>
            <a:xfrm flipH="false" flipV="false" rot="0">
              <a:off x="0" y="0"/>
              <a:ext cx="342900" cy="400050"/>
            </a:xfrm>
            <a:custGeom>
              <a:avLst/>
              <a:gdLst/>
              <a:ahLst/>
              <a:cxnLst/>
              <a:rect r="r" b="b" t="t" l="l"/>
              <a:pathLst>
                <a:path h="400050" w="342900">
                  <a:moveTo>
                    <a:pt x="0" y="0"/>
                  </a:moveTo>
                  <a:lnTo>
                    <a:pt x="342900" y="0"/>
                  </a:lnTo>
                  <a:lnTo>
                    <a:pt x="342900" y="400050"/>
                  </a:lnTo>
                  <a:lnTo>
                    <a:pt x="0" y="4000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1428750" y="6628516"/>
            <a:ext cx="264702" cy="308818"/>
            <a:chOff x="0" y="0"/>
            <a:chExt cx="342900" cy="400050"/>
          </a:xfrm>
        </p:grpSpPr>
        <p:sp>
          <p:nvSpPr>
            <p:cNvPr name="Freeform 7" id="7" descr="image.png"/>
            <p:cNvSpPr/>
            <p:nvPr/>
          </p:nvSpPr>
          <p:spPr>
            <a:xfrm flipH="false" flipV="false" rot="0">
              <a:off x="0" y="0"/>
              <a:ext cx="342900" cy="400050"/>
            </a:xfrm>
            <a:custGeom>
              <a:avLst/>
              <a:gdLst/>
              <a:ahLst/>
              <a:cxnLst/>
              <a:rect r="r" b="b" t="t" l="l"/>
              <a:pathLst>
                <a:path h="400050" w="342900">
                  <a:moveTo>
                    <a:pt x="0" y="0"/>
                  </a:moveTo>
                  <a:lnTo>
                    <a:pt x="342900" y="0"/>
                  </a:lnTo>
                  <a:lnTo>
                    <a:pt x="342900" y="400050"/>
                  </a:lnTo>
                  <a:lnTo>
                    <a:pt x="0" y="4000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1143000" y="857250"/>
            <a:ext cx="85725" cy="828675"/>
            <a:chOff x="0" y="0"/>
            <a:chExt cx="114300" cy="11049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14300" cy="1104900"/>
            </a:xfrm>
            <a:custGeom>
              <a:avLst/>
              <a:gdLst/>
              <a:ahLst/>
              <a:cxnLst/>
              <a:rect r="r" b="b" t="t" l="l"/>
              <a:pathLst>
                <a:path h="1104900" w="114300">
                  <a:moveTo>
                    <a:pt x="0" y="0"/>
                  </a:moveTo>
                  <a:lnTo>
                    <a:pt x="114300" y="0"/>
                  </a:lnTo>
                  <a:lnTo>
                    <a:pt x="114300" y="1104900"/>
                  </a:lnTo>
                  <a:lnTo>
                    <a:pt x="0" y="1104900"/>
                  </a:ln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2700000"/>
            </a:gra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428750" y="7317230"/>
            <a:ext cx="264702" cy="308818"/>
            <a:chOff x="0" y="0"/>
            <a:chExt cx="342900" cy="40005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342900" cy="400050"/>
            </a:xfrm>
            <a:custGeom>
              <a:avLst/>
              <a:gdLst/>
              <a:ahLst/>
              <a:cxnLst/>
              <a:rect r="r" b="b" t="t" l="l"/>
              <a:pathLst>
                <a:path h="400050" w="342900">
                  <a:moveTo>
                    <a:pt x="0" y="0"/>
                  </a:moveTo>
                  <a:lnTo>
                    <a:pt x="342900" y="0"/>
                  </a:lnTo>
                  <a:lnTo>
                    <a:pt x="342900" y="400050"/>
                  </a:lnTo>
                  <a:lnTo>
                    <a:pt x="0" y="4000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7272" t="0" r="-7272" b="0"/>
              </a:stretch>
            </a:blipFill>
          </p:spPr>
        </p:sp>
      </p:grpSp>
      <p:sp>
        <p:nvSpPr>
          <p:cNvPr name="TextBox 12" id="12"/>
          <p:cNvSpPr txBox="true"/>
          <p:nvPr/>
        </p:nvSpPr>
        <p:spPr>
          <a:xfrm rot="0">
            <a:off x="1143000" y="9477375"/>
            <a:ext cx="1112103" cy="247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89"/>
              </a:lnSpc>
            </a:pPr>
            <a:r>
              <a:rPr lang="en-US" sz="1575">
                <a:solidFill>
                  <a:srgbClr val="8B949E"/>
                </a:solidFill>
                <a:latin typeface="Arimo"/>
                <a:ea typeface="Arimo"/>
                <a:cs typeface="Arimo"/>
                <a:sym typeface="Arimo"/>
              </a:rPr>
              <a:t>Slide 10 / 12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428750" y="3999214"/>
            <a:ext cx="5843409" cy="3425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01"/>
              </a:lnSpc>
            </a:pPr>
            <a:r>
              <a:rPr lang="en-US" b="true" sz="2167">
                <a:solidFill>
                  <a:srgbClr val="F0F6FC"/>
                </a:solidFill>
                <a:latin typeface="Arimo Bold"/>
                <a:ea typeface="Arimo Bold"/>
                <a:cs typeface="Arimo Bold"/>
                <a:sym typeface="Arimo Bold"/>
              </a:rPr>
              <a:t>Based only on Sensors, we create a Reward: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943447" y="4507732"/>
            <a:ext cx="7279292" cy="4958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68"/>
              </a:lnSpc>
            </a:pPr>
            <a:r>
              <a:rPr lang="en-US" sz="2315">
                <a:solidFill>
                  <a:srgbClr val="F0F6FC"/>
                </a:solidFill>
                <a:latin typeface="Lato"/>
                <a:ea typeface="Lato"/>
                <a:cs typeface="Lato"/>
                <a:sym typeface="Lato"/>
              </a:rPr>
              <a:t>Distance from the center (Gaussian)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943447" y="5243014"/>
            <a:ext cx="2538576" cy="4958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68"/>
              </a:lnSpc>
            </a:pPr>
            <a:r>
              <a:rPr lang="en-US" sz="2315">
                <a:solidFill>
                  <a:srgbClr val="F0F6FC"/>
                </a:solidFill>
                <a:latin typeface="Lato"/>
                <a:ea typeface="Lato"/>
                <a:cs typeface="Lato"/>
                <a:sym typeface="Lato"/>
              </a:rPr>
              <a:t>Movement penalty 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943447" y="6419465"/>
            <a:ext cx="7279292" cy="4958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68"/>
              </a:lnSpc>
            </a:pPr>
            <a:r>
              <a:rPr lang="en-US" sz="2315">
                <a:solidFill>
                  <a:srgbClr val="F0F6FC"/>
                </a:solidFill>
                <a:latin typeface="Lato"/>
                <a:ea typeface="Lato"/>
                <a:cs typeface="Lato"/>
                <a:sym typeface="Lato"/>
              </a:rPr>
              <a:t>Centering b</a:t>
            </a:r>
            <a:r>
              <a:rPr lang="en-US" sz="2315">
                <a:solidFill>
                  <a:srgbClr val="F0F6FC"/>
                </a:solidFill>
                <a:latin typeface="Lato"/>
                <a:ea typeface="Lato"/>
                <a:cs typeface="Lato"/>
                <a:sym typeface="Lato"/>
              </a:rPr>
              <a:t>onus 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428750" y="828675"/>
            <a:ext cx="8268802" cy="847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b="true" sz="5400">
                <a:solidFill>
                  <a:srgbClr val="F0F6FC"/>
                </a:solidFill>
                <a:latin typeface="Arimo Bold"/>
                <a:ea typeface="Arimo Bold"/>
                <a:cs typeface="Arimo Bold"/>
                <a:sym typeface="Arimo Bold"/>
              </a:rPr>
              <a:t>First Results of Trainings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2713460" y="5762056"/>
            <a:ext cx="7384142" cy="4218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12"/>
              </a:lnSpc>
            </a:pPr>
            <a:r>
              <a:rPr lang="en-US" sz="2007">
                <a:solidFill>
                  <a:srgbClr val="F0F6FC"/>
                </a:solidFill>
                <a:latin typeface="Lato"/>
                <a:ea typeface="Lato"/>
                <a:cs typeface="Lato"/>
                <a:sym typeface="Lato"/>
              </a:rPr>
              <a:t>(for Tilt QPD, more weight on horizontal displacement) 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943447" y="7130238"/>
            <a:ext cx="7279292" cy="4958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68"/>
              </a:lnSpc>
            </a:pPr>
            <a:r>
              <a:rPr lang="en-US" sz="2315">
                <a:solidFill>
                  <a:srgbClr val="F0F6FC"/>
                </a:solidFill>
                <a:latin typeface="Lato"/>
                <a:ea typeface="Lato"/>
                <a:cs typeface="Lato"/>
                <a:sym typeface="Lato"/>
              </a:rPr>
              <a:t>Out of sensor penalty</a:t>
            </a:r>
          </a:p>
        </p:txBody>
      </p:sp>
      <p:grpSp>
        <p:nvGrpSpPr>
          <p:cNvPr name="Group 20" id="20"/>
          <p:cNvGrpSpPr/>
          <p:nvPr/>
        </p:nvGrpSpPr>
        <p:grpSpPr>
          <a:xfrm rot="0">
            <a:off x="1428750" y="5430006"/>
            <a:ext cx="264702" cy="308818"/>
            <a:chOff x="0" y="0"/>
            <a:chExt cx="342900" cy="40005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342900" cy="400050"/>
            </a:xfrm>
            <a:custGeom>
              <a:avLst/>
              <a:gdLst/>
              <a:ahLst/>
              <a:cxnLst/>
              <a:rect r="r" b="b" t="t" l="l"/>
              <a:pathLst>
                <a:path h="400050" w="342900">
                  <a:moveTo>
                    <a:pt x="0" y="0"/>
                  </a:moveTo>
                  <a:lnTo>
                    <a:pt x="342900" y="0"/>
                  </a:lnTo>
                  <a:lnTo>
                    <a:pt x="342900" y="400050"/>
                  </a:lnTo>
                  <a:lnTo>
                    <a:pt x="0" y="4000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7272" t="0" r="-7272" b="0"/>
              </a:stretch>
            </a:blipFill>
          </p:spPr>
        </p:sp>
      </p:grp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A0C1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300165" y="2104041"/>
            <a:ext cx="6959135" cy="6078917"/>
          </a:xfrm>
          <a:custGeom>
            <a:avLst/>
            <a:gdLst/>
            <a:ahLst/>
            <a:cxnLst/>
            <a:rect r="r" b="b" t="t" l="l"/>
            <a:pathLst>
              <a:path h="6078917" w="6959135">
                <a:moveTo>
                  <a:pt x="0" y="0"/>
                </a:moveTo>
                <a:lnTo>
                  <a:pt x="6959135" y="0"/>
                </a:lnTo>
                <a:lnTo>
                  <a:pt x="6959135" y="6078918"/>
                </a:lnTo>
                <a:lnTo>
                  <a:pt x="0" y="60789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-31027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621528" y="3100157"/>
            <a:ext cx="4100259" cy="5686425"/>
            <a:chOff x="0" y="0"/>
            <a:chExt cx="5467012" cy="75819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467012" cy="7581900"/>
            </a:xfrm>
            <a:custGeom>
              <a:avLst/>
              <a:gdLst/>
              <a:ahLst/>
              <a:cxnLst/>
              <a:rect r="r" b="b" t="t" l="l"/>
              <a:pathLst>
                <a:path h="7581900" w="5467012">
                  <a:moveTo>
                    <a:pt x="0" y="0"/>
                  </a:moveTo>
                  <a:lnTo>
                    <a:pt x="5467012" y="0"/>
                  </a:lnTo>
                  <a:lnTo>
                    <a:pt x="5467012" y="7581900"/>
                  </a:lnTo>
                  <a:lnTo>
                    <a:pt x="0" y="75819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7814" t="0" r="-7814" b="0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1028700" y="4077625"/>
            <a:ext cx="366927" cy="326505"/>
            <a:chOff x="0" y="0"/>
            <a:chExt cx="449577" cy="400050"/>
          </a:xfrm>
        </p:grpSpPr>
        <p:sp>
          <p:nvSpPr>
            <p:cNvPr name="Freeform 6" id="6" descr="image.png"/>
            <p:cNvSpPr/>
            <p:nvPr/>
          </p:nvSpPr>
          <p:spPr>
            <a:xfrm flipH="false" flipV="false" rot="0">
              <a:off x="0" y="0"/>
              <a:ext cx="449577" cy="400050"/>
            </a:xfrm>
            <a:custGeom>
              <a:avLst/>
              <a:gdLst/>
              <a:ahLst/>
              <a:cxnLst/>
              <a:rect r="r" b="b" t="t" l="l"/>
              <a:pathLst>
                <a:path h="400050" w="449577">
                  <a:moveTo>
                    <a:pt x="0" y="0"/>
                  </a:moveTo>
                  <a:lnTo>
                    <a:pt x="449577" y="0"/>
                  </a:lnTo>
                  <a:lnTo>
                    <a:pt x="449577" y="400050"/>
                  </a:lnTo>
                  <a:lnTo>
                    <a:pt x="0" y="4000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1303" r="0" b="-1303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1028700" y="5780117"/>
            <a:ext cx="319067" cy="326505"/>
            <a:chOff x="0" y="0"/>
            <a:chExt cx="390936" cy="400050"/>
          </a:xfrm>
        </p:grpSpPr>
        <p:sp>
          <p:nvSpPr>
            <p:cNvPr name="Freeform 8" id="8" descr="image.png"/>
            <p:cNvSpPr/>
            <p:nvPr/>
          </p:nvSpPr>
          <p:spPr>
            <a:xfrm flipH="false" flipV="false" rot="0">
              <a:off x="0" y="0"/>
              <a:ext cx="390936" cy="400050"/>
            </a:xfrm>
            <a:custGeom>
              <a:avLst/>
              <a:gdLst/>
              <a:ahLst/>
              <a:cxnLst/>
              <a:rect r="r" b="b" t="t" l="l"/>
              <a:pathLst>
                <a:path h="400050" w="390936">
                  <a:moveTo>
                    <a:pt x="0" y="0"/>
                  </a:moveTo>
                  <a:lnTo>
                    <a:pt x="390936" y="0"/>
                  </a:lnTo>
                  <a:lnTo>
                    <a:pt x="390936" y="400050"/>
                  </a:lnTo>
                  <a:lnTo>
                    <a:pt x="0" y="4000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1303" r="0" b="-1303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1028700" y="6834078"/>
            <a:ext cx="287160" cy="326505"/>
            <a:chOff x="0" y="0"/>
            <a:chExt cx="351843" cy="400050"/>
          </a:xfrm>
        </p:grpSpPr>
        <p:sp>
          <p:nvSpPr>
            <p:cNvPr name="Freeform 10" id="10" descr="image.png"/>
            <p:cNvSpPr/>
            <p:nvPr/>
          </p:nvSpPr>
          <p:spPr>
            <a:xfrm flipH="false" flipV="false" rot="0">
              <a:off x="0" y="0"/>
              <a:ext cx="351843" cy="400050"/>
            </a:xfrm>
            <a:custGeom>
              <a:avLst/>
              <a:gdLst/>
              <a:ahLst/>
              <a:cxnLst/>
              <a:rect r="r" b="b" t="t" l="l"/>
              <a:pathLst>
                <a:path h="400050" w="351843">
                  <a:moveTo>
                    <a:pt x="0" y="0"/>
                  </a:moveTo>
                  <a:lnTo>
                    <a:pt x="351843" y="0"/>
                  </a:lnTo>
                  <a:lnTo>
                    <a:pt x="351843" y="400050"/>
                  </a:lnTo>
                  <a:lnTo>
                    <a:pt x="0" y="4000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-1303" r="0" b="-1303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143000" y="1028700"/>
            <a:ext cx="85725" cy="828675"/>
            <a:chOff x="0" y="0"/>
            <a:chExt cx="114300" cy="11049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14300" cy="1104900"/>
            </a:xfrm>
            <a:custGeom>
              <a:avLst/>
              <a:gdLst/>
              <a:ahLst/>
              <a:cxnLst/>
              <a:rect r="r" b="b" t="t" l="l"/>
              <a:pathLst>
                <a:path h="1104900" w="114300">
                  <a:moveTo>
                    <a:pt x="0" y="0"/>
                  </a:moveTo>
                  <a:lnTo>
                    <a:pt x="114300" y="0"/>
                  </a:lnTo>
                  <a:lnTo>
                    <a:pt x="114300" y="1104900"/>
                  </a:lnTo>
                  <a:lnTo>
                    <a:pt x="0" y="1104900"/>
                  </a:ln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2700000"/>
            </a:gradFill>
          </p:spPr>
        </p:sp>
      </p:grpSp>
      <p:sp>
        <p:nvSpPr>
          <p:cNvPr name="Freeform 13" id="13"/>
          <p:cNvSpPr/>
          <p:nvPr/>
        </p:nvSpPr>
        <p:spPr>
          <a:xfrm flipH="false" flipV="false" rot="0">
            <a:off x="299651" y="66675"/>
            <a:ext cx="2743200" cy="2743200"/>
          </a:xfrm>
          <a:custGeom>
            <a:avLst/>
            <a:gdLst/>
            <a:ahLst/>
            <a:cxnLst/>
            <a:rect r="r" b="b" t="t" l="l"/>
            <a:pathLst>
              <a:path h="2743200" w="2743200">
                <a:moveTo>
                  <a:pt x="0" y="0"/>
                </a:moveTo>
                <a:lnTo>
                  <a:pt x="2743200" y="0"/>
                </a:lnTo>
                <a:lnTo>
                  <a:pt x="2743200" y="2743200"/>
                </a:lnTo>
                <a:lnTo>
                  <a:pt x="0" y="27432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587067" y="3864785"/>
            <a:ext cx="8375507" cy="1635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07"/>
              </a:lnSpc>
            </a:pPr>
            <a:r>
              <a:rPr lang="en-US" b="true" sz="2448">
                <a:solidFill>
                  <a:srgbClr val="F0F6FC"/>
                </a:solidFill>
                <a:latin typeface="Lato Bold"/>
                <a:ea typeface="Lato Bold"/>
                <a:cs typeface="Lato Bold"/>
                <a:sym typeface="Lato Bold"/>
              </a:rPr>
              <a:t>Implementig Marionette Observables</a:t>
            </a:r>
            <a:r>
              <a:rPr lang="en-US" b="true" sz="2448">
                <a:solidFill>
                  <a:srgbClr val="F0F6FC"/>
                </a:solidFill>
                <a:latin typeface="Lato Bold"/>
                <a:ea typeface="Lato Bold"/>
                <a:cs typeface="Lato Bold"/>
                <a:sym typeface="Lato Bold"/>
              </a:rPr>
              <a:t>:</a:t>
            </a:r>
            <a:r>
              <a:rPr lang="en-US" sz="2448">
                <a:solidFill>
                  <a:srgbClr val="F0F6FC"/>
                </a:solidFill>
                <a:latin typeface="Lato"/>
                <a:ea typeface="Lato"/>
                <a:cs typeface="Lato"/>
                <a:sym typeface="Lato"/>
              </a:rPr>
              <a:t> Using also the actuators of the marionette the agent can learn new ways to stabilize the system.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587067" y="5567276"/>
            <a:ext cx="7896906" cy="1075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07"/>
              </a:lnSpc>
            </a:pPr>
            <a:r>
              <a:rPr lang="en-US" b="true" sz="2448">
                <a:solidFill>
                  <a:srgbClr val="F0F6FC"/>
                </a:solidFill>
                <a:latin typeface="Lato Bold"/>
                <a:ea typeface="Lato Bold"/>
                <a:cs typeface="Lato Bold"/>
                <a:sym typeface="Lato Bold"/>
              </a:rPr>
              <a:t>Creation of an interface for the agent</a:t>
            </a:r>
            <a:r>
              <a:rPr lang="en-US" b="true" sz="2448">
                <a:solidFill>
                  <a:srgbClr val="F0F6FC"/>
                </a:solidFill>
                <a:latin typeface="Lato Bold"/>
                <a:ea typeface="Lato Bold"/>
                <a:cs typeface="Lato Bold"/>
                <a:sym typeface="Lato Bold"/>
              </a:rPr>
              <a:t>:</a:t>
            </a:r>
            <a:r>
              <a:rPr lang="en-US" sz="2448">
                <a:solidFill>
                  <a:srgbClr val="F0F6FC"/>
                </a:solidFill>
                <a:latin typeface="Lato"/>
                <a:ea typeface="Lato"/>
                <a:cs typeface="Lato"/>
                <a:sym typeface="Lato"/>
              </a:rPr>
              <a:t> Development of the electronics to test the agent in a real setup.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587067" y="6621238"/>
            <a:ext cx="8188934" cy="1075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07"/>
              </a:lnSpc>
            </a:pPr>
            <a:r>
              <a:rPr lang="en-US" b="true" sz="2448">
                <a:solidFill>
                  <a:srgbClr val="F0F6FC"/>
                </a:solidFill>
                <a:latin typeface="Lato Bold"/>
                <a:ea typeface="Lato Bold"/>
                <a:cs typeface="Lato Bold"/>
                <a:sym typeface="Lato Bold"/>
              </a:rPr>
              <a:t>Implementation of the agent in a real setup</a:t>
            </a:r>
            <a:r>
              <a:rPr lang="en-US" b="true" sz="2448">
                <a:solidFill>
                  <a:srgbClr val="F0F6FC"/>
                </a:solidFill>
                <a:latin typeface="Lato Bold"/>
                <a:ea typeface="Lato Bold"/>
                <a:cs typeface="Lato Bold"/>
                <a:sym typeface="Lato Bold"/>
              </a:rPr>
              <a:t>:</a:t>
            </a:r>
            <a:r>
              <a:rPr lang="en-US" sz="2448">
                <a:solidFill>
                  <a:srgbClr val="F0F6FC"/>
                </a:solidFill>
                <a:latin typeface="Lato"/>
                <a:ea typeface="Lato"/>
                <a:cs typeface="Lato"/>
                <a:sym typeface="Lato"/>
              </a:rPr>
              <a:t> Using a real optical lever setup to test the efficency of the agent 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3504188" y="1000125"/>
            <a:ext cx="5639812" cy="847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b="true" sz="5400">
                <a:solidFill>
                  <a:srgbClr val="F0F6FC"/>
                </a:solidFill>
                <a:latin typeface="Arimo Bold"/>
                <a:ea typeface="Arimo Bold"/>
                <a:cs typeface="Arimo Bold"/>
                <a:sym typeface="Arimo Bold"/>
              </a:rPr>
              <a:t>Work in progress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A0C1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420235" y="2734579"/>
            <a:ext cx="13447529" cy="9488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65"/>
              </a:lnSpc>
            </a:pPr>
            <a:r>
              <a:rPr lang="en-US" sz="6304">
                <a:solidFill>
                  <a:srgbClr val="F0F6FC"/>
                </a:solidFill>
                <a:latin typeface="Lato Light"/>
                <a:ea typeface="Lato Light"/>
                <a:cs typeface="Lato Light"/>
                <a:sym typeface="Lato Light"/>
              </a:rPr>
              <a:t>THANK YOU FOR YOUR ATTENTION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2726288" y="4257369"/>
            <a:ext cx="6617655" cy="3295052"/>
          </a:xfrm>
          <a:custGeom>
            <a:avLst/>
            <a:gdLst/>
            <a:ahLst/>
            <a:cxnLst/>
            <a:rect r="r" b="b" t="t" l="l"/>
            <a:pathLst>
              <a:path h="3295052" w="6617655">
                <a:moveTo>
                  <a:pt x="0" y="0"/>
                </a:moveTo>
                <a:lnTo>
                  <a:pt x="6617654" y="0"/>
                </a:lnTo>
                <a:lnTo>
                  <a:pt x="6617654" y="3295052"/>
                </a:lnTo>
                <a:lnTo>
                  <a:pt x="0" y="32950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6893" r="-3719" b="-6893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8719376" y="4257369"/>
            <a:ext cx="6842336" cy="3295052"/>
          </a:xfrm>
          <a:custGeom>
            <a:avLst/>
            <a:gdLst/>
            <a:ahLst/>
            <a:cxnLst/>
            <a:rect r="r" b="b" t="t" l="l"/>
            <a:pathLst>
              <a:path h="3295052" w="6842336">
                <a:moveTo>
                  <a:pt x="0" y="0"/>
                </a:moveTo>
                <a:lnTo>
                  <a:pt x="6842336" y="0"/>
                </a:lnTo>
                <a:lnTo>
                  <a:pt x="6842336" y="3295052"/>
                </a:lnTo>
                <a:lnTo>
                  <a:pt x="0" y="329505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3147" r="0" b="-10283"/>
            </a:stretch>
          </a:blipFill>
        </p:spPr>
      </p:sp>
      <p:sp>
        <p:nvSpPr>
          <p:cNvPr name="AutoShape 5" id="5"/>
          <p:cNvSpPr/>
          <p:nvPr/>
        </p:nvSpPr>
        <p:spPr>
          <a:xfrm flipV="true">
            <a:off x="8719376" y="5995068"/>
            <a:ext cx="1414695" cy="0"/>
          </a:xfrm>
          <a:prstGeom prst="line">
            <a:avLst/>
          </a:prstGeom>
          <a:ln cap="flat" w="47625">
            <a:solidFill>
              <a:srgbClr val="000000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TextBox 6" id="6"/>
          <p:cNvSpPr txBox="true"/>
          <p:nvPr/>
        </p:nvSpPr>
        <p:spPr>
          <a:xfrm rot="0">
            <a:off x="8636595" y="5695603"/>
            <a:ext cx="1414695" cy="2521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63"/>
              </a:lnSpc>
              <a:spcBef>
                <a:spcPct val="0"/>
              </a:spcBef>
            </a:pPr>
            <a:r>
              <a:rPr lang="en-US" b="true" sz="1664" spc="83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TRAINING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0" y="-654297"/>
            <a:ext cx="18288000" cy="1808631"/>
            <a:chOff x="0" y="0"/>
            <a:chExt cx="24384000" cy="2411508"/>
          </a:xfrm>
        </p:grpSpPr>
        <p:sp>
          <p:nvSpPr>
            <p:cNvPr name="Freeform 8" id="8" descr="image.png"/>
            <p:cNvSpPr/>
            <p:nvPr/>
          </p:nvSpPr>
          <p:spPr>
            <a:xfrm flipH="false" flipV="false" rot="0">
              <a:off x="0" y="0"/>
              <a:ext cx="24384000" cy="2411508"/>
            </a:xfrm>
            <a:custGeom>
              <a:avLst/>
              <a:gdLst/>
              <a:ahLst/>
              <a:cxnLst/>
              <a:rect r="r" b="b" t="t" l="l"/>
              <a:pathLst>
                <a:path h="2411508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2411508"/>
                  </a:lnTo>
                  <a:lnTo>
                    <a:pt x="0" y="2411508"/>
                  </a:lnTo>
                  <a:lnTo>
                    <a:pt x="0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2700000"/>
            </a:gradFill>
          </p:spPr>
        </p:sp>
      </p:grp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A0C1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43000" y="4057650"/>
            <a:ext cx="16002000" cy="14288"/>
            <a:chOff x="0" y="0"/>
            <a:chExt cx="21336000" cy="1905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1336000" cy="19050"/>
            </a:xfrm>
            <a:custGeom>
              <a:avLst/>
              <a:gdLst/>
              <a:ahLst/>
              <a:cxnLst/>
              <a:rect r="r" b="b" t="t" l="l"/>
              <a:pathLst>
                <a:path h="19050" w="21336000">
                  <a:moveTo>
                    <a:pt x="0" y="0"/>
                  </a:moveTo>
                  <a:lnTo>
                    <a:pt x="21336000" y="0"/>
                  </a:lnTo>
                  <a:lnTo>
                    <a:pt x="213360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757575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143000" y="4057650"/>
            <a:ext cx="16002000" cy="14288"/>
            <a:chOff x="0" y="0"/>
            <a:chExt cx="21336000" cy="1905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1336000" cy="19050"/>
            </a:xfrm>
            <a:custGeom>
              <a:avLst/>
              <a:gdLst/>
              <a:ahLst/>
              <a:cxnLst/>
              <a:rect r="r" b="b" t="t" l="l"/>
              <a:pathLst>
                <a:path h="19050" w="21336000">
                  <a:moveTo>
                    <a:pt x="0" y="0"/>
                  </a:moveTo>
                  <a:lnTo>
                    <a:pt x="21336000" y="0"/>
                  </a:lnTo>
                  <a:lnTo>
                    <a:pt x="213360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757575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143000" y="5214938"/>
            <a:ext cx="16002000" cy="14288"/>
            <a:chOff x="0" y="0"/>
            <a:chExt cx="21336000" cy="1905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1336000" cy="19050"/>
            </a:xfrm>
            <a:custGeom>
              <a:avLst/>
              <a:gdLst/>
              <a:ahLst/>
              <a:cxnLst/>
              <a:rect r="r" b="b" t="t" l="l"/>
              <a:pathLst>
                <a:path h="19050" w="21336000">
                  <a:moveTo>
                    <a:pt x="0" y="0"/>
                  </a:moveTo>
                  <a:lnTo>
                    <a:pt x="21336000" y="0"/>
                  </a:lnTo>
                  <a:lnTo>
                    <a:pt x="213360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757575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143000" y="5214938"/>
            <a:ext cx="16002000" cy="14288"/>
            <a:chOff x="0" y="0"/>
            <a:chExt cx="21336000" cy="1905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1336000" cy="19050"/>
            </a:xfrm>
            <a:custGeom>
              <a:avLst/>
              <a:gdLst/>
              <a:ahLst/>
              <a:cxnLst/>
              <a:rect r="r" b="b" t="t" l="l"/>
              <a:pathLst>
                <a:path h="19050" w="21336000">
                  <a:moveTo>
                    <a:pt x="0" y="0"/>
                  </a:moveTo>
                  <a:lnTo>
                    <a:pt x="21336000" y="0"/>
                  </a:lnTo>
                  <a:lnTo>
                    <a:pt x="213360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757575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143000" y="6372225"/>
            <a:ext cx="16002000" cy="14288"/>
            <a:chOff x="0" y="0"/>
            <a:chExt cx="21336000" cy="1905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1336000" cy="19050"/>
            </a:xfrm>
            <a:custGeom>
              <a:avLst/>
              <a:gdLst/>
              <a:ahLst/>
              <a:cxnLst/>
              <a:rect r="r" b="b" t="t" l="l"/>
              <a:pathLst>
                <a:path h="19050" w="21336000">
                  <a:moveTo>
                    <a:pt x="0" y="0"/>
                  </a:moveTo>
                  <a:lnTo>
                    <a:pt x="21336000" y="0"/>
                  </a:lnTo>
                  <a:lnTo>
                    <a:pt x="213360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757575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143000" y="6372225"/>
            <a:ext cx="16002000" cy="14288"/>
            <a:chOff x="0" y="0"/>
            <a:chExt cx="21336000" cy="1905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1336000" cy="19050"/>
            </a:xfrm>
            <a:custGeom>
              <a:avLst/>
              <a:gdLst/>
              <a:ahLst/>
              <a:cxnLst/>
              <a:rect r="r" b="b" t="t" l="l"/>
              <a:pathLst>
                <a:path h="19050" w="21336000">
                  <a:moveTo>
                    <a:pt x="0" y="0"/>
                  </a:moveTo>
                  <a:lnTo>
                    <a:pt x="21336000" y="0"/>
                  </a:lnTo>
                  <a:lnTo>
                    <a:pt x="213360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757575"/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1143000" y="7615238"/>
            <a:ext cx="16002000" cy="14288"/>
            <a:chOff x="0" y="0"/>
            <a:chExt cx="21336000" cy="1905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1336000" cy="19050"/>
            </a:xfrm>
            <a:custGeom>
              <a:avLst/>
              <a:gdLst/>
              <a:ahLst/>
              <a:cxnLst/>
              <a:rect r="r" b="b" t="t" l="l"/>
              <a:pathLst>
                <a:path h="19050" w="21336000">
                  <a:moveTo>
                    <a:pt x="0" y="0"/>
                  </a:moveTo>
                  <a:lnTo>
                    <a:pt x="21336000" y="0"/>
                  </a:lnTo>
                  <a:lnTo>
                    <a:pt x="213360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757575"/>
            </a:solid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1143000" y="7615238"/>
            <a:ext cx="16002000" cy="14288"/>
            <a:chOff x="0" y="0"/>
            <a:chExt cx="21336000" cy="1905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1336000" cy="19050"/>
            </a:xfrm>
            <a:custGeom>
              <a:avLst/>
              <a:gdLst/>
              <a:ahLst/>
              <a:cxnLst/>
              <a:rect r="r" b="b" t="t" l="l"/>
              <a:pathLst>
                <a:path h="19050" w="21336000">
                  <a:moveTo>
                    <a:pt x="0" y="0"/>
                  </a:moveTo>
                  <a:lnTo>
                    <a:pt x="21336000" y="0"/>
                  </a:lnTo>
                  <a:lnTo>
                    <a:pt x="213360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757575"/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1143000" y="3128962"/>
            <a:ext cx="1285875" cy="714375"/>
            <a:chOff x="0" y="0"/>
            <a:chExt cx="1714500" cy="952500"/>
          </a:xfrm>
        </p:grpSpPr>
        <p:sp>
          <p:nvSpPr>
            <p:cNvPr name="Freeform 19" id="19" descr="image.png"/>
            <p:cNvSpPr/>
            <p:nvPr/>
          </p:nvSpPr>
          <p:spPr>
            <a:xfrm flipH="false" flipV="false" rot="0">
              <a:off x="0" y="0"/>
              <a:ext cx="1714500" cy="952500"/>
            </a:xfrm>
            <a:custGeom>
              <a:avLst/>
              <a:gdLst/>
              <a:ahLst/>
              <a:cxnLst/>
              <a:rect r="r" b="b" t="t" l="l"/>
              <a:pathLst>
                <a:path h="952500" w="1714500">
                  <a:moveTo>
                    <a:pt x="0" y="0"/>
                  </a:moveTo>
                  <a:lnTo>
                    <a:pt x="1714500" y="0"/>
                  </a:lnTo>
                  <a:lnTo>
                    <a:pt x="1714500" y="952500"/>
                  </a:lnTo>
                  <a:lnTo>
                    <a:pt x="0" y="952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-2000"/>
              </a:stretch>
            </a:blip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1143000" y="4286250"/>
            <a:ext cx="1285875" cy="714375"/>
            <a:chOff x="0" y="0"/>
            <a:chExt cx="1714500" cy="9525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714500" cy="952500"/>
            </a:xfrm>
            <a:custGeom>
              <a:avLst/>
              <a:gdLst/>
              <a:ahLst/>
              <a:cxnLst/>
              <a:rect r="r" b="b" t="t" l="l"/>
              <a:pathLst>
                <a:path h="952500" w="1714500">
                  <a:moveTo>
                    <a:pt x="0" y="0"/>
                  </a:moveTo>
                  <a:lnTo>
                    <a:pt x="1714500" y="0"/>
                  </a:lnTo>
                  <a:lnTo>
                    <a:pt x="1714500" y="952500"/>
                  </a:lnTo>
                  <a:lnTo>
                    <a:pt x="0" y="952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28749" r="0" b="-28750"/>
              </a:stretch>
            </a:blip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1143000" y="5443538"/>
            <a:ext cx="1285875" cy="714375"/>
            <a:chOff x="0" y="0"/>
            <a:chExt cx="1714500" cy="9525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1714500" cy="952500"/>
            </a:xfrm>
            <a:custGeom>
              <a:avLst/>
              <a:gdLst/>
              <a:ahLst/>
              <a:cxnLst/>
              <a:rect r="r" b="b" t="t" l="l"/>
              <a:pathLst>
                <a:path h="952500" w="1714500">
                  <a:moveTo>
                    <a:pt x="0" y="0"/>
                  </a:moveTo>
                  <a:lnTo>
                    <a:pt x="1714500" y="0"/>
                  </a:lnTo>
                  <a:lnTo>
                    <a:pt x="1714500" y="952500"/>
                  </a:lnTo>
                  <a:lnTo>
                    <a:pt x="0" y="952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54329" t="0" r="-54329" b="0"/>
              </a:stretch>
            </a:blip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1143000" y="6643688"/>
            <a:ext cx="1285875" cy="714375"/>
            <a:chOff x="0" y="0"/>
            <a:chExt cx="1714500" cy="952500"/>
          </a:xfrm>
        </p:grpSpPr>
        <p:sp>
          <p:nvSpPr>
            <p:cNvPr name="Freeform 25" id="25" descr="image.png"/>
            <p:cNvSpPr/>
            <p:nvPr/>
          </p:nvSpPr>
          <p:spPr>
            <a:xfrm flipH="false" flipV="false" rot="0">
              <a:off x="0" y="0"/>
              <a:ext cx="1714500" cy="952500"/>
            </a:xfrm>
            <a:custGeom>
              <a:avLst/>
              <a:gdLst/>
              <a:ahLst/>
              <a:cxnLst/>
              <a:rect r="r" b="b" t="t" l="l"/>
              <a:pathLst>
                <a:path h="952500" w="1714500">
                  <a:moveTo>
                    <a:pt x="0" y="0"/>
                  </a:moveTo>
                  <a:lnTo>
                    <a:pt x="1714500" y="0"/>
                  </a:lnTo>
                  <a:lnTo>
                    <a:pt x="1714500" y="952500"/>
                  </a:lnTo>
                  <a:lnTo>
                    <a:pt x="0" y="952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-2000"/>
              </a:stretch>
            </a:blipFill>
          </p:spPr>
        </p:sp>
      </p:grpSp>
      <p:grpSp>
        <p:nvGrpSpPr>
          <p:cNvPr name="Group 26" id="26"/>
          <p:cNvGrpSpPr/>
          <p:nvPr/>
        </p:nvGrpSpPr>
        <p:grpSpPr>
          <a:xfrm rot="0">
            <a:off x="1143000" y="857250"/>
            <a:ext cx="85725" cy="828675"/>
            <a:chOff x="0" y="0"/>
            <a:chExt cx="114300" cy="110490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114300" cy="1104900"/>
            </a:xfrm>
            <a:custGeom>
              <a:avLst/>
              <a:gdLst/>
              <a:ahLst/>
              <a:cxnLst/>
              <a:rect r="r" b="b" t="t" l="l"/>
              <a:pathLst>
                <a:path h="1104900" w="114300">
                  <a:moveTo>
                    <a:pt x="0" y="0"/>
                  </a:moveTo>
                  <a:lnTo>
                    <a:pt x="114300" y="0"/>
                  </a:lnTo>
                  <a:lnTo>
                    <a:pt x="114300" y="1104900"/>
                  </a:lnTo>
                  <a:lnTo>
                    <a:pt x="0" y="1104900"/>
                  </a:lnTo>
                  <a:close/>
                </a:path>
              </a:pathLst>
            </a:custGeom>
            <a:solidFill>
              <a:srgbClr val="A3E635"/>
            </a:solidFill>
          </p:spPr>
        </p:sp>
      </p:grpSp>
      <p:grpSp>
        <p:nvGrpSpPr>
          <p:cNvPr name="Group 28" id="28"/>
          <p:cNvGrpSpPr/>
          <p:nvPr/>
        </p:nvGrpSpPr>
        <p:grpSpPr>
          <a:xfrm rot="0">
            <a:off x="1143000" y="2093119"/>
            <a:ext cx="1285875" cy="714375"/>
            <a:chOff x="0" y="0"/>
            <a:chExt cx="1714500" cy="9525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1714500" cy="952500"/>
            </a:xfrm>
            <a:custGeom>
              <a:avLst/>
              <a:gdLst/>
              <a:ahLst/>
              <a:cxnLst/>
              <a:rect r="r" b="b" t="t" l="l"/>
              <a:pathLst>
                <a:path h="952500" w="1714500">
                  <a:moveTo>
                    <a:pt x="0" y="0"/>
                  </a:moveTo>
                  <a:lnTo>
                    <a:pt x="1714500" y="0"/>
                  </a:lnTo>
                  <a:lnTo>
                    <a:pt x="1714500" y="952500"/>
                  </a:lnTo>
                  <a:lnTo>
                    <a:pt x="0" y="952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1321" t="0" r="-1321" b="0"/>
              </a:stretch>
            </a:blipFill>
          </p:spPr>
        </p:sp>
      </p:grpSp>
      <p:grpSp>
        <p:nvGrpSpPr>
          <p:cNvPr name="Group 30" id="30"/>
          <p:cNvGrpSpPr/>
          <p:nvPr/>
        </p:nvGrpSpPr>
        <p:grpSpPr>
          <a:xfrm rot="0">
            <a:off x="1143000" y="2895600"/>
            <a:ext cx="16002000" cy="14288"/>
            <a:chOff x="0" y="0"/>
            <a:chExt cx="21336000" cy="19050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21336000" cy="19050"/>
            </a:xfrm>
            <a:custGeom>
              <a:avLst/>
              <a:gdLst/>
              <a:ahLst/>
              <a:cxnLst/>
              <a:rect r="r" b="b" t="t" l="l"/>
              <a:pathLst>
                <a:path h="19050" w="21336000">
                  <a:moveTo>
                    <a:pt x="0" y="0"/>
                  </a:moveTo>
                  <a:lnTo>
                    <a:pt x="21336000" y="0"/>
                  </a:lnTo>
                  <a:lnTo>
                    <a:pt x="213360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757575"/>
            </a:solidFill>
          </p:spPr>
        </p:sp>
      </p:grpSp>
      <p:grpSp>
        <p:nvGrpSpPr>
          <p:cNvPr name="Group 32" id="32"/>
          <p:cNvGrpSpPr/>
          <p:nvPr/>
        </p:nvGrpSpPr>
        <p:grpSpPr>
          <a:xfrm rot="0">
            <a:off x="1143000" y="7848600"/>
            <a:ext cx="1285875" cy="714375"/>
            <a:chOff x="0" y="0"/>
            <a:chExt cx="1714500" cy="952500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1714500" cy="952500"/>
            </a:xfrm>
            <a:custGeom>
              <a:avLst/>
              <a:gdLst/>
              <a:ahLst/>
              <a:cxnLst/>
              <a:rect r="r" b="b" t="t" l="l"/>
              <a:pathLst>
                <a:path h="952500" w="1714500">
                  <a:moveTo>
                    <a:pt x="0" y="0"/>
                  </a:moveTo>
                  <a:lnTo>
                    <a:pt x="1714500" y="0"/>
                  </a:lnTo>
                  <a:lnTo>
                    <a:pt x="1714500" y="952500"/>
                  </a:lnTo>
                  <a:lnTo>
                    <a:pt x="0" y="952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4869" t="0" r="-4869" b="0"/>
              </a:stretch>
            </a:blipFill>
          </p:spPr>
        </p:sp>
      </p:grpSp>
      <p:grpSp>
        <p:nvGrpSpPr>
          <p:cNvPr name="Group 34" id="34"/>
          <p:cNvGrpSpPr/>
          <p:nvPr/>
        </p:nvGrpSpPr>
        <p:grpSpPr>
          <a:xfrm rot="0">
            <a:off x="1143000" y="8651081"/>
            <a:ext cx="16002000" cy="14288"/>
            <a:chOff x="0" y="0"/>
            <a:chExt cx="21336000" cy="19050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21336000" cy="19050"/>
            </a:xfrm>
            <a:custGeom>
              <a:avLst/>
              <a:gdLst/>
              <a:ahLst/>
              <a:cxnLst/>
              <a:rect r="r" b="b" t="t" l="l"/>
              <a:pathLst>
                <a:path h="19050" w="21336000">
                  <a:moveTo>
                    <a:pt x="0" y="0"/>
                  </a:moveTo>
                  <a:lnTo>
                    <a:pt x="21336000" y="0"/>
                  </a:lnTo>
                  <a:lnTo>
                    <a:pt x="213360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757575"/>
            </a:solidFill>
          </p:spPr>
        </p:sp>
      </p:grpSp>
      <p:sp>
        <p:nvSpPr>
          <p:cNvPr name="TextBox 36" id="36"/>
          <p:cNvSpPr txBox="true"/>
          <p:nvPr/>
        </p:nvSpPr>
        <p:spPr>
          <a:xfrm rot="0">
            <a:off x="2786062" y="3200400"/>
            <a:ext cx="6733431" cy="2190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755"/>
              </a:lnSpc>
            </a:pPr>
            <a:r>
              <a:rPr lang="en-US" sz="1462">
                <a:solidFill>
                  <a:srgbClr val="F0F6FC"/>
                </a:solidFill>
                <a:latin typeface="Lato"/>
                <a:ea typeface="Lato"/>
                <a:cs typeface="Lato"/>
                <a:sym typeface="Lato"/>
              </a:rPr>
              <a:t>https://miro.medium.com/v2/resize:fit:1400/1*kar7gqRbHR-Q-T8EPCQCVQ.jpeg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2786062" y="3490913"/>
            <a:ext cx="2097673" cy="2762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800">
                <a:solidFill>
                  <a:srgbClr val="F0F6FC"/>
                </a:solidFill>
                <a:latin typeface="Lato"/>
                <a:ea typeface="Lato"/>
                <a:cs typeface="Lato"/>
                <a:sym typeface="Lato"/>
              </a:rPr>
              <a:t>Source: </a:t>
            </a:r>
            <a:r>
              <a:rPr lang="en-US" sz="1800">
                <a:solidFill>
                  <a:srgbClr val="4F46E5"/>
                </a:solidFill>
                <a:latin typeface="Lato"/>
                <a:ea typeface="Lato"/>
                <a:cs typeface="Lato"/>
                <a:sym typeface="Lato"/>
              </a:rPr>
              <a:t>medium.com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2786062" y="4357688"/>
            <a:ext cx="9407069" cy="2190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755"/>
              </a:lnSpc>
            </a:pPr>
            <a:r>
              <a:rPr lang="en-US" sz="1462">
                <a:solidFill>
                  <a:srgbClr val="F0F6FC"/>
                </a:solidFill>
                <a:latin typeface="Lato"/>
                <a:ea typeface="Lato"/>
                <a:cs typeface="Lato"/>
                <a:sym typeface="Lato"/>
              </a:rPr>
              <a:t>https://indico.ego-gw.it/event/819/contributions/7910/attachments/4617/8411/CAOS_VacTowers-Capoccia.pdf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2786062" y="4648200"/>
            <a:ext cx="12387888" cy="2762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800">
                <a:solidFill>
                  <a:srgbClr val="F0F6FC"/>
                </a:solidFill>
                <a:latin typeface="Lato"/>
                <a:ea typeface="Lato"/>
                <a:cs typeface="Lato"/>
                <a:sym typeface="Lato"/>
              </a:rPr>
              <a:t>Source:</a:t>
            </a:r>
            <a:r>
              <a:rPr lang="en-US" sz="1800" u="sng">
                <a:solidFill>
                  <a:srgbClr val="4F46E5"/>
                </a:solidFill>
                <a:latin typeface="Lato"/>
                <a:ea typeface="Lato"/>
                <a:cs typeface="Lato"/>
                <a:sym typeface="Lato"/>
                <a:hlinkClick r:id="rId9" tooltip="https://indico.ego-gw.it/event/819/contributions/7910/attachments/4617/8411/CAOS_VacTowers-Capoccia.pdf"/>
              </a:rPr>
              <a:t> https://indico.ego-gw.it/event/819/contributions/7910/attachments/4617/8411/CAOS_VacTowers-Capoccia.pd</a:t>
            </a:r>
            <a:r>
              <a:rPr lang="en-US" sz="1800" u="sng">
                <a:solidFill>
                  <a:srgbClr val="4F46E5"/>
                </a:solidFill>
                <a:latin typeface="Lato"/>
                <a:ea typeface="Lato"/>
                <a:cs typeface="Lato"/>
                <a:sym typeface="Lato"/>
              </a:rPr>
              <a:t>f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2786062" y="5514975"/>
            <a:ext cx="3415070" cy="2190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755"/>
              </a:lnSpc>
            </a:pPr>
            <a:r>
              <a:rPr lang="en-US" sz="1462">
                <a:solidFill>
                  <a:srgbClr val="F0F6FC"/>
                </a:solidFill>
                <a:latin typeface="Lato"/>
                <a:ea typeface="Lato"/>
                <a:cs typeface="Lato"/>
                <a:sym typeface="Lato"/>
              </a:rPr>
              <a:t>https://gymnasium.farama.org/index.html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2786062" y="5805487"/>
            <a:ext cx="5013127" cy="2762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800">
                <a:solidFill>
                  <a:srgbClr val="F0F6FC"/>
                </a:solidFill>
                <a:latin typeface="Lato"/>
                <a:ea typeface="Lato"/>
                <a:cs typeface="Lato"/>
                <a:sym typeface="Lato"/>
              </a:rPr>
              <a:t>Source:</a:t>
            </a:r>
            <a:r>
              <a:rPr lang="en-US" sz="1800" u="sng">
                <a:solidFill>
                  <a:srgbClr val="4F46E5"/>
                </a:solidFill>
                <a:latin typeface="Lato"/>
                <a:ea typeface="Lato"/>
                <a:cs typeface="Lato"/>
                <a:sym typeface="Lato"/>
                <a:hlinkClick r:id="rId10" tooltip="https://gymnasium.farama.org/index.html"/>
              </a:rPr>
              <a:t> https://gymnasium.farama.org/index.htm</a:t>
            </a:r>
            <a:r>
              <a:rPr lang="en-US" sz="1800">
                <a:solidFill>
                  <a:srgbClr val="4F46E5"/>
                </a:solidFill>
                <a:latin typeface="Lato"/>
                <a:ea typeface="Lato"/>
                <a:cs typeface="Lato"/>
                <a:sym typeface="Lato"/>
              </a:rPr>
              <a:t>l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2786062" y="6600825"/>
            <a:ext cx="14358938" cy="457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755"/>
              </a:lnSpc>
            </a:pPr>
            <a:r>
              <a:rPr lang="en-US" sz="1462">
                <a:solidFill>
                  <a:srgbClr val="F0F6FC"/>
                </a:solidFill>
                <a:latin typeface="Lato"/>
                <a:ea typeface="Lato"/>
                <a:cs typeface="Lato"/>
                <a:sym typeface="Lato"/>
              </a:rPr>
              <a:t>https://www.aei.mpg.de/535047/original-1773993106.jpg?t=ZXlKM2FXUjBhQ0k2T1RZMkxDSnZZbXBmYVdRaU9qVXpOVEEwTjMwPS0tNDFhZjBhMWFjZDM1NjU3ZDNiZTExNjI4NGJhYjExNjkyYTVlY2MxMg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2786062" y="7119937"/>
            <a:ext cx="14358938" cy="2809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800">
                <a:solidFill>
                  <a:srgbClr val="F0F6FC"/>
                </a:solidFill>
                <a:latin typeface="Lato"/>
                <a:ea typeface="Lato"/>
                <a:cs typeface="Lato"/>
                <a:sym typeface="Lato"/>
              </a:rPr>
              <a:t>Source: </a:t>
            </a:r>
            <a:r>
              <a:rPr lang="en-US" sz="1800">
                <a:solidFill>
                  <a:srgbClr val="4F46E5"/>
                </a:solidFill>
                <a:latin typeface="Lato"/>
                <a:ea typeface="Lato"/>
                <a:cs typeface="Lato"/>
                <a:sym typeface="Lato"/>
              </a:rPr>
              <a:t>www.aei.mpg.de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1428750" y="828675"/>
            <a:ext cx="16502062" cy="857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b="true" sz="5400">
                <a:solidFill>
                  <a:srgbClr val="F0F6FC"/>
                </a:solidFill>
                <a:latin typeface="Arimo Bold"/>
                <a:ea typeface="Arimo Bold"/>
                <a:cs typeface="Arimo Bold"/>
                <a:sym typeface="Arimo Bold"/>
              </a:rPr>
              <a:t>Image Sources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2786062" y="2164556"/>
            <a:ext cx="4290983" cy="2190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755"/>
              </a:lnSpc>
            </a:pPr>
            <a:r>
              <a:rPr lang="en-US" sz="1462">
                <a:solidFill>
                  <a:srgbClr val="F0F6FC"/>
                </a:solidFill>
                <a:latin typeface="Lato"/>
                <a:ea typeface="Lato"/>
                <a:cs typeface="Lato"/>
                <a:sym typeface="Lato"/>
              </a:rPr>
              <a:t>https://www.ligo.caltech.edu/image/ligo20170927b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2786062" y="2455069"/>
            <a:ext cx="6091119" cy="2762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800">
                <a:solidFill>
                  <a:srgbClr val="F0F6FC"/>
                </a:solidFill>
                <a:latin typeface="Lato"/>
                <a:ea typeface="Lato"/>
                <a:cs typeface="Lato"/>
                <a:sym typeface="Lato"/>
              </a:rPr>
              <a:t>Source: </a:t>
            </a:r>
            <a:r>
              <a:rPr lang="en-US" sz="1800" u="sng">
                <a:solidFill>
                  <a:srgbClr val="4F46E5"/>
                </a:solidFill>
                <a:latin typeface="Lato"/>
                <a:ea typeface="Lato"/>
                <a:cs typeface="Lato"/>
                <a:sym typeface="Lato"/>
                <a:hlinkClick r:id="rId11" tooltip="https://www.ligo.caltech.edu/image/ligo20170927b"/>
              </a:rPr>
              <a:t>https://www.ligo.caltech.edu/image/ligo20170927b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2786062" y="7920038"/>
            <a:ext cx="9009609" cy="2190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755"/>
              </a:lnSpc>
            </a:pPr>
            <a:r>
              <a:rPr lang="en-US" sz="1462">
                <a:solidFill>
                  <a:srgbClr val="F0F6FC"/>
                </a:solidFill>
                <a:latin typeface="Lato"/>
                <a:ea typeface="Lato"/>
                <a:cs typeface="Lato"/>
                <a:sym typeface="Lato"/>
              </a:rPr>
              <a:t>https://www.einstein-telescope.it/2024/04/22/et-un-altro-passo-verso-la-realizzazione-del-laboratorio-caos/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2786062" y="8210550"/>
            <a:ext cx="11898720" cy="2762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800">
                <a:solidFill>
                  <a:srgbClr val="F0F6FC"/>
                </a:solidFill>
                <a:latin typeface="Lato"/>
                <a:ea typeface="Lato"/>
                <a:cs typeface="Lato"/>
                <a:sym typeface="Lato"/>
              </a:rPr>
              <a:t>Source:</a:t>
            </a:r>
            <a:r>
              <a:rPr lang="en-US" sz="1800" u="sng">
                <a:solidFill>
                  <a:srgbClr val="4F46E5"/>
                </a:solidFill>
                <a:latin typeface="Lato"/>
                <a:ea typeface="Lato"/>
                <a:cs typeface="Lato"/>
                <a:sym typeface="Lato"/>
                <a:hlinkClick r:id="rId12" tooltip="https://www.einstein-telescope.it/2024/04/22/et-un-altro-passo-verso-la-realizzazione-del-laboratorio-caos/"/>
              </a:rPr>
              <a:t> https://www.einstein-telescope.it/2024/04/22/et-un-altro-passo-verso-la-realizzazione-del-laboratorio-caos/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A0C1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43000" y="857250"/>
            <a:ext cx="85725" cy="828675"/>
            <a:chOff x="0" y="0"/>
            <a:chExt cx="114300" cy="11049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4300" cy="1104900"/>
            </a:xfrm>
            <a:custGeom>
              <a:avLst/>
              <a:gdLst/>
              <a:ahLst/>
              <a:cxnLst/>
              <a:rect r="r" b="b" t="t" l="l"/>
              <a:pathLst>
                <a:path h="1104900" w="114300">
                  <a:moveTo>
                    <a:pt x="0" y="0"/>
                  </a:moveTo>
                  <a:lnTo>
                    <a:pt x="114300" y="0"/>
                  </a:lnTo>
                  <a:lnTo>
                    <a:pt x="114300" y="1104900"/>
                  </a:lnTo>
                  <a:lnTo>
                    <a:pt x="0" y="1104900"/>
                  </a:lnTo>
                  <a:close/>
                </a:path>
              </a:pathLst>
            </a:custGeom>
            <a:solidFill>
              <a:srgbClr val="A3E635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143000" y="2093119"/>
            <a:ext cx="1285875" cy="714375"/>
            <a:chOff x="0" y="0"/>
            <a:chExt cx="1714500" cy="9525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714500" cy="952500"/>
            </a:xfrm>
            <a:custGeom>
              <a:avLst/>
              <a:gdLst/>
              <a:ahLst/>
              <a:cxnLst/>
              <a:rect r="r" b="b" t="t" l="l"/>
              <a:pathLst>
                <a:path h="952500" w="1714500">
                  <a:moveTo>
                    <a:pt x="0" y="0"/>
                  </a:moveTo>
                  <a:lnTo>
                    <a:pt x="1714500" y="0"/>
                  </a:lnTo>
                  <a:lnTo>
                    <a:pt x="1714500" y="952500"/>
                  </a:lnTo>
                  <a:lnTo>
                    <a:pt x="0" y="952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9698" r="-1910" b="-9078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1143000" y="2895600"/>
            <a:ext cx="16002000" cy="14288"/>
            <a:chOff x="0" y="0"/>
            <a:chExt cx="21336000" cy="1905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1336000" cy="19050"/>
            </a:xfrm>
            <a:custGeom>
              <a:avLst/>
              <a:gdLst/>
              <a:ahLst/>
              <a:cxnLst/>
              <a:rect r="r" b="b" t="t" l="l"/>
              <a:pathLst>
                <a:path h="19050" w="21336000">
                  <a:moveTo>
                    <a:pt x="0" y="0"/>
                  </a:moveTo>
                  <a:lnTo>
                    <a:pt x="21336000" y="0"/>
                  </a:lnTo>
                  <a:lnTo>
                    <a:pt x="213360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757575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2670902" y="2093119"/>
            <a:ext cx="1285875" cy="714375"/>
            <a:chOff x="0" y="0"/>
            <a:chExt cx="1714500" cy="9525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714500" cy="952500"/>
            </a:xfrm>
            <a:custGeom>
              <a:avLst/>
              <a:gdLst/>
              <a:ahLst/>
              <a:cxnLst/>
              <a:rect r="r" b="b" t="t" l="l"/>
              <a:pathLst>
                <a:path h="952500" w="1714500">
                  <a:moveTo>
                    <a:pt x="0" y="0"/>
                  </a:moveTo>
                  <a:lnTo>
                    <a:pt x="1714500" y="0"/>
                  </a:lnTo>
                  <a:lnTo>
                    <a:pt x="1714500" y="952500"/>
                  </a:lnTo>
                  <a:lnTo>
                    <a:pt x="0" y="952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25262" r="0" b="-25262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4194902" y="2093119"/>
            <a:ext cx="1285875" cy="714375"/>
            <a:chOff x="0" y="0"/>
            <a:chExt cx="1714500" cy="9525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714500" cy="952500"/>
            </a:xfrm>
            <a:custGeom>
              <a:avLst/>
              <a:gdLst/>
              <a:ahLst/>
              <a:cxnLst/>
              <a:rect r="r" b="b" t="t" l="l"/>
              <a:pathLst>
                <a:path h="952500" w="1714500">
                  <a:moveTo>
                    <a:pt x="0" y="0"/>
                  </a:moveTo>
                  <a:lnTo>
                    <a:pt x="1714500" y="0"/>
                  </a:lnTo>
                  <a:lnTo>
                    <a:pt x="1714500" y="952500"/>
                  </a:lnTo>
                  <a:lnTo>
                    <a:pt x="0" y="952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93369" t="0" r="-93369" b="0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143000" y="3386138"/>
            <a:ext cx="1285875" cy="714375"/>
            <a:chOff x="0" y="0"/>
            <a:chExt cx="1714500" cy="9525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714500" cy="952500"/>
            </a:xfrm>
            <a:custGeom>
              <a:avLst/>
              <a:gdLst/>
              <a:ahLst/>
              <a:cxnLst/>
              <a:rect r="r" b="b" t="t" l="l"/>
              <a:pathLst>
                <a:path h="952500" w="1714500">
                  <a:moveTo>
                    <a:pt x="0" y="0"/>
                  </a:moveTo>
                  <a:lnTo>
                    <a:pt x="1714500" y="0"/>
                  </a:lnTo>
                  <a:lnTo>
                    <a:pt x="1714500" y="952500"/>
                  </a:lnTo>
                  <a:lnTo>
                    <a:pt x="0" y="952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991" r="-3719" b="-991"/>
              </a:stretch>
            </a:blip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1143000" y="4188619"/>
            <a:ext cx="16002000" cy="14288"/>
            <a:chOff x="0" y="0"/>
            <a:chExt cx="21336000" cy="1905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1336000" cy="19050"/>
            </a:xfrm>
            <a:custGeom>
              <a:avLst/>
              <a:gdLst/>
              <a:ahLst/>
              <a:cxnLst/>
              <a:rect r="r" b="b" t="t" l="l"/>
              <a:pathLst>
                <a:path h="19050" w="21336000">
                  <a:moveTo>
                    <a:pt x="0" y="0"/>
                  </a:moveTo>
                  <a:lnTo>
                    <a:pt x="21336000" y="0"/>
                  </a:lnTo>
                  <a:lnTo>
                    <a:pt x="213360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757575"/>
            </a:solid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2670902" y="3386138"/>
            <a:ext cx="1285875" cy="714375"/>
            <a:chOff x="0" y="0"/>
            <a:chExt cx="1714500" cy="9525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714500" cy="952500"/>
            </a:xfrm>
            <a:custGeom>
              <a:avLst/>
              <a:gdLst/>
              <a:ahLst/>
              <a:cxnLst/>
              <a:rect r="r" b="b" t="t" l="l"/>
              <a:pathLst>
                <a:path h="952500" w="1714500">
                  <a:moveTo>
                    <a:pt x="0" y="0"/>
                  </a:moveTo>
                  <a:lnTo>
                    <a:pt x="1714500" y="0"/>
                  </a:lnTo>
                  <a:lnTo>
                    <a:pt x="1714500" y="952500"/>
                  </a:lnTo>
                  <a:lnTo>
                    <a:pt x="0" y="952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4265" t="0" r="-4265" b="-6713"/>
              </a:stretch>
            </a:blip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4194902" y="3386138"/>
            <a:ext cx="1285875" cy="714375"/>
            <a:chOff x="0" y="0"/>
            <a:chExt cx="1714500" cy="9525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714500" cy="952500"/>
            </a:xfrm>
            <a:custGeom>
              <a:avLst/>
              <a:gdLst/>
              <a:ahLst/>
              <a:cxnLst/>
              <a:rect r="r" b="b" t="t" l="l"/>
              <a:pathLst>
                <a:path h="952500" w="1714500">
                  <a:moveTo>
                    <a:pt x="0" y="0"/>
                  </a:moveTo>
                  <a:lnTo>
                    <a:pt x="1714500" y="0"/>
                  </a:lnTo>
                  <a:lnTo>
                    <a:pt x="1714500" y="952500"/>
                  </a:lnTo>
                  <a:lnTo>
                    <a:pt x="0" y="952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-287" r="0" b="-287"/>
              </a:stretch>
            </a:blip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1143000" y="4498181"/>
            <a:ext cx="1285875" cy="714375"/>
            <a:chOff x="0" y="0"/>
            <a:chExt cx="1714500" cy="9525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714500" cy="952500"/>
            </a:xfrm>
            <a:custGeom>
              <a:avLst/>
              <a:gdLst/>
              <a:ahLst/>
              <a:cxnLst/>
              <a:rect r="r" b="b" t="t" l="l"/>
              <a:pathLst>
                <a:path h="952500" w="1714500">
                  <a:moveTo>
                    <a:pt x="0" y="0"/>
                  </a:moveTo>
                  <a:lnTo>
                    <a:pt x="1714500" y="0"/>
                  </a:lnTo>
                  <a:lnTo>
                    <a:pt x="1714500" y="952500"/>
                  </a:lnTo>
                  <a:lnTo>
                    <a:pt x="0" y="952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-10000" r="0" b="-10000"/>
              </a:stretch>
            </a:blip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1143000" y="5300662"/>
            <a:ext cx="16002000" cy="14288"/>
            <a:chOff x="0" y="0"/>
            <a:chExt cx="21336000" cy="1905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21336000" cy="19050"/>
            </a:xfrm>
            <a:custGeom>
              <a:avLst/>
              <a:gdLst/>
              <a:ahLst/>
              <a:cxnLst/>
              <a:rect r="r" b="b" t="t" l="l"/>
              <a:pathLst>
                <a:path h="19050" w="21336000">
                  <a:moveTo>
                    <a:pt x="0" y="0"/>
                  </a:moveTo>
                  <a:lnTo>
                    <a:pt x="21336000" y="0"/>
                  </a:lnTo>
                  <a:lnTo>
                    <a:pt x="213360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757575"/>
            </a:solid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1143000" y="5476875"/>
            <a:ext cx="1285875" cy="714375"/>
            <a:chOff x="0" y="0"/>
            <a:chExt cx="1714500" cy="95250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1714500" cy="952500"/>
            </a:xfrm>
            <a:custGeom>
              <a:avLst/>
              <a:gdLst/>
              <a:ahLst/>
              <a:cxnLst/>
              <a:rect r="r" b="b" t="t" l="l"/>
              <a:pathLst>
                <a:path h="952500" w="1714500">
                  <a:moveTo>
                    <a:pt x="0" y="0"/>
                  </a:moveTo>
                  <a:lnTo>
                    <a:pt x="1714500" y="0"/>
                  </a:lnTo>
                  <a:lnTo>
                    <a:pt x="1714500" y="952500"/>
                  </a:lnTo>
                  <a:lnTo>
                    <a:pt x="0" y="952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-58108" r="0" b="-58108"/>
              </a:stretch>
            </a:blipFill>
          </p:spPr>
        </p:sp>
      </p:grpSp>
      <p:grpSp>
        <p:nvGrpSpPr>
          <p:cNvPr name="Group 26" id="26"/>
          <p:cNvGrpSpPr/>
          <p:nvPr/>
        </p:nvGrpSpPr>
        <p:grpSpPr>
          <a:xfrm rot="0">
            <a:off x="1143000" y="6279356"/>
            <a:ext cx="16002000" cy="14288"/>
            <a:chOff x="0" y="0"/>
            <a:chExt cx="21336000" cy="1905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21336000" cy="19050"/>
            </a:xfrm>
            <a:custGeom>
              <a:avLst/>
              <a:gdLst/>
              <a:ahLst/>
              <a:cxnLst/>
              <a:rect r="r" b="b" t="t" l="l"/>
              <a:pathLst>
                <a:path h="19050" w="21336000">
                  <a:moveTo>
                    <a:pt x="0" y="0"/>
                  </a:moveTo>
                  <a:lnTo>
                    <a:pt x="21336000" y="0"/>
                  </a:lnTo>
                  <a:lnTo>
                    <a:pt x="213360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757575"/>
            </a:solidFill>
          </p:spPr>
        </p:sp>
      </p:grpSp>
      <p:grpSp>
        <p:nvGrpSpPr>
          <p:cNvPr name="Group 28" id="28"/>
          <p:cNvGrpSpPr/>
          <p:nvPr/>
        </p:nvGrpSpPr>
        <p:grpSpPr>
          <a:xfrm rot="0">
            <a:off x="1143000" y="6379369"/>
            <a:ext cx="1285875" cy="714375"/>
            <a:chOff x="0" y="0"/>
            <a:chExt cx="1714500" cy="9525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1714500" cy="952500"/>
            </a:xfrm>
            <a:custGeom>
              <a:avLst/>
              <a:gdLst/>
              <a:ahLst/>
              <a:cxnLst/>
              <a:rect r="r" b="b" t="t" l="l"/>
              <a:pathLst>
                <a:path h="952500" w="1714500">
                  <a:moveTo>
                    <a:pt x="0" y="0"/>
                  </a:moveTo>
                  <a:lnTo>
                    <a:pt x="1714500" y="0"/>
                  </a:lnTo>
                  <a:lnTo>
                    <a:pt x="1714500" y="952500"/>
                  </a:lnTo>
                  <a:lnTo>
                    <a:pt x="0" y="952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0" t="-40000" r="0" b="-40000"/>
              </a:stretch>
            </a:blipFill>
          </p:spPr>
        </p:sp>
      </p:grpSp>
      <p:grpSp>
        <p:nvGrpSpPr>
          <p:cNvPr name="Group 30" id="30"/>
          <p:cNvGrpSpPr/>
          <p:nvPr/>
        </p:nvGrpSpPr>
        <p:grpSpPr>
          <a:xfrm rot="0">
            <a:off x="1143000" y="7181850"/>
            <a:ext cx="16002000" cy="14288"/>
            <a:chOff x="0" y="0"/>
            <a:chExt cx="21336000" cy="19050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21336000" cy="19050"/>
            </a:xfrm>
            <a:custGeom>
              <a:avLst/>
              <a:gdLst/>
              <a:ahLst/>
              <a:cxnLst/>
              <a:rect r="r" b="b" t="t" l="l"/>
              <a:pathLst>
                <a:path h="19050" w="21336000">
                  <a:moveTo>
                    <a:pt x="0" y="0"/>
                  </a:moveTo>
                  <a:lnTo>
                    <a:pt x="21336000" y="0"/>
                  </a:lnTo>
                  <a:lnTo>
                    <a:pt x="213360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757575"/>
            </a:solidFill>
          </p:spPr>
        </p:sp>
      </p:grpSp>
      <p:sp>
        <p:nvSpPr>
          <p:cNvPr name="TextBox 32" id="32"/>
          <p:cNvSpPr txBox="true"/>
          <p:nvPr/>
        </p:nvSpPr>
        <p:spPr>
          <a:xfrm rot="0">
            <a:off x="1428750" y="828675"/>
            <a:ext cx="16502062" cy="857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b="true" sz="5400">
                <a:solidFill>
                  <a:srgbClr val="F0F6FC"/>
                </a:solidFill>
                <a:latin typeface="Arimo Bold"/>
                <a:ea typeface="Arimo Bold"/>
                <a:cs typeface="Arimo Bold"/>
                <a:sym typeface="Arimo Bold"/>
              </a:rPr>
              <a:t>Image Sources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5899736" y="2166923"/>
            <a:ext cx="1794331" cy="2190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755"/>
              </a:lnSpc>
            </a:pPr>
            <a:r>
              <a:rPr lang="en-US" sz="1462">
                <a:solidFill>
                  <a:srgbClr val="F0F6FC"/>
                </a:solidFill>
                <a:latin typeface="Lato"/>
                <a:ea typeface="Lato"/>
                <a:cs typeface="Lato"/>
                <a:sym typeface="Lato"/>
              </a:rPr>
              <a:t>Theory_Optical_Lever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5899736" y="2457435"/>
            <a:ext cx="4540746" cy="2762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800">
                <a:solidFill>
                  <a:srgbClr val="F0F6FC"/>
                </a:solidFill>
                <a:latin typeface="Lato"/>
                <a:ea typeface="Lato"/>
                <a:cs typeface="Lato"/>
                <a:sym typeface="Lato"/>
              </a:rPr>
              <a:t>Source: </a:t>
            </a:r>
            <a:r>
              <a:rPr lang="en-US" sz="1800" u="sng">
                <a:solidFill>
                  <a:srgbClr val="4F46E5"/>
                </a:solidFill>
                <a:latin typeface="Lato"/>
                <a:ea typeface="Lato"/>
                <a:cs typeface="Lato"/>
                <a:sym typeface="Lato"/>
                <a:hlinkClick r:id="rId12" tooltip="https://tds.virgo-gw.eu/ql/?c=11375"/>
              </a:rPr>
              <a:t>https://tds.virgo-gw.eu/ql/?c=11375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6004117" y="3733800"/>
            <a:ext cx="1689951" cy="3081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18"/>
              </a:lnSpc>
            </a:pPr>
            <a:r>
              <a:rPr lang="en-US" sz="2015">
                <a:solidFill>
                  <a:srgbClr val="F0F6FC"/>
                </a:solidFill>
                <a:latin typeface="Lato"/>
                <a:ea typeface="Lato"/>
                <a:cs typeface="Lato"/>
                <a:sym typeface="Lato"/>
              </a:rPr>
              <a:t>Made by AI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2670902" y="4498181"/>
            <a:ext cx="3040618" cy="219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755"/>
              </a:lnSpc>
            </a:pPr>
            <a:r>
              <a:rPr lang="en-US" sz="1462">
                <a:solidFill>
                  <a:srgbClr val="F0F6FC"/>
                </a:solidFill>
                <a:latin typeface="Lato"/>
                <a:ea typeface="Lato"/>
                <a:cs typeface="Lato"/>
                <a:sym typeface="Lato"/>
              </a:rPr>
              <a:t>Construction site Background Images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2670902" y="4788694"/>
            <a:ext cx="7454741" cy="276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800">
                <a:solidFill>
                  <a:srgbClr val="F0F6FC"/>
                </a:solidFill>
                <a:latin typeface="Lato"/>
                <a:ea typeface="Lato"/>
                <a:cs typeface="Lato"/>
                <a:sym typeface="Lato"/>
              </a:rPr>
              <a:t>Source: </a:t>
            </a:r>
            <a:r>
              <a:rPr lang="en-US" sz="1800" u="sng">
                <a:solidFill>
                  <a:srgbClr val="4F46E5"/>
                </a:solidFill>
                <a:latin typeface="Lato"/>
                <a:ea typeface="Lato"/>
                <a:cs typeface="Lato"/>
                <a:sym typeface="Lato"/>
                <a:hlinkClick r:id="rId13" tooltip="https://stock.adobe.com/search?k=construction+site+background"/>
              </a:rPr>
              <a:t>https://stock.adobe.com/search?k=construction+site+background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2670902" y="5476875"/>
            <a:ext cx="1995607" cy="219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755"/>
              </a:lnSpc>
            </a:pPr>
            <a:r>
              <a:rPr lang="en-US" sz="1462">
                <a:solidFill>
                  <a:srgbClr val="F0F6FC"/>
                </a:solidFill>
                <a:latin typeface="Lato"/>
                <a:ea typeface="Lato"/>
                <a:cs typeface="Lato"/>
                <a:sym typeface="Lato"/>
              </a:rPr>
              <a:t>Construction man Image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2670902" y="5767387"/>
            <a:ext cx="9549765" cy="276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800">
                <a:solidFill>
                  <a:srgbClr val="F0F6FC"/>
                </a:solidFill>
                <a:latin typeface="Lato"/>
                <a:ea typeface="Lato"/>
                <a:cs typeface="Lato"/>
                <a:sym typeface="Lato"/>
              </a:rPr>
              <a:t>Source:</a:t>
            </a:r>
            <a:r>
              <a:rPr lang="en-US" sz="1800">
                <a:solidFill>
                  <a:srgbClr val="4F46E5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800" u="sng">
                <a:solidFill>
                  <a:srgbClr val="4F46E5"/>
                </a:solidFill>
                <a:latin typeface="Lato"/>
                <a:ea typeface="Lato"/>
                <a:cs typeface="Lato"/>
                <a:sym typeface="Lato"/>
                <a:hlinkClick r:id="rId14" tooltip="https://stock.adobe.com/ch_it/images/3d-man-prohibiting-with-stop-sign/343733182"/>
              </a:rPr>
              <a:t>https://stock.adobe.com/ch_it/images/3d-man-prohibiting-with-stop-sign/343733182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2670902" y="6379369"/>
            <a:ext cx="619899" cy="2190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755"/>
              </a:lnSpc>
            </a:pPr>
            <a:r>
              <a:rPr lang="en-US" sz="1462">
                <a:solidFill>
                  <a:srgbClr val="F0F6FC"/>
                </a:solidFill>
                <a:latin typeface="Lato"/>
                <a:ea typeface="Lato"/>
                <a:cs typeface="Lato"/>
                <a:sym typeface="Lato"/>
              </a:rPr>
              <a:t>Mujoco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2670902" y="6669881"/>
            <a:ext cx="6509117" cy="2762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800">
                <a:solidFill>
                  <a:srgbClr val="F0F6FC"/>
                </a:solidFill>
                <a:latin typeface="Lato"/>
                <a:ea typeface="Lato"/>
                <a:cs typeface="Lato"/>
                <a:sym typeface="Lato"/>
              </a:rPr>
              <a:t>Source: </a:t>
            </a:r>
            <a:r>
              <a:rPr lang="en-US" sz="1800" u="sng">
                <a:solidFill>
                  <a:srgbClr val="4F46E5"/>
                </a:solidFill>
                <a:latin typeface="Lato"/>
                <a:ea typeface="Lato"/>
                <a:cs typeface="Lato"/>
                <a:sym typeface="Lato"/>
                <a:hlinkClick r:id="rId15" tooltip="https://mujoco.readthedocs.io/en/stable/overview.html"/>
              </a:rPr>
              <a:t> https://mujoco.readthedocs.io/en/stable/overview.htm</a:t>
            </a:r>
            <a:r>
              <a:rPr lang="en-US" sz="1800">
                <a:solidFill>
                  <a:srgbClr val="4F46E5"/>
                </a:solidFill>
                <a:latin typeface="Lato"/>
                <a:ea typeface="Lato"/>
                <a:cs typeface="Lato"/>
                <a:sym typeface="Lato"/>
              </a:rPr>
              <a:t>l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A0C1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43000" y="857250"/>
            <a:ext cx="85725" cy="828675"/>
            <a:chOff x="0" y="0"/>
            <a:chExt cx="114300" cy="11049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4300" cy="1104900"/>
            </a:xfrm>
            <a:custGeom>
              <a:avLst/>
              <a:gdLst/>
              <a:ahLst/>
              <a:cxnLst/>
              <a:rect r="r" b="b" t="t" l="l"/>
              <a:pathLst>
                <a:path h="1104900" w="114300">
                  <a:moveTo>
                    <a:pt x="0" y="0"/>
                  </a:moveTo>
                  <a:lnTo>
                    <a:pt x="114300" y="0"/>
                  </a:lnTo>
                  <a:lnTo>
                    <a:pt x="114300" y="1104900"/>
                  </a:lnTo>
                  <a:lnTo>
                    <a:pt x="0" y="1104900"/>
                  </a:lnTo>
                  <a:close/>
                </a:path>
              </a:pathLst>
            </a:custGeom>
            <a:solidFill>
              <a:srgbClr val="A3E635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143000" y="2895600"/>
            <a:ext cx="16002000" cy="14288"/>
            <a:chOff x="0" y="0"/>
            <a:chExt cx="21336000" cy="1905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1336000" cy="19050"/>
            </a:xfrm>
            <a:custGeom>
              <a:avLst/>
              <a:gdLst/>
              <a:ahLst/>
              <a:cxnLst/>
              <a:rect r="r" b="b" t="t" l="l"/>
              <a:pathLst>
                <a:path h="19050" w="21336000">
                  <a:moveTo>
                    <a:pt x="0" y="0"/>
                  </a:moveTo>
                  <a:lnTo>
                    <a:pt x="21336000" y="0"/>
                  </a:lnTo>
                  <a:lnTo>
                    <a:pt x="213360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757575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1428750" y="828675"/>
            <a:ext cx="3697962" cy="847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b="true" sz="5400">
                <a:solidFill>
                  <a:srgbClr val="F0F6FC"/>
                </a:solidFill>
                <a:latin typeface="Arimo Bold"/>
                <a:ea typeface="Arimo Bold"/>
                <a:cs typeface="Arimo Bold"/>
                <a:sym typeface="Arimo Bold"/>
              </a:rPr>
              <a:t>References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228725" y="2192745"/>
            <a:ext cx="1794331" cy="2190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755"/>
              </a:lnSpc>
            </a:pPr>
            <a:r>
              <a:rPr lang="en-US" sz="1462">
                <a:solidFill>
                  <a:srgbClr val="F0F6FC"/>
                </a:solidFill>
                <a:latin typeface="Lato"/>
                <a:ea typeface="Lato"/>
                <a:cs typeface="Lato"/>
                <a:sym typeface="Lato"/>
              </a:rPr>
              <a:t>Theory_Optical_Lever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228725" y="2483258"/>
            <a:ext cx="3408462" cy="2762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800">
                <a:solidFill>
                  <a:srgbClr val="F0F6FC"/>
                </a:solidFill>
                <a:latin typeface="Lato"/>
                <a:ea typeface="Lato"/>
                <a:cs typeface="Lato"/>
                <a:sym typeface="Lato"/>
              </a:rPr>
              <a:t>Source: Theory_Optical_Lever.pdf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1143000" y="3845719"/>
            <a:ext cx="16002000" cy="14288"/>
            <a:chOff x="0" y="0"/>
            <a:chExt cx="21336000" cy="1905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1336000" cy="19050"/>
            </a:xfrm>
            <a:custGeom>
              <a:avLst/>
              <a:gdLst/>
              <a:ahLst/>
              <a:cxnLst/>
              <a:rect r="r" b="b" t="t" l="l"/>
              <a:pathLst>
                <a:path h="19050" w="21336000">
                  <a:moveTo>
                    <a:pt x="0" y="0"/>
                  </a:moveTo>
                  <a:lnTo>
                    <a:pt x="21336000" y="0"/>
                  </a:lnTo>
                  <a:lnTo>
                    <a:pt x="213360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757575"/>
            </a:solid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1228725" y="3094419"/>
            <a:ext cx="619899" cy="2190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755"/>
              </a:lnSpc>
            </a:pPr>
            <a:r>
              <a:rPr lang="en-US" sz="1462">
                <a:solidFill>
                  <a:srgbClr val="F0F6FC"/>
                </a:solidFill>
                <a:latin typeface="Lato"/>
                <a:ea typeface="Lato"/>
                <a:cs typeface="Lato"/>
                <a:sym typeface="Lato"/>
              </a:rPr>
              <a:t>Mujoco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228725" y="3384932"/>
            <a:ext cx="6509117" cy="2762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800">
                <a:solidFill>
                  <a:srgbClr val="F0F6FC"/>
                </a:solidFill>
                <a:latin typeface="Lato"/>
                <a:ea typeface="Lato"/>
                <a:cs typeface="Lato"/>
                <a:sym typeface="Lato"/>
              </a:rPr>
              <a:t>Source: </a:t>
            </a:r>
            <a:r>
              <a:rPr lang="en-US" sz="1800" u="sng">
                <a:solidFill>
                  <a:srgbClr val="4F46E5"/>
                </a:solidFill>
                <a:latin typeface="Lato"/>
                <a:ea typeface="Lato"/>
                <a:cs typeface="Lato"/>
                <a:sym typeface="Lato"/>
                <a:hlinkClick r:id="rId3" tooltip="https://mujoco.readthedocs.io/en/stable/overview.html"/>
              </a:rPr>
              <a:t> https://mujoco.readthedocs.io/en/stable/overview.htm</a:t>
            </a:r>
            <a:r>
              <a:rPr lang="en-US" sz="1800">
                <a:solidFill>
                  <a:srgbClr val="4F46E5"/>
                </a:solidFill>
                <a:latin typeface="Lato"/>
                <a:ea typeface="Lato"/>
                <a:cs typeface="Lato"/>
                <a:sym typeface="Lato"/>
              </a:rPr>
              <a:t>l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1143000" y="4699412"/>
            <a:ext cx="16002000" cy="14288"/>
            <a:chOff x="0" y="0"/>
            <a:chExt cx="21336000" cy="1905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1336000" cy="19050"/>
            </a:xfrm>
            <a:custGeom>
              <a:avLst/>
              <a:gdLst/>
              <a:ahLst/>
              <a:cxnLst/>
              <a:rect r="r" b="b" t="t" l="l"/>
              <a:pathLst>
                <a:path h="19050" w="21336000">
                  <a:moveTo>
                    <a:pt x="0" y="0"/>
                  </a:moveTo>
                  <a:lnTo>
                    <a:pt x="21336000" y="0"/>
                  </a:lnTo>
                  <a:lnTo>
                    <a:pt x="213360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757575"/>
            </a:solid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1143000" y="4699412"/>
            <a:ext cx="16002000" cy="14288"/>
            <a:chOff x="0" y="0"/>
            <a:chExt cx="21336000" cy="1905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1336000" cy="19050"/>
            </a:xfrm>
            <a:custGeom>
              <a:avLst/>
              <a:gdLst/>
              <a:ahLst/>
              <a:cxnLst/>
              <a:rect r="r" b="b" t="t" l="l"/>
              <a:pathLst>
                <a:path h="19050" w="21336000">
                  <a:moveTo>
                    <a:pt x="0" y="0"/>
                  </a:moveTo>
                  <a:lnTo>
                    <a:pt x="21336000" y="0"/>
                  </a:lnTo>
                  <a:lnTo>
                    <a:pt x="213360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757575"/>
            </a:solidFill>
          </p:spPr>
        </p:sp>
      </p:grpSp>
      <p:sp>
        <p:nvSpPr>
          <p:cNvPr name="TextBox 17" id="17"/>
          <p:cNvSpPr txBox="true"/>
          <p:nvPr/>
        </p:nvSpPr>
        <p:spPr>
          <a:xfrm rot="0">
            <a:off x="1228725" y="3996325"/>
            <a:ext cx="961549" cy="2190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755"/>
              </a:lnSpc>
            </a:pPr>
            <a:r>
              <a:rPr lang="en-US" sz="1462">
                <a:solidFill>
                  <a:srgbClr val="F0F6FC"/>
                </a:solidFill>
                <a:latin typeface="Lato"/>
                <a:ea typeface="Lato"/>
                <a:cs typeface="Lato"/>
                <a:sym typeface="Lato"/>
              </a:rPr>
              <a:t>Gymnasium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228725" y="4286838"/>
            <a:ext cx="5013127" cy="2762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800">
                <a:solidFill>
                  <a:srgbClr val="F0F6FC"/>
                </a:solidFill>
                <a:latin typeface="Lato"/>
                <a:ea typeface="Lato"/>
                <a:cs typeface="Lato"/>
                <a:sym typeface="Lato"/>
              </a:rPr>
              <a:t>Source:</a:t>
            </a:r>
            <a:r>
              <a:rPr lang="en-US" sz="1800" u="sng">
                <a:solidFill>
                  <a:srgbClr val="4F46E5"/>
                </a:solidFill>
                <a:latin typeface="Lato"/>
                <a:ea typeface="Lato"/>
                <a:cs typeface="Lato"/>
                <a:sym typeface="Lato"/>
                <a:hlinkClick r:id="rId4" tooltip="https://gymnasium.farama.org/index.html"/>
              </a:rPr>
              <a:t> https://gymnasium.farama.org/index.htm</a:t>
            </a:r>
            <a:r>
              <a:rPr lang="en-US" sz="1800">
                <a:solidFill>
                  <a:srgbClr val="4F46E5"/>
                </a:solidFill>
                <a:latin typeface="Lato"/>
                <a:ea typeface="Lato"/>
                <a:cs typeface="Lato"/>
                <a:sym typeface="Lato"/>
              </a:rPr>
              <a:t>l</a:t>
            </a:r>
          </a:p>
        </p:txBody>
      </p:sp>
      <p:grpSp>
        <p:nvGrpSpPr>
          <p:cNvPr name="Group 19" id="19"/>
          <p:cNvGrpSpPr/>
          <p:nvPr/>
        </p:nvGrpSpPr>
        <p:grpSpPr>
          <a:xfrm rot="0">
            <a:off x="1143000" y="5550136"/>
            <a:ext cx="16002000" cy="14288"/>
            <a:chOff x="0" y="0"/>
            <a:chExt cx="21336000" cy="1905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21336000" cy="19050"/>
            </a:xfrm>
            <a:custGeom>
              <a:avLst/>
              <a:gdLst/>
              <a:ahLst/>
              <a:cxnLst/>
              <a:rect r="r" b="b" t="t" l="l"/>
              <a:pathLst>
                <a:path h="19050" w="21336000">
                  <a:moveTo>
                    <a:pt x="0" y="0"/>
                  </a:moveTo>
                  <a:lnTo>
                    <a:pt x="21336000" y="0"/>
                  </a:lnTo>
                  <a:lnTo>
                    <a:pt x="213360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757575"/>
            </a:solidFill>
          </p:spPr>
        </p:sp>
      </p:grpSp>
      <p:grpSp>
        <p:nvGrpSpPr>
          <p:cNvPr name="Group 21" id="21"/>
          <p:cNvGrpSpPr/>
          <p:nvPr/>
        </p:nvGrpSpPr>
        <p:grpSpPr>
          <a:xfrm rot="0">
            <a:off x="1143000" y="5550136"/>
            <a:ext cx="16002000" cy="14288"/>
            <a:chOff x="0" y="0"/>
            <a:chExt cx="21336000" cy="1905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21336000" cy="19050"/>
            </a:xfrm>
            <a:custGeom>
              <a:avLst/>
              <a:gdLst/>
              <a:ahLst/>
              <a:cxnLst/>
              <a:rect r="r" b="b" t="t" l="l"/>
              <a:pathLst>
                <a:path h="19050" w="21336000">
                  <a:moveTo>
                    <a:pt x="0" y="0"/>
                  </a:moveTo>
                  <a:lnTo>
                    <a:pt x="21336000" y="0"/>
                  </a:lnTo>
                  <a:lnTo>
                    <a:pt x="213360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757575"/>
            </a:solidFill>
          </p:spPr>
        </p:sp>
      </p:grpSp>
      <p:sp>
        <p:nvSpPr>
          <p:cNvPr name="TextBox 23" id="23"/>
          <p:cNvSpPr txBox="true"/>
          <p:nvPr/>
        </p:nvSpPr>
        <p:spPr>
          <a:xfrm rot="0">
            <a:off x="1228725" y="4847049"/>
            <a:ext cx="1341864" cy="2190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755"/>
              </a:lnSpc>
            </a:pPr>
            <a:r>
              <a:rPr lang="en-US" sz="1462">
                <a:solidFill>
                  <a:srgbClr val="F0F6FC"/>
                </a:solidFill>
                <a:latin typeface="Lato"/>
                <a:ea typeface="Lato"/>
                <a:cs typeface="Lato"/>
                <a:sym typeface="Lato"/>
              </a:rPr>
              <a:t>Stable Baseline3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228725" y="5137562"/>
            <a:ext cx="7211973" cy="2762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800">
                <a:solidFill>
                  <a:srgbClr val="F0F6FC"/>
                </a:solidFill>
                <a:latin typeface="Lato"/>
                <a:ea typeface="Lato"/>
                <a:cs typeface="Lato"/>
                <a:sym typeface="Lato"/>
              </a:rPr>
              <a:t>Source: </a:t>
            </a:r>
            <a:r>
              <a:rPr lang="en-US" sz="1800" u="sng">
                <a:solidFill>
                  <a:srgbClr val="4F46E5"/>
                </a:solidFill>
                <a:latin typeface="Lato"/>
                <a:ea typeface="Lato"/>
                <a:cs typeface="Lato"/>
                <a:sym typeface="Lato"/>
                <a:hlinkClick r:id="rId5" tooltip="https://stable-baselines3.readthedocs.io/en/master/index.html"/>
              </a:rPr>
              <a:t>https://stable-baselines3.readthedocs.io/en/master/index.html</a:t>
            </a:r>
            <a:r>
              <a:rPr lang="en-US" sz="1800">
                <a:solidFill>
                  <a:srgbClr val="4F46E5"/>
                </a:solidFill>
                <a:latin typeface="Lato"/>
                <a:ea typeface="Lato"/>
                <a:cs typeface="Lato"/>
                <a:sym typeface="Lato"/>
              </a:rPr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>
  <p:cSld>
    <p:bg>
      <p:bgPr>
        <a:solidFill>
          <a:srgbClr val="0A0C1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777214" y="4194654"/>
            <a:ext cx="4733571" cy="9488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65"/>
              </a:lnSpc>
            </a:pPr>
            <a:r>
              <a:rPr lang="en-US" sz="6304">
                <a:solidFill>
                  <a:srgbClr val="F0F6FC"/>
                </a:solidFill>
                <a:latin typeface="Lato Light"/>
                <a:ea typeface="Lato Light"/>
                <a:cs typeface="Lato Light"/>
                <a:sym typeface="Lato Light"/>
              </a:rPr>
              <a:t>Backup Slides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A0C1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97294" y="1812254"/>
            <a:ext cx="14831522" cy="7656773"/>
          </a:xfrm>
          <a:custGeom>
            <a:avLst/>
            <a:gdLst/>
            <a:ahLst/>
            <a:cxnLst/>
            <a:rect r="r" b="b" t="t" l="l"/>
            <a:pathLst>
              <a:path h="7656773" w="14831522">
                <a:moveTo>
                  <a:pt x="0" y="0"/>
                </a:moveTo>
                <a:lnTo>
                  <a:pt x="14831522" y="0"/>
                </a:lnTo>
                <a:lnTo>
                  <a:pt x="14831522" y="7656773"/>
                </a:lnTo>
                <a:lnTo>
                  <a:pt x="0" y="76567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597294" y="554277"/>
            <a:ext cx="14483025" cy="9488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65"/>
              </a:lnSpc>
            </a:pPr>
            <a:r>
              <a:rPr lang="en-US" sz="6304">
                <a:solidFill>
                  <a:srgbClr val="F0F6FC"/>
                </a:solidFill>
                <a:latin typeface="Lato Light"/>
                <a:ea typeface="Lato Light"/>
                <a:cs typeface="Lato Light"/>
                <a:sym typeface="Lato Light"/>
              </a:rPr>
              <a:t>Customizable parameters of Mujoco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A0C1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870631" y="1773096"/>
            <a:ext cx="12546738" cy="7602242"/>
          </a:xfrm>
          <a:custGeom>
            <a:avLst/>
            <a:gdLst/>
            <a:ahLst/>
            <a:cxnLst/>
            <a:rect r="r" b="b" t="t" l="l"/>
            <a:pathLst>
              <a:path h="7602242" w="12546738">
                <a:moveTo>
                  <a:pt x="0" y="0"/>
                </a:moveTo>
                <a:lnTo>
                  <a:pt x="12546738" y="0"/>
                </a:lnTo>
                <a:lnTo>
                  <a:pt x="12546738" y="7602243"/>
                </a:lnTo>
                <a:lnTo>
                  <a:pt x="0" y="76022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149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610346" y="554258"/>
            <a:ext cx="14483025" cy="9488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65"/>
              </a:lnSpc>
            </a:pPr>
            <a:r>
              <a:rPr lang="en-US" sz="6304">
                <a:solidFill>
                  <a:srgbClr val="F0F6FC"/>
                </a:solidFill>
                <a:latin typeface="Lato Light"/>
                <a:ea typeface="Lato Light"/>
                <a:cs typeface="Lato Light"/>
                <a:sym typeface="Lato Light"/>
              </a:rPr>
              <a:t>Mujoco Viewer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A0C1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018066" y="2057506"/>
            <a:ext cx="11000137" cy="2889866"/>
          </a:xfrm>
          <a:custGeom>
            <a:avLst/>
            <a:gdLst/>
            <a:ahLst/>
            <a:cxnLst/>
            <a:rect r="r" b="b" t="t" l="l"/>
            <a:pathLst>
              <a:path h="2889866" w="11000137">
                <a:moveTo>
                  <a:pt x="0" y="0"/>
                </a:moveTo>
                <a:lnTo>
                  <a:pt x="11000137" y="0"/>
                </a:lnTo>
                <a:lnTo>
                  <a:pt x="11000137" y="2889866"/>
                </a:lnTo>
                <a:lnTo>
                  <a:pt x="0" y="28898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018066" y="4947372"/>
            <a:ext cx="2670468" cy="1100804"/>
          </a:xfrm>
          <a:custGeom>
            <a:avLst/>
            <a:gdLst/>
            <a:ahLst/>
            <a:cxnLst/>
            <a:rect r="r" b="b" t="t" l="l"/>
            <a:pathLst>
              <a:path h="1100804" w="2670468">
                <a:moveTo>
                  <a:pt x="0" y="0"/>
                </a:moveTo>
                <a:lnTo>
                  <a:pt x="2670468" y="0"/>
                </a:lnTo>
                <a:lnTo>
                  <a:pt x="2670468" y="1100804"/>
                </a:lnTo>
                <a:lnTo>
                  <a:pt x="0" y="11008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1045178" y="7749119"/>
            <a:ext cx="6949259" cy="2116728"/>
          </a:xfrm>
          <a:custGeom>
            <a:avLst/>
            <a:gdLst/>
            <a:ahLst/>
            <a:cxnLst/>
            <a:rect r="r" b="b" t="t" l="l"/>
            <a:pathLst>
              <a:path h="2116728" w="6949259">
                <a:moveTo>
                  <a:pt x="0" y="0"/>
                </a:moveTo>
                <a:lnTo>
                  <a:pt x="6949259" y="0"/>
                </a:lnTo>
                <a:lnTo>
                  <a:pt x="6949259" y="2116729"/>
                </a:lnTo>
                <a:lnTo>
                  <a:pt x="0" y="21167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AutoShape 5" id="5"/>
          <p:cNvSpPr/>
          <p:nvPr/>
        </p:nvSpPr>
        <p:spPr>
          <a:xfrm>
            <a:off x="6460095" y="5497774"/>
            <a:ext cx="4197794" cy="1575492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TextBox 6" id="6"/>
          <p:cNvSpPr txBox="true"/>
          <p:nvPr/>
        </p:nvSpPr>
        <p:spPr>
          <a:xfrm rot="0">
            <a:off x="1610346" y="554258"/>
            <a:ext cx="14483025" cy="9488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65"/>
              </a:lnSpc>
            </a:pPr>
            <a:r>
              <a:rPr lang="en-US" sz="6304">
                <a:solidFill>
                  <a:srgbClr val="F0F6FC"/>
                </a:solidFill>
                <a:latin typeface="Lato Light"/>
                <a:ea typeface="Lato Light"/>
                <a:cs typeface="Lato Light"/>
                <a:sym typeface="Lato Light"/>
              </a:rPr>
              <a:t>Separation of Lenght sensing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A0C1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43000" y="857250"/>
            <a:ext cx="85725" cy="828675"/>
            <a:chOff x="0" y="0"/>
            <a:chExt cx="114300" cy="11049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4300" cy="1104900"/>
            </a:xfrm>
            <a:custGeom>
              <a:avLst/>
              <a:gdLst/>
              <a:ahLst/>
              <a:cxnLst/>
              <a:rect r="r" b="b" t="t" l="l"/>
              <a:pathLst>
                <a:path h="1104900" w="114300">
                  <a:moveTo>
                    <a:pt x="0" y="0"/>
                  </a:moveTo>
                  <a:lnTo>
                    <a:pt x="114300" y="0"/>
                  </a:lnTo>
                  <a:lnTo>
                    <a:pt x="114300" y="1104900"/>
                  </a:lnTo>
                  <a:lnTo>
                    <a:pt x="0" y="1104900"/>
                  </a:ln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2700000"/>
            </a:gra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8139187" y="3061991"/>
            <a:ext cx="9328117" cy="5048844"/>
          </a:xfrm>
          <a:custGeom>
            <a:avLst/>
            <a:gdLst/>
            <a:ahLst/>
            <a:cxnLst/>
            <a:rect r="r" b="b" t="t" l="l"/>
            <a:pathLst>
              <a:path h="5048844" w="9328117">
                <a:moveTo>
                  <a:pt x="0" y="0"/>
                </a:moveTo>
                <a:lnTo>
                  <a:pt x="9328118" y="0"/>
                </a:lnTo>
                <a:lnTo>
                  <a:pt x="9328118" y="5048843"/>
                </a:lnTo>
                <a:lnTo>
                  <a:pt x="0" y="50488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143000" y="9477375"/>
            <a:ext cx="928688" cy="2524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89"/>
              </a:lnSpc>
            </a:pPr>
            <a:r>
              <a:rPr lang="en-US" sz="1575">
                <a:solidFill>
                  <a:srgbClr val="8B949E"/>
                </a:solidFill>
                <a:latin typeface="Arimo"/>
                <a:ea typeface="Arimo"/>
                <a:cs typeface="Arimo"/>
                <a:sym typeface="Arimo"/>
              </a:rPr>
              <a:t>Slide 2 / 12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428750" y="828675"/>
            <a:ext cx="6060400" cy="847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b="true" sz="5400">
                <a:solidFill>
                  <a:srgbClr val="F0F6FC"/>
                </a:solidFill>
                <a:latin typeface="Arimo Bold"/>
                <a:ea typeface="Arimo Bold"/>
                <a:cs typeface="Arimo Bold"/>
                <a:sym typeface="Arimo Bold"/>
              </a:rPr>
              <a:t>Seismic Challenge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820695" y="3603708"/>
            <a:ext cx="6467274" cy="4291379"/>
            <a:chOff x="0" y="0"/>
            <a:chExt cx="1640281" cy="108841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640281" cy="1088414"/>
            </a:xfrm>
            <a:custGeom>
              <a:avLst/>
              <a:gdLst/>
              <a:ahLst/>
              <a:cxnLst/>
              <a:rect r="r" b="b" t="t" l="l"/>
              <a:pathLst>
                <a:path h="1088414" w="1640281">
                  <a:moveTo>
                    <a:pt x="61052" y="0"/>
                  </a:moveTo>
                  <a:lnTo>
                    <a:pt x="1579229" y="0"/>
                  </a:lnTo>
                  <a:cubicBezTo>
                    <a:pt x="1612947" y="0"/>
                    <a:pt x="1640281" y="27334"/>
                    <a:pt x="1640281" y="61052"/>
                  </a:cubicBezTo>
                  <a:lnTo>
                    <a:pt x="1640281" y="1027362"/>
                  </a:lnTo>
                  <a:cubicBezTo>
                    <a:pt x="1640281" y="1061080"/>
                    <a:pt x="1612947" y="1088414"/>
                    <a:pt x="1579229" y="1088414"/>
                  </a:cubicBezTo>
                  <a:lnTo>
                    <a:pt x="61052" y="1088414"/>
                  </a:lnTo>
                  <a:cubicBezTo>
                    <a:pt x="27334" y="1088414"/>
                    <a:pt x="0" y="1061080"/>
                    <a:pt x="0" y="1027362"/>
                  </a:cubicBezTo>
                  <a:lnTo>
                    <a:pt x="0" y="61052"/>
                  </a:lnTo>
                  <a:cubicBezTo>
                    <a:pt x="0" y="27334"/>
                    <a:pt x="27334" y="0"/>
                    <a:pt x="61052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name="TextBox 9" id="9"/>
            <p:cNvSpPr txBox="true"/>
            <p:nvPr/>
          </p:nvSpPr>
          <p:spPr>
            <a:xfrm>
              <a:off x="0" y="-9525"/>
              <a:ext cx="1640281" cy="109793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8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820695" y="3436745"/>
            <a:ext cx="6501006" cy="4299336"/>
            <a:chOff x="0" y="0"/>
            <a:chExt cx="1648867" cy="1090676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648867" cy="1090676"/>
            </a:xfrm>
            <a:custGeom>
              <a:avLst/>
              <a:gdLst/>
              <a:ahLst/>
              <a:cxnLst/>
              <a:rect r="r" b="b" t="t" l="l"/>
              <a:pathLst>
                <a:path h="1090676" w="1648867">
                  <a:moveTo>
                    <a:pt x="1648867" y="42872"/>
                  </a:moveTo>
                  <a:lnTo>
                    <a:pt x="1648867" y="1047804"/>
                  </a:lnTo>
                  <a:cubicBezTo>
                    <a:pt x="1648867" y="1071482"/>
                    <a:pt x="1629673" y="1090676"/>
                    <a:pt x="1605996" y="1090676"/>
                  </a:cubicBezTo>
                  <a:lnTo>
                    <a:pt x="42872" y="1090676"/>
                  </a:lnTo>
                  <a:cubicBezTo>
                    <a:pt x="19194" y="1090676"/>
                    <a:pt x="0" y="1071482"/>
                    <a:pt x="0" y="1047804"/>
                  </a:cubicBezTo>
                  <a:lnTo>
                    <a:pt x="0" y="42872"/>
                  </a:lnTo>
                  <a:cubicBezTo>
                    <a:pt x="0" y="19194"/>
                    <a:pt x="19194" y="0"/>
                    <a:pt x="42872" y="0"/>
                  </a:cubicBezTo>
                  <a:lnTo>
                    <a:pt x="1605996" y="0"/>
                  </a:lnTo>
                  <a:cubicBezTo>
                    <a:pt x="1629673" y="0"/>
                    <a:pt x="1648867" y="19194"/>
                    <a:pt x="1648867" y="42872"/>
                  </a:cubicBezTo>
                  <a:close/>
                </a:path>
              </a:pathLst>
            </a:custGeom>
            <a:solidFill>
              <a:srgbClr val="161B22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9525"/>
              <a:ext cx="1648867" cy="110020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89"/>
                </a:lnSpc>
              </a:pP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1028407" y="4130217"/>
            <a:ext cx="6113100" cy="2475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85"/>
              </a:lnSpc>
            </a:pPr>
            <a:r>
              <a:rPr lang="en-US" sz="2076">
                <a:solidFill>
                  <a:srgbClr val="8B949E"/>
                </a:solidFill>
                <a:latin typeface="Lato"/>
                <a:ea typeface="Lato"/>
                <a:cs typeface="Lato"/>
                <a:sym typeface="Lato"/>
              </a:rPr>
              <a:t>Improving the sensitivity of ground-based interferometers is essential to observe ever further into deep space. </a:t>
            </a:r>
          </a:p>
          <a:p>
            <a:pPr algn="l">
              <a:lnSpc>
                <a:spcPts val="3986"/>
              </a:lnSpc>
            </a:pPr>
            <a:r>
              <a:rPr lang="en-US" sz="2076">
                <a:solidFill>
                  <a:srgbClr val="8B949E"/>
                </a:solidFill>
                <a:latin typeface="Lato"/>
                <a:ea typeface="Lato"/>
                <a:cs typeface="Lato"/>
                <a:sym typeface="Lato"/>
              </a:rPr>
              <a:t>Current facilities like Virgo are pioneering the mitigation of low-frequency seismic disturbances.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A0C1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28725" y="3824136"/>
            <a:ext cx="7533084" cy="4132570"/>
            <a:chOff x="0" y="0"/>
            <a:chExt cx="1984022" cy="108841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984022" cy="1088414"/>
            </a:xfrm>
            <a:custGeom>
              <a:avLst/>
              <a:gdLst/>
              <a:ahLst/>
              <a:cxnLst/>
              <a:rect r="r" b="b" t="t" l="l"/>
              <a:pathLst>
                <a:path h="1088414" w="1984022">
                  <a:moveTo>
                    <a:pt x="52414" y="0"/>
                  </a:moveTo>
                  <a:lnTo>
                    <a:pt x="1931608" y="0"/>
                  </a:lnTo>
                  <a:cubicBezTo>
                    <a:pt x="1960556" y="0"/>
                    <a:pt x="1984022" y="23466"/>
                    <a:pt x="1984022" y="52414"/>
                  </a:cubicBezTo>
                  <a:lnTo>
                    <a:pt x="1984022" y="1036000"/>
                  </a:lnTo>
                  <a:cubicBezTo>
                    <a:pt x="1984022" y="1049901"/>
                    <a:pt x="1978500" y="1063232"/>
                    <a:pt x="1968671" y="1073062"/>
                  </a:cubicBezTo>
                  <a:cubicBezTo>
                    <a:pt x="1958841" y="1082891"/>
                    <a:pt x="1945510" y="1088414"/>
                    <a:pt x="1931608" y="1088414"/>
                  </a:cubicBezTo>
                  <a:lnTo>
                    <a:pt x="52414" y="1088414"/>
                  </a:lnTo>
                  <a:cubicBezTo>
                    <a:pt x="38513" y="1088414"/>
                    <a:pt x="25181" y="1082891"/>
                    <a:pt x="15352" y="1073062"/>
                  </a:cubicBezTo>
                  <a:cubicBezTo>
                    <a:pt x="5522" y="1063232"/>
                    <a:pt x="0" y="1049901"/>
                    <a:pt x="0" y="1036000"/>
                  </a:cubicBezTo>
                  <a:lnTo>
                    <a:pt x="0" y="52414"/>
                  </a:lnTo>
                  <a:cubicBezTo>
                    <a:pt x="0" y="38513"/>
                    <a:pt x="5522" y="25181"/>
                    <a:pt x="15352" y="15352"/>
                  </a:cubicBezTo>
                  <a:cubicBezTo>
                    <a:pt x="25181" y="5522"/>
                    <a:pt x="38513" y="0"/>
                    <a:pt x="52414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name="TextBox 4" id="4"/>
            <p:cNvSpPr txBox="true"/>
            <p:nvPr/>
          </p:nvSpPr>
          <p:spPr>
            <a:xfrm>
              <a:off x="0" y="-9525"/>
              <a:ext cx="1984022" cy="109793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8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228725" y="3663351"/>
            <a:ext cx="7572375" cy="4140232"/>
            <a:chOff x="0" y="0"/>
            <a:chExt cx="1994408" cy="109067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994408" cy="1090676"/>
            </a:xfrm>
            <a:custGeom>
              <a:avLst/>
              <a:gdLst/>
              <a:ahLst/>
              <a:cxnLst/>
              <a:rect r="r" b="b" t="t" l="l"/>
              <a:pathLst>
                <a:path h="1090676" w="1994408">
                  <a:moveTo>
                    <a:pt x="1994408" y="36806"/>
                  </a:moveTo>
                  <a:lnTo>
                    <a:pt x="1994408" y="1053870"/>
                  </a:lnTo>
                  <a:cubicBezTo>
                    <a:pt x="1994408" y="1074197"/>
                    <a:pt x="1977929" y="1090676"/>
                    <a:pt x="1957602" y="1090676"/>
                  </a:cubicBezTo>
                  <a:lnTo>
                    <a:pt x="36806" y="1090676"/>
                  </a:lnTo>
                  <a:cubicBezTo>
                    <a:pt x="16479" y="1090676"/>
                    <a:pt x="0" y="1074197"/>
                    <a:pt x="0" y="1053870"/>
                  </a:cubicBezTo>
                  <a:lnTo>
                    <a:pt x="0" y="36806"/>
                  </a:lnTo>
                  <a:cubicBezTo>
                    <a:pt x="0" y="16479"/>
                    <a:pt x="16479" y="0"/>
                    <a:pt x="36806" y="0"/>
                  </a:cubicBezTo>
                  <a:lnTo>
                    <a:pt x="1957602" y="0"/>
                  </a:lnTo>
                  <a:cubicBezTo>
                    <a:pt x="1967363" y="0"/>
                    <a:pt x="1976725" y="3878"/>
                    <a:pt x="1983628" y="10780"/>
                  </a:cubicBezTo>
                  <a:cubicBezTo>
                    <a:pt x="1990530" y="17683"/>
                    <a:pt x="1994408" y="27044"/>
                    <a:pt x="1994408" y="36806"/>
                  </a:cubicBezTo>
                  <a:close/>
                </a:path>
              </a:pathLst>
            </a:custGeom>
            <a:solidFill>
              <a:srgbClr val="161B22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9525"/>
              <a:ext cx="1994408" cy="110020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8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600200" y="3909549"/>
            <a:ext cx="571500" cy="571500"/>
            <a:chOff x="0" y="0"/>
            <a:chExt cx="762000" cy="762000"/>
          </a:xfrm>
        </p:grpSpPr>
        <p:sp>
          <p:nvSpPr>
            <p:cNvPr name="Freeform 9" id="9" descr="image.png"/>
            <p:cNvSpPr/>
            <p:nvPr/>
          </p:nvSpPr>
          <p:spPr>
            <a:xfrm flipH="false" flipV="false" rot="0">
              <a:off x="0" y="0"/>
              <a:ext cx="762000" cy="762000"/>
            </a:xfrm>
            <a:custGeom>
              <a:avLst/>
              <a:gdLst/>
              <a:ahLst/>
              <a:cxnLst/>
              <a:rect r="r" b="b" t="t" l="l"/>
              <a:pathLst>
                <a:path h="762000" w="762000">
                  <a:moveTo>
                    <a:pt x="0" y="0"/>
                  </a:moveTo>
                  <a:lnTo>
                    <a:pt x="762000" y="0"/>
                  </a:lnTo>
                  <a:lnTo>
                    <a:pt x="762000" y="762000"/>
                  </a:lnTo>
                  <a:lnTo>
                    <a:pt x="0" y="762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-2500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143000" y="857250"/>
            <a:ext cx="85725" cy="828675"/>
            <a:chOff x="0" y="0"/>
            <a:chExt cx="114300" cy="11049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14300" cy="1104900"/>
            </a:xfrm>
            <a:custGeom>
              <a:avLst/>
              <a:gdLst/>
              <a:ahLst/>
              <a:cxnLst/>
              <a:rect r="r" b="b" t="t" l="l"/>
              <a:pathLst>
                <a:path h="1104900" w="114300">
                  <a:moveTo>
                    <a:pt x="0" y="0"/>
                  </a:moveTo>
                  <a:lnTo>
                    <a:pt x="114300" y="0"/>
                  </a:lnTo>
                  <a:lnTo>
                    <a:pt x="114300" y="1104900"/>
                  </a:lnTo>
                  <a:lnTo>
                    <a:pt x="0" y="1104900"/>
                  </a:ln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2700000"/>
            </a:gradFill>
          </p:spPr>
        </p:sp>
      </p:grpSp>
      <p:sp>
        <p:nvSpPr>
          <p:cNvPr name="Freeform 12" id="12"/>
          <p:cNvSpPr/>
          <p:nvPr/>
        </p:nvSpPr>
        <p:spPr>
          <a:xfrm flipH="false" flipV="false" rot="0">
            <a:off x="9724933" y="1709407"/>
            <a:ext cx="7534367" cy="3814273"/>
          </a:xfrm>
          <a:custGeom>
            <a:avLst/>
            <a:gdLst/>
            <a:ahLst/>
            <a:cxnLst/>
            <a:rect r="r" b="b" t="t" l="l"/>
            <a:pathLst>
              <a:path h="3814273" w="7534367">
                <a:moveTo>
                  <a:pt x="0" y="0"/>
                </a:moveTo>
                <a:lnTo>
                  <a:pt x="7534367" y="0"/>
                </a:lnTo>
                <a:lnTo>
                  <a:pt x="7534367" y="3814274"/>
                </a:lnTo>
                <a:lnTo>
                  <a:pt x="0" y="38142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1135026" y="5733467"/>
            <a:ext cx="4714181" cy="4124908"/>
          </a:xfrm>
          <a:custGeom>
            <a:avLst/>
            <a:gdLst/>
            <a:ahLst/>
            <a:cxnLst/>
            <a:rect r="r" b="b" t="t" l="l"/>
            <a:pathLst>
              <a:path h="4124908" w="4714181">
                <a:moveTo>
                  <a:pt x="0" y="0"/>
                </a:moveTo>
                <a:lnTo>
                  <a:pt x="4714181" y="0"/>
                </a:lnTo>
                <a:lnTo>
                  <a:pt x="4714181" y="4124908"/>
                </a:lnTo>
                <a:lnTo>
                  <a:pt x="0" y="412490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143000" y="9477375"/>
            <a:ext cx="914400" cy="2524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89"/>
              </a:lnSpc>
            </a:pPr>
            <a:r>
              <a:rPr lang="en-US" sz="1575">
                <a:solidFill>
                  <a:srgbClr val="8B949E"/>
                </a:solidFill>
                <a:latin typeface="Arimo"/>
                <a:ea typeface="Arimo"/>
                <a:cs typeface="Arimo"/>
                <a:sym typeface="Arimo"/>
              </a:rPr>
              <a:t>Slide 3 / 12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600200" y="5138800"/>
            <a:ext cx="6970328" cy="23888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39"/>
              </a:lnSpc>
            </a:pPr>
            <a:r>
              <a:rPr lang="en-US" sz="1999">
                <a:solidFill>
                  <a:srgbClr val="8B949E"/>
                </a:solidFill>
                <a:latin typeface="Lato"/>
                <a:ea typeface="Lato"/>
                <a:cs typeface="Lato"/>
                <a:sym typeface="Lato"/>
              </a:rPr>
              <a:t>To maximize discovery potential, we must push sensitivity targets below 10 Hz. This requires sophisticated, adaptive isolation mechanisms that go beyond passive damping. </a:t>
            </a:r>
          </a:p>
          <a:p>
            <a:pPr algn="l">
              <a:lnSpc>
                <a:spcPts val="3839"/>
              </a:lnSpc>
            </a:pPr>
            <a:r>
              <a:rPr lang="en-US" sz="1999">
                <a:solidFill>
                  <a:srgbClr val="8B949E"/>
                </a:solidFill>
                <a:latin typeface="Lato"/>
                <a:ea typeface="Lato"/>
                <a:cs typeface="Lato"/>
                <a:sym typeface="Lato"/>
              </a:rPr>
              <a:t>Thanks to the creation of the CAOS laboratory, the aim is to develop new technologies to reduce seismic noise.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600200" y="4719486"/>
            <a:ext cx="3220760" cy="4286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b="true" sz="2700">
                <a:solidFill>
                  <a:srgbClr val="F0F6FC"/>
                </a:solidFill>
                <a:latin typeface="Arimo Bold"/>
                <a:ea typeface="Arimo Bold"/>
                <a:cs typeface="Arimo Bold"/>
                <a:sym typeface="Arimo Bold"/>
              </a:rPr>
              <a:t>Technical Objective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428750" y="828675"/>
            <a:ext cx="16502062" cy="857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b="true" sz="5400">
                <a:solidFill>
                  <a:srgbClr val="F0F6FC"/>
                </a:solidFill>
                <a:latin typeface="Arimo Bold"/>
                <a:ea typeface="Arimo Bold"/>
                <a:cs typeface="Arimo Bold"/>
                <a:sym typeface="Arimo Bold"/>
              </a:rPr>
              <a:t>The Seismic Challenge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A0C1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143000" y="9477375"/>
            <a:ext cx="928688" cy="2524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89"/>
              </a:lnSpc>
            </a:pPr>
            <a:r>
              <a:rPr lang="en-US" sz="1575">
                <a:solidFill>
                  <a:srgbClr val="8B949E"/>
                </a:solidFill>
                <a:latin typeface="Arimo"/>
                <a:ea typeface="Arimo"/>
                <a:cs typeface="Arimo"/>
                <a:sym typeface="Arimo"/>
              </a:rPr>
              <a:t>Slide 4 / 12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567872" y="3066197"/>
            <a:ext cx="7360744" cy="1134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40"/>
              </a:lnSpc>
            </a:pPr>
            <a:r>
              <a:rPr lang="en-US" b="true" sz="2577">
                <a:solidFill>
                  <a:srgbClr val="F0F6FC"/>
                </a:solidFill>
                <a:latin typeface="Lato Bold"/>
                <a:ea typeface="Lato Bold"/>
                <a:cs typeface="Lato Bold"/>
                <a:sym typeface="Lato Bold"/>
              </a:rPr>
              <a:t>Agent Observation:</a:t>
            </a:r>
            <a:r>
              <a:rPr lang="en-US" sz="2577">
                <a:solidFill>
                  <a:srgbClr val="F0F6FC"/>
                </a:solidFill>
                <a:latin typeface="Lato"/>
                <a:ea typeface="Lato"/>
                <a:cs typeface="Lato"/>
                <a:sym typeface="Lato"/>
              </a:rPr>
              <a:t> Agent watch the state of the simulated system.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567872" y="4375810"/>
            <a:ext cx="7360744" cy="17239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40"/>
              </a:lnSpc>
            </a:pPr>
            <a:r>
              <a:rPr lang="en-US" b="true" sz="2577">
                <a:solidFill>
                  <a:srgbClr val="F0F6FC"/>
                </a:solidFill>
                <a:latin typeface="Lato Bold"/>
                <a:ea typeface="Lato Bold"/>
                <a:cs typeface="Lato Bold"/>
                <a:sym typeface="Lato Bold"/>
              </a:rPr>
              <a:t>Agent Actions: A</a:t>
            </a:r>
            <a:r>
              <a:rPr lang="en-US" sz="2577">
                <a:solidFill>
                  <a:srgbClr val="F0F6FC"/>
                </a:solidFill>
                <a:latin typeface="Lato"/>
                <a:ea typeface="Lato"/>
                <a:cs typeface="Lato"/>
                <a:sym typeface="Lato"/>
              </a:rPr>
              <a:t>gent decised how take actions.</a:t>
            </a:r>
          </a:p>
          <a:p>
            <a:pPr algn="l">
              <a:lnSpc>
                <a:spcPts val="4640"/>
              </a:lnSpc>
            </a:pPr>
            <a:r>
              <a:rPr lang="en-US" sz="2577">
                <a:solidFill>
                  <a:srgbClr val="F0F6FC"/>
                </a:solidFill>
                <a:latin typeface="Lato"/>
                <a:ea typeface="Lato"/>
                <a:cs typeface="Lato"/>
                <a:sym typeface="Lato"/>
              </a:rPr>
              <a:t>Action on the envirorment will change the state of it.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567872" y="6122980"/>
            <a:ext cx="7360744" cy="1134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40"/>
              </a:lnSpc>
            </a:pPr>
            <a:r>
              <a:rPr lang="en-US" b="true" sz="2577">
                <a:solidFill>
                  <a:srgbClr val="F0F6FC"/>
                </a:solidFill>
                <a:latin typeface="Lato Bold"/>
                <a:ea typeface="Lato Bold"/>
                <a:cs typeface="Lato Bold"/>
                <a:sym typeface="Lato Bold"/>
              </a:rPr>
              <a:t>Reward</a:t>
            </a:r>
            <a:r>
              <a:rPr lang="en-US" b="true" sz="2577">
                <a:solidFill>
                  <a:srgbClr val="F0F6FC"/>
                </a:solidFill>
                <a:latin typeface="Lato Bold"/>
                <a:ea typeface="Lato Bold"/>
                <a:cs typeface="Lato Bold"/>
                <a:sym typeface="Lato Bold"/>
              </a:rPr>
              <a:t>:</a:t>
            </a:r>
            <a:r>
              <a:rPr lang="en-US" sz="2577">
                <a:solidFill>
                  <a:srgbClr val="F0F6FC"/>
                </a:solidFill>
                <a:latin typeface="Lato"/>
                <a:ea typeface="Lato"/>
                <a:cs typeface="Lato"/>
                <a:sym typeface="Lato"/>
              </a:rPr>
              <a:t> Dynamic feedback returns a reward that tells the agent how good was its actions.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1028700" y="3312381"/>
            <a:ext cx="297404" cy="343773"/>
            <a:chOff x="0" y="0"/>
            <a:chExt cx="346090" cy="400050"/>
          </a:xfrm>
        </p:grpSpPr>
        <p:sp>
          <p:nvSpPr>
            <p:cNvPr name="Freeform 7" id="7" descr="image.png"/>
            <p:cNvSpPr/>
            <p:nvPr/>
          </p:nvSpPr>
          <p:spPr>
            <a:xfrm flipH="false" flipV="false" rot="0">
              <a:off x="0" y="0"/>
              <a:ext cx="346090" cy="400050"/>
            </a:xfrm>
            <a:custGeom>
              <a:avLst/>
              <a:gdLst/>
              <a:ahLst/>
              <a:cxnLst/>
              <a:rect r="r" b="b" t="t" l="l"/>
              <a:pathLst>
                <a:path h="400050" w="346090">
                  <a:moveTo>
                    <a:pt x="0" y="0"/>
                  </a:moveTo>
                  <a:lnTo>
                    <a:pt x="346090" y="0"/>
                  </a:lnTo>
                  <a:lnTo>
                    <a:pt x="346090" y="400050"/>
                  </a:lnTo>
                  <a:lnTo>
                    <a:pt x="0" y="4000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5043" t="0" r="-5043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1028700" y="4621994"/>
            <a:ext cx="297404" cy="343773"/>
            <a:chOff x="0" y="0"/>
            <a:chExt cx="346090" cy="400050"/>
          </a:xfrm>
        </p:grpSpPr>
        <p:sp>
          <p:nvSpPr>
            <p:cNvPr name="Freeform 9" id="9" descr="image.png"/>
            <p:cNvSpPr/>
            <p:nvPr/>
          </p:nvSpPr>
          <p:spPr>
            <a:xfrm flipH="false" flipV="false" rot="0">
              <a:off x="0" y="0"/>
              <a:ext cx="346090" cy="400050"/>
            </a:xfrm>
            <a:custGeom>
              <a:avLst/>
              <a:gdLst/>
              <a:ahLst/>
              <a:cxnLst/>
              <a:rect r="r" b="b" t="t" l="l"/>
              <a:pathLst>
                <a:path h="400050" w="346090">
                  <a:moveTo>
                    <a:pt x="0" y="0"/>
                  </a:moveTo>
                  <a:lnTo>
                    <a:pt x="346090" y="0"/>
                  </a:lnTo>
                  <a:lnTo>
                    <a:pt x="346090" y="400050"/>
                  </a:lnTo>
                  <a:lnTo>
                    <a:pt x="0" y="4000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5043" t="0" r="-5043" b="0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994298" y="6399640"/>
            <a:ext cx="297404" cy="343773"/>
            <a:chOff x="0" y="0"/>
            <a:chExt cx="346090" cy="400050"/>
          </a:xfrm>
        </p:grpSpPr>
        <p:sp>
          <p:nvSpPr>
            <p:cNvPr name="Freeform 11" id="11" descr="image.png"/>
            <p:cNvSpPr/>
            <p:nvPr/>
          </p:nvSpPr>
          <p:spPr>
            <a:xfrm flipH="false" flipV="false" rot="0">
              <a:off x="0" y="0"/>
              <a:ext cx="346090" cy="400050"/>
            </a:xfrm>
            <a:custGeom>
              <a:avLst/>
              <a:gdLst/>
              <a:ahLst/>
              <a:cxnLst/>
              <a:rect r="r" b="b" t="t" l="l"/>
              <a:pathLst>
                <a:path h="400050" w="346090">
                  <a:moveTo>
                    <a:pt x="0" y="0"/>
                  </a:moveTo>
                  <a:lnTo>
                    <a:pt x="346090" y="0"/>
                  </a:lnTo>
                  <a:lnTo>
                    <a:pt x="346090" y="400050"/>
                  </a:lnTo>
                  <a:lnTo>
                    <a:pt x="0" y="4000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5043" t="0" r="-5043" b="0"/>
              </a:stretch>
            </a:blipFill>
          </p:spPr>
        </p:sp>
      </p:grpSp>
      <p:sp>
        <p:nvSpPr>
          <p:cNvPr name="TextBox 12" id="12"/>
          <p:cNvSpPr txBox="true"/>
          <p:nvPr/>
        </p:nvSpPr>
        <p:spPr>
          <a:xfrm rot="0">
            <a:off x="1428750" y="828675"/>
            <a:ext cx="16502062" cy="857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b="true" sz="5400">
                <a:solidFill>
                  <a:srgbClr val="F0F6FC"/>
                </a:solidFill>
                <a:latin typeface="Arimo Bold"/>
                <a:ea typeface="Arimo Bold"/>
                <a:cs typeface="Arimo Bold"/>
                <a:sym typeface="Arimo Bold"/>
              </a:rPr>
              <a:t>Reinforcement Learning Approach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1143000" y="857250"/>
            <a:ext cx="85725" cy="828675"/>
            <a:chOff x="0" y="0"/>
            <a:chExt cx="114300" cy="11049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14300" cy="1104900"/>
            </a:xfrm>
            <a:custGeom>
              <a:avLst/>
              <a:gdLst/>
              <a:ahLst/>
              <a:cxnLst/>
              <a:rect r="r" b="b" t="t" l="l"/>
              <a:pathLst>
                <a:path h="1104900" w="114300">
                  <a:moveTo>
                    <a:pt x="0" y="0"/>
                  </a:moveTo>
                  <a:lnTo>
                    <a:pt x="114300" y="0"/>
                  </a:lnTo>
                  <a:lnTo>
                    <a:pt x="114300" y="1104900"/>
                  </a:lnTo>
                  <a:lnTo>
                    <a:pt x="0" y="1104900"/>
                  </a:ln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2700000"/>
            </a:gradFill>
          </p:spPr>
        </p:sp>
      </p:grpSp>
      <p:sp>
        <p:nvSpPr>
          <p:cNvPr name="Freeform 15" id="15"/>
          <p:cNvSpPr/>
          <p:nvPr/>
        </p:nvSpPr>
        <p:spPr>
          <a:xfrm flipH="false" flipV="false" rot="0">
            <a:off x="9328739" y="3529660"/>
            <a:ext cx="8466047" cy="3227681"/>
          </a:xfrm>
          <a:custGeom>
            <a:avLst/>
            <a:gdLst/>
            <a:ahLst/>
            <a:cxnLst/>
            <a:rect r="r" b="b" t="t" l="l"/>
            <a:pathLst>
              <a:path h="3227681" w="8466047">
                <a:moveTo>
                  <a:pt x="0" y="0"/>
                </a:moveTo>
                <a:lnTo>
                  <a:pt x="8466047" y="0"/>
                </a:lnTo>
                <a:lnTo>
                  <a:pt x="8466047" y="3227680"/>
                </a:lnTo>
                <a:lnTo>
                  <a:pt x="0" y="322768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A0C1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143000" y="9477375"/>
            <a:ext cx="1000839" cy="247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89"/>
              </a:lnSpc>
            </a:pPr>
            <a:r>
              <a:rPr lang="en-US" sz="1575">
                <a:solidFill>
                  <a:srgbClr val="8B949E"/>
                </a:solidFill>
                <a:latin typeface="Arimo"/>
                <a:ea typeface="Arimo"/>
                <a:cs typeface="Arimo"/>
                <a:sym typeface="Arimo"/>
              </a:rPr>
              <a:t>Slide 5 / 12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8271451" y="2359239"/>
            <a:ext cx="8964471" cy="2392353"/>
            <a:chOff x="0" y="0"/>
            <a:chExt cx="2361013" cy="63008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361013" cy="630085"/>
            </a:xfrm>
            <a:custGeom>
              <a:avLst/>
              <a:gdLst/>
              <a:ahLst/>
              <a:cxnLst/>
              <a:rect r="r" b="b" t="t" l="l"/>
              <a:pathLst>
                <a:path h="630085" w="2361013">
                  <a:moveTo>
                    <a:pt x="44045" y="0"/>
                  </a:moveTo>
                  <a:lnTo>
                    <a:pt x="2316968" y="0"/>
                  </a:lnTo>
                  <a:cubicBezTo>
                    <a:pt x="2341293" y="0"/>
                    <a:pt x="2361013" y="19720"/>
                    <a:pt x="2361013" y="44045"/>
                  </a:cubicBezTo>
                  <a:lnTo>
                    <a:pt x="2361013" y="586040"/>
                  </a:lnTo>
                  <a:cubicBezTo>
                    <a:pt x="2361013" y="610365"/>
                    <a:pt x="2341293" y="630085"/>
                    <a:pt x="2316968" y="630085"/>
                  </a:cubicBezTo>
                  <a:lnTo>
                    <a:pt x="44045" y="630085"/>
                  </a:lnTo>
                  <a:cubicBezTo>
                    <a:pt x="19720" y="630085"/>
                    <a:pt x="0" y="610365"/>
                    <a:pt x="0" y="586040"/>
                  </a:cubicBezTo>
                  <a:lnTo>
                    <a:pt x="0" y="44045"/>
                  </a:lnTo>
                  <a:cubicBezTo>
                    <a:pt x="0" y="19720"/>
                    <a:pt x="19720" y="0"/>
                    <a:pt x="44045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name="TextBox 5" id="5"/>
            <p:cNvSpPr txBox="true"/>
            <p:nvPr/>
          </p:nvSpPr>
          <p:spPr>
            <a:xfrm>
              <a:off x="0" y="-9525"/>
              <a:ext cx="2361013" cy="6396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8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8248073" y="2234711"/>
            <a:ext cx="9011227" cy="2396789"/>
            <a:chOff x="0" y="0"/>
            <a:chExt cx="2373372" cy="63139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373372" cy="631395"/>
            </a:xfrm>
            <a:custGeom>
              <a:avLst/>
              <a:gdLst/>
              <a:ahLst/>
              <a:cxnLst/>
              <a:rect r="r" b="b" t="t" l="l"/>
              <a:pathLst>
                <a:path h="631395" w="2373372">
                  <a:moveTo>
                    <a:pt x="2373372" y="30929"/>
                  </a:moveTo>
                  <a:lnTo>
                    <a:pt x="2373372" y="600466"/>
                  </a:lnTo>
                  <a:cubicBezTo>
                    <a:pt x="2373372" y="617547"/>
                    <a:pt x="2359525" y="631395"/>
                    <a:pt x="2342443" y="631395"/>
                  </a:cubicBezTo>
                  <a:lnTo>
                    <a:pt x="30929" y="631395"/>
                  </a:lnTo>
                  <a:cubicBezTo>
                    <a:pt x="22726" y="631395"/>
                    <a:pt x="14859" y="628136"/>
                    <a:pt x="9059" y="622336"/>
                  </a:cubicBezTo>
                  <a:cubicBezTo>
                    <a:pt x="3259" y="616535"/>
                    <a:pt x="0" y="608668"/>
                    <a:pt x="0" y="600466"/>
                  </a:cubicBezTo>
                  <a:lnTo>
                    <a:pt x="0" y="30929"/>
                  </a:lnTo>
                  <a:cubicBezTo>
                    <a:pt x="0" y="22726"/>
                    <a:pt x="3259" y="14859"/>
                    <a:pt x="9059" y="9059"/>
                  </a:cubicBezTo>
                  <a:cubicBezTo>
                    <a:pt x="14859" y="3259"/>
                    <a:pt x="22726" y="0"/>
                    <a:pt x="30929" y="0"/>
                  </a:cubicBezTo>
                  <a:lnTo>
                    <a:pt x="2342443" y="0"/>
                  </a:lnTo>
                  <a:cubicBezTo>
                    <a:pt x="2350646" y="0"/>
                    <a:pt x="2358513" y="3259"/>
                    <a:pt x="2364313" y="9059"/>
                  </a:cubicBezTo>
                  <a:cubicBezTo>
                    <a:pt x="2370114" y="14859"/>
                    <a:pt x="2373372" y="22726"/>
                    <a:pt x="2373372" y="30929"/>
                  </a:cubicBezTo>
                  <a:close/>
                </a:path>
              </a:pathLst>
            </a:custGeom>
            <a:solidFill>
              <a:srgbClr val="161B22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9525"/>
              <a:ext cx="2373372" cy="6409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89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8547021" y="2531138"/>
            <a:ext cx="3665153" cy="428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b="true" sz="2700">
                <a:solidFill>
                  <a:srgbClr val="F0F6FC"/>
                </a:solidFill>
                <a:latin typeface="Arimo Bold"/>
                <a:ea typeface="Arimo Bold"/>
                <a:cs typeface="Arimo Bold"/>
                <a:sym typeface="Arimo Bold"/>
              </a:rPr>
              <a:t>Optical Lever setup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8547021" y="2983103"/>
            <a:ext cx="8575551" cy="1282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54"/>
              </a:lnSpc>
            </a:pPr>
            <a:r>
              <a:rPr lang="en-US" sz="1799">
                <a:solidFill>
                  <a:srgbClr val="8B949E"/>
                </a:solidFill>
                <a:latin typeface="Lato"/>
                <a:ea typeface="Lato"/>
                <a:cs typeface="Lato"/>
                <a:sym typeface="Lato"/>
              </a:rPr>
              <a:t>The system is composed of a suspended optic (marionette-mirror system) and 2 QPD sensors. The beam from the collimator, hits at the center of the mirror and the suspended optic acts like an optical lever that amplifies small angular displacements.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428750" y="828675"/>
            <a:ext cx="5184398" cy="847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b="true" sz="5400">
                <a:solidFill>
                  <a:srgbClr val="F0F6FC"/>
                </a:solidFill>
                <a:latin typeface="Arimo Bold"/>
                <a:ea typeface="Arimo Bold"/>
                <a:cs typeface="Arimo Bold"/>
                <a:sym typeface="Arimo Bold"/>
              </a:rPr>
              <a:t>The real system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1143000" y="857250"/>
            <a:ext cx="85725" cy="828675"/>
            <a:chOff x="0" y="0"/>
            <a:chExt cx="114300" cy="11049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14300" cy="1104900"/>
            </a:xfrm>
            <a:custGeom>
              <a:avLst/>
              <a:gdLst/>
              <a:ahLst/>
              <a:cxnLst/>
              <a:rect r="r" b="b" t="t" l="l"/>
              <a:pathLst>
                <a:path h="1104900" w="114300">
                  <a:moveTo>
                    <a:pt x="0" y="0"/>
                  </a:moveTo>
                  <a:lnTo>
                    <a:pt x="114300" y="0"/>
                  </a:lnTo>
                  <a:lnTo>
                    <a:pt x="114300" y="1104900"/>
                  </a:lnTo>
                  <a:lnTo>
                    <a:pt x="0" y="1104900"/>
                  </a:ln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2700000"/>
            </a:gradFill>
          </p:spPr>
        </p:sp>
      </p:grpSp>
      <p:sp>
        <p:nvSpPr>
          <p:cNvPr name="Freeform 14" id="14"/>
          <p:cNvSpPr/>
          <p:nvPr/>
        </p:nvSpPr>
        <p:spPr>
          <a:xfrm flipH="false" flipV="false" rot="0">
            <a:off x="1872389" y="2959763"/>
            <a:ext cx="4541461" cy="6099966"/>
          </a:xfrm>
          <a:custGeom>
            <a:avLst/>
            <a:gdLst/>
            <a:ahLst/>
            <a:cxnLst/>
            <a:rect r="r" b="b" t="t" l="l"/>
            <a:pathLst>
              <a:path h="6099966" w="4541461">
                <a:moveTo>
                  <a:pt x="0" y="0"/>
                </a:moveTo>
                <a:lnTo>
                  <a:pt x="4541461" y="0"/>
                </a:lnTo>
                <a:lnTo>
                  <a:pt x="4541461" y="6099966"/>
                </a:lnTo>
                <a:lnTo>
                  <a:pt x="0" y="60999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135" t="-11413" r="-1267" b="-33388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9241493" y="4989718"/>
            <a:ext cx="6838749" cy="4268582"/>
          </a:xfrm>
          <a:custGeom>
            <a:avLst/>
            <a:gdLst/>
            <a:ahLst/>
            <a:cxnLst/>
            <a:rect r="r" b="b" t="t" l="l"/>
            <a:pathLst>
              <a:path h="4268582" w="6838749">
                <a:moveTo>
                  <a:pt x="0" y="0"/>
                </a:moveTo>
                <a:lnTo>
                  <a:pt x="6838750" y="0"/>
                </a:lnTo>
                <a:lnTo>
                  <a:pt x="6838750" y="4268582"/>
                </a:lnTo>
                <a:lnTo>
                  <a:pt x="0" y="42685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098" t="-6428" r="-5127" b="-5842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23129" y="2356524"/>
            <a:ext cx="6867482" cy="3305591"/>
            <a:chOff x="0" y="0"/>
            <a:chExt cx="1808720" cy="87060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808720" cy="870608"/>
            </a:xfrm>
            <a:custGeom>
              <a:avLst/>
              <a:gdLst/>
              <a:ahLst/>
              <a:cxnLst/>
              <a:rect r="r" b="b" t="t" l="l"/>
              <a:pathLst>
                <a:path h="870608" w="1808720">
                  <a:moveTo>
                    <a:pt x="57494" y="0"/>
                  </a:moveTo>
                  <a:lnTo>
                    <a:pt x="1751226" y="0"/>
                  </a:lnTo>
                  <a:cubicBezTo>
                    <a:pt x="1766474" y="0"/>
                    <a:pt x="1781098" y="6057"/>
                    <a:pt x="1791880" y="16840"/>
                  </a:cubicBezTo>
                  <a:cubicBezTo>
                    <a:pt x="1802662" y="27622"/>
                    <a:pt x="1808720" y="42246"/>
                    <a:pt x="1808720" y="57494"/>
                  </a:cubicBezTo>
                  <a:lnTo>
                    <a:pt x="1808720" y="813115"/>
                  </a:lnTo>
                  <a:cubicBezTo>
                    <a:pt x="1808720" y="828363"/>
                    <a:pt x="1802662" y="842987"/>
                    <a:pt x="1791880" y="853769"/>
                  </a:cubicBezTo>
                  <a:cubicBezTo>
                    <a:pt x="1781098" y="864551"/>
                    <a:pt x="1766474" y="870608"/>
                    <a:pt x="1751226" y="870608"/>
                  </a:cubicBezTo>
                  <a:lnTo>
                    <a:pt x="57494" y="870608"/>
                  </a:lnTo>
                  <a:cubicBezTo>
                    <a:pt x="25741" y="870608"/>
                    <a:pt x="0" y="844868"/>
                    <a:pt x="0" y="813115"/>
                  </a:cubicBezTo>
                  <a:lnTo>
                    <a:pt x="0" y="57494"/>
                  </a:lnTo>
                  <a:cubicBezTo>
                    <a:pt x="0" y="25741"/>
                    <a:pt x="25741" y="0"/>
                    <a:pt x="57494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name="TextBox 4" id="4"/>
            <p:cNvSpPr txBox="true"/>
            <p:nvPr/>
          </p:nvSpPr>
          <p:spPr>
            <a:xfrm>
              <a:off x="0" y="-9525"/>
              <a:ext cx="1808720" cy="8801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8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205220" y="2055600"/>
            <a:ext cx="6903301" cy="3440580"/>
            <a:chOff x="0" y="0"/>
            <a:chExt cx="1818188" cy="90636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818188" cy="906364"/>
            </a:xfrm>
            <a:custGeom>
              <a:avLst/>
              <a:gdLst/>
              <a:ahLst/>
              <a:cxnLst/>
              <a:rect r="r" b="b" t="t" l="l"/>
              <a:pathLst>
                <a:path h="906364" w="1818188">
                  <a:moveTo>
                    <a:pt x="1818188" y="40373"/>
                  </a:moveTo>
                  <a:lnTo>
                    <a:pt x="1818188" y="865991"/>
                  </a:lnTo>
                  <a:cubicBezTo>
                    <a:pt x="1818188" y="888289"/>
                    <a:pt x="1800112" y="906364"/>
                    <a:pt x="1777814" y="906364"/>
                  </a:cubicBezTo>
                  <a:lnTo>
                    <a:pt x="40373" y="906364"/>
                  </a:lnTo>
                  <a:cubicBezTo>
                    <a:pt x="18076" y="906364"/>
                    <a:pt x="0" y="888289"/>
                    <a:pt x="0" y="865991"/>
                  </a:cubicBezTo>
                  <a:lnTo>
                    <a:pt x="0" y="40373"/>
                  </a:lnTo>
                  <a:cubicBezTo>
                    <a:pt x="0" y="18076"/>
                    <a:pt x="18076" y="0"/>
                    <a:pt x="40373" y="0"/>
                  </a:cubicBezTo>
                  <a:lnTo>
                    <a:pt x="1777814" y="0"/>
                  </a:lnTo>
                  <a:cubicBezTo>
                    <a:pt x="1800112" y="0"/>
                    <a:pt x="1818188" y="18076"/>
                    <a:pt x="1818188" y="40373"/>
                  </a:cubicBezTo>
                  <a:close/>
                </a:path>
              </a:pathLst>
            </a:custGeom>
            <a:solidFill>
              <a:srgbClr val="161B22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9525"/>
              <a:ext cx="1818188" cy="91588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89"/>
                </a:lnSpc>
              </a:pPr>
            </a:p>
          </p:txBody>
        </p:sp>
      </p:grpSp>
      <p:pic>
        <p:nvPicPr>
          <p:cNvPr name="Picture 8" id="8">
            <a:hlinkClick action="ppaction://media"/>
          </p:cNvPr>
          <p:cNvPicPr>
            <a:picLocks noChangeAspect="true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0613594" y="5642892"/>
            <a:ext cx="6229780" cy="4672335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 rot="0">
            <a:off x="1143000" y="9129712"/>
            <a:ext cx="1135612" cy="728662"/>
            <a:chOff x="0" y="0"/>
            <a:chExt cx="1514150" cy="971550"/>
          </a:xfrm>
        </p:grpSpPr>
        <p:sp>
          <p:nvSpPr>
            <p:cNvPr name="Freeform 10" id="10" descr="image.png"/>
            <p:cNvSpPr/>
            <p:nvPr/>
          </p:nvSpPr>
          <p:spPr>
            <a:xfrm flipH="false" flipV="false" rot="0">
              <a:off x="0" y="0"/>
              <a:ext cx="1514150" cy="971550"/>
            </a:xfrm>
            <a:custGeom>
              <a:avLst/>
              <a:gdLst/>
              <a:ahLst/>
              <a:cxnLst/>
              <a:rect r="r" b="b" t="t" l="l"/>
              <a:pathLst>
                <a:path h="971550" w="1514150">
                  <a:moveTo>
                    <a:pt x="0" y="0"/>
                  </a:moveTo>
                  <a:lnTo>
                    <a:pt x="1514150" y="0"/>
                  </a:lnTo>
                  <a:lnTo>
                    <a:pt x="1514150" y="971550"/>
                  </a:lnTo>
                  <a:lnTo>
                    <a:pt x="0" y="9715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654553" t="0" r="-654553" b="0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203602" y="2342290"/>
            <a:ext cx="6802382" cy="3319825"/>
            <a:chOff x="0" y="0"/>
            <a:chExt cx="1808720" cy="882725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808720" cy="882725"/>
            </a:xfrm>
            <a:custGeom>
              <a:avLst/>
              <a:gdLst/>
              <a:ahLst/>
              <a:cxnLst/>
              <a:rect r="r" b="b" t="t" l="l"/>
              <a:pathLst>
                <a:path h="882725" w="1808720">
                  <a:moveTo>
                    <a:pt x="58044" y="0"/>
                  </a:moveTo>
                  <a:lnTo>
                    <a:pt x="1750676" y="0"/>
                  </a:lnTo>
                  <a:cubicBezTo>
                    <a:pt x="1766070" y="0"/>
                    <a:pt x="1780834" y="6115"/>
                    <a:pt x="1791719" y="17001"/>
                  </a:cubicBezTo>
                  <a:cubicBezTo>
                    <a:pt x="1802604" y="27886"/>
                    <a:pt x="1808720" y="42650"/>
                    <a:pt x="1808720" y="58044"/>
                  </a:cubicBezTo>
                  <a:lnTo>
                    <a:pt x="1808720" y="824681"/>
                  </a:lnTo>
                  <a:cubicBezTo>
                    <a:pt x="1808720" y="856738"/>
                    <a:pt x="1782732" y="882725"/>
                    <a:pt x="1750676" y="882725"/>
                  </a:cubicBezTo>
                  <a:lnTo>
                    <a:pt x="58044" y="882725"/>
                  </a:lnTo>
                  <a:cubicBezTo>
                    <a:pt x="42650" y="882725"/>
                    <a:pt x="27886" y="876610"/>
                    <a:pt x="17001" y="865724"/>
                  </a:cubicBezTo>
                  <a:cubicBezTo>
                    <a:pt x="6115" y="854839"/>
                    <a:pt x="0" y="840075"/>
                    <a:pt x="0" y="824681"/>
                  </a:cubicBezTo>
                  <a:lnTo>
                    <a:pt x="0" y="58044"/>
                  </a:lnTo>
                  <a:cubicBezTo>
                    <a:pt x="0" y="42650"/>
                    <a:pt x="6115" y="27886"/>
                    <a:pt x="17001" y="17001"/>
                  </a:cubicBezTo>
                  <a:cubicBezTo>
                    <a:pt x="27886" y="6115"/>
                    <a:pt x="42650" y="0"/>
                    <a:pt x="58044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9525"/>
              <a:ext cx="1808720" cy="8922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89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185862" y="2055600"/>
            <a:ext cx="6837861" cy="3439865"/>
            <a:chOff x="0" y="0"/>
            <a:chExt cx="1818188" cy="914848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818188" cy="914848"/>
            </a:xfrm>
            <a:custGeom>
              <a:avLst/>
              <a:gdLst/>
              <a:ahLst/>
              <a:cxnLst/>
              <a:rect r="r" b="b" t="t" l="l"/>
              <a:pathLst>
                <a:path h="914848" w="1818188">
                  <a:moveTo>
                    <a:pt x="1818188" y="40760"/>
                  </a:moveTo>
                  <a:lnTo>
                    <a:pt x="1818188" y="874089"/>
                  </a:lnTo>
                  <a:cubicBezTo>
                    <a:pt x="1818188" y="884899"/>
                    <a:pt x="1813893" y="895266"/>
                    <a:pt x="1806249" y="902910"/>
                  </a:cubicBezTo>
                  <a:cubicBezTo>
                    <a:pt x="1798606" y="910554"/>
                    <a:pt x="1788238" y="914848"/>
                    <a:pt x="1777428" y="914848"/>
                  </a:cubicBezTo>
                  <a:lnTo>
                    <a:pt x="40760" y="914848"/>
                  </a:lnTo>
                  <a:cubicBezTo>
                    <a:pt x="18249" y="914848"/>
                    <a:pt x="0" y="896600"/>
                    <a:pt x="0" y="874089"/>
                  </a:cubicBezTo>
                  <a:lnTo>
                    <a:pt x="0" y="40760"/>
                  </a:lnTo>
                  <a:cubicBezTo>
                    <a:pt x="0" y="29950"/>
                    <a:pt x="4294" y="19582"/>
                    <a:pt x="11938" y="11938"/>
                  </a:cubicBezTo>
                  <a:cubicBezTo>
                    <a:pt x="19582" y="4294"/>
                    <a:pt x="29950" y="0"/>
                    <a:pt x="40760" y="0"/>
                  </a:cubicBezTo>
                  <a:lnTo>
                    <a:pt x="1777428" y="0"/>
                  </a:lnTo>
                  <a:cubicBezTo>
                    <a:pt x="1799939" y="0"/>
                    <a:pt x="1818188" y="18249"/>
                    <a:pt x="1818188" y="40760"/>
                  </a:cubicBezTo>
                  <a:close/>
                </a:path>
              </a:pathLst>
            </a:custGeom>
            <a:solidFill>
              <a:srgbClr val="161B22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9525"/>
              <a:ext cx="1818188" cy="92437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89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428750" y="2819011"/>
            <a:ext cx="475967" cy="475967"/>
            <a:chOff x="0" y="0"/>
            <a:chExt cx="762000" cy="7620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762000" cy="762000"/>
            </a:xfrm>
            <a:custGeom>
              <a:avLst/>
              <a:gdLst/>
              <a:ahLst/>
              <a:cxnLst/>
              <a:rect r="r" b="b" t="t" l="l"/>
              <a:pathLst>
                <a:path h="762000" w="762000">
                  <a:moveTo>
                    <a:pt x="0" y="0"/>
                  </a:moveTo>
                  <a:lnTo>
                    <a:pt x="762000" y="0"/>
                  </a:lnTo>
                  <a:lnTo>
                    <a:pt x="762000" y="762000"/>
                  </a:lnTo>
                  <a:lnTo>
                    <a:pt x="0" y="762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1143000" y="857250"/>
            <a:ext cx="85725" cy="828675"/>
            <a:chOff x="0" y="0"/>
            <a:chExt cx="114300" cy="11049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14300" cy="1104900"/>
            </a:xfrm>
            <a:custGeom>
              <a:avLst/>
              <a:gdLst/>
              <a:ahLst/>
              <a:cxnLst/>
              <a:rect r="r" b="b" t="t" l="l"/>
              <a:pathLst>
                <a:path h="1104900" w="114300">
                  <a:moveTo>
                    <a:pt x="0" y="0"/>
                  </a:moveTo>
                  <a:lnTo>
                    <a:pt x="114300" y="0"/>
                  </a:lnTo>
                  <a:lnTo>
                    <a:pt x="114300" y="1104900"/>
                  </a:lnTo>
                  <a:lnTo>
                    <a:pt x="0" y="1104900"/>
                  </a:ln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2700000"/>
            </a:gradFill>
          </p:spPr>
        </p:sp>
      </p:grpSp>
      <p:grpSp>
        <p:nvGrpSpPr>
          <p:cNvPr name="Group 21" id="21"/>
          <p:cNvGrpSpPr/>
          <p:nvPr/>
        </p:nvGrpSpPr>
        <p:grpSpPr>
          <a:xfrm rot="0">
            <a:off x="10483418" y="2819011"/>
            <a:ext cx="2208197" cy="475967"/>
            <a:chOff x="0" y="0"/>
            <a:chExt cx="3535220" cy="76200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3535220" cy="762000"/>
            </a:xfrm>
            <a:custGeom>
              <a:avLst/>
              <a:gdLst/>
              <a:ahLst/>
              <a:cxnLst/>
              <a:rect r="r" b="b" t="t" l="l"/>
              <a:pathLst>
                <a:path h="762000" w="3535220">
                  <a:moveTo>
                    <a:pt x="0" y="0"/>
                  </a:moveTo>
                  <a:lnTo>
                    <a:pt x="3535220" y="0"/>
                  </a:lnTo>
                  <a:lnTo>
                    <a:pt x="3535220" y="762000"/>
                  </a:lnTo>
                  <a:lnTo>
                    <a:pt x="0" y="762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-11761" r="0" b="-11761"/>
              </a:stretch>
            </a:blipFill>
          </p:spPr>
        </p:sp>
      </p:grpSp>
      <p:sp>
        <p:nvSpPr>
          <p:cNvPr name="Freeform 23" id="23"/>
          <p:cNvSpPr/>
          <p:nvPr/>
        </p:nvSpPr>
        <p:spPr>
          <a:xfrm flipH="false" flipV="false" rot="0">
            <a:off x="3330567" y="5843091"/>
            <a:ext cx="2559125" cy="4215483"/>
          </a:xfrm>
          <a:custGeom>
            <a:avLst/>
            <a:gdLst/>
            <a:ahLst/>
            <a:cxnLst/>
            <a:rect r="r" b="b" t="t" l="l"/>
            <a:pathLst>
              <a:path h="4215483" w="2559125">
                <a:moveTo>
                  <a:pt x="0" y="0"/>
                </a:moveTo>
                <a:lnTo>
                  <a:pt x="2559126" y="0"/>
                </a:lnTo>
                <a:lnTo>
                  <a:pt x="2559126" y="4215483"/>
                </a:lnTo>
                <a:lnTo>
                  <a:pt x="0" y="421548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50042" t="-5759" r="-46484" b="-13547"/>
            </a:stretch>
          </a:blipFill>
        </p:spPr>
      </p:sp>
      <p:sp>
        <p:nvSpPr>
          <p:cNvPr name="TextBox 24" id="24"/>
          <p:cNvSpPr txBox="true"/>
          <p:nvPr/>
        </p:nvSpPr>
        <p:spPr>
          <a:xfrm rot="0">
            <a:off x="1143000" y="9477375"/>
            <a:ext cx="1000839" cy="247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89"/>
              </a:lnSpc>
            </a:pPr>
            <a:r>
              <a:rPr lang="en-US" sz="1575">
                <a:solidFill>
                  <a:srgbClr val="8B949E"/>
                </a:solidFill>
                <a:latin typeface="Arimo"/>
                <a:ea typeface="Arimo"/>
                <a:cs typeface="Arimo"/>
                <a:sym typeface="Arimo"/>
              </a:rPr>
              <a:t>Slide 6 / 12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428750" y="2131210"/>
            <a:ext cx="3973486" cy="5398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19"/>
              </a:lnSpc>
            </a:pPr>
            <a:r>
              <a:rPr lang="en-US" b="true" sz="3433">
                <a:solidFill>
                  <a:srgbClr val="F0F6FC"/>
                </a:solidFill>
                <a:latin typeface="Arimo Bold"/>
                <a:ea typeface="Arimo Bold"/>
                <a:cs typeface="Arimo Bold"/>
                <a:sym typeface="Arimo Bold"/>
              </a:rPr>
              <a:t>Creation of System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428750" y="3280975"/>
            <a:ext cx="6362760" cy="2181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94"/>
              </a:lnSpc>
            </a:pPr>
            <a:r>
              <a:rPr lang="en-US" sz="2288">
                <a:solidFill>
                  <a:srgbClr val="8B949E"/>
                </a:solidFill>
                <a:latin typeface="Lato"/>
                <a:ea typeface="Lato"/>
                <a:cs typeface="Lato"/>
                <a:sym typeface="Lato"/>
              </a:rPr>
              <a:t>Mujoco takes the STL file with the design of the marionette and the mirror. Then we added the virtual suspensions that simulate the real silica suspetions.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428750" y="828675"/>
            <a:ext cx="6362760" cy="847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b="true" sz="5400">
                <a:solidFill>
                  <a:srgbClr val="F0F6FC"/>
                </a:solidFill>
                <a:latin typeface="Arimo Bold"/>
                <a:ea typeface="Arimo Bold"/>
                <a:cs typeface="Arimo Bold"/>
                <a:sym typeface="Arimo Bold"/>
              </a:rPr>
              <a:t>Agent-Environment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0483418" y="2131210"/>
            <a:ext cx="6443531" cy="5398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19"/>
              </a:lnSpc>
            </a:pPr>
            <a:r>
              <a:rPr lang="en-US" b="true" sz="3433">
                <a:solidFill>
                  <a:srgbClr val="F0F6FC"/>
                </a:solidFill>
                <a:latin typeface="Arimo Bold"/>
                <a:ea typeface="Arimo Bold"/>
                <a:cs typeface="Arimo Bold"/>
                <a:sym typeface="Arimo Bold"/>
              </a:rPr>
              <a:t>Creation of Agent Environment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0483418" y="3280975"/>
            <a:ext cx="6118663" cy="16241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94"/>
              </a:lnSpc>
            </a:pPr>
            <a:r>
              <a:rPr lang="en-US" sz="2288">
                <a:solidFill>
                  <a:srgbClr val="8B949E"/>
                </a:solidFill>
                <a:latin typeface="Lato"/>
                <a:ea typeface="Lato"/>
                <a:cs typeface="Lato"/>
                <a:sym typeface="Lato"/>
              </a:rPr>
              <a:t>Gymnasium take Mujoco system and implement it in an environment that the agent can use to train and learn. </a:t>
            </a:r>
          </a:p>
        </p:txBody>
      </p:sp>
      <p:sp>
        <p:nvSpPr>
          <p:cNvPr name="AutoShape 30" id="30"/>
          <p:cNvSpPr/>
          <p:nvPr/>
        </p:nvSpPr>
        <p:spPr>
          <a:xfrm>
            <a:off x="7242330" y="7950832"/>
            <a:ext cx="3803340" cy="0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triangle" len="med" w="lg"/>
          </a:ln>
        </p:spPr>
      </p:sp>
    </p:spTree>
  </p:cSld>
  <p:clrMapOvr>
    <a:masterClrMapping/>
  </p:clrMapOvr>
  <p:timing>
    <p:tnLst>
      <p:par>
        <p:cTn dur="indefinite" restart="never" nodeType="tmRoot">
          <p:childTnLst>
            <p:video>
              <p:cMediaNode vol="100000">
                <p:cTn fill="hold" display="false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A0C1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43000" y="857250"/>
            <a:ext cx="85725" cy="828675"/>
            <a:chOff x="0" y="0"/>
            <a:chExt cx="114300" cy="11049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4300" cy="1104900"/>
            </a:xfrm>
            <a:custGeom>
              <a:avLst/>
              <a:gdLst/>
              <a:ahLst/>
              <a:cxnLst/>
              <a:rect r="r" b="b" t="t" l="l"/>
              <a:pathLst>
                <a:path h="1104900" w="114300">
                  <a:moveTo>
                    <a:pt x="0" y="0"/>
                  </a:moveTo>
                  <a:lnTo>
                    <a:pt x="114300" y="0"/>
                  </a:lnTo>
                  <a:lnTo>
                    <a:pt x="114300" y="1104900"/>
                  </a:lnTo>
                  <a:lnTo>
                    <a:pt x="0" y="1104900"/>
                  </a:ln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2700000"/>
            </a:gra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1643420" y="3290538"/>
            <a:ext cx="5384825" cy="4503060"/>
          </a:xfrm>
          <a:custGeom>
            <a:avLst/>
            <a:gdLst/>
            <a:ahLst/>
            <a:cxnLst/>
            <a:rect r="r" b="b" t="t" l="l"/>
            <a:pathLst>
              <a:path h="4503060" w="5384825">
                <a:moveTo>
                  <a:pt x="0" y="0"/>
                </a:moveTo>
                <a:lnTo>
                  <a:pt x="5384825" y="0"/>
                </a:lnTo>
                <a:lnTo>
                  <a:pt x="5384825" y="4503060"/>
                </a:lnTo>
                <a:lnTo>
                  <a:pt x="0" y="45030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9479767" y="7577967"/>
            <a:ext cx="7002231" cy="1356682"/>
          </a:xfrm>
          <a:custGeom>
            <a:avLst/>
            <a:gdLst/>
            <a:ahLst/>
            <a:cxnLst/>
            <a:rect r="r" b="b" t="t" l="l"/>
            <a:pathLst>
              <a:path h="1356682" w="7002231">
                <a:moveTo>
                  <a:pt x="0" y="0"/>
                </a:moveTo>
                <a:lnTo>
                  <a:pt x="7002232" y="0"/>
                </a:lnTo>
                <a:lnTo>
                  <a:pt x="7002232" y="1356682"/>
                </a:lnTo>
                <a:lnTo>
                  <a:pt x="0" y="13566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143000" y="9477375"/>
            <a:ext cx="1000839" cy="247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89"/>
              </a:lnSpc>
            </a:pPr>
            <a:r>
              <a:rPr lang="en-US" sz="1575">
                <a:solidFill>
                  <a:srgbClr val="8B949E"/>
                </a:solidFill>
                <a:latin typeface="Arimo"/>
                <a:ea typeface="Arimo"/>
                <a:cs typeface="Arimo"/>
                <a:sym typeface="Arimo"/>
              </a:rPr>
              <a:t>Slide 7 / 12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428750" y="828675"/>
            <a:ext cx="9148167" cy="847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b="true" sz="5400">
                <a:solidFill>
                  <a:srgbClr val="F0F6FC"/>
                </a:solidFill>
                <a:latin typeface="Arimo Bold"/>
                <a:ea typeface="Arimo Bold"/>
                <a:cs typeface="Arimo Bold"/>
                <a:sym typeface="Arimo Bold"/>
              </a:rPr>
              <a:t>Physical system to simulate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144000" y="9166982"/>
            <a:ext cx="7749333" cy="704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60"/>
              </a:lnSpc>
            </a:pPr>
            <a:r>
              <a:rPr lang="en-US" b="true" sz="2300">
                <a:solidFill>
                  <a:srgbClr val="F0F6FC"/>
                </a:solidFill>
                <a:latin typeface="Arimo Bold"/>
                <a:ea typeface="Arimo Bold"/>
                <a:cs typeface="Arimo Bold"/>
                <a:sym typeface="Arimo Bold"/>
              </a:rPr>
              <a:t>Relation between QPD readout and Mirror’s displasment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9479767" y="2633292"/>
            <a:ext cx="6838749" cy="4268582"/>
          </a:xfrm>
          <a:custGeom>
            <a:avLst/>
            <a:gdLst/>
            <a:ahLst/>
            <a:cxnLst/>
            <a:rect r="r" b="b" t="t" l="l"/>
            <a:pathLst>
              <a:path h="4268582" w="6838749">
                <a:moveTo>
                  <a:pt x="0" y="0"/>
                </a:moveTo>
                <a:lnTo>
                  <a:pt x="6838750" y="0"/>
                </a:lnTo>
                <a:lnTo>
                  <a:pt x="6838750" y="4268582"/>
                </a:lnTo>
                <a:lnTo>
                  <a:pt x="0" y="426858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098" t="-6428" r="-5127" b="-5842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806665" y="8595180"/>
            <a:ext cx="7393127" cy="485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89"/>
              </a:lnSpc>
            </a:pPr>
            <a:r>
              <a:rPr lang="en-US" sz="1575" i="true">
                <a:solidFill>
                  <a:srgbClr val="8B949E"/>
                </a:solidFill>
                <a:latin typeface="Arimo Italics"/>
                <a:ea typeface="Arimo Italics"/>
                <a:cs typeface="Arimo Italics"/>
                <a:sym typeface="Arimo Italics"/>
              </a:rPr>
              <a:t>NB: assuming the optical lever beamspot is </a:t>
            </a:r>
            <a:r>
              <a:rPr lang="en-US" sz="1575" i="true" u="sng">
                <a:solidFill>
                  <a:srgbClr val="8B949E"/>
                </a:solidFill>
                <a:latin typeface="Arimo Italics"/>
                <a:ea typeface="Arimo Italics"/>
                <a:cs typeface="Arimo Italics"/>
                <a:sym typeface="Arimo Italics"/>
              </a:rPr>
              <a:t>NOT</a:t>
            </a:r>
            <a:r>
              <a:rPr lang="en-US" sz="1575" i="true">
                <a:solidFill>
                  <a:srgbClr val="8B949E"/>
                </a:solidFill>
                <a:latin typeface="Arimo Italics"/>
                <a:ea typeface="Arimo Italics"/>
                <a:cs typeface="Arimo Italics"/>
                <a:sym typeface="Arimo Italics"/>
              </a:rPr>
              <a:t> offset form optical axis of the optic</a:t>
            </a:r>
          </a:p>
          <a:p>
            <a:pPr algn="ctr">
              <a:lnSpc>
                <a:spcPts val="1889"/>
              </a:lnSpc>
              <a:spcBef>
                <a:spcPct val="0"/>
              </a:spcBef>
            </a:pPr>
            <a:r>
              <a:rPr lang="en-US" sz="1575" i="true">
                <a:solidFill>
                  <a:srgbClr val="8B949E"/>
                </a:solidFill>
                <a:latin typeface="Arimo Italics"/>
                <a:ea typeface="Arimo Italics"/>
                <a:cs typeface="Arimo Italics"/>
                <a:sym typeface="Arimo Italics"/>
              </a:rPr>
              <a:t>and angle of incidence β=0 on the horizontal plane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143000" y="2409454"/>
            <a:ext cx="6720456" cy="409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20"/>
              </a:lnSpc>
            </a:pPr>
            <a:r>
              <a:rPr lang="en-US" b="true" sz="2600">
                <a:solidFill>
                  <a:srgbClr val="F0F6FC"/>
                </a:solidFill>
                <a:latin typeface="Arimo Bold"/>
                <a:ea typeface="Arimo Bold"/>
                <a:cs typeface="Arimo Bold"/>
                <a:sym typeface="Arimo Bold"/>
              </a:rPr>
              <a:t>Optical lever DoF and angle of incidence α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1365260" y="2204667"/>
            <a:ext cx="3665153" cy="428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b="true" sz="2700">
                <a:solidFill>
                  <a:srgbClr val="F0F6FC"/>
                </a:solidFill>
                <a:latin typeface="Arimo Bold"/>
                <a:ea typeface="Arimo Bold"/>
                <a:cs typeface="Arimo Bold"/>
                <a:sym typeface="Arimo Bold"/>
              </a:rPr>
              <a:t>Optical Lever setup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16318517" y="3012950"/>
            <a:ext cx="940783" cy="1160707"/>
          </a:xfrm>
          <a:custGeom>
            <a:avLst/>
            <a:gdLst/>
            <a:ahLst/>
            <a:cxnLst/>
            <a:rect r="r" b="b" t="t" l="l"/>
            <a:pathLst>
              <a:path h="1160707" w="940783">
                <a:moveTo>
                  <a:pt x="0" y="0"/>
                </a:moveTo>
                <a:lnTo>
                  <a:pt x="940783" y="0"/>
                </a:lnTo>
                <a:lnTo>
                  <a:pt x="940783" y="1160706"/>
                </a:lnTo>
                <a:lnTo>
                  <a:pt x="0" y="116070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29926" t="-34109" r="-133777" b="-30604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6330735" y="5004478"/>
            <a:ext cx="928565" cy="1075181"/>
          </a:xfrm>
          <a:custGeom>
            <a:avLst/>
            <a:gdLst/>
            <a:ahLst/>
            <a:cxnLst/>
            <a:rect r="r" b="b" t="t" l="l"/>
            <a:pathLst>
              <a:path h="1075181" w="928565">
                <a:moveTo>
                  <a:pt x="0" y="0"/>
                </a:moveTo>
                <a:lnTo>
                  <a:pt x="928565" y="0"/>
                </a:lnTo>
                <a:lnTo>
                  <a:pt x="928565" y="1075180"/>
                </a:lnTo>
                <a:lnTo>
                  <a:pt x="0" y="107518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33574" t="-36823" r="-134914" b="-40993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A0C1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43000" y="857250"/>
            <a:ext cx="85725" cy="828675"/>
            <a:chOff x="0" y="0"/>
            <a:chExt cx="114300" cy="11049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4300" cy="1104900"/>
            </a:xfrm>
            <a:custGeom>
              <a:avLst/>
              <a:gdLst/>
              <a:ahLst/>
              <a:cxnLst/>
              <a:rect r="r" b="b" t="t" l="l"/>
              <a:pathLst>
                <a:path h="1104900" w="114300">
                  <a:moveTo>
                    <a:pt x="0" y="0"/>
                  </a:moveTo>
                  <a:lnTo>
                    <a:pt x="114300" y="0"/>
                  </a:lnTo>
                  <a:lnTo>
                    <a:pt x="114300" y="1104900"/>
                  </a:lnTo>
                  <a:lnTo>
                    <a:pt x="0" y="1104900"/>
                  </a:ln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2700000"/>
            </a:gradFill>
          </p:spPr>
        </p:sp>
      </p:grpSp>
      <p:pic>
        <p:nvPicPr>
          <p:cNvPr name="Picture 4" id="4">
            <a:hlinkClick action="ppaction://media"/>
          </p:cNvPr>
          <p:cNvPicPr>
            <a:picLocks noChangeAspect="true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428750" y="4669583"/>
            <a:ext cx="5099950" cy="3824962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 rot="0">
            <a:off x="1229219" y="2169778"/>
            <a:ext cx="16625184" cy="1322160"/>
            <a:chOff x="0" y="0"/>
            <a:chExt cx="4406812" cy="35046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406812" cy="350463"/>
            </a:xfrm>
            <a:custGeom>
              <a:avLst/>
              <a:gdLst/>
              <a:ahLst/>
              <a:cxnLst/>
              <a:rect r="r" b="b" t="t" l="l"/>
              <a:pathLst>
                <a:path h="350463" w="4406812">
                  <a:moveTo>
                    <a:pt x="23749" y="0"/>
                  </a:moveTo>
                  <a:lnTo>
                    <a:pt x="4383063" y="0"/>
                  </a:lnTo>
                  <a:cubicBezTo>
                    <a:pt x="4389362" y="0"/>
                    <a:pt x="4395402" y="2502"/>
                    <a:pt x="4399856" y="6956"/>
                  </a:cubicBezTo>
                  <a:cubicBezTo>
                    <a:pt x="4404310" y="11410"/>
                    <a:pt x="4406812" y="17451"/>
                    <a:pt x="4406812" y="23749"/>
                  </a:cubicBezTo>
                  <a:lnTo>
                    <a:pt x="4406812" y="326713"/>
                  </a:lnTo>
                  <a:cubicBezTo>
                    <a:pt x="4406812" y="333012"/>
                    <a:pt x="4404310" y="339053"/>
                    <a:pt x="4399856" y="343507"/>
                  </a:cubicBezTo>
                  <a:cubicBezTo>
                    <a:pt x="4395402" y="347961"/>
                    <a:pt x="4389362" y="350463"/>
                    <a:pt x="4383063" y="350463"/>
                  </a:cubicBezTo>
                  <a:lnTo>
                    <a:pt x="23749" y="350463"/>
                  </a:lnTo>
                  <a:cubicBezTo>
                    <a:pt x="17451" y="350463"/>
                    <a:pt x="11410" y="347961"/>
                    <a:pt x="6956" y="343507"/>
                  </a:cubicBezTo>
                  <a:cubicBezTo>
                    <a:pt x="2502" y="339053"/>
                    <a:pt x="0" y="333012"/>
                    <a:pt x="0" y="326713"/>
                  </a:cubicBezTo>
                  <a:lnTo>
                    <a:pt x="0" y="23749"/>
                  </a:lnTo>
                  <a:cubicBezTo>
                    <a:pt x="0" y="17451"/>
                    <a:pt x="2502" y="11410"/>
                    <a:pt x="6956" y="6956"/>
                  </a:cubicBezTo>
                  <a:cubicBezTo>
                    <a:pt x="11410" y="2502"/>
                    <a:pt x="17451" y="0"/>
                    <a:pt x="23749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name="TextBox 7" id="7"/>
            <p:cNvSpPr txBox="true"/>
            <p:nvPr/>
          </p:nvSpPr>
          <p:spPr>
            <a:xfrm>
              <a:off x="0" y="-9525"/>
              <a:ext cx="4406812" cy="3599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8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185862" y="2055600"/>
            <a:ext cx="16711897" cy="1369967"/>
            <a:chOff x="0" y="0"/>
            <a:chExt cx="4429880" cy="363217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429880" cy="363217"/>
            </a:xfrm>
            <a:custGeom>
              <a:avLst/>
              <a:gdLst/>
              <a:ahLst/>
              <a:cxnLst/>
              <a:rect r="r" b="b" t="t" l="l"/>
              <a:pathLst>
                <a:path h="363217" w="4429880">
                  <a:moveTo>
                    <a:pt x="4429880" y="16677"/>
                  </a:moveTo>
                  <a:lnTo>
                    <a:pt x="4429880" y="346539"/>
                  </a:lnTo>
                  <a:cubicBezTo>
                    <a:pt x="4429880" y="355750"/>
                    <a:pt x="4422414" y="363217"/>
                    <a:pt x="4413203" y="363217"/>
                  </a:cubicBezTo>
                  <a:lnTo>
                    <a:pt x="16677" y="363217"/>
                  </a:lnTo>
                  <a:cubicBezTo>
                    <a:pt x="12254" y="363217"/>
                    <a:pt x="8012" y="361459"/>
                    <a:pt x="4885" y="358332"/>
                  </a:cubicBezTo>
                  <a:cubicBezTo>
                    <a:pt x="1757" y="355204"/>
                    <a:pt x="0" y="350962"/>
                    <a:pt x="0" y="346539"/>
                  </a:cubicBezTo>
                  <a:lnTo>
                    <a:pt x="0" y="16677"/>
                  </a:lnTo>
                  <a:cubicBezTo>
                    <a:pt x="0" y="12254"/>
                    <a:pt x="1757" y="8012"/>
                    <a:pt x="4885" y="4885"/>
                  </a:cubicBezTo>
                  <a:cubicBezTo>
                    <a:pt x="8012" y="1757"/>
                    <a:pt x="12254" y="0"/>
                    <a:pt x="16677" y="0"/>
                  </a:cubicBezTo>
                  <a:lnTo>
                    <a:pt x="4413203" y="0"/>
                  </a:lnTo>
                  <a:cubicBezTo>
                    <a:pt x="4417626" y="0"/>
                    <a:pt x="4421868" y="1757"/>
                    <a:pt x="4424996" y="4885"/>
                  </a:cubicBezTo>
                  <a:cubicBezTo>
                    <a:pt x="4428124" y="8012"/>
                    <a:pt x="4429880" y="12254"/>
                    <a:pt x="4429880" y="16677"/>
                  </a:cubicBezTo>
                  <a:close/>
                </a:path>
              </a:pathLst>
            </a:custGeom>
            <a:solidFill>
              <a:srgbClr val="161B22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9525"/>
              <a:ext cx="4429880" cy="3727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89"/>
                </a:lnSpc>
              </a:pPr>
            </a:p>
          </p:txBody>
        </p:sp>
      </p:grpSp>
      <p:sp>
        <p:nvSpPr>
          <p:cNvPr name="AutoShape 11" id="11"/>
          <p:cNvSpPr/>
          <p:nvPr/>
        </p:nvSpPr>
        <p:spPr>
          <a:xfrm flipV="true">
            <a:off x="12526695" y="6357761"/>
            <a:ext cx="803325" cy="205849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12" id="12"/>
          <p:cNvSpPr/>
          <p:nvPr/>
        </p:nvSpPr>
        <p:spPr>
          <a:xfrm>
            <a:off x="12536168" y="6879448"/>
            <a:ext cx="793852" cy="339734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Freeform 13" id="13"/>
          <p:cNvSpPr/>
          <p:nvPr/>
        </p:nvSpPr>
        <p:spPr>
          <a:xfrm flipH="false" flipV="false" rot="0">
            <a:off x="13752870" y="6879448"/>
            <a:ext cx="2669512" cy="3050871"/>
          </a:xfrm>
          <a:custGeom>
            <a:avLst/>
            <a:gdLst/>
            <a:ahLst/>
            <a:cxnLst/>
            <a:rect r="r" b="b" t="t" l="l"/>
            <a:pathLst>
              <a:path h="3050871" w="2669512">
                <a:moveTo>
                  <a:pt x="0" y="0"/>
                </a:moveTo>
                <a:lnTo>
                  <a:pt x="2669512" y="0"/>
                </a:lnTo>
                <a:lnTo>
                  <a:pt x="2669512" y="3050870"/>
                </a:lnTo>
                <a:lnTo>
                  <a:pt x="0" y="305087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3752870" y="3687059"/>
            <a:ext cx="2669512" cy="2997267"/>
          </a:xfrm>
          <a:custGeom>
            <a:avLst/>
            <a:gdLst/>
            <a:ahLst/>
            <a:cxnLst/>
            <a:rect r="r" b="b" t="t" l="l"/>
            <a:pathLst>
              <a:path h="2997267" w="2669512">
                <a:moveTo>
                  <a:pt x="0" y="0"/>
                </a:moveTo>
                <a:lnTo>
                  <a:pt x="2669512" y="0"/>
                </a:lnTo>
                <a:lnTo>
                  <a:pt x="2669512" y="2997267"/>
                </a:lnTo>
                <a:lnTo>
                  <a:pt x="0" y="299726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-1788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6604808" y="4382160"/>
            <a:ext cx="5596523" cy="4112385"/>
          </a:xfrm>
          <a:custGeom>
            <a:avLst/>
            <a:gdLst/>
            <a:ahLst/>
            <a:cxnLst/>
            <a:rect r="r" b="b" t="t" l="l"/>
            <a:pathLst>
              <a:path h="4112385" w="5596523">
                <a:moveTo>
                  <a:pt x="0" y="0"/>
                </a:moveTo>
                <a:lnTo>
                  <a:pt x="5596523" y="0"/>
                </a:lnTo>
                <a:lnTo>
                  <a:pt x="5596523" y="4112385"/>
                </a:lnTo>
                <a:lnTo>
                  <a:pt x="0" y="411238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-10402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1143000" y="9477375"/>
            <a:ext cx="1000839" cy="247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89"/>
              </a:lnSpc>
            </a:pPr>
            <a:r>
              <a:rPr lang="en-US" sz="1575">
                <a:solidFill>
                  <a:srgbClr val="8B949E"/>
                </a:solidFill>
                <a:latin typeface="Arimo"/>
                <a:ea typeface="Arimo"/>
                <a:cs typeface="Arimo"/>
                <a:sym typeface="Arimo"/>
              </a:rPr>
              <a:t>Slide 8 / 12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428750" y="828675"/>
            <a:ext cx="10786646" cy="847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b="true" sz="5400">
                <a:solidFill>
                  <a:srgbClr val="F0F6FC"/>
                </a:solidFill>
                <a:latin typeface="Arimo Bold"/>
                <a:ea typeface="Arimo Bold"/>
                <a:cs typeface="Arimo Bold"/>
                <a:sym typeface="Arimo Bold"/>
              </a:rPr>
              <a:t>Simulation Physical Observables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850938" y="2307889"/>
            <a:ext cx="14571444" cy="7989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14"/>
              </a:lnSpc>
            </a:pPr>
            <a:r>
              <a:rPr lang="en-US" sz="2295">
                <a:solidFill>
                  <a:srgbClr val="8B949E"/>
                </a:solidFill>
                <a:latin typeface="Lato"/>
                <a:ea typeface="Lato"/>
                <a:cs typeface="Lato"/>
                <a:sym typeface="Lato"/>
              </a:rPr>
              <a:t>Since Mujoco is a</a:t>
            </a:r>
            <a:r>
              <a:rPr lang="en-US" sz="2295">
                <a:solidFill>
                  <a:srgbClr val="8B949E"/>
                </a:solidFill>
                <a:latin typeface="Lato"/>
                <a:ea typeface="Lato"/>
                <a:cs typeface="Lato"/>
                <a:sym typeface="Lato"/>
              </a:rPr>
              <a:t> physics engine it allows to apply time-varying forces and torques in any point of the mirror and dynamically obtain all the mirror's observables.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5994019" y="8866702"/>
            <a:ext cx="6818100" cy="361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60"/>
              </a:lnSpc>
            </a:pPr>
            <a:r>
              <a:rPr lang="en-US" b="true" sz="2300">
                <a:solidFill>
                  <a:srgbClr val="F0F6FC"/>
                </a:solidFill>
                <a:latin typeface="Arimo Bold"/>
                <a:ea typeface="Arimo Bold"/>
                <a:cs typeface="Arimo Bold"/>
                <a:sym typeface="Arimo Bold"/>
              </a:rPr>
              <a:t>Mirror Pitch, Yaw and L values during simulation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6773244" y="4610100"/>
            <a:ext cx="1327931" cy="1047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60"/>
              </a:lnSpc>
            </a:pPr>
            <a:r>
              <a:rPr lang="en-US" sz="2300" b="true">
                <a:solidFill>
                  <a:srgbClr val="F0F6FC"/>
                </a:solidFill>
                <a:latin typeface="Arimo Bold"/>
                <a:ea typeface="Arimo Bold"/>
                <a:cs typeface="Arimo Bold"/>
                <a:sym typeface="Arimo Bold"/>
              </a:rPr>
              <a:t>Len </a:t>
            </a:r>
          </a:p>
          <a:p>
            <a:pPr algn="l">
              <a:lnSpc>
                <a:spcPts val="2760"/>
              </a:lnSpc>
            </a:pPr>
            <a:r>
              <a:rPr lang="en-US" sz="2300" b="true">
                <a:solidFill>
                  <a:srgbClr val="F0F6FC"/>
                </a:solidFill>
                <a:latin typeface="Arimo Bold"/>
                <a:ea typeface="Arimo Bold"/>
                <a:cs typeface="Arimo Bold"/>
                <a:sym typeface="Arimo Bold"/>
              </a:rPr>
              <a:t>QPD</a:t>
            </a:r>
          </a:p>
          <a:p>
            <a:pPr algn="l">
              <a:lnSpc>
                <a:spcPts val="2760"/>
              </a:lnSpc>
            </a:pPr>
            <a:r>
              <a:rPr lang="en-US" b="true" sz="2300">
                <a:solidFill>
                  <a:srgbClr val="F0F6FC"/>
                </a:solidFill>
                <a:latin typeface="Arimo Bold"/>
                <a:ea typeface="Arimo Bold"/>
                <a:cs typeface="Arimo Bold"/>
                <a:sym typeface="Arimo Bold"/>
              </a:rPr>
              <a:t>sensor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6773244" y="7871483"/>
            <a:ext cx="1327931" cy="1047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60"/>
              </a:lnSpc>
            </a:pPr>
            <a:r>
              <a:rPr lang="en-US" sz="2300" b="true">
                <a:solidFill>
                  <a:srgbClr val="F0F6FC"/>
                </a:solidFill>
                <a:latin typeface="Arimo Bold"/>
                <a:ea typeface="Arimo Bold"/>
                <a:cs typeface="Arimo Bold"/>
                <a:sym typeface="Arimo Bold"/>
              </a:rPr>
              <a:t>Tilt</a:t>
            </a:r>
          </a:p>
          <a:p>
            <a:pPr algn="l">
              <a:lnSpc>
                <a:spcPts val="2760"/>
              </a:lnSpc>
            </a:pPr>
            <a:r>
              <a:rPr lang="en-US" sz="2300" b="true">
                <a:solidFill>
                  <a:srgbClr val="F0F6FC"/>
                </a:solidFill>
                <a:latin typeface="Arimo Bold"/>
                <a:ea typeface="Arimo Bold"/>
                <a:cs typeface="Arimo Bold"/>
                <a:sym typeface="Arimo Bold"/>
              </a:rPr>
              <a:t>QPD</a:t>
            </a:r>
          </a:p>
          <a:p>
            <a:pPr algn="l">
              <a:lnSpc>
                <a:spcPts val="2760"/>
              </a:lnSpc>
            </a:pPr>
            <a:r>
              <a:rPr lang="en-US" b="true" sz="2300">
                <a:solidFill>
                  <a:srgbClr val="F0F6FC"/>
                </a:solidFill>
                <a:latin typeface="Arimo Bold"/>
                <a:ea typeface="Arimo Bold"/>
                <a:cs typeface="Arimo Bold"/>
                <a:sym typeface="Arimo Bold"/>
              </a:rPr>
              <a:t>sensor</a:t>
            </a:r>
          </a:p>
        </p:txBody>
      </p:sp>
    </p:spTree>
  </p:cSld>
  <p:clrMapOvr>
    <a:masterClrMapping/>
  </p:clrMapOvr>
  <p:timing>
    <p:tnLst>
      <p:par>
        <p:cTn dur="indefinite" restart="never" nodeType="tmRoot">
          <p:childTnLst>
            <p:video>
              <p:cMediaNode vol="100000">
                <p:cTn fill="hold" display="false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A0C1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143000" y="9477375"/>
            <a:ext cx="1000839" cy="247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89"/>
              </a:lnSpc>
            </a:pPr>
            <a:r>
              <a:rPr lang="en-US" sz="1575">
                <a:solidFill>
                  <a:srgbClr val="8B949E"/>
                </a:solidFill>
                <a:latin typeface="Arimo"/>
                <a:ea typeface="Arimo"/>
                <a:cs typeface="Arimo"/>
                <a:sym typeface="Arimo"/>
              </a:rPr>
              <a:t>Slide 9 / 12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1198959" y="3656426"/>
            <a:ext cx="5021980" cy="3935403"/>
            <a:chOff x="0" y="0"/>
            <a:chExt cx="1322662" cy="103648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322662" cy="1036485"/>
            </a:xfrm>
            <a:custGeom>
              <a:avLst/>
              <a:gdLst/>
              <a:ahLst/>
              <a:cxnLst/>
              <a:rect r="r" b="b" t="t" l="l"/>
              <a:pathLst>
                <a:path h="1036485" w="1322662">
                  <a:moveTo>
                    <a:pt x="78622" y="0"/>
                  </a:moveTo>
                  <a:lnTo>
                    <a:pt x="1244040" y="0"/>
                  </a:lnTo>
                  <a:cubicBezTo>
                    <a:pt x="1264891" y="0"/>
                    <a:pt x="1284889" y="8283"/>
                    <a:pt x="1299634" y="23028"/>
                  </a:cubicBezTo>
                  <a:cubicBezTo>
                    <a:pt x="1314378" y="37772"/>
                    <a:pt x="1322662" y="57770"/>
                    <a:pt x="1322662" y="78622"/>
                  </a:cubicBezTo>
                  <a:lnTo>
                    <a:pt x="1322662" y="957863"/>
                  </a:lnTo>
                  <a:cubicBezTo>
                    <a:pt x="1322662" y="1001284"/>
                    <a:pt x="1287461" y="1036485"/>
                    <a:pt x="1244040" y="1036485"/>
                  </a:cubicBezTo>
                  <a:lnTo>
                    <a:pt x="78622" y="1036485"/>
                  </a:lnTo>
                  <a:cubicBezTo>
                    <a:pt x="35200" y="1036485"/>
                    <a:pt x="0" y="1001284"/>
                    <a:pt x="0" y="957863"/>
                  </a:cubicBezTo>
                  <a:lnTo>
                    <a:pt x="0" y="78622"/>
                  </a:lnTo>
                  <a:cubicBezTo>
                    <a:pt x="0" y="35200"/>
                    <a:pt x="35200" y="0"/>
                    <a:pt x="78622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name="TextBox 5" id="5"/>
            <p:cNvSpPr txBox="true"/>
            <p:nvPr/>
          </p:nvSpPr>
          <p:spPr>
            <a:xfrm>
              <a:off x="0" y="-9525"/>
              <a:ext cx="1322662" cy="10460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8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185862" y="3451578"/>
            <a:ext cx="5048174" cy="3942699"/>
            <a:chOff x="0" y="0"/>
            <a:chExt cx="1329585" cy="103863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329585" cy="1038639"/>
            </a:xfrm>
            <a:custGeom>
              <a:avLst/>
              <a:gdLst/>
              <a:ahLst/>
              <a:cxnLst/>
              <a:rect r="r" b="b" t="t" l="l"/>
              <a:pathLst>
                <a:path h="1038639" w="1329585">
                  <a:moveTo>
                    <a:pt x="1329585" y="55210"/>
                  </a:moveTo>
                  <a:lnTo>
                    <a:pt x="1329585" y="983429"/>
                  </a:lnTo>
                  <a:cubicBezTo>
                    <a:pt x="1329585" y="998072"/>
                    <a:pt x="1323769" y="1012115"/>
                    <a:pt x="1313415" y="1022469"/>
                  </a:cubicBezTo>
                  <a:cubicBezTo>
                    <a:pt x="1303061" y="1032823"/>
                    <a:pt x="1289018" y="1038639"/>
                    <a:pt x="1274375" y="1038639"/>
                  </a:cubicBezTo>
                  <a:lnTo>
                    <a:pt x="55210" y="1038639"/>
                  </a:lnTo>
                  <a:cubicBezTo>
                    <a:pt x="40567" y="1038639"/>
                    <a:pt x="26524" y="1032823"/>
                    <a:pt x="16171" y="1022469"/>
                  </a:cubicBezTo>
                  <a:cubicBezTo>
                    <a:pt x="5817" y="1012115"/>
                    <a:pt x="0" y="998072"/>
                    <a:pt x="0" y="983429"/>
                  </a:cubicBezTo>
                  <a:lnTo>
                    <a:pt x="0" y="55210"/>
                  </a:lnTo>
                  <a:cubicBezTo>
                    <a:pt x="0" y="24718"/>
                    <a:pt x="24718" y="0"/>
                    <a:pt x="55210" y="0"/>
                  </a:cubicBezTo>
                  <a:lnTo>
                    <a:pt x="1274375" y="0"/>
                  </a:lnTo>
                  <a:cubicBezTo>
                    <a:pt x="1304867" y="0"/>
                    <a:pt x="1329585" y="24718"/>
                    <a:pt x="1329585" y="55210"/>
                  </a:cubicBezTo>
                  <a:close/>
                </a:path>
              </a:pathLst>
            </a:custGeom>
            <a:solidFill>
              <a:srgbClr val="161B22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9525"/>
              <a:ext cx="1329585" cy="10481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89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714500" y="4975578"/>
            <a:ext cx="2427357" cy="4286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b="true" sz="2700">
                <a:solidFill>
                  <a:srgbClr val="F0F6FC"/>
                </a:solidFill>
                <a:latin typeface="Arimo Bold"/>
                <a:ea typeface="Arimo Bold"/>
                <a:cs typeface="Arimo Bold"/>
                <a:sym typeface="Arimo Bold"/>
              </a:rPr>
              <a:t>Optical Lever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501122" y="5504216"/>
            <a:ext cx="4417656" cy="12832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56"/>
              </a:lnSpc>
            </a:pPr>
            <a:r>
              <a:rPr lang="en-US" sz="1800">
                <a:solidFill>
                  <a:srgbClr val="8B949E"/>
                </a:solidFill>
                <a:latin typeface="Lato"/>
                <a:ea typeface="Lato"/>
                <a:cs typeface="Lato"/>
                <a:sym typeface="Lato"/>
              </a:rPr>
              <a:t>Simulation of the sensor suite the system status. From Mujoco we can extract all degree of freedom of mirror.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6632895" y="3656426"/>
            <a:ext cx="5021980" cy="3935403"/>
            <a:chOff x="0" y="0"/>
            <a:chExt cx="1322662" cy="1036485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322662" cy="1036485"/>
            </a:xfrm>
            <a:custGeom>
              <a:avLst/>
              <a:gdLst/>
              <a:ahLst/>
              <a:cxnLst/>
              <a:rect r="r" b="b" t="t" l="l"/>
              <a:pathLst>
                <a:path h="1036485" w="1322662">
                  <a:moveTo>
                    <a:pt x="78622" y="0"/>
                  </a:moveTo>
                  <a:lnTo>
                    <a:pt x="1244040" y="0"/>
                  </a:lnTo>
                  <a:cubicBezTo>
                    <a:pt x="1264891" y="0"/>
                    <a:pt x="1284889" y="8283"/>
                    <a:pt x="1299634" y="23028"/>
                  </a:cubicBezTo>
                  <a:cubicBezTo>
                    <a:pt x="1314378" y="37772"/>
                    <a:pt x="1322662" y="57770"/>
                    <a:pt x="1322662" y="78622"/>
                  </a:cubicBezTo>
                  <a:lnTo>
                    <a:pt x="1322662" y="957863"/>
                  </a:lnTo>
                  <a:cubicBezTo>
                    <a:pt x="1322662" y="1001284"/>
                    <a:pt x="1287461" y="1036485"/>
                    <a:pt x="1244040" y="1036485"/>
                  </a:cubicBezTo>
                  <a:lnTo>
                    <a:pt x="78622" y="1036485"/>
                  </a:lnTo>
                  <a:cubicBezTo>
                    <a:pt x="35200" y="1036485"/>
                    <a:pt x="0" y="1001284"/>
                    <a:pt x="0" y="957863"/>
                  </a:cubicBezTo>
                  <a:lnTo>
                    <a:pt x="0" y="78622"/>
                  </a:lnTo>
                  <a:cubicBezTo>
                    <a:pt x="0" y="35200"/>
                    <a:pt x="35200" y="0"/>
                    <a:pt x="78622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9525"/>
              <a:ext cx="1322662" cy="10460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89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6619799" y="3451578"/>
            <a:ext cx="5048174" cy="3942699"/>
            <a:chOff x="0" y="0"/>
            <a:chExt cx="1329585" cy="1038639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329585" cy="1038639"/>
            </a:xfrm>
            <a:custGeom>
              <a:avLst/>
              <a:gdLst/>
              <a:ahLst/>
              <a:cxnLst/>
              <a:rect r="r" b="b" t="t" l="l"/>
              <a:pathLst>
                <a:path h="1038639" w="1329585">
                  <a:moveTo>
                    <a:pt x="1329585" y="55210"/>
                  </a:moveTo>
                  <a:lnTo>
                    <a:pt x="1329585" y="983429"/>
                  </a:lnTo>
                  <a:cubicBezTo>
                    <a:pt x="1329585" y="998072"/>
                    <a:pt x="1323769" y="1012115"/>
                    <a:pt x="1313415" y="1022469"/>
                  </a:cubicBezTo>
                  <a:cubicBezTo>
                    <a:pt x="1303061" y="1032823"/>
                    <a:pt x="1289018" y="1038639"/>
                    <a:pt x="1274375" y="1038639"/>
                  </a:cubicBezTo>
                  <a:lnTo>
                    <a:pt x="55210" y="1038639"/>
                  </a:lnTo>
                  <a:cubicBezTo>
                    <a:pt x="40567" y="1038639"/>
                    <a:pt x="26524" y="1032823"/>
                    <a:pt x="16171" y="1022469"/>
                  </a:cubicBezTo>
                  <a:cubicBezTo>
                    <a:pt x="5817" y="1012115"/>
                    <a:pt x="0" y="998072"/>
                    <a:pt x="0" y="983429"/>
                  </a:cubicBezTo>
                  <a:lnTo>
                    <a:pt x="0" y="55210"/>
                  </a:lnTo>
                  <a:cubicBezTo>
                    <a:pt x="0" y="24718"/>
                    <a:pt x="24718" y="0"/>
                    <a:pt x="55210" y="0"/>
                  </a:cubicBezTo>
                  <a:lnTo>
                    <a:pt x="1274375" y="0"/>
                  </a:lnTo>
                  <a:cubicBezTo>
                    <a:pt x="1304867" y="0"/>
                    <a:pt x="1329585" y="24718"/>
                    <a:pt x="1329585" y="55210"/>
                  </a:cubicBezTo>
                  <a:close/>
                </a:path>
              </a:pathLst>
            </a:custGeom>
            <a:solidFill>
              <a:srgbClr val="161B22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9525"/>
              <a:ext cx="1329585" cy="10481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89"/>
                </a:lnSpc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7191299" y="4975578"/>
            <a:ext cx="2724180" cy="4286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b="true" sz="2700">
                <a:solidFill>
                  <a:srgbClr val="F0F6FC"/>
                </a:solidFill>
                <a:latin typeface="Arimo Bold"/>
                <a:ea typeface="Arimo Bold"/>
                <a:cs typeface="Arimo Bold"/>
                <a:sym typeface="Arimo Bold"/>
              </a:rPr>
              <a:t>Choising Agents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7191299" y="5504216"/>
            <a:ext cx="4161415" cy="12832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56"/>
              </a:lnSpc>
            </a:pPr>
            <a:r>
              <a:rPr lang="en-US" sz="1800">
                <a:solidFill>
                  <a:srgbClr val="8B949E"/>
                </a:solidFill>
                <a:latin typeface="Lato"/>
                <a:ea typeface="Lato"/>
                <a:cs typeface="Lato"/>
                <a:sym typeface="Lato"/>
              </a:rPr>
              <a:t>Using Stable Baseline3 </a:t>
            </a:r>
            <a:r>
              <a:rPr lang="en-US" sz="1800">
                <a:solidFill>
                  <a:srgbClr val="8B949E"/>
                </a:solidFill>
                <a:latin typeface="Lato"/>
                <a:ea typeface="Lato"/>
                <a:cs typeface="Lato"/>
                <a:sym typeface="Lato"/>
              </a:rPr>
              <a:t>[1]</a:t>
            </a:r>
            <a:r>
              <a:rPr lang="en-US" sz="1800">
                <a:solidFill>
                  <a:srgbClr val="8B949E"/>
                </a:solidFill>
                <a:latin typeface="Lato"/>
                <a:ea typeface="Lato"/>
                <a:cs typeface="Lato"/>
                <a:sym typeface="Lato"/>
              </a:rPr>
              <a:t> library we can choose different agents:</a:t>
            </a:r>
          </a:p>
          <a:p>
            <a:pPr algn="l">
              <a:lnSpc>
                <a:spcPts val="3456"/>
              </a:lnSpc>
            </a:pPr>
            <a:r>
              <a:rPr lang="en-US" sz="1800">
                <a:solidFill>
                  <a:srgbClr val="8B949E"/>
                </a:solidFill>
                <a:latin typeface="Lato"/>
                <a:ea typeface="Lato"/>
                <a:cs typeface="Lato"/>
                <a:sym typeface="Lato"/>
              </a:rPr>
              <a:t>TD3, DDPG, A2C, PPO, ecc...</a:t>
            </a:r>
          </a:p>
        </p:txBody>
      </p:sp>
      <p:grpSp>
        <p:nvGrpSpPr>
          <p:cNvPr name="Group 19" id="19"/>
          <p:cNvGrpSpPr/>
          <p:nvPr/>
        </p:nvGrpSpPr>
        <p:grpSpPr>
          <a:xfrm rot="0">
            <a:off x="12062069" y="3656426"/>
            <a:ext cx="5021980" cy="3935403"/>
            <a:chOff x="0" y="0"/>
            <a:chExt cx="1322662" cy="1036485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322662" cy="1036485"/>
            </a:xfrm>
            <a:custGeom>
              <a:avLst/>
              <a:gdLst/>
              <a:ahLst/>
              <a:cxnLst/>
              <a:rect r="r" b="b" t="t" l="l"/>
              <a:pathLst>
                <a:path h="1036485" w="1322662">
                  <a:moveTo>
                    <a:pt x="78622" y="0"/>
                  </a:moveTo>
                  <a:lnTo>
                    <a:pt x="1244040" y="0"/>
                  </a:lnTo>
                  <a:cubicBezTo>
                    <a:pt x="1264891" y="0"/>
                    <a:pt x="1284889" y="8283"/>
                    <a:pt x="1299634" y="23028"/>
                  </a:cubicBezTo>
                  <a:cubicBezTo>
                    <a:pt x="1314378" y="37772"/>
                    <a:pt x="1322662" y="57770"/>
                    <a:pt x="1322662" y="78622"/>
                  </a:cubicBezTo>
                  <a:lnTo>
                    <a:pt x="1322662" y="957863"/>
                  </a:lnTo>
                  <a:cubicBezTo>
                    <a:pt x="1322662" y="1001284"/>
                    <a:pt x="1287461" y="1036485"/>
                    <a:pt x="1244040" y="1036485"/>
                  </a:cubicBezTo>
                  <a:lnTo>
                    <a:pt x="78622" y="1036485"/>
                  </a:lnTo>
                  <a:cubicBezTo>
                    <a:pt x="35200" y="1036485"/>
                    <a:pt x="0" y="1001284"/>
                    <a:pt x="0" y="957863"/>
                  </a:cubicBezTo>
                  <a:lnTo>
                    <a:pt x="0" y="78622"/>
                  </a:lnTo>
                  <a:cubicBezTo>
                    <a:pt x="0" y="35200"/>
                    <a:pt x="35200" y="0"/>
                    <a:pt x="78622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9525"/>
              <a:ext cx="1322662" cy="10460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89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2048973" y="3451578"/>
            <a:ext cx="5048174" cy="3942699"/>
            <a:chOff x="0" y="0"/>
            <a:chExt cx="1329585" cy="1038639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1329585" cy="1038639"/>
            </a:xfrm>
            <a:custGeom>
              <a:avLst/>
              <a:gdLst/>
              <a:ahLst/>
              <a:cxnLst/>
              <a:rect r="r" b="b" t="t" l="l"/>
              <a:pathLst>
                <a:path h="1038639" w="1329585">
                  <a:moveTo>
                    <a:pt x="1329585" y="55210"/>
                  </a:moveTo>
                  <a:lnTo>
                    <a:pt x="1329585" y="983429"/>
                  </a:lnTo>
                  <a:cubicBezTo>
                    <a:pt x="1329585" y="998072"/>
                    <a:pt x="1323769" y="1012115"/>
                    <a:pt x="1313415" y="1022469"/>
                  </a:cubicBezTo>
                  <a:cubicBezTo>
                    <a:pt x="1303061" y="1032823"/>
                    <a:pt x="1289018" y="1038639"/>
                    <a:pt x="1274375" y="1038639"/>
                  </a:cubicBezTo>
                  <a:lnTo>
                    <a:pt x="55210" y="1038639"/>
                  </a:lnTo>
                  <a:cubicBezTo>
                    <a:pt x="40567" y="1038639"/>
                    <a:pt x="26524" y="1032823"/>
                    <a:pt x="16171" y="1022469"/>
                  </a:cubicBezTo>
                  <a:cubicBezTo>
                    <a:pt x="5817" y="1012115"/>
                    <a:pt x="0" y="998072"/>
                    <a:pt x="0" y="983429"/>
                  </a:cubicBezTo>
                  <a:lnTo>
                    <a:pt x="0" y="55210"/>
                  </a:lnTo>
                  <a:cubicBezTo>
                    <a:pt x="0" y="24718"/>
                    <a:pt x="24718" y="0"/>
                    <a:pt x="55210" y="0"/>
                  </a:cubicBezTo>
                  <a:lnTo>
                    <a:pt x="1274375" y="0"/>
                  </a:lnTo>
                  <a:cubicBezTo>
                    <a:pt x="1304867" y="0"/>
                    <a:pt x="1329585" y="24718"/>
                    <a:pt x="1329585" y="55210"/>
                  </a:cubicBezTo>
                  <a:close/>
                </a:path>
              </a:pathLst>
            </a:custGeom>
            <a:solidFill>
              <a:srgbClr val="161B22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9525"/>
              <a:ext cx="1329585" cy="10481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89"/>
                </a:lnSpc>
              </a:pPr>
            </a:p>
          </p:txBody>
        </p:sp>
      </p:grpSp>
      <p:sp>
        <p:nvSpPr>
          <p:cNvPr name="TextBox 25" id="25"/>
          <p:cNvSpPr txBox="true"/>
          <p:nvPr/>
        </p:nvSpPr>
        <p:spPr>
          <a:xfrm rot="0">
            <a:off x="12668098" y="4975578"/>
            <a:ext cx="1429375" cy="4286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b="true" sz="2700">
                <a:solidFill>
                  <a:srgbClr val="F0F6FC"/>
                </a:solidFill>
                <a:latin typeface="Arimo Bold"/>
                <a:ea typeface="Arimo Bold"/>
                <a:cs typeface="Arimo Bold"/>
                <a:sym typeface="Arimo Bold"/>
              </a:rPr>
              <a:t>Rewards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2668098" y="5504216"/>
            <a:ext cx="3905174" cy="12832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56"/>
              </a:lnSpc>
            </a:pPr>
            <a:r>
              <a:rPr lang="en-US" sz="1800">
                <a:solidFill>
                  <a:srgbClr val="8B949E"/>
                </a:solidFill>
                <a:latin typeface="Lato"/>
                <a:ea typeface="Lato"/>
                <a:cs typeface="Lato"/>
                <a:sym typeface="Lato"/>
              </a:rPr>
              <a:t>Different rewards bases on mirror observables to train the agent </a:t>
            </a:r>
            <a:r>
              <a:rPr lang="en-US" sz="1800">
                <a:solidFill>
                  <a:srgbClr val="8B949E"/>
                </a:solidFill>
                <a:latin typeface="Lato"/>
                <a:ea typeface="Lato"/>
                <a:cs typeface="Lato"/>
                <a:sym typeface="Lato"/>
              </a:rPr>
              <a:t>to ensure stability of the system.</a:t>
            </a:r>
          </a:p>
        </p:txBody>
      </p:sp>
      <p:grpSp>
        <p:nvGrpSpPr>
          <p:cNvPr name="Group 27" id="27"/>
          <p:cNvGrpSpPr/>
          <p:nvPr/>
        </p:nvGrpSpPr>
        <p:grpSpPr>
          <a:xfrm rot="0">
            <a:off x="1714500" y="4080228"/>
            <a:ext cx="571500" cy="571500"/>
            <a:chOff x="0" y="0"/>
            <a:chExt cx="762000" cy="762000"/>
          </a:xfrm>
        </p:grpSpPr>
        <p:sp>
          <p:nvSpPr>
            <p:cNvPr name="Freeform 28" id="28" descr="image.png"/>
            <p:cNvSpPr/>
            <p:nvPr/>
          </p:nvSpPr>
          <p:spPr>
            <a:xfrm flipH="false" flipV="false" rot="0">
              <a:off x="0" y="0"/>
              <a:ext cx="762000" cy="762000"/>
            </a:xfrm>
            <a:custGeom>
              <a:avLst/>
              <a:gdLst/>
              <a:ahLst/>
              <a:cxnLst/>
              <a:rect r="r" b="b" t="t" l="l"/>
              <a:pathLst>
                <a:path h="762000" w="762000">
                  <a:moveTo>
                    <a:pt x="0" y="0"/>
                  </a:moveTo>
                  <a:lnTo>
                    <a:pt x="762000" y="0"/>
                  </a:lnTo>
                  <a:lnTo>
                    <a:pt x="762000" y="762000"/>
                  </a:lnTo>
                  <a:lnTo>
                    <a:pt x="0" y="762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-2500"/>
              </a:stretch>
            </a:blipFill>
          </p:spPr>
        </p:sp>
      </p:grpSp>
      <p:grpSp>
        <p:nvGrpSpPr>
          <p:cNvPr name="Group 29" id="29"/>
          <p:cNvGrpSpPr/>
          <p:nvPr/>
        </p:nvGrpSpPr>
        <p:grpSpPr>
          <a:xfrm rot="0">
            <a:off x="7191299" y="4080228"/>
            <a:ext cx="714375" cy="571500"/>
            <a:chOff x="0" y="0"/>
            <a:chExt cx="952500" cy="762000"/>
          </a:xfrm>
        </p:grpSpPr>
        <p:sp>
          <p:nvSpPr>
            <p:cNvPr name="Freeform 30" id="30" descr="image.png"/>
            <p:cNvSpPr/>
            <p:nvPr/>
          </p:nvSpPr>
          <p:spPr>
            <a:xfrm flipH="false" flipV="false" rot="0">
              <a:off x="0" y="0"/>
              <a:ext cx="952500" cy="762000"/>
            </a:xfrm>
            <a:custGeom>
              <a:avLst/>
              <a:gdLst/>
              <a:ahLst/>
              <a:cxnLst/>
              <a:rect r="r" b="b" t="t" l="l"/>
              <a:pathLst>
                <a:path h="762000" w="952500">
                  <a:moveTo>
                    <a:pt x="0" y="0"/>
                  </a:moveTo>
                  <a:lnTo>
                    <a:pt x="952500" y="0"/>
                  </a:lnTo>
                  <a:lnTo>
                    <a:pt x="952500" y="762000"/>
                  </a:lnTo>
                  <a:lnTo>
                    <a:pt x="0" y="762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-489"/>
              </a:stretch>
            </a:blipFill>
          </p:spPr>
        </p:sp>
      </p:grpSp>
      <p:grpSp>
        <p:nvGrpSpPr>
          <p:cNvPr name="Group 31" id="31"/>
          <p:cNvGrpSpPr/>
          <p:nvPr/>
        </p:nvGrpSpPr>
        <p:grpSpPr>
          <a:xfrm rot="0">
            <a:off x="12668098" y="4080228"/>
            <a:ext cx="642938" cy="571500"/>
            <a:chOff x="0" y="0"/>
            <a:chExt cx="857250" cy="762000"/>
          </a:xfrm>
        </p:grpSpPr>
        <p:sp>
          <p:nvSpPr>
            <p:cNvPr name="Freeform 32" id="32" descr="image.png"/>
            <p:cNvSpPr/>
            <p:nvPr/>
          </p:nvSpPr>
          <p:spPr>
            <a:xfrm flipH="false" flipV="false" rot="0">
              <a:off x="0" y="0"/>
              <a:ext cx="857250" cy="762000"/>
            </a:xfrm>
            <a:custGeom>
              <a:avLst/>
              <a:gdLst/>
              <a:ahLst/>
              <a:cxnLst/>
              <a:rect r="r" b="b" t="t" l="l"/>
              <a:pathLst>
                <a:path h="762000" w="857250">
                  <a:moveTo>
                    <a:pt x="0" y="0"/>
                  </a:moveTo>
                  <a:lnTo>
                    <a:pt x="857250" y="0"/>
                  </a:lnTo>
                  <a:lnTo>
                    <a:pt x="857250" y="762000"/>
                  </a:lnTo>
                  <a:lnTo>
                    <a:pt x="0" y="762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-271"/>
              </a:stretch>
            </a:blipFill>
          </p:spPr>
        </p:sp>
      </p:grpSp>
      <p:sp>
        <p:nvSpPr>
          <p:cNvPr name="TextBox 33" id="33"/>
          <p:cNvSpPr txBox="true"/>
          <p:nvPr/>
        </p:nvSpPr>
        <p:spPr>
          <a:xfrm rot="0">
            <a:off x="1428750" y="828675"/>
            <a:ext cx="16502062" cy="857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b="true" sz="5400">
                <a:solidFill>
                  <a:srgbClr val="F0F6FC"/>
                </a:solidFill>
                <a:latin typeface="Arimo Bold"/>
                <a:ea typeface="Arimo Bold"/>
                <a:cs typeface="Arimo Bold"/>
                <a:sym typeface="Arimo Bold"/>
              </a:rPr>
              <a:t>Evaluating the Agent</a:t>
            </a:r>
          </a:p>
        </p:txBody>
      </p:sp>
      <p:grpSp>
        <p:nvGrpSpPr>
          <p:cNvPr name="Group 34" id="34"/>
          <p:cNvGrpSpPr/>
          <p:nvPr/>
        </p:nvGrpSpPr>
        <p:grpSpPr>
          <a:xfrm rot="0">
            <a:off x="1143000" y="857250"/>
            <a:ext cx="85725" cy="828675"/>
            <a:chOff x="0" y="0"/>
            <a:chExt cx="114300" cy="1104900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114300" cy="1104900"/>
            </a:xfrm>
            <a:custGeom>
              <a:avLst/>
              <a:gdLst/>
              <a:ahLst/>
              <a:cxnLst/>
              <a:rect r="r" b="b" t="t" l="l"/>
              <a:pathLst>
                <a:path h="1104900" w="114300">
                  <a:moveTo>
                    <a:pt x="0" y="0"/>
                  </a:moveTo>
                  <a:lnTo>
                    <a:pt x="114300" y="0"/>
                  </a:lnTo>
                  <a:lnTo>
                    <a:pt x="114300" y="1104900"/>
                  </a:lnTo>
                  <a:lnTo>
                    <a:pt x="0" y="1104900"/>
                  </a:ln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2700000"/>
            </a:gradFill>
          </p:spPr>
        </p:sp>
      </p:grpSp>
      <p:sp>
        <p:nvSpPr>
          <p:cNvPr name="TextBox 36" id="36"/>
          <p:cNvSpPr txBox="true"/>
          <p:nvPr/>
        </p:nvSpPr>
        <p:spPr>
          <a:xfrm rot="0">
            <a:off x="1228725" y="8932308"/>
            <a:ext cx="5826264" cy="247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89"/>
              </a:lnSpc>
              <a:spcBef>
                <a:spcPct val="0"/>
              </a:spcBef>
            </a:pPr>
            <a:r>
              <a:rPr lang="en-US" sz="1575" i="true">
                <a:solidFill>
                  <a:srgbClr val="8B949E"/>
                </a:solidFill>
                <a:latin typeface="Arimo Italics"/>
                <a:ea typeface="Arimo Italics"/>
                <a:cs typeface="Arimo Italics"/>
                <a:sym typeface="Arimo Italics"/>
              </a:rPr>
              <a:t>[1]: https://stable-baselines3.readthedocs.io/en/master/index.html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DAHIsWF9W1Y</dc:identifier>
  <dcterms:modified xsi:type="dcterms:W3CDTF">2011-08-01T06:04:30Z</dcterms:modified>
  <cp:revision>1</cp:revision>
  <dc:title>Seismic Attenuation for GW Detectors.pptx</dc:title>
</cp:coreProperties>
</file>