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0"/>
  </p:notesMasterIdLst>
  <p:sldIdLst>
    <p:sldId id="256" r:id="rId2"/>
    <p:sldId id="258" r:id="rId3"/>
    <p:sldId id="272" r:id="rId4"/>
    <p:sldId id="259" r:id="rId5"/>
    <p:sldId id="27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4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1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8A4BB-227C-4926-A26B-58EF10804F35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E1CC5-C167-4045-B6D7-7F1D6199B6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97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F95962-51CD-E3E1-6381-706407817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BB5CD0-05B3-4DDB-BA77-170089C65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228D6A-477F-821C-5084-6423BB3F8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118A9-3508-47AD-BE93-5D032DCD9FC0}" type="datetime1">
              <a:rPr kumimoji="1" lang="ja-JP" altLang="fr-FR" smtClean="0"/>
              <a:t>2026/5/15</a:t>
            </a:fld>
            <a:endParaRPr kumimoji="1" lang="ja-JP" alt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6C710A-B336-9029-BBB2-6A4732ECE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B7520D-3BBF-DE48-9475-113B93CB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914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8353E-1E81-0000-76CE-71CE6462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0068F9F-5E25-63A7-C7DC-B09771E4A4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606C46-AD94-FEE1-6748-5A5E4C375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D432FF-5A07-620C-4973-FCE550FA8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58832-54DD-4431-A265-98F3A30C7A0C}" type="datetime1">
              <a:rPr kumimoji="1" lang="ja-JP" altLang="fr-FR" smtClean="0"/>
              <a:t>2026/5/15</a:t>
            </a:fld>
            <a:endParaRPr kumimoji="1" lang="ja-JP" alt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B4F82F-B80A-C8C9-B85D-E3248630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4EDB35-A4E2-1F5C-784C-DA8063B4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07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5A13A5-EA10-2655-E640-BCCB5EBCB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92A096-4568-D81D-1667-035DB3E0C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61A3BA-58BE-69F7-1891-0FA50821D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0BC0-EF7B-4A87-B6E5-5709C64CD5D9}" type="datetime1">
              <a:rPr kumimoji="1" lang="ja-JP" altLang="fr-FR" smtClean="0"/>
              <a:t>2026/5/15</a:t>
            </a:fld>
            <a:endParaRPr kumimoji="1" lang="ja-JP" alt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34E89F-6306-238C-325B-C7373408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6F1E58-E20A-F2EC-CB9C-A6C6652C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672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E0D6852-F70A-4BF8-0F52-5903CBFBB3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7C9D06-D780-3442-50EF-E601F26B1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D586FF-CAB3-7DC5-7BEB-A735A316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B7-3D2F-43D5-95BF-A90325BE7595}" type="datetime1">
              <a:rPr kumimoji="1" lang="ja-JP" altLang="fr-FR" smtClean="0"/>
              <a:t>2026/5/15</a:t>
            </a:fld>
            <a:endParaRPr kumimoji="1" lang="ja-JP" alt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E1D5E2-A0C5-8BD4-F201-651782BD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ADBC1E-EAFF-8491-18BF-A0FC2FD28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808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465A5-4645-6B40-4F48-44B2E4F5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659" y="38483"/>
            <a:ext cx="11327463" cy="6696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BA8554-2E69-7D65-33B0-83FBAEB5C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815" y="1211283"/>
            <a:ext cx="11840202" cy="4965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771783-70E2-3C2B-6C43-49F43461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3590-B5C5-40A7-9DA8-9971DA93A8DA}" type="datetime1">
              <a:rPr kumimoji="1" lang="ja-JP" altLang="fr-FR" smtClean="0"/>
              <a:t>2026/5/15</a:t>
            </a:fld>
            <a:endParaRPr kumimoji="1" lang="ja-JP" alt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DAD522-57B5-CB53-6517-E7CDC561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38DEE1-3EA5-1525-9BCA-89376F8AC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pPr/>
              <a:t>‹N°›</a:t>
            </a:fld>
            <a:endParaRPr kumimoji="1" lang="ja-JP" altLang="en-US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D096CC0-7BA4-2095-7073-99A941786FE0}"/>
              </a:ext>
            </a:extLst>
          </p:cNvPr>
          <p:cNvGrpSpPr/>
          <p:nvPr/>
        </p:nvGrpSpPr>
        <p:grpSpPr>
          <a:xfrm>
            <a:off x="42553" y="103327"/>
            <a:ext cx="540000" cy="540000"/>
            <a:chOff x="9821741" y="5187534"/>
            <a:chExt cx="540000" cy="540000"/>
          </a:xfrm>
        </p:grpSpPr>
        <p:sp>
          <p:nvSpPr>
            <p:cNvPr id="19" name="Forme libre 8">
              <a:extLst>
                <a:ext uri="{FF2B5EF4-FFF2-40B4-BE49-F238E27FC236}">
                  <a16:creationId xmlns:a16="http://schemas.microsoft.com/office/drawing/2014/main" id="{437A6B0B-74FA-9BE5-DDDB-014E99853C78}"/>
                </a:ext>
              </a:extLst>
            </p:cNvPr>
            <p:cNvSpPr>
              <a:spLocks/>
            </p:cNvSpPr>
            <p:nvPr/>
          </p:nvSpPr>
          <p:spPr>
            <a:xfrm>
              <a:off x="9821741" y="5187534"/>
              <a:ext cx="540000" cy="540000"/>
            </a:xfrm>
            <a:custGeom>
              <a:avLst/>
              <a:gdLst>
                <a:gd name="connsiteX0" fmla="*/ 270000 w 540000"/>
                <a:gd name="connsiteY0" fmla="*/ 54000 h 540000"/>
                <a:gd name="connsiteX1" fmla="*/ 54000 w 540000"/>
                <a:gd name="connsiteY1" fmla="*/ 270000 h 540000"/>
                <a:gd name="connsiteX2" fmla="*/ 270000 w 540000"/>
                <a:gd name="connsiteY2" fmla="*/ 486000 h 540000"/>
                <a:gd name="connsiteX3" fmla="*/ 486000 w 540000"/>
                <a:gd name="connsiteY3" fmla="*/ 270000 h 540000"/>
                <a:gd name="connsiteX4" fmla="*/ 270000 w 540000"/>
                <a:gd name="connsiteY4" fmla="*/ 54000 h 540000"/>
                <a:gd name="connsiteX5" fmla="*/ 270000 w 540000"/>
                <a:gd name="connsiteY5" fmla="*/ 0 h 540000"/>
                <a:gd name="connsiteX6" fmla="*/ 540000 w 540000"/>
                <a:gd name="connsiteY6" fmla="*/ 270000 h 540000"/>
                <a:gd name="connsiteX7" fmla="*/ 270000 w 540000"/>
                <a:gd name="connsiteY7" fmla="*/ 540000 h 540000"/>
                <a:gd name="connsiteX8" fmla="*/ 0 w 540000"/>
                <a:gd name="connsiteY8" fmla="*/ 270000 h 540000"/>
                <a:gd name="connsiteX9" fmla="*/ 270000 w 540000"/>
                <a:gd name="connsiteY9" fmla="*/ 0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0000" h="540000">
                  <a:moveTo>
                    <a:pt x="270000" y="54000"/>
                  </a:moveTo>
                  <a:cubicBezTo>
                    <a:pt x="150706" y="54000"/>
                    <a:pt x="54000" y="150706"/>
                    <a:pt x="54000" y="270000"/>
                  </a:cubicBezTo>
                  <a:cubicBezTo>
                    <a:pt x="54000" y="389294"/>
                    <a:pt x="150706" y="486000"/>
                    <a:pt x="270000" y="486000"/>
                  </a:cubicBezTo>
                  <a:cubicBezTo>
                    <a:pt x="389294" y="486000"/>
                    <a:pt x="486000" y="389294"/>
                    <a:pt x="486000" y="270000"/>
                  </a:cubicBezTo>
                  <a:cubicBezTo>
                    <a:pt x="486000" y="150706"/>
                    <a:pt x="389294" y="54000"/>
                    <a:pt x="270000" y="54000"/>
                  </a:cubicBezTo>
                  <a:close/>
                  <a:moveTo>
                    <a:pt x="270000" y="0"/>
                  </a:moveTo>
                  <a:cubicBezTo>
                    <a:pt x="419117" y="0"/>
                    <a:pt x="540000" y="120883"/>
                    <a:pt x="540000" y="270000"/>
                  </a:cubicBezTo>
                  <a:cubicBezTo>
                    <a:pt x="540000" y="419117"/>
                    <a:pt x="419117" y="540000"/>
                    <a:pt x="270000" y="540000"/>
                  </a:cubicBezTo>
                  <a:cubicBezTo>
                    <a:pt x="120883" y="540000"/>
                    <a:pt x="0" y="419117"/>
                    <a:pt x="0" y="270000"/>
                  </a:cubicBezTo>
                  <a:cubicBezTo>
                    <a:pt x="0" y="120883"/>
                    <a:pt x="120883" y="0"/>
                    <a:pt x="270000" y="0"/>
                  </a:cubicBezTo>
                  <a:close/>
                </a:path>
              </a:pathLst>
            </a:custGeom>
            <a:solidFill>
              <a:srgbClr val="82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游ゴシック"/>
                <a:cs typeface="+mn-cs"/>
              </a:endParaRPr>
            </a:p>
          </p:txBody>
        </p:sp>
        <p:sp>
          <p:nvSpPr>
            <p:cNvPr id="20" name="Forme libre 9">
              <a:extLst>
                <a:ext uri="{FF2B5EF4-FFF2-40B4-BE49-F238E27FC236}">
                  <a16:creationId xmlns:a16="http://schemas.microsoft.com/office/drawing/2014/main" id="{0F7F5413-4213-A715-27D5-BCE12A0B52AA}"/>
                </a:ext>
              </a:extLst>
            </p:cNvPr>
            <p:cNvSpPr>
              <a:spLocks/>
            </p:cNvSpPr>
            <p:nvPr/>
          </p:nvSpPr>
          <p:spPr>
            <a:xfrm>
              <a:off x="9911741" y="5277534"/>
              <a:ext cx="360000" cy="360000"/>
            </a:xfrm>
            <a:custGeom>
              <a:avLst/>
              <a:gdLst>
                <a:gd name="connsiteX0" fmla="*/ 180000 w 360000"/>
                <a:gd name="connsiteY0" fmla="*/ 27000 h 360000"/>
                <a:gd name="connsiteX1" fmla="*/ 27000 w 360000"/>
                <a:gd name="connsiteY1" fmla="*/ 180000 h 360000"/>
                <a:gd name="connsiteX2" fmla="*/ 180000 w 360000"/>
                <a:gd name="connsiteY2" fmla="*/ 333000 h 360000"/>
                <a:gd name="connsiteX3" fmla="*/ 333000 w 360000"/>
                <a:gd name="connsiteY3" fmla="*/ 180000 h 360000"/>
                <a:gd name="connsiteX4" fmla="*/ 180000 w 360000"/>
                <a:gd name="connsiteY4" fmla="*/ 27000 h 360000"/>
                <a:gd name="connsiteX5" fmla="*/ 180000 w 360000"/>
                <a:gd name="connsiteY5" fmla="*/ 0 h 360000"/>
                <a:gd name="connsiteX6" fmla="*/ 360000 w 360000"/>
                <a:gd name="connsiteY6" fmla="*/ 180000 h 360000"/>
                <a:gd name="connsiteX7" fmla="*/ 180000 w 360000"/>
                <a:gd name="connsiteY7" fmla="*/ 360000 h 360000"/>
                <a:gd name="connsiteX8" fmla="*/ 0 w 360000"/>
                <a:gd name="connsiteY8" fmla="*/ 180000 h 360000"/>
                <a:gd name="connsiteX9" fmla="*/ 180000 w 360000"/>
                <a:gd name="connsiteY9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0000" h="360000">
                  <a:moveTo>
                    <a:pt x="180000" y="27000"/>
                  </a:moveTo>
                  <a:cubicBezTo>
                    <a:pt x="95500" y="27000"/>
                    <a:pt x="27000" y="95500"/>
                    <a:pt x="27000" y="180000"/>
                  </a:cubicBezTo>
                  <a:cubicBezTo>
                    <a:pt x="27000" y="264500"/>
                    <a:pt x="95500" y="333000"/>
                    <a:pt x="180000" y="333000"/>
                  </a:cubicBezTo>
                  <a:cubicBezTo>
                    <a:pt x="264500" y="333000"/>
                    <a:pt x="333000" y="264500"/>
                    <a:pt x="333000" y="180000"/>
                  </a:cubicBezTo>
                  <a:cubicBezTo>
                    <a:pt x="333000" y="95500"/>
                    <a:pt x="264500" y="27000"/>
                    <a:pt x="180000" y="27000"/>
                  </a:cubicBezTo>
                  <a:close/>
                  <a:moveTo>
                    <a:pt x="180000" y="0"/>
                  </a:moveTo>
                  <a:cubicBezTo>
                    <a:pt x="279412" y="0"/>
                    <a:pt x="360000" y="80589"/>
                    <a:pt x="360000" y="180000"/>
                  </a:cubicBezTo>
                  <a:cubicBezTo>
                    <a:pt x="360000" y="279411"/>
                    <a:pt x="279412" y="360000"/>
                    <a:pt x="180000" y="360000"/>
                  </a:cubicBezTo>
                  <a:cubicBezTo>
                    <a:pt x="80589" y="360000"/>
                    <a:pt x="0" y="279411"/>
                    <a:pt x="0" y="180000"/>
                  </a:cubicBezTo>
                  <a:cubicBezTo>
                    <a:pt x="0" y="80589"/>
                    <a:pt x="80589" y="0"/>
                    <a:pt x="180000" y="0"/>
                  </a:cubicBezTo>
                  <a:close/>
                </a:path>
              </a:pathLst>
            </a:custGeom>
            <a:solidFill>
              <a:srgbClr val="B400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游ゴシック"/>
                <a:cs typeface="+mn-cs"/>
              </a:endParaRPr>
            </a:p>
          </p:txBody>
        </p:sp>
        <p:sp>
          <p:nvSpPr>
            <p:cNvPr id="21" name="Forme libre 10">
              <a:extLst>
                <a:ext uri="{FF2B5EF4-FFF2-40B4-BE49-F238E27FC236}">
                  <a16:creationId xmlns:a16="http://schemas.microsoft.com/office/drawing/2014/main" id="{6CC0FB83-02DE-BF31-8E5F-555B144D5BD1}"/>
                </a:ext>
              </a:extLst>
            </p:cNvPr>
            <p:cNvSpPr>
              <a:spLocks/>
            </p:cNvSpPr>
            <p:nvPr/>
          </p:nvSpPr>
          <p:spPr>
            <a:xfrm>
              <a:off x="9947741" y="5313534"/>
              <a:ext cx="288000" cy="288000"/>
            </a:xfrm>
            <a:custGeom>
              <a:avLst/>
              <a:gdLst>
                <a:gd name="connsiteX0" fmla="*/ 144000 w 288000"/>
                <a:gd name="connsiteY0" fmla="*/ 9000 h 288000"/>
                <a:gd name="connsiteX1" fmla="*/ 9000 w 288000"/>
                <a:gd name="connsiteY1" fmla="*/ 144000 h 288000"/>
                <a:gd name="connsiteX2" fmla="*/ 144000 w 288000"/>
                <a:gd name="connsiteY2" fmla="*/ 279000 h 288000"/>
                <a:gd name="connsiteX3" fmla="*/ 279000 w 288000"/>
                <a:gd name="connsiteY3" fmla="*/ 144000 h 288000"/>
                <a:gd name="connsiteX4" fmla="*/ 144000 w 288000"/>
                <a:gd name="connsiteY4" fmla="*/ 9000 h 288000"/>
                <a:gd name="connsiteX5" fmla="*/ 144000 w 288000"/>
                <a:gd name="connsiteY5" fmla="*/ 0 h 288000"/>
                <a:gd name="connsiteX6" fmla="*/ 288000 w 288000"/>
                <a:gd name="connsiteY6" fmla="*/ 144000 h 288000"/>
                <a:gd name="connsiteX7" fmla="*/ 144000 w 288000"/>
                <a:gd name="connsiteY7" fmla="*/ 288000 h 288000"/>
                <a:gd name="connsiteX8" fmla="*/ 0 w 288000"/>
                <a:gd name="connsiteY8" fmla="*/ 144000 h 288000"/>
                <a:gd name="connsiteX9" fmla="*/ 144000 w 288000"/>
                <a:gd name="connsiteY9" fmla="*/ 0 h 28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00" h="288000">
                  <a:moveTo>
                    <a:pt x="144000" y="9000"/>
                  </a:moveTo>
                  <a:cubicBezTo>
                    <a:pt x="69442" y="9000"/>
                    <a:pt x="9000" y="69442"/>
                    <a:pt x="9000" y="144000"/>
                  </a:cubicBezTo>
                  <a:cubicBezTo>
                    <a:pt x="9000" y="218558"/>
                    <a:pt x="69442" y="279000"/>
                    <a:pt x="144000" y="279000"/>
                  </a:cubicBezTo>
                  <a:cubicBezTo>
                    <a:pt x="218558" y="279000"/>
                    <a:pt x="279000" y="218558"/>
                    <a:pt x="279000" y="144000"/>
                  </a:cubicBezTo>
                  <a:cubicBezTo>
                    <a:pt x="279000" y="69442"/>
                    <a:pt x="218558" y="9000"/>
                    <a:pt x="144000" y="9000"/>
                  </a:cubicBezTo>
                  <a:close/>
                  <a:moveTo>
                    <a:pt x="144000" y="0"/>
                  </a:moveTo>
                  <a:cubicBezTo>
                    <a:pt x="223529" y="0"/>
                    <a:pt x="288000" y="64471"/>
                    <a:pt x="288000" y="144000"/>
                  </a:cubicBezTo>
                  <a:cubicBezTo>
                    <a:pt x="288000" y="223529"/>
                    <a:pt x="223529" y="288000"/>
                    <a:pt x="144000" y="288000"/>
                  </a:cubicBezTo>
                  <a:cubicBezTo>
                    <a:pt x="64471" y="288000"/>
                    <a:pt x="0" y="223529"/>
                    <a:pt x="0" y="144000"/>
                  </a:cubicBezTo>
                  <a:cubicBezTo>
                    <a:pt x="0" y="64471"/>
                    <a:pt x="64471" y="0"/>
                    <a:pt x="144000" y="0"/>
                  </a:cubicBezTo>
                  <a:close/>
                </a:path>
              </a:pathLst>
            </a:custGeom>
            <a:solidFill>
              <a:srgbClr val="DC3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游ゴシック"/>
                <a:cs typeface="+mn-cs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6083392D-8DA7-A9A7-9BB4-58A6E68665B0}"/>
                </a:ext>
              </a:extLst>
            </p:cNvPr>
            <p:cNvSpPr/>
            <p:nvPr/>
          </p:nvSpPr>
          <p:spPr>
            <a:xfrm>
              <a:off x="9888936" y="5457534"/>
              <a:ext cx="108000" cy="108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2032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游ゴシック"/>
                <a:cs typeface="+mn-cs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11D63EC8-491F-72BE-9E8D-E4D352B7CC86}"/>
                </a:ext>
              </a:extLst>
            </p:cNvPr>
            <p:cNvSpPr/>
            <p:nvPr/>
          </p:nvSpPr>
          <p:spPr>
            <a:xfrm>
              <a:off x="10111794" y="5231485"/>
              <a:ext cx="108000" cy="108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2032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游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53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293C59-3798-76B9-7750-B17C2E466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780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3BC59A-107D-FD74-2D04-3C010EBE5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9725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3E45B-2587-7186-39E0-6BA1EA93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9B7A-FB4C-4C1B-9AC7-1FEB9783DE0E}" type="datetime1">
              <a:rPr kumimoji="1" lang="ja-JP" altLang="fr-FR" smtClean="0"/>
              <a:t>2026/5/15</a:t>
            </a:fld>
            <a:endParaRPr kumimoji="1" lang="ja-JP" alt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97ADA0-4950-D510-0E39-776B7DA93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693E50-1F64-9F7A-9EDB-4E940BCD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‹N°›</a:t>
            </a:fld>
            <a:endParaRPr kumimoji="1" lang="ja-JP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D5BE89-2E77-608F-78FA-CEFBA19F7F59}"/>
              </a:ext>
            </a:extLst>
          </p:cNvPr>
          <p:cNvGrpSpPr/>
          <p:nvPr userDrawn="1"/>
        </p:nvGrpSpPr>
        <p:grpSpPr>
          <a:xfrm flipH="1">
            <a:off x="41766" y="3330409"/>
            <a:ext cx="12150234" cy="1254987"/>
            <a:chOff x="-115587" y="301128"/>
            <a:chExt cx="12150234" cy="1254987"/>
          </a:xfrm>
        </p:grpSpPr>
        <p:pic>
          <p:nvPicPr>
            <p:cNvPr id="9" name="Picture 8" descr="A cartoon cat holding a lit object&#10;&#10;AI-generated content may be incorrect.">
              <a:extLst>
                <a:ext uri="{FF2B5EF4-FFF2-40B4-BE49-F238E27FC236}">
                  <a16:creationId xmlns:a16="http://schemas.microsoft.com/office/drawing/2014/main" id="{119EA32A-5277-AED6-706A-020374654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202994" y="602443"/>
              <a:ext cx="831653" cy="953672"/>
            </a:xfrm>
            <a:custGeom>
              <a:avLst/>
              <a:gdLst>
                <a:gd name="connsiteX0" fmla="*/ 200886 w 2466975"/>
                <a:gd name="connsiteY0" fmla="*/ 1483310 h 2828925"/>
                <a:gd name="connsiteX1" fmla="*/ 200886 w 2466975"/>
                <a:gd name="connsiteY1" fmla="*/ 2145827 h 2828925"/>
                <a:gd name="connsiteX2" fmla="*/ 505686 w 2466975"/>
                <a:gd name="connsiteY2" fmla="*/ 2145827 h 2828925"/>
                <a:gd name="connsiteX3" fmla="*/ 505686 w 2466975"/>
                <a:gd name="connsiteY3" fmla="*/ 1483310 h 2828925"/>
                <a:gd name="connsiteX4" fmla="*/ 0 w 2466975"/>
                <a:gd name="connsiteY4" fmla="*/ 0 h 2828925"/>
                <a:gd name="connsiteX5" fmla="*/ 2466975 w 2466975"/>
                <a:gd name="connsiteY5" fmla="*/ 0 h 2828925"/>
                <a:gd name="connsiteX6" fmla="*/ 2466975 w 2466975"/>
                <a:gd name="connsiteY6" fmla="*/ 2828925 h 2828925"/>
                <a:gd name="connsiteX7" fmla="*/ 0 w 2466975"/>
                <a:gd name="connsiteY7" fmla="*/ 2828925 h 282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975" h="2828925">
                  <a:moveTo>
                    <a:pt x="200886" y="1483310"/>
                  </a:moveTo>
                  <a:lnTo>
                    <a:pt x="200886" y="2145827"/>
                  </a:lnTo>
                  <a:lnTo>
                    <a:pt x="505686" y="2145827"/>
                  </a:lnTo>
                  <a:lnTo>
                    <a:pt x="505686" y="1483310"/>
                  </a:lnTo>
                  <a:close/>
                  <a:moveTo>
                    <a:pt x="0" y="0"/>
                  </a:moveTo>
                  <a:lnTo>
                    <a:pt x="2466975" y="0"/>
                  </a:lnTo>
                  <a:lnTo>
                    <a:pt x="2466975" y="2828925"/>
                  </a:lnTo>
                  <a:lnTo>
                    <a:pt x="0" y="2828925"/>
                  </a:lnTo>
                  <a:close/>
                </a:path>
              </a:pathLst>
            </a:custGeom>
          </p:spPr>
        </p:pic>
        <p:pic>
          <p:nvPicPr>
            <p:cNvPr id="10" name="Picture 9" descr="A cat with a bag&#10;&#10;AI-generated content may be incorrect.">
              <a:extLst>
                <a:ext uri="{FF2B5EF4-FFF2-40B4-BE49-F238E27FC236}">
                  <a16:creationId xmlns:a16="http://schemas.microsoft.com/office/drawing/2014/main" id="{CD8DFCDF-BE46-FA64-CAF9-16D86437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5587" y="301128"/>
              <a:ext cx="905072" cy="1227161"/>
            </a:xfrm>
            <a:prstGeom prst="rect">
              <a:avLst/>
            </a:prstGeom>
          </p:spPr>
        </p:pic>
        <p:pic>
          <p:nvPicPr>
            <p:cNvPr id="11" name="Picture 10" descr="A yellow light on a black background&#10;&#10;AI-generated content may be incorrect.">
              <a:extLst>
                <a:ext uri="{FF2B5EF4-FFF2-40B4-BE49-F238E27FC236}">
                  <a16:creationId xmlns:a16="http://schemas.microsoft.com/office/drawing/2014/main" id="{DEF35FA0-58F9-F749-5B03-5152C9F24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696" r="828"/>
            <a:stretch>
              <a:fillRect/>
            </a:stretch>
          </p:blipFill>
          <p:spPr>
            <a:xfrm>
              <a:off x="593534" y="1115482"/>
              <a:ext cx="10781958" cy="155465"/>
            </a:xfrm>
            <a:custGeom>
              <a:avLst/>
              <a:gdLst>
                <a:gd name="connsiteX0" fmla="*/ 0 w 2784672"/>
                <a:gd name="connsiteY0" fmla="*/ 0 h 458672"/>
                <a:gd name="connsiteX1" fmla="*/ 2784672 w 2784672"/>
                <a:gd name="connsiteY1" fmla="*/ 0 h 458672"/>
                <a:gd name="connsiteX2" fmla="*/ 2784672 w 2784672"/>
                <a:gd name="connsiteY2" fmla="*/ 458672 h 458672"/>
                <a:gd name="connsiteX3" fmla="*/ 0 w 2784672"/>
                <a:gd name="connsiteY3" fmla="*/ 458672 h 45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4672" h="458672">
                  <a:moveTo>
                    <a:pt x="0" y="0"/>
                  </a:moveTo>
                  <a:lnTo>
                    <a:pt x="2784672" y="0"/>
                  </a:lnTo>
                  <a:lnTo>
                    <a:pt x="2784672" y="458672"/>
                  </a:lnTo>
                  <a:lnTo>
                    <a:pt x="0" y="458672"/>
                  </a:lnTo>
                  <a:close/>
                </a:path>
              </a:pathLst>
            </a:custGeom>
          </p:spPr>
        </p:pic>
      </p:grpSp>
      <p:pic>
        <p:nvPicPr>
          <p:cNvPr id="13" name="Picture 12" descr="A cartoon of a pill in the snow&#10;&#10;AI-generated content may be incorrect.">
            <a:extLst>
              <a:ext uri="{FF2B5EF4-FFF2-40B4-BE49-F238E27FC236}">
                <a16:creationId xmlns:a16="http://schemas.microsoft.com/office/drawing/2014/main" id="{6735215F-BD32-662D-EE51-CB4B2C1489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328" y="4653756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F8519-49D8-1D76-289F-0B76FF86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55" y="60991"/>
            <a:ext cx="10694645" cy="6696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75B2C9-7C06-D81F-1046-4E328175C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88B222-1DFC-26E7-5E1E-6912B4E2F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D5059F-C5BB-99F6-2938-BA554EEF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6924-B0C7-4328-B259-4ADE46B22E46}" type="datetime1">
              <a:rPr kumimoji="1" lang="ja-JP" altLang="fr-FR" smtClean="0"/>
              <a:t>2026/5/15</a:t>
            </a:fld>
            <a:endParaRPr kumimoji="1" lang="ja-JP" alt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552BE7-D8DA-F7F6-B38D-AE0A2CEF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C5B800-92FC-D55C-249C-93D8172D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‹N°›</a:t>
            </a:fld>
            <a:endParaRPr kumimoji="1" lang="ja-JP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4B3D6B-68A3-ED88-3E77-8C2659ED7249}"/>
              </a:ext>
            </a:extLst>
          </p:cNvPr>
          <p:cNvGrpSpPr/>
          <p:nvPr userDrawn="1"/>
        </p:nvGrpSpPr>
        <p:grpSpPr>
          <a:xfrm flipH="1">
            <a:off x="0" y="-28276"/>
            <a:ext cx="12150234" cy="1254987"/>
            <a:chOff x="-115587" y="301128"/>
            <a:chExt cx="12150234" cy="1254987"/>
          </a:xfrm>
        </p:grpSpPr>
        <p:pic>
          <p:nvPicPr>
            <p:cNvPr id="9" name="Picture 8" descr="A cartoon cat holding a lit object&#10;&#10;AI-generated content may be incorrect.">
              <a:extLst>
                <a:ext uri="{FF2B5EF4-FFF2-40B4-BE49-F238E27FC236}">
                  <a16:creationId xmlns:a16="http://schemas.microsoft.com/office/drawing/2014/main" id="{40373E05-204D-A2CB-1E23-74E6FAB21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202994" y="602443"/>
              <a:ext cx="831653" cy="953672"/>
            </a:xfrm>
            <a:custGeom>
              <a:avLst/>
              <a:gdLst>
                <a:gd name="connsiteX0" fmla="*/ 200886 w 2466975"/>
                <a:gd name="connsiteY0" fmla="*/ 1483310 h 2828925"/>
                <a:gd name="connsiteX1" fmla="*/ 200886 w 2466975"/>
                <a:gd name="connsiteY1" fmla="*/ 2145827 h 2828925"/>
                <a:gd name="connsiteX2" fmla="*/ 505686 w 2466975"/>
                <a:gd name="connsiteY2" fmla="*/ 2145827 h 2828925"/>
                <a:gd name="connsiteX3" fmla="*/ 505686 w 2466975"/>
                <a:gd name="connsiteY3" fmla="*/ 1483310 h 2828925"/>
                <a:gd name="connsiteX4" fmla="*/ 0 w 2466975"/>
                <a:gd name="connsiteY4" fmla="*/ 0 h 2828925"/>
                <a:gd name="connsiteX5" fmla="*/ 2466975 w 2466975"/>
                <a:gd name="connsiteY5" fmla="*/ 0 h 2828925"/>
                <a:gd name="connsiteX6" fmla="*/ 2466975 w 2466975"/>
                <a:gd name="connsiteY6" fmla="*/ 2828925 h 2828925"/>
                <a:gd name="connsiteX7" fmla="*/ 0 w 2466975"/>
                <a:gd name="connsiteY7" fmla="*/ 2828925 h 282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975" h="2828925">
                  <a:moveTo>
                    <a:pt x="200886" y="1483310"/>
                  </a:moveTo>
                  <a:lnTo>
                    <a:pt x="200886" y="2145827"/>
                  </a:lnTo>
                  <a:lnTo>
                    <a:pt x="505686" y="2145827"/>
                  </a:lnTo>
                  <a:lnTo>
                    <a:pt x="505686" y="1483310"/>
                  </a:lnTo>
                  <a:close/>
                  <a:moveTo>
                    <a:pt x="0" y="0"/>
                  </a:moveTo>
                  <a:lnTo>
                    <a:pt x="2466975" y="0"/>
                  </a:lnTo>
                  <a:lnTo>
                    <a:pt x="2466975" y="2828925"/>
                  </a:lnTo>
                  <a:lnTo>
                    <a:pt x="0" y="2828925"/>
                  </a:lnTo>
                  <a:close/>
                </a:path>
              </a:pathLst>
            </a:custGeom>
          </p:spPr>
        </p:pic>
        <p:pic>
          <p:nvPicPr>
            <p:cNvPr id="10" name="Picture 9" descr="A cat with a bag&#10;&#10;AI-generated content may be incorrect.">
              <a:extLst>
                <a:ext uri="{FF2B5EF4-FFF2-40B4-BE49-F238E27FC236}">
                  <a16:creationId xmlns:a16="http://schemas.microsoft.com/office/drawing/2014/main" id="{4C6330D4-B235-C479-5872-B287F85F5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5587" y="301128"/>
              <a:ext cx="905072" cy="1227161"/>
            </a:xfrm>
            <a:prstGeom prst="rect">
              <a:avLst/>
            </a:prstGeom>
          </p:spPr>
        </p:pic>
        <p:pic>
          <p:nvPicPr>
            <p:cNvPr id="11" name="Picture 10" descr="A yellow light on a black background&#10;&#10;AI-generated content may be incorrect.">
              <a:extLst>
                <a:ext uri="{FF2B5EF4-FFF2-40B4-BE49-F238E27FC236}">
                  <a16:creationId xmlns:a16="http://schemas.microsoft.com/office/drawing/2014/main" id="{04E0DA56-7D68-15DB-96A4-43AF03BE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696" r="828"/>
            <a:stretch>
              <a:fillRect/>
            </a:stretch>
          </p:blipFill>
          <p:spPr>
            <a:xfrm>
              <a:off x="593534" y="1115482"/>
              <a:ext cx="10781958" cy="155465"/>
            </a:xfrm>
            <a:custGeom>
              <a:avLst/>
              <a:gdLst>
                <a:gd name="connsiteX0" fmla="*/ 0 w 2784672"/>
                <a:gd name="connsiteY0" fmla="*/ 0 h 458672"/>
                <a:gd name="connsiteX1" fmla="*/ 2784672 w 2784672"/>
                <a:gd name="connsiteY1" fmla="*/ 0 h 458672"/>
                <a:gd name="connsiteX2" fmla="*/ 2784672 w 2784672"/>
                <a:gd name="connsiteY2" fmla="*/ 458672 h 458672"/>
                <a:gd name="connsiteX3" fmla="*/ 0 w 2784672"/>
                <a:gd name="connsiteY3" fmla="*/ 458672 h 45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4672" h="458672">
                  <a:moveTo>
                    <a:pt x="0" y="0"/>
                  </a:moveTo>
                  <a:lnTo>
                    <a:pt x="2784672" y="0"/>
                  </a:lnTo>
                  <a:lnTo>
                    <a:pt x="2784672" y="458672"/>
                  </a:lnTo>
                  <a:lnTo>
                    <a:pt x="0" y="458672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72907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4E4966-3BD2-5E39-A38A-E9F6DA0C3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3E3B3D-2178-0C99-9F6E-825991531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DDD2CA-73FE-67BB-BBBF-CBE8A4315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84BCB3F-7F3C-AAED-D226-AACBBAD8F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24EC215-AFBC-E250-7BF1-7638DCDC6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D814-1EA5-4652-B3FB-ABE9D6794431}" type="datetime1">
              <a:rPr kumimoji="1" lang="ja-JP" altLang="fr-FR" smtClean="0"/>
              <a:t>2026/5/15</a:t>
            </a:fld>
            <a:endParaRPr kumimoji="1" lang="ja-JP" alt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3FBFACA-1A64-FB84-3631-AA416175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6B78B3E-C9F8-9E94-B30F-DC5ACC1F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‹N°›</a:t>
            </a:fld>
            <a:endParaRPr kumimoji="1" lang="ja-JP" altLang="en-US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689F9BB-88A8-6FFC-F78A-E6FEDE4F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55" y="60991"/>
            <a:ext cx="10694645" cy="6696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CED44C-C637-DEB5-484C-10258B209FD9}"/>
              </a:ext>
            </a:extLst>
          </p:cNvPr>
          <p:cNvGrpSpPr/>
          <p:nvPr userDrawn="1"/>
        </p:nvGrpSpPr>
        <p:grpSpPr>
          <a:xfrm flipH="1">
            <a:off x="0" y="-28276"/>
            <a:ext cx="12150234" cy="1254987"/>
            <a:chOff x="-115587" y="301128"/>
            <a:chExt cx="12150234" cy="1254987"/>
          </a:xfrm>
        </p:grpSpPr>
        <p:pic>
          <p:nvPicPr>
            <p:cNvPr id="12" name="Picture 11" descr="A cartoon cat holding a lit object&#10;&#10;AI-generated content may be incorrect.">
              <a:extLst>
                <a:ext uri="{FF2B5EF4-FFF2-40B4-BE49-F238E27FC236}">
                  <a16:creationId xmlns:a16="http://schemas.microsoft.com/office/drawing/2014/main" id="{4A1AC712-C785-EFA4-9515-68D4B38C7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202994" y="602443"/>
              <a:ext cx="831653" cy="953672"/>
            </a:xfrm>
            <a:custGeom>
              <a:avLst/>
              <a:gdLst>
                <a:gd name="connsiteX0" fmla="*/ 200886 w 2466975"/>
                <a:gd name="connsiteY0" fmla="*/ 1483310 h 2828925"/>
                <a:gd name="connsiteX1" fmla="*/ 200886 w 2466975"/>
                <a:gd name="connsiteY1" fmla="*/ 2145827 h 2828925"/>
                <a:gd name="connsiteX2" fmla="*/ 505686 w 2466975"/>
                <a:gd name="connsiteY2" fmla="*/ 2145827 h 2828925"/>
                <a:gd name="connsiteX3" fmla="*/ 505686 w 2466975"/>
                <a:gd name="connsiteY3" fmla="*/ 1483310 h 2828925"/>
                <a:gd name="connsiteX4" fmla="*/ 0 w 2466975"/>
                <a:gd name="connsiteY4" fmla="*/ 0 h 2828925"/>
                <a:gd name="connsiteX5" fmla="*/ 2466975 w 2466975"/>
                <a:gd name="connsiteY5" fmla="*/ 0 h 2828925"/>
                <a:gd name="connsiteX6" fmla="*/ 2466975 w 2466975"/>
                <a:gd name="connsiteY6" fmla="*/ 2828925 h 2828925"/>
                <a:gd name="connsiteX7" fmla="*/ 0 w 2466975"/>
                <a:gd name="connsiteY7" fmla="*/ 2828925 h 282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975" h="2828925">
                  <a:moveTo>
                    <a:pt x="200886" y="1483310"/>
                  </a:moveTo>
                  <a:lnTo>
                    <a:pt x="200886" y="2145827"/>
                  </a:lnTo>
                  <a:lnTo>
                    <a:pt x="505686" y="2145827"/>
                  </a:lnTo>
                  <a:lnTo>
                    <a:pt x="505686" y="1483310"/>
                  </a:lnTo>
                  <a:close/>
                  <a:moveTo>
                    <a:pt x="0" y="0"/>
                  </a:moveTo>
                  <a:lnTo>
                    <a:pt x="2466975" y="0"/>
                  </a:lnTo>
                  <a:lnTo>
                    <a:pt x="2466975" y="2828925"/>
                  </a:lnTo>
                  <a:lnTo>
                    <a:pt x="0" y="2828925"/>
                  </a:lnTo>
                  <a:close/>
                </a:path>
              </a:pathLst>
            </a:custGeom>
          </p:spPr>
        </p:pic>
        <p:pic>
          <p:nvPicPr>
            <p:cNvPr id="13" name="Picture 12" descr="A cat with a bag&#10;&#10;AI-generated content may be incorrect.">
              <a:extLst>
                <a:ext uri="{FF2B5EF4-FFF2-40B4-BE49-F238E27FC236}">
                  <a16:creationId xmlns:a16="http://schemas.microsoft.com/office/drawing/2014/main" id="{4D6C2757-F746-9EE2-A9B8-F9A344AF6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5587" y="301128"/>
              <a:ext cx="905072" cy="1227161"/>
            </a:xfrm>
            <a:prstGeom prst="rect">
              <a:avLst/>
            </a:prstGeom>
          </p:spPr>
        </p:pic>
        <p:pic>
          <p:nvPicPr>
            <p:cNvPr id="14" name="Picture 13" descr="A yellow light on a black background&#10;&#10;AI-generated content may be incorrect.">
              <a:extLst>
                <a:ext uri="{FF2B5EF4-FFF2-40B4-BE49-F238E27FC236}">
                  <a16:creationId xmlns:a16="http://schemas.microsoft.com/office/drawing/2014/main" id="{2E0BF968-DA6A-B726-6AB5-880A79999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696" r="828"/>
            <a:stretch>
              <a:fillRect/>
            </a:stretch>
          </p:blipFill>
          <p:spPr>
            <a:xfrm>
              <a:off x="593534" y="1115482"/>
              <a:ext cx="10781958" cy="155465"/>
            </a:xfrm>
            <a:custGeom>
              <a:avLst/>
              <a:gdLst>
                <a:gd name="connsiteX0" fmla="*/ 0 w 2784672"/>
                <a:gd name="connsiteY0" fmla="*/ 0 h 458672"/>
                <a:gd name="connsiteX1" fmla="*/ 2784672 w 2784672"/>
                <a:gd name="connsiteY1" fmla="*/ 0 h 458672"/>
                <a:gd name="connsiteX2" fmla="*/ 2784672 w 2784672"/>
                <a:gd name="connsiteY2" fmla="*/ 458672 h 458672"/>
                <a:gd name="connsiteX3" fmla="*/ 0 w 2784672"/>
                <a:gd name="connsiteY3" fmla="*/ 458672 h 45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4672" h="458672">
                  <a:moveTo>
                    <a:pt x="0" y="0"/>
                  </a:moveTo>
                  <a:lnTo>
                    <a:pt x="2784672" y="0"/>
                  </a:lnTo>
                  <a:lnTo>
                    <a:pt x="2784672" y="458672"/>
                  </a:lnTo>
                  <a:lnTo>
                    <a:pt x="0" y="458672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00369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062D95C-8F44-3CF3-9767-AF5847697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3E34-78DF-4D0F-B6D3-883E697D4EB6}" type="datetime1">
              <a:rPr kumimoji="1" lang="ja-JP" altLang="fr-FR" smtClean="0"/>
              <a:t>2026/5/15</a:t>
            </a:fld>
            <a:endParaRPr kumimoji="1" lang="ja-JP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AFDEED-D428-CBF5-A2F6-823AF98F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8632C6-7CCB-B760-2A83-139A5257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‹N°›</a:t>
            </a:fld>
            <a:endParaRPr kumimoji="1" lang="ja-JP" altLang="en-US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D24B54D-8616-542B-FFE8-9390A51B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55" y="60991"/>
            <a:ext cx="10694645" cy="6696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9B7A3F-E1DD-8F3C-D03C-0799BD70C939}"/>
              </a:ext>
            </a:extLst>
          </p:cNvPr>
          <p:cNvGrpSpPr/>
          <p:nvPr userDrawn="1"/>
        </p:nvGrpSpPr>
        <p:grpSpPr>
          <a:xfrm flipH="1">
            <a:off x="0" y="-28276"/>
            <a:ext cx="12150234" cy="1254987"/>
            <a:chOff x="-115587" y="301128"/>
            <a:chExt cx="12150234" cy="1254987"/>
          </a:xfrm>
        </p:grpSpPr>
        <p:pic>
          <p:nvPicPr>
            <p:cNvPr id="8" name="Picture 7" descr="A cartoon cat holding a lit object&#10;&#10;AI-generated content may be incorrect.">
              <a:extLst>
                <a:ext uri="{FF2B5EF4-FFF2-40B4-BE49-F238E27FC236}">
                  <a16:creationId xmlns:a16="http://schemas.microsoft.com/office/drawing/2014/main" id="{31345253-3E32-AC64-A495-79F3A0C63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202994" y="602443"/>
              <a:ext cx="831653" cy="953672"/>
            </a:xfrm>
            <a:custGeom>
              <a:avLst/>
              <a:gdLst>
                <a:gd name="connsiteX0" fmla="*/ 200886 w 2466975"/>
                <a:gd name="connsiteY0" fmla="*/ 1483310 h 2828925"/>
                <a:gd name="connsiteX1" fmla="*/ 200886 w 2466975"/>
                <a:gd name="connsiteY1" fmla="*/ 2145827 h 2828925"/>
                <a:gd name="connsiteX2" fmla="*/ 505686 w 2466975"/>
                <a:gd name="connsiteY2" fmla="*/ 2145827 h 2828925"/>
                <a:gd name="connsiteX3" fmla="*/ 505686 w 2466975"/>
                <a:gd name="connsiteY3" fmla="*/ 1483310 h 2828925"/>
                <a:gd name="connsiteX4" fmla="*/ 0 w 2466975"/>
                <a:gd name="connsiteY4" fmla="*/ 0 h 2828925"/>
                <a:gd name="connsiteX5" fmla="*/ 2466975 w 2466975"/>
                <a:gd name="connsiteY5" fmla="*/ 0 h 2828925"/>
                <a:gd name="connsiteX6" fmla="*/ 2466975 w 2466975"/>
                <a:gd name="connsiteY6" fmla="*/ 2828925 h 2828925"/>
                <a:gd name="connsiteX7" fmla="*/ 0 w 2466975"/>
                <a:gd name="connsiteY7" fmla="*/ 2828925 h 282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975" h="2828925">
                  <a:moveTo>
                    <a:pt x="200886" y="1483310"/>
                  </a:moveTo>
                  <a:lnTo>
                    <a:pt x="200886" y="2145827"/>
                  </a:lnTo>
                  <a:lnTo>
                    <a:pt x="505686" y="2145827"/>
                  </a:lnTo>
                  <a:lnTo>
                    <a:pt x="505686" y="1483310"/>
                  </a:lnTo>
                  <a:close/>
                  <a:moveTo>
                    <a:pt x="0" y="0"/>
                  </a:moveTo>
                  <a:lnTo>
                    <a:pt x="2466975" y="0"/>
                  </a:lnTo>
                  <a:lnTo>
                    <a:pt x="2466975" y="2828925"/>
                  </a:lnTo>
                  <a:lnTo>
                    <a:pt x="0" y="2828925"/>
                  </a:lnTo>
                  <a:close/>
                </a:path>
              </a:pathLst>
            </a:custGeom>
          </p:spPr>
        </p:pic>
        <p:pic>
          <p:nvPicPr>
            <p:cNvPr id="9" name="Picture 8" descr="A cat with a bag&#10;&#10;AI-generated content may be incorrect.">
              <a:extLst>
                <a:ext uri="{FF2B5EF4-FFF2-40B4-BE49-F238E27FC236}">
                  <a16:creationId xmlns:a16="http://schemas.microsoft.com/office/drawing/2014/main" id="{2ABF091A-E7C4-2606-FF27-46280F2B8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5587" y="301128"/>
              <a:ext cx="905072" cy="1227161"/>
            </a:xfrm>
            <a:prstGeom prst="rect">
              <a:avLst/>
            </a:prstGeom>
          </p:spPr>
        </p:pic>
        <p:pic>
          <p:nvPicPr>
            <p:cNvPr id="10" name="Picture 9" descr="A yellow light on a black background&#10;&#10;AI-generated content may be incorrect.">
              <a:extLst>
                <a:ext uri="{FF2B5EF4-FFF2-40B4-BE49-F238E27FC236}">
                  <a16:creationId xmlns:a16="http://schemas.microsoft.com/office/drawing/2014/main" id="{94BF07B9-D4ED-EAAD-D5E1-B7E87A45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696" r="828"/>
            <a:stretch>
              <a:fillRect/>
            </a:stretch>
          </p:blipFill>
          <p:spPr>
            <a:xfrm>
              <a:off x="593534" y="1115482"/>
              <a:ext cx="10781958" cy="155465"/>
            </a:xfrm>
            <a:custGeom>
              <a:avLst/>
              <a:gdLst>
                <a:gd name="connsiteX0" fmla="*/ 0 w 2784672"/>
                <a:gd name="connsiteY0" fmla="*/ 0 h 458672"/>
                <a:gd name="connsiteX1" fmla="*/ 2784672 w 2784672"/>
                <a:gd name="connsiteY1" fmla="*/ 0 h 458672"/>
                <a:gd name="connsiteX2" fmla="*/ 2784672 w 2784672"/>
                <a:gd name="connsiteY2" fmla="*/ 458672 h 458672"/>
                <a:gd name="connsiteX3" fmla="*/ 0 w 2784672"/>
                <a:gd name="connsiteY3" fmla="*/ 458672 h 45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4672" h="458672">
                  <a:moveTo>
                    <a:pt x="0" y="0"/>
                  </a:moveTo>
                  <a:lnTo>
                    <a:pt x="2784672" y="0"/>
                  </a:lnTo>
                  <a:lnTo>
                    <a:pt x="2784672" y="458672"/>
                  </a:lnTo>
                  <a:lnTo>
                    <a:pt x="0" y="458672"/>
                  </a:lnTo>
                  <a:close/>
                </a:path>
              </a:pathLst>
            </a:custGeom>
          </p:spPr>
        </p:pic>
      </p:grp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41656E6-31F4-91F9-3EDE-849040783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55" y="1198885"/>
            <a:ext cx="10694644" cy="5015648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519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062D95C-8F44-3CF3-9767-AF5847697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F942-3EB3-4876-B953-169836C1B31C}" type="datetime1">
              <a:rPr kumimoji="1" lang="ja-JP" altLang="fr-FR" smtClean="0"/>
              <a:t>2026/5/15</a:t>
            </a:fld>
            <a:endParaRPr kumimoji="1" lang="ja-JP" alt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AFDEED-D428-CBF5-A2F6-823AF98F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8632C6-7CCB-B760-2A83-139A5257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‹N°›</a:t>
            </a:fld>
            <a:endParaRPr kumimoji="1" lang="ja-JP" altLang="en-US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D24B54D-8616-542B-FFE8-9390A51BA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55" y="60991"/>
            <a:ext cx="10694645" cy="6696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9B7A3F-E1DD-8F3C-D03C-0799BD70C939}"/>
              </a:ext>
            </a:extLst>
          </p:cNvPr>
          <p:cNvGrpSpPr/>
          <p:nvPr userDrawn="1"/>
        </p:nvGrpSpPr>
        <p:grpSpPr>
          <a:xfrm flipH="1">
            <a:off x="0" y="-28276"/>
            <a:ext cx="12150234" cy="1254987"/>
            <a:chOff x="-115587" y="301128"/>
            <a:chExt cx="12150234" cy="1254987"/>
          </a:xfrm>
        </p:grpSpPr>
        <p:pic>
          <p:nvPicPr>
            <p:cNvPr id="8" name="Picture 7" descr="A cartoon cat holding a lit object&#10;&#10;AI-generated content may be incorrect.">
              <a:extLst>
                <a:ext uri="{FF2B5EF4-FFF2-40B4-BE49-F238E27FC236}">
                  <a16:creationId xmlns:a16="http://schemas.microsoft.com/office/drawing/2014/main" id="{31345253-3E32-AC64-A495-79F3A0C63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1202994" y="602443"/>
              <a:ext cx="831653" cy="953672"/>
            </a:xfrm>
            <a:custGeom>
              <a:avLst/>
              <a:gdLst>
                <a:gd name="connsiteX0" fmla="*/ 200886 w 2466975"/>
                <a:gd name="connsiteY0" fmla="*/ 1483310 h 2828925"/>
                <a:gd name="connsiteX1" fmla="*/ 200886 w 2466975"/>
                <a:gd name="connsiteY1" fmla="*/ 2145827 h 2828925"/>
                <a:gd name="connsiteX2" fmla="*/ 505686 w 2466975"/>
                <a:gd name="connsiteY2" fmla="*/ 2145827 h 2828925"/>
                <a:gd name="connsiteX3" fmla="*/ 505686 w 2466975"/>
                <a:gd name="connsiteY3" fmla="*/ 1483310 h 2828925"/>
                <a:gd name="connsiteX4" fmla="*/ 0 w 2466975"/>
                <a:gd name="connsiteY4" fmla="*/ 0 h 2828925"/>
                <a:gd name="connsiteX5" fmla="*/ 2466975 w 2466975"/>
                <a:gd name="connsiteY5" fmla="*/ 0 h 2828925"/>
                <a:gd name="connsiteX6" fmla="*/ 2466975 w 2466975"/>
                <a:gd name="connsiteY6" fmla="*/ 2828925 h 2828925"/>
                <a:gd name="connsiteX7" fmla="*/ 0 w 2466975"/>
                <a:gd name="connsiteY7" fmla="*/ 2828925 h 282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975" h="2828925">
                  <a:moveTo>
                    <a:pt x="200886" y="1483310"/>
                  </a:moveTo>
                  <a:lnTo>
                    <a:pt x="200886" y="2145827"/>
                  </a:lnTo>
                  <a:lnTo>
                    <a:pt x="505686" y="2145827"/>
                  </a:lnTo>
                  <a:lnTo>
                    <a:pt x="505686" y="1483310"/>
                  </a:lnTo>
                  <a:close/>
                  <a:moveTo>
                    <a:pt x="0" y="0"/>
                  </a:moveTo>
                  <a:lnTo>
                    <a:pt x="2466975" y="0"/>
                  </a:lnTo>
                  <a:lnTo>
                    <a:pt x="2466975" y="2828925"/>
                  </a:lnTo>
                  <a:lnTo>
                    <a:pt x="0" y="2828925"/>
                  </a:lnTo>
                  <a:close/>
                </a:path>
              </a:pathLst>
            </a:custGeom>
          </p:spPr>
        </p:pic>
        <p:pic>
          <p:nvPicPr>
            <p:cNvPr id="9" name="Picture 8" descr="A cat with a bag&#10;&#10;AI-generated content may be incorrect.">
              <a:extLst>
                <a:ext uri="{FF2B5EF4-FFF2-40B4-BE49-F238E27FC236}">
                  <a16:creationId xmlns:a16="http://schemas.microsoft.com/office/drawing/2014/main" id="{2ABF091A-E7C4-2606-FF27-46280F2B8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5587" y="301128"/>
              <a:ext cx="905072" cy="1227161"/>
            </a:xfrm>
            <a:prstGeom prst="rect">
              <a:avLst/>
            </a:prstGeom>
          </p:spPr>
        </p:pic>
        <p:pic>
          <p:nvPicPr>
            <p:cNvPr id="10" name="Picture 9" descr="A yellow light on a black background&#10;&#10;AI-generated content may be incorrect.">
              <a:extLst>
                <a:ext uri="{FF2B5EF4-FFF2-40B4-BE49-F238E27FC236}">
                  <a16:creationId xmlns:a16="http://schemas.microsoft.com/office/drawing/2014/main" id="{94BF07B9-D4ED-EAAD-D5E1-B7E87A45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696" r="828"/>
            <a:stretch>
              <a:fillRect/>
            </a:stretch>
          </p:blipFill>
          <p:spPr>
            <a:xfrm>
              <a:off x="593534" y="1115482"/>
              <a:ext cx="10781958" cy="155465"/>
            </a:xfrm>
            <a:custGeom>
              <a:avLst/>
              <a:gdLst>
                <a:gd name="connsiteX0" fmla="*/ 0 w 2784672"/>
                <a:gd name="connsiteY0" fmla="*/ 0 h 458672"/>
                <a:gd name="connsiteX1" fmla="*/ 2784672 w 2784672"/>
                <a:gd name="connsiteY1" fmla="*/ 0 h 458672"/>
                <a:gd name="connsiteX2" fmla="*/ 2784672 w 2784672"/>
                <a:gd name="connsiteY2" fmla="*/ 458672 h 458672"/>
                <a:gd name="connsiteX3" fmla="*/ 0 w 2784672"/>
                <a:gd name="connsiteY3" fmla="*/ 458672 h 45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4672" h="458672">
                  <a:moveTo>
                    <a:pt x="0" y="0"/>
                  </a:moveTo>
                  <a:lnTo>
                    <a:pt x="2784672" y="0"/>
                  </a:lnTo>
                  <a:lnTo>
                    <a:pt x="2784672" y="458672"/>
                  </a:lnTo>
                  <a:lnTo>
                    <a:pt x="0" y="458672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49397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7E51FD2-1A4E-5F91-555A-76B0C664B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9AE84-B232-4050-8B81-774D0A68358B}" type="datetime1">
              <a:rPr kumimoji="1" lang="ja-JP" altLang="fr-FR" smtClean="0"/>
              <a:t>2026/5/15</a:t>
            </a:fld>
            <a:endParaRPr kumimoji="1" lang="ja-JP" alt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DEDB1A-E8DB-4775-D0D2-A2EBC093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927A5F-2718-70B2-7932-E3CB8F62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848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D600ED-B42B-7ED1-4044-481C99F74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EBE740-EEA0-A61C-76FB-9AA914529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563ADA-CA34-6347-7C2C-D82D099F9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60734B-DEDB-DC0D-4666-8562196E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538AD-5DC3-40D6-9523-EB3DF3C1C330}" type="datetime1">
              <a:rPr kumimoji="1" lang="ja-JP" altLang="fr-FR" smtClean="0"/>
              <a:t>2026/5/15</a:t>
            </a:fld>
            <a:endParaRPr kumimoji="1" lang="ja-JP" alt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1EB373-E4FE-322F-74E7-804C7F85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303999-1C2E-D178-06EA-73366F88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5099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E72687D-865B-D7AE-7B60-06BD05BE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11" y="-8022"/>
            <a:ext cx="11766705" cy="669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637205-8DF4-4C48-E1B6-423FCD224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815" y="822714"/>
            <a:ext cx="11840202" cy="5354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108253-5DAD-2D91-2A75-F62D5EC7CF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814F66-106B-4D59-8AC2-9D1CDBEE3248}" type="datetime1">
              <a:rPr kumimoji="1" lang="ja-JP" altLang="fr-FR" smtClean="0"/>
              <a:t>2026/5/15</a:t>
            </a:fld>
            <a:endParaRPr kumimoji="1" lang="ja-JP" alt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6C6159-8FEC-7F78-20DF-F198165E6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47B945-FC1C-A256-8E17-E341EE0C5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54D7C7DC-7F5C-4DAB-8BE3-92E3A6798164}" type="slidenum">
              <a:rPr kumimoji="1" lang="ja-JP" altLang="en-US" smtClean="0"/>
              <a:t>‹N°›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323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6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doi.org/10.1364/OL.52375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hyperlink" Target="https://doi.org/10.1364/OE.558774" TargetMode="Externa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4.png"/><Relationship Id="rId5" Type="http://schemas.microsoft.com/office/2007/relationships/media" Target="../media/media3.mp4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8892A-928A-C362-D8BC-D6E391B9D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 err="1"/>
              <a:t>Birefringence</a:t>
            </a:r>
            <a:r>
              <a:rPr lang="fr-FR" sz="4800" dirty="0"/>
              <a:t> </a:t>
            </a:r>
            <a:r>
              <a:rPr lang="fr-FR" sz="4800" dirty="0" err="1"/>
              <a:t>measurement</a:t>
            </a:r>
            <a:r>
              <a:rPr lang="fr-FR" sz="4800" dirty="0"/>
              <a:t> and mitigation techniques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2E45DB-1AA0-265D-022E-9C796C0A428F}"/>
              </a:ext>
            </a:extLst>
          </p:cNvPr>
          <p:cNvSpPr/>
          <p:nvPr/>
        </p:nvSpPr>
        <p:spPr>
          <a:xfrm>
            <a:off x="9855882" y="4516768"/>
            <a:ext cx="1577186" cy="1767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A1CFD-A25F-3DA7-D435-67C9E9CD8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689" y="4516768"/>
            <a:ext cx="11202636" cy="1500187"/>
          </a:xfrm>
        </p:spPr>
        <p:txBody>
          <a:bodyPr/>
          <a:lstStyle/>
          <a:p>
            <a:r>
              <a:rPr lang="fr-FR" dirty="0"/>
              <a:t>Frederic Cleva, </a:t>
            </a:r>
            <a:r>
              <a:rPr lang="fr-FR" b="1" dirty="0"/>
              <a:t>Marc Eisenmann</a:t>
            </a:r>
            <a:r>
              <a:rPr lang="fr-FR" dirty="0"/>
              <a:t>, Stephanie Grabielle, Clement Jacquet, Shalika Singh, Haoyu Wang, Chenjie Zhou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7A7D056-42D4-082E-BDDD-F32237CD9B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799"/>
          <a:stretch>
            <a:fillRect/>
          </a:stretch>
        </p:blipFill>
        <p:spPr>
          <a:xfrm>
            <a:off x="0" y="5200957"/>
            <a:ext cx="2311685" cy="1631995"/>
          </a:xfrm>
          <a:custGeom>
            <a:avLst/>
            <a:gdLst>
              <a:gd name="csX0" fmla="*/ 0 w 6819472"/>
              <a:gd name="csY0" fmla="*/ 0 h 4814408"/>
              <a:gd name="csX1" fmla="*/ 6819472 w 6819472"/>
              <a:gd name="csY1" fmla="*/ 0 h 4814408"/>
              <a:gd name="csX2" fmla="*/ 6819472 w 6819472"/>
              <a:gd name="csY2" fmla="*/ 4814408 h 4814408"/>
              <a:gd name="csX3" fmla="*/ 0 w 6819472"/>
              <a:gd name="csY3" fmla="*/ 4814408 h 4814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819472" h="4814408">
                <a:moveTo>
                  <a:pt x="0" y="0"/>
                </a:moveTo>
                <a:lnTo>
                  <a:pt x="6819472" y="0"/>
                </a:lnTo>
                <a:lnTo>
                  <a:pt x="6819472" y="4814408"/>
                </a:lnTo>
                <a:lnTo>
                  <a:pt x="0" y="4814408"/>
                </a:lnTo>
                <a:close/>
              </a:path>
            </a:pathLst>
          </a:cu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06ECE6-B43A-4915-958B-81E3B77CB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620" y="5729719"/>
            <a:ext cx="1495918" cy="5744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6F5A7F9-AE66-3B87-B4BF-F5542E7AB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473" y="5802044"/>
            <a:ext cx="1989077" cy="42982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D04E92-9427-D554-0FAA-E33422B07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485" y="5775181"/>
            <a:ext cx="1775374" cy="48354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3308E95-DE45-C837-CAEC-1978C57C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1794" y="5735918"/>
            <a:ext cx="1528794" cy="56207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938170-659E-7B61-D90A-5814EA40A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5522" y="5688390"/>
            <a:ext cx="1315092" cy="657128"/>
          </a:xfrm>
          <a:prstGeom prst="rect">
            <a:avLst/>
          </a:prstGeom>
        </p:spPr>
      </p:pic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352D22E2-1E41-E57A-8ECA-3EBF2F789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22F9AC1A-BC2A-2BAE-4E74-2200051D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1940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601B5-F00D-A247-EE32-A7A551E4D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107A504-866D-1D78-5B86-74C2CDE2B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1D </a:t>
            </a:r>
            <a:r>
              <a:rPr lang="fr-FR" dirty="0" err="1"/>
              <a:t>birefringence</a:t>
            </a:r>
            <a:r>
              <a:rPr lang="fr-FR" dirty="0"/>
              <a:t> compensation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DE26ED9-C2D3-5501-2313-70DB61BA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B337B91-F3E7-4B2D-0A5F-6BE20113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8A47B-BD5C-A149-0F5F-1B63FE211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752" y="1696971"/>
            <a:ext cx="2743200" cy="2351314"/>
          </a:xfrm>
          <a:prstGeom prst="rect">
            <a:avLst/>
          </a:prstGeom>
        </p:spPr>
      </p:pic>
      <p:pic>
        <p:nvPicPr>
          <p:cNvPr id="7" name="Picture 6" descr="A colorful circle with a grid&#10;&#10;Description automatically generated">
            <a:extLst>
              <a:ext uri="{FF2B5EF4-FFF2-40B4-BE49-F238E27FC236}">
                <a16:creationId xmlns:a16="http://schemas.microsoft.com/office/drawing/2014/main" id="{DC4EB5AD-0B90-9A2E-F678-922446A3E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968" y="1696971"/>
            <a:ext cx="2743200" cy="2351314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68BB55A1-1374-6867-C273-E9E704D40A73}"/>
              </a:ext>
            </a:extLst>
          </p:cNvPr>
          <p:cNvGrpSpPr/>
          <p:nvPr/>
        </p:nvGrpSpPr>
        <p:grpSpPr>
          <a:xfrm>
            <a:off x="203993" y="896116"/>
            <a:ext cx="11442715" cy="5483011"/>
            <a:chOff x="203993" y="896116"/>
            <a:chExt cx="11442715" cy="548301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E229730-D39D-02A2-E907-3AC24917F686}"/>
                </a:ext>
              </a:extLst>
            </p:cNvPr>
            <p:cNvSpPr txBox="1"/>
            <p:nvPr/>
          </p:nvSpPr>
          <p:spPr>
            <a:xfrm>
              <a:off x="7721752" y="6071350"/>
              <a:ext cx="363204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dirty="0">
                  <a:hlinkClick r:id="rId4"/>
                </a:rPr>
                <a:t>https://doi.org/10.1364/OL.523753</a:t>
              </a:r>
              <a:endParaRPr lang="fr-FR" sz="1400" dirty="0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78DC5CC-21B0-79B4-EE0E-561EA17B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41" t="3451" r="51466" b="7097"/>
            <a:stretch>
              <a:fillRect/>
            </a:stretch>
          </p:blipFill>
          <p:spPr>
            <a:xfrm>
              <a:off x="4551204" y="4130687"/>
              <a:ext cx="2743200" cy="2180643"/>
            </a:xfrm>
            <a:custGeom>
              <a:avLst/>
              <a:gdLst>
                <a:gd name="connsiteX0" fmla="*/ 236546 w 2743200"/>
                <a:gd name="connsiteY0" fmla="*/ 0 h 2180643"/>
                <a:gd name="connsiteX1" fmla="*/ 2743200 w 2743200"/>
                <a:gd name="connsiteY1" fmla="*/ 0 h 2180643"/>
                <a:gd name="connsiteX2" fmla="*/ 2743200 w 2743200"/>
                <a:gd name="connsiteY2" fmla="*/ 2180643 h 2180643"/>
                <a:gd name="connsiteX3" fmla="*/ 0 w 2743200"/>
                <a:gd name="connsiteY3" fmla="*/ 2180643 h 2180643"/>
                <a:gd name="connsiteX4" fmla="*/ 0 w 2743200"/>
                <a:gd name="connsiteY4" fmla="*/ 722379 h 2180643"/>
                <a:gd name="connsiteX5" fmla="*/ 236546 w 2743200"/>
                <a:gd name="connsiteY5" fmla="*/ 722379 h 218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3200" h="2180643">
                  <a:moveTo>
                    <a:pt x="236546" y="0"/>
                  </a:moveTo>
                  <a:lnTo>
                    <a:pt x="2743200" y="0"/>
                  </a:lnTo>
                  <a:lnTo>
                    <a:pt x="2743200" y="2180643"/>
                  </a:lnTo>
                  <a:lnTo>
                    <a:pt x="0" y="2180643"/>
                  </a:lnTo>
                  <a:lnTo>
                    <a:pt x="0" y="722379"/>
                  </a:lnTo>
                  <a:lnTo>
                    <a:pt x="236546" y="722379"/>
                  </a:lnTo>
                  <a:close/>
                </a:path>
              </a:pathLst>
            </a:cu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F72CB5E-1262-BDA7-3976-E93C98BE8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9174" t="16246" r="3273" b="5274"/>
            <a:stretch>
              <a:fillRect/>
            </a:stretch>
          </p:blipFill>
          <p:spPr>
            <a:xfrm>
              <a:off x="7634054" y="4230848"/>
              <a:ext cx="2706762" cy="1913159"/>
            </a:xfrm>
            <a:custGeom>
              <a:avLst/>
              <a:gdLst>
                <a:gd name="connsiteX0" fmla="*/ 342779 w 2706762"/>
                <a:gd name="connsiteY0" fmla="*/ 0 h 1913159"/>
                <a:gd name="connsiteX1" fmla="*/ 2706762 w 2706762"/>
                <a:gd name="connsiteY1" fmla="*/ 0 h 1913159"/>
                <a:gd name="connsiteX2" fmla="*/ 2706762 w 2706762"/>
                <a:gd name="connsiteY2" fmla="*/ 1913159 h 1913159"/>
                <a:gd name="connsiteX3" fmla="*/ 0 w 2706762"/>
                <a:gd name="connsiteY3" fmla="*/ 1913159 h 1913159"/>
                <a:gd name="connsiteX4" fmla="*/ 0 w 2706762"/>
                <a:gd name="connsiteY4" fmla="*/ 392053 h 1913159"/>
                <a:gd name="connsiteX5" fmla="*/ 205403 w 2706762"/>
                <a:gd name="connsiteY5" fmla="*/ 392053 h 1913159"/>
                <a:gd name="connsiteX6" fmla="*/ 205403 w 2706762"/>
                <a:gd name="connsiteY6" fmla="*/ 182563 h 1913159"/>
                <a:gd name="connsiteX7" fmla="*/ 342779 w 2706762"/>
                <a:gd name="connsiteY7" fmla="*/ 182563 h 191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6762" h="1913159">
                  <a:moveTo>
                    <a:pt x="342779" y="0"/>
                  </a:moveTo>
                  <a:lnTo>
                    <a:pt x="2706762" y="0"/>
                  </a:lnTo>
                  <a:lnTo>
                    <a:pt x="2706762" y="1913159"/>
                  </a:lnTo>
                  <a:lnTo>
                    <a:pt x="0" y="1913159"/>
                  </a:lnTo>
                  <a:lnTo>
                    <a:pt x="0" y="392053"/>
                  </a:lnTo>
                  <a:lnTo>
                    <a:pt x="205403" y="392053"/>
                  </a:lnTo>
                  <a:lnTo>
                    <a:pt x="205403" y="182563"/>
                  </a:lnTo>
                  <a:lnTo>
                    <a:pt x="342779" y="182563"/>
                  </a:lnTo>
                  <a:close/>
                </a:path>
              </a:pathLst>
            </a:custGeom>
          </p:spPr>
        </p:pic>
        <p:sp>
          <p:nvSpPr>
            <p:cNvPr id="12" name="Flèche : bas 11">
              <a:extLst>
                <a:ext uri="{FF2B5EF4-FFF2-40B4-BE49-F238E27FC236}">
                  <a16:creationId xmlns:a16="http://schemas.microsoft.com/office/drawing/2014/main" id="{716843EC-85F6-FC8B-BE3E-E986457020B7}"/>
                </a:ext>
              </a:extLst>
            </p:cNvPr>
            <p:cNvSpPr/>
            <p:nvPr/>
          </p:nvSpPr>
          <p:spPr>
            <a:xfrm>
              <a:off x="7294404" y="3911461"/>
              <a:ext cx="567592" cy="445946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813D00B-B89B-F6A8-1510-821ACE36D08A}"/>
                </a:ext>
              </a:extLst>
            </p:cNvPr>
            <p:cNvSpPr txBox="1"/>
            <p:nvPr/>
          </p:nvSpPr>
          <p:spPr>
            <a:xfrm>
              <a:off x="203993" y="896116"/>
              <a:ext cx="114427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 err="1"/>
                <a:t>Achieved</a:t>
              </a:r>
              <a:r>
                <a:rPr lang="fr-FR" sz="2400" dirty="0"/>
                <a:t> a </a:t>
              </a:r>
              <a:r>
                <a:rPr lang="fr-FR" sz="2400" dirty="0" err="1"/>
                <a:t>reduction</a:t>
              </a:r>
              <a:r>
                <a:rPr lang="fr-FR" sz="2400" dirty="0"/>
                <a:t> of </a:t>
              </a:r>
              <a:r>
                <a:rPr lang="fr-FR" sz="2400" dirty="0" err="1"/>
                <a:t>birefringence</a:t>
              </a:r>
              <a:r>
                <a:rPr lang="fr-FR" sz="2400" dirty="0"/>
                <a:t> by a factor 10</a:t>
              </a:r>
              <a:r>
                <a:rPr lang="fr-FR" sz="2400" baseline="30000" dirty="0"/>
                <a:t>5</a:t>
              </a:r>
              <a:r>
                <a:rPr lang="fr-FR" sz="2400" dirty="0"/>
                <a:t> in 1 position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FE8E8E2-0929-377F-C3C8-6AA2C2432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17" y="1791448"/>
            <a:ext cx="2819400" cy="28194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A07B27-8058-F8DF-5AA9-0610C30A7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3" y="4744596"/>
            <a:ext cx="3785342" cy="172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3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2EBFE-38E5-6B1E-6790-857B08B61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5305938-7223-1EB7-AC6C-D1DB4774B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Birefringence</a:t>
            </a:r>
            <a:r>
              <a:rPr lang="fr-FR" dirty="0"/>
              <a:t> </a:t>
            </a:r>
            <a:r>
              <a:rPr lang="fr-FR" dirty="0" err="1"/>
              <a:t>measurement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2D0638E-124B-385F-7AD7-56F85A7D2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B688EB-1C16-A084-5BFA-6F56EC67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11</a:t>
            </a:fld>
            <a:endParaRPr kumimoji="1" lang="ja-JP" altLang="en-US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057EAB4-BEC1-6A67-9B81-C803FFA6240A}"/>
              </a:ext>
            </a:extLst>
          </p:cNvPr>
          <p:cNvGrpSpPr/>
          <p:nvPr/>
        </p:nvGrpSpPr>
        <p:grpSpPr>
          <a:xfrm>
            <a:off x="634749" y="966302"/>
            <a:ext cx="5461251" cy="1915187"/>
            <a:chOff x="1595002" y="866450"/>
            <a:chExt cx="5461251" cy="1915187"/>
          </a:xfrm>
        </p:grpSpPr>
        <p:sp>
          <p:nvSpPr>
            <p:cNvPr id="10" name="Flèche : droite 9">
              <a:extLst>
                <a:ext uri="{FF2B5EF4-FFF2-40B4-BE49-F238E27FC236}">
                  <a16:creationId xmlns:a16="http://schemas.microsoft.com/office/drawing/2014/main" id="{4E6D5A82-1459-2C36-A974-515B69704B18}"/>
                </a:ext>
              </a:extLst>
            </p:cNvPr>
            <p:cNvSpPr/>
            <p:nvPr/>
          </p:nvSpPr>
          <p:spPr>
            <a:xfrm>
              <a:off x="1595002" y="1746854"/>
              <a:ext cx="5461251" cy="510195"/>
            </a:xfrm>
            <a:prstGeom prst="rightArrow">
              <a:avLst/>
            </a:prstGeom>
            <a:solidFill>
              <a:srgbClr val="92D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140CD9C7-4035-FE40-E17A-87CEDB83B6C4}"/>
                </a:ext>
              </a:extLst>
            </p:cNvPr>
            <p:cNvCxnSpPr>
              <a:cxnSpLocks/>
            </p:cNvCxnSpPr>
            <p:nvPr/>
          </p:nvCxnSpPr>
          <p:spPr>
            <a:xfrm>
              <a:off x="2233326" y="1342582"/>
              <a:ext cx="0" cy="143905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2E9ED54-EA67-E168-7606-884A77FAFAC9}"/>
                </a:ext>
              </a:extLst>
            </p:cNvPr>
            <p:cNvGrpSpPr/>
            <p:nvPr/>
          </p:nvGrpSpPr>
          <p:grpSpPr>
            <a:xfrm>
              <a:off x="3799798" y="1282621"/>
              <a:ext cx="1210389" cy="1439056"/>
              <a:chOff x="3050498" y="2158583"/>
              <a:chExt cx="1210389" cy="1439056"/>
            </a:xfrm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9729C0E-2886-ACEB-32C9-024C0EC2105D}"/>
                  </a:ext>
                </a:extLst>
              </p:cNvPr>
              <p:cNvSpPr/>
              <p:nvPr/>
            </p:nvSpPr>
            <p:spPr>
              <a:xfrm>
                <a:off x="3818677" y="2158583"/>
                <a:ext cx="442210" cy="143905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6BF482C-33E0-D8BF-EAC9-F7F82885229A}"/>
                  </a:ext>
                </a:extLst>
              </p:cNvPr>
              <p:cNvSpPr/>
              <p:nvPr/>
            </p:nvSpPr>
            <p:spPr>
              <a:xfrm>
                <a:off x="3271603" y="2158583"/>
                <a:ext cx="766997" cy="143905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45DE137F-8488-0C81-0274-60CE926E6D3A}"/>
                  </a:ext>
                </a:extLst>
              </p:cNvPr>
              <p:cNvSpPr/>
              <p:nvPr/>
            </p:nvSpPr>
            <p:spPr>
              <a:xfrm>
                <a:off x="3050498" y="2158584"/>
                <a:ext cx="442210" cy="143905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896956D-9AE9-0864-2DC0-8B889315663F}"/>
                  </a:ext>
                </a:extLst>
              </p:cNvPr>
              <p:cNvSpPr/>
              <p:nvPr/>
            </p:nvSpPr>
            <p:spPr>
              <a:xfrm>
                <a:off x="4004733" y="2169582"/>
                <a:ext cx="45719" cy="141958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98F1B364-F028-3488-92FF-429F4339B33D}"/>
                </a:ext>
              </a:extLst>
            </p:cNvPr>
            <p:cNvGrpSpPr/>
            <p:nvPr/>
          </p:nvGrpSpPr>
          <p:grpSpPr>
            <a:xfrm rot="2400000">
              <a:off x="5658993" y="1537038"/>
              <a:ext cx="520223" cy="1016000"/>
              <a:chOff x="4909693" y="2413000"/>
              <a:chExt cx="520223" cy="1016000"/>
            </a:xfrm>
          </p:grpSpPr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D2E7CD4-48C2-EB93-97E9-03630168F70A}"/>
                  </a:ext>
                </a:extLst>
              </p:cNvPr>
              <p:cNvSpPr/>
              <p:nvPr/>
            </p:nvSpPr>
            <p:spPr>
              <a:xfrm>
                <a:off x="4909693" y="2413000"/>
                <a:ext cx="442210" cy="1016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Triangle isocèle 15">
                <a:extLst>
                  <a:ext uri="{FF2B5EF4-FFF2-40B4-BE49-F238E27FC236}">
                    <a16:creationId xmlns:a16="http://schemas.microsoft.com/office/drawing/2014/main" id="{9912452B-11D1-0B27-9344-C274FE201858}"/>
                  </a:ext>
                </a:extLst>
              </p:cNvPr>
              <p:cNvSpPr/>
              <p:nvPr/>
            </p:nvSpPr>
            <p:spPr>
              <a:xfrm>
                <a:off x="5287943" y="2877970"/>
                <a:ext cx="141973" cy="101601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56BD103-937A-611C-EF23-58B61C6D6C95}"/>
                </a:ext>
              </a:extLst>
            </p:cNvPr>
            <p:cNvSpPr txBox="1"/>
            <p:nvPr/>
          </p:nvSpPr>
          <p:spPr>
            <a:xfrm>
              <a:off x="3667344" y="866450"/>
              <a:ext cx="1474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err="1"/>
                <a:t>Birefringent</a:t>
              </a:r>
              <a:r>
                <a:rPr lang="fr-FR" sz="1200" dirty="0"/>
                <a:t> input test-mass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11AE674-22DD-2AB2-0B35-317274477590}"/>
                  </a:ext>
                </a:extLst>
              </p:cNvPr>
              <p:cNvSpPr txBox="1"/>
              <p:nvPr/>
            </p:nvSpPr>
            <p:spPr>
              <a:xfrm>
                <a:off x="4597008" y="2536061"/>
                <a:ext cx="12822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11AE674-22DD-2AB2-0B35-317274477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008" y="2536061"/>
                <a:ext cx="1282209" cy="276999"/>
              </a:xfrm>
              <a:prstGeom prst="rect">
                <a:avLst/>
              </a:prstGeom>
              <a:blipFill>
                <a:blip r:embed="rId2"/>
                <a:stretch>
                  <a:fillRect l="-3333" r="-952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C0B021A-E213-2556-4CF6-71C0FCFA8576}"/>
                  </a:ext>
                </a:extLst>
              </p:cNvPr>
              <p:cNvSpPr txBox="1"/>
              <p:nvPr/>
            </p:nvSpPr>
            <p:spPr>
              <a:xfrm>
                <a:off x="1261221" y="1895103"/>
                <a:ext cx="4422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C0B021A-E213-2556-4CF6-71C0FCFA8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221" y="1895103"/>
                <a:ext cx="442210" cy="369332"/>
              </a:xfrm>
              <a:prstGeom prst="rect">
                <a:avLst/>
              </a:prstGeom>
              <a:blipFill>
                <a:blip r:embed="rId3"/>
                <a:stretch>
                  <a:fillRect r="-1389" b="-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0D8B262-87F6-1A68-EEDF-96F376671062}"/>
                  </a:ext>
                </a:extLst>
              </p:cNvPr>
              <p:cNvSpPr txBox="1"/>
              <p:nvPr/>
            </p:nvSpPr>
            <p:spPr>
              <a:xfrm>
                <a:off x="3444148" y="1875106"/>
                <a:ext cx="3329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fr-FR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0D8B262-87F6-1A68-EEDF-96F376671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148" y="1875106"/>
                <a:ext cx="332927" cy="369332"/>
              </a:xfrm>
              <a:prstGeom prst="rect">
                <a:avLst/>
              </a:prstGeom>
              <a:blipFill>
                <a:blip r:embed="rId4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>
            <a:extLst>
              <a:ext uri="{FF2B5EF4-FFF2-40B4-BE49-F238E27FC236}">
                <a16:creationId xmlns:a16="http://schemas.microsoft.com/office/drawing/2014/main" id="{E97281C6-7A7E-6F3F-EB0E-83386DC7BCC7}"/>
              </a:ext>
            </a:extLst>
          </p:cNvPr>
          <p:cNvSpPr txBox="1"/>
          <p:nvPr/>
        </p:nvSpPr>
        <p:spPr>
          <a:xfrm>
            <a:off x="6021721" y="1607963"/>
            <a:ext cx="61702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Use variable </a:t>
            </a:r>
            <a:r>
              <a:rPr lang="fr-FR" sz="1600" dirty="0" err="1"/>
              <a:t>retarders</a:t>
            </a:r>
            <a:r>
              <a:rPr lang="fr-FR" sz="1600" dirty="0"/>
              <a:t> to </a:t>
            </a:r>
            <a:r>
              <a:rPr lang="fr-FR" sz="1600" dirty="0" err="1"/>
              <a:t>generate</a:t>
            </a:r>
            <a:r>
              <a:rPr lang="fr-FR" sz="1600" dirty="0"/>
              <a:t> </a:t>
            </a:r>
            <a:r>
              <a:rPr lang="fr-FR" sz="1600" dirty="0" err="1"/>
              <a:t>arbitrary</a:t>
            </a:r>
            <a:r>
              <a:rPr lang="fr-FR" sz="1600" dirty="0"/>
              <a:t> </a:t>
            </a:r>
            <a:r>
              <a:rPr lang="fr-FR" sz="1600" dirty="0" err="1"/>
              <a:t>polarization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Probe the Jones matrix (J) of the </a:t>
            </a:r>
            <a:r>
              <a:rPr lang="fr-FR" sz="1600" dirty="0" err="1"/>
              <a:t>sample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Extract</a:t>
            </a:r>
            <a:r>
              <a:rPr lang="fr-FR" sz="1600" dirty="0"/>
              <a:t> </a:t>
            </a:r>
            <a:r>
              <a:rPr lang="fr-FR" sz="1600" dirty="0" err="1"/>
              <a:t>birefringence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the Jones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Works for transmissive or </a:t>
            </a:r>
            <a:r>
              <a:rPr lang="fr-FR" sz="1600" dirty="0" err="1"/>
              <a:t>reflective</a:t>
            </a:r>
            <a:r>
              <a:rPr lang="fr-FR" sz="1600" dirty="0"/>
              <a:t>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24FF29-7E1C-0CED-4307-787156350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16" y="3402017"/>
            <a:ext cx="5678579" cy="220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C371F24-8A7B-1827-01A4-326DBD9CC818}"/>
              </a:ext>
            </a:extLst>
          </p:cNvPr>
          <p:cNvSpPr/>
          <p:nvPr/>
        </p:nvSpPr>
        <p:spPr>
          <a:xfrm>
            <a:off x="8468940" y="3178921"/>
            <a:ext cx="1063026" cy="393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277B790-8B4A-6027-17DA-57B971CFF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9" y="3904893"/>
            <a:ext cx="5409763" cy="162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7AD82A68-FCB6-10B9-264A-67ADD5FAAD26}"/>
              </a:ext>
            </a:extLst>
          </p:cNvPr>
          <p:cNvSpPr txBox="1"/>
          <p:nvPr/>
        </p:nvSpPr>
        <p:spPr>
          <a:xfrm>
            <a:off x="461109" y="5715525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7"/>
              </a:rPr>
              <a:t>https://doi.org/10.1364/OE.558774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5182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D194D-AF71-FE50-ECA1-817F6212A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5524FC6D-E9A6-3D1A-AF6D-73874CAF1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563"/>
            <a:ext cx="6352974" cy="370590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0DD4FD-AC0D-E5CE-CE34-32801E243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78" y="1690563"/>
            <a:ext cx="6520567" cy="4457684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1B4D675D-A06F-DCA5-8A89-E5F383A97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variable </a:t>
            </a:r>
            <a:r>
              <a:rPr lang="fr-FR" dirty="0" err="1"/>
              <a:t>retarders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7626A5A-BF11-89FF-38F7-DF6290E8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97A18E-6136-39A0-1163-6DDAE1ED4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ED6EAC8-AFDE-00DC-6FB8-5DB6F7DF9E9C}"/>
              </a:ext>
            </a:extLst>
          </p:cNvPr>
          <p:cNvSpPr txBox="1"/>
          <p:nvPr/>
        </p:nvSpPr>
        <p:spPr>
          <a:xfrm>
            <a:off x="682677" y="1041344"/>
            <a:ext cx="6097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Spatial </a:t>
            </a:r>
            <a:r>
              <a:rPr lang="fr-FR" sz="1600" dirty="0" err="1"/>
              <a:t>ligh</a:t>
            </a:r>
            <a:r>
              <a:rPr lang="fr-FR" sz="1600" dirty="0"/>
              <a:t> </a:t>
            </a:r>
            <a:r>
              <a:rPr lang="fr-FR" sz="1600" dirty="0" err="1"/>
              <a:t>modulator</a:t>
            </a:r>
            <a:r>
              <a:rPr lang="fr-FR" sz="1600" dirty="0"/>
              <a:t> </a:t>
            </a:r>
            <a:r>
              <a:rPr lang="fr-FR" sz="1600" dirty="0" err="1"/>
              <a:t>contains</a:t>
            </a:r>
            <a:r>
              <a:rPr lang="fr-FR" sz="1600" dirty="0"/>
              <a:t> ~ 1 </a:t>
            </a:r>
            <a:r>
              <a:rPr lang="fr-FR" sz="1600" dirty="0" err="1"/>
              <a:t>Mpixels</a:t>
            </a:r>
            <a:endParaRPr lang="fr-FR" sz="1600" dirty="0"/>
          </a:p>
          <a:p>
            <a:r>
              <a:rPr lang="fr-FR" sz="1600" dirty="0" err="1"/>
              <a:t>Each</a:t>
            </a:r>
            <a:r>
              <a:rPr lang="fr-FR" sz="1600" dirty="0"/>
              <a:t> </a:t>
            </a:r>
            <a:r>
              <a:rPr lang="fr-FR" sz="1600" dirty="0" err="1"/>
              <a:t>half</a:t>
            </a:r>
            <a:r>
              <a:rPr lang="fr-FR" sz="1600" dirty="0"/>
              <a:t> of SLM </a:t>
            </a:r>
            <a:r>
              <a:rPr lang="fr-FR" sz="1600" dirty="0" err="1"/>
              <a:t>acts</a:t>
            </a:r>
            <a:r>
              <a:rPr lang="fr-FR" sz="1600" dirty="0"/>
              <a:t> as a variable retarder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B0444B6-B971-A50D-CEFC-88EA4D0DC4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53" r="36935"/>
          <a:stretch>
            <a:fillRect/>
          </a:stretch>
        </p:blipFill>
        <p:spPr>
          <a:xfrm>
            <a:off x="2189332" y="1690563"/>
            <a:ext cx="1464238" cy="1557943"/>
          </a:xfrm>
          <a:custGeom>
            <a:avLst/>
            <a:gdLst>
              <a:gd name="connsiteX0" fmla="*/ 0 w 836514"/>
              <a:gd name="connsiteY0" fmla="*/ 0 h 890047"/>
              <a:gd name="connsiteX1" fmla="*/ 836514 w 836514"/>
              <a:gd name="connsiteY1" fmla="*/ 0 h 890047"/>
              <a:gd name="connsiteX2" fmla="*/ 836514 w 836514"/>
              <a:gd name="connsiteY2" fmla="*/ 890047 h 890047"/>
              <a:gd name="connsiteX3" fmla="*/ 0 w 836514"/>
              <a:gd name="connsiteY3" fmla="*/ 890047 h 89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514" h="890047">
                <a:moveTo>
                  <a:pt x="0" y="0"/>
                </a:moveTo>
                <a:lnTo>
                  <a:pt x="836514" y="0"/>
                </a:lnTo>
                <a:lnTo>
                  <a:pt x="836514" y="890047"/>
                </a:lnTo>
                <a:lnTo>
                  <a:pt x="0" y="890047"/>
                </a:lnTo>
                <a:close/>
              </a:path>
            </a:pathLst>
          </a:cu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7FD27DE-649F-58A1-2028-722317994DF3}"/>
              </a:ext>
            </a:extLst>
          </p:cNvPr>
          <p:cNvCxnSpPr>
            <a:cxnSpLocks/>
          </p:cNvCxnSpPr>
          <p:nvPr/>
        </p:nvCxnSpPr>
        <p:spPr>
          <a:xfrm flipV="1">
            <a:off x="3731301" y="2055866"/>
            <a:ext cx="744998" cy="2376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38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3BFF1-3853-346F-AF2C-0B3278005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7F25CD5-28B7-AEC8-8812-CA2540347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</a:t>
            </a:r>
            <a:r>
              <a:rPr lang="fr-FR" dirty="0" err="1"/>
              <a:t>polarization</a:t>
            </a:r>
            <a:r>
              <a:rPr lang="fr-FR" dirty="0"/>
              <a:t> control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7AE064B-B673-F087-E735-EC489005D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B3A626F-5339-9559-5F3E-977B6D0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6" name="20251212_1233_lefthorizontal_slm_cam_intensity_N1_mean_vs_bmp">
            <a:hlinkClick r:id="" action="ppaction://media"/>
            <a:extLst>
              <a:ext uri="{FF2B5EF4-FFF2-40B4-BE49-F238E27FC236}">
                <a16:creationId xmlns:a16="http://schemas.microsoft.com/office/drawing/2014/main" id="{42BC18BB-7FD8-5B1C-DFB5-2E40A052CD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416" y="1607339"/>
            <a:ext cx="5940000" cy="2160000"/>
          </a:xfrm>
          <a:prstGeom prst="rect">
            <a:avLst/>
          </a:prstGeom>
        </p:spPr>
      </p:pic>
      <p:pic>
        <p:nvPicPr>
          <p:cNvPr id="7" name="20251212_1303_rightvertical_slm_cam_intensity_N1_mean_vs_bmp">
            <a:hlinkClick r:id="" action="ppaction://media"/>
            <a:extLst>
              <a:ext uri="{FF2B5EF4-FFF2-40B4-BE49-F238E27FC236}">
                <a16:creationId xmlns:a16="http://schemas.microsoft.com/office/drawing/2014/main" id="{E972EB22-49C8-AFE9-4CFE-FD6E3F8F8B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3902537"/>
            <a:ext cx="5940000" cy="2160000"/>
          </a:xfrm>
          <a:prstGeom prst="rect">
            <a:avLst/>
          </a:prstGeom>
        </p:spPr>
      </p:pic>
      <p:pic>
        <p:nvPicPr>
          <p:cNvPr id="8" name="20251212_1254_righthorizontal_slm_cam_intensity_N1_mean_vs_bmp">
            <a:hlinkClick r:id="" action="ppaction://media"/>
            <a:extLst>
              <a:ext uri="{FF2B5EF4-FFF2-40B4-BE49-F238E27FC236}">
                <a16:creationId xmlns:a16="http://schemas.microsoft.com/office/drawing/2014/main" id="{CD9B7BB3-5305-FC14-3A53-6B489D49F94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416" y="3902537"/>
            <a:ext cx="5940000" cy="2160000"/>
          </a:xfrm>
          <a:prstGeom prst="rect">
            <a:avLst/>
          </a:prstGeom>
        </p:spPr>
      </p:pic>
      <p:pic>
        <p:nvPicPr>
          <p:cNvPr id="9" name="20251212_1241_leftvertical_slm_cam_intensity_N1_mean_vs_bmp">
            <a:hlinkClick r:id="" action="ppaction://media"/>
            <a:extLst>
              <a:ext uri="{FF2B5EF4-FFF2-40B4-BE49-F238E27FC236}">
                <a16:creationId xmlns:a16="http://schemas.microsoft.com/office/drawing/2014/main" id="{F300B26C-8443-8FF7-1969-7CE20F9A12B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0" y="1629805"/>
            <a:ext cx="59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9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81163-6B90-5AE3-CE80-F97B3C1F8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9907D58-4091-29B0-09D3-EBA9070C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Fast </a:t>
            </a:r>
            <a:r>
              <a:rPr lang="fr-FR" dirty="0" err="1"/>
              <a:t>polarization</a:t>
            </a:r>
            <a:r>
              <a:rPr lang="fr-FR" dirty="0"/>
              <a:t> control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B9E4E8B-E017-DA9C-3262-B1FAA751C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55" y="1198885"/>
            <a:ext cx="10694644" cy="1829125"/>
          </a:xfrm>
        </p:spPr>
        <p:txBody>
          <a:bodyPr>
            <a:normAutofit/>
          </a:bodyPr>
          <a:lstStyle/>
          <a:p>
            <a:r>
              <a:rPr lang="fr-FR" sz="2000" dirty="0" err="1"/>
              <a:t>Liquid</a:t>
            </a:r>
            <a:r>
              <a:rPr lang="fr-FR" sz="2000" dirty="0"/>
              <a:t> </a:t>
            </a:r>
            <a:r>
              <a:rPr lang="fr-FR" sz="2000" dirty="0" err="1"/>
              <a:t>crystals</a:t>
            </a:r>
            <a:r>
              <a:rPr lang="fr-FR" sz="2000" dirty="0"/>
              <a:t> are </a:t>
            </a:r>
            <a:r>
              <a:rPr lang="fr-FR" sz="2000" dirty="0" err="1"/>
              <a:t>usually</a:t>
            </a:r>
            <a:r>
              <a:rPr lang="fr-FR" sz="2000" dirty="0"/>
              <a:t> slow (~100 Hz)</a:t>
            </a:r>
          </a:p>
          <a:p>
            <a:r>
              <a:rPr lang="fr-FR" sz="2000" dirty="0" err="1"/>
              <a:t>Using</a:t>
            </a:r>
            <a:r>
              <a:rPr lang="fr-FR" sz="2000" dirty="0"/>
              <a:t> </a:t>
            </a:r>
            <a:r>
              <a:rPr lang="fr-FR" sz="2000" dirty="0" err="1"/>
              <a:t>crystals</a:t>
            </a:r>
            <a:r>
              <a:rPr lang="fr-FR" sz="2000" dirty="0"/>
              <a:t> (</a:t>
            </a:r>
            <a:r>
              <a:rPr lang="fr-FR" sz="2000" dirty="0" err="1"/>
              <a:t>eg</a:t>
            </a:r>
            <a:r>
              <a:rPr lang="fr-FR" sz="2000" dirty="0"/>
              <a:t> </a:t>
            </a:r>
            <a:r>
              <a:rPr lang="fr-FR" sz="2000" dirty="0" err="1"/>
              <a:t>Pockels</a:t>
            </a:r>
            <a:r>
              <a:rPr lang="fr-FR" sz="2000" dirty="0"/>
              <a:t> </a:t>
            </a:r>
            <a:r>
              <a:rPr lang="fr-FR" sz="2000" dirty="0" err="1"/>
              <a:t>cell</a:t>
            </a:r>
            <a:r>
              <a:rPr lang="fr-FR" sz="2000" dirty="0"/>
              <a:t>) can go to MHz</a:t>
            </a:r>
          </a:p>
          <a:p>
            <a:r>
              <a:rPr lang="fr-FR" sz="2000" dirty="0" err="1"/>
              <a:t>Allows</a:t>
            </a:r>
            <a:r>
              <a:rPr lang="fr-FR" sz="2000" dirty="0"/>
              <a:t> for </a:t>
            </a:r>
            <a:r>
              <a:rPr lang="fr-FR" sz="2000" dirty="0" err="1"/>
              <a:t>higher</a:t>
            </a:r>
            <a:r>
              <a:rPr lang="fr-FR" sz="2000" dirty="0"/>
              <a:t> </a:t>
            </a:r>
            <a:r>
              <a:rPr lang="fr-FR" sz="2000" dirty="0" err="1"/>
              <a:t>statistics</a:t>
            </a:r>
            <a:r>
              <a:rPr lang="fr-FR" sz="2000" dirty="0"/>
              <a:t>, probe time-</a:t>
            </a:r>
            <a:r>
              <a:rPr lang="fr-FR" sz="2000" dirty="0" err="1"/>
              <a:t>dependent</a:t>
            </a:r>
            <a:r>
              <a:rPr lang="fr-FR" sz="2000" dirty="0"/>
              <a:t> </a:t>
            </a:r>
            <a:r>
              <a:rPr lang="fr-FR" sz="2000" dirty="0" err="1"/>
              <a:t>birefringence</a:t>
            </a:r>
            <a:r>
              <a:rPr lang="fr-FR" sz="2000" dirty="0"/>
              <a:t>, and </a:t>
            </a:r>
            <a:r>
              <a:rPr lang="fr-FR" sz="2000" dirty="0" err="1"/>
              <a:t>study</a:t>
            </a:r>
            <a:r>
              <a:rPr lang="fr-FR" sz="2000" dirty="0"/>
              <a:t> impact on control </a:t>
            </a:r>
            <a:r>
              <a:rPr lang="fr-FR" sz="2000" dirty="0" err="1"/>
              <a:t>sidebands</a:t>
            </a:r>
            <a:endParaRPr lang="fr-FR" sz="200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220441C-AD33-DF1F-90E3-793BF74FC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3CBB1E8-3154-852F-E94D-B952F202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42A9E58-5822-1102-BD37-8966D0AEDB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1939" y="3235955"/>
            <a:ext cx="3489960" cy="2423160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88C01BFB-6336-C3DC-EE6F-00D2711543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9581" y="3235955"/>
            <a:ext cx="3840480" cy="2804160"/>
          </a:xfrm>
          <a:prstGeom prst="rect">
            <a:avLst/>
          </a:prstGeom>
        </p:spPr>
      </p:pic>
      <p:pic>
        <p:nvPicPr>
          <p:cNvPr id="24" name="Content Placeholder 7">
            <a:extLst>
              <a:ext uri="{FF2B5EF4-FFF2-40B4-BE49-F238E27FC236}">
                <a16:creationId xmlns:a16="http://schemas.microsoft.com/office/drawing/2014/main" id="{312BF0A5-EF2C-D6CF-4B93-DC4311D66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8998" y="4295675"/>
            <a:ext cx="2131281" cy="11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12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8B94C-B93A-3907-4938-890183ECF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B8CD714-2F50-A1B2-8BF0-DE656F13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Birefringence</a:t>
            </a:r>
            <a:r>
              <a:rPr lang="fr-FR" dirty="0"/>
              <a:t> compensation in KAGRA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1A3FC73-9BAC-BFCF-8AD9-9D1E5B4C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64FEE70-0BCC-A63C-2091-2A15B254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82E35BF-67DD-18CE-999A-54CD7DEE1B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76535" y="954224"/>
            <a:ext cx="8266712" cy="44209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878FF38-37F3-B0DB-E39A-9E4EC9A92204}"/>
              </a:ext>
            </a:extLst>
          </p:cNvPr>
          <p:cNvSpPr txBox="1"/>
          <p:nvPr/>
        </p:nvSpPr>
        <p:spPr>
          <a:xfrm>
            <a:off x="1576535" y="5681103"/>
            <a:ext cx="855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Require</a:t>
            </a:r>
            <a:r>
              <a:rPr lang="fr-FR" dirty="0"/>
              <a:t> stable CO2 laser power (</a:t>
            </a:r>
            <a:r>
              <a:rPr lang="fr-FR" dirty="0" err="1"/>
              <a:t>typically</a:t>
            </a:r>
            <a:r>
              <a:rPr lang="fr-FR" dirty="0"/>
              <a:t> 20% fluctuations out of the box)</a:t>
            </a:r>
          </a:p>
        </p:txBody>
      </p:sp>
    </p:spTree>
    <p:extLst>
      <p:ext uri="{BB962C8B-B14F-4D97-AF65-F5344CB8AC3E}">
        <p14:creationId xmlns:p14="http://schemas.microsoft.com/office/powerpoint/2010/main" val="2521309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0F01D-7129-2A41-0B3D-F50875710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EBC5E8B-BF0F-1A59-E414-A025D124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Low </a:t>
            </a:r>
            <a:r>
              <a:rPr lang="fr-FR" dirty="0" err="1"/>
              <a:t>loss</a:t>
            </a:r>
            <a:r>
              <a:rPr lang="fr-FR" dirty="0"/>
              <a:t> variable retarder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E9FCCA2-C17F-6CA0-0455-6D70D5DB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9C7775-033B-87A3-3A75-E09A7E2F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8CD327-0415-E255-BCBE-D0CC227D9D14}"/>
              </a:ext>
            </a:extLst>
          </p:cNvPr>
          <p:cNvSpPr txBox="1"/>
          <p:nvPr/>
        </p:nvSpPr>
        <p:spPr>
          <a:xfrm>
            <a:off x="225421" y="1190233"/>
            <a:ext cx="11966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Liquid</a:t>
            </a:r>
            <a:r>
              <a:rPr lang="fr-FR" dirty="0"/>
              <a:t> </a:t>
            </a:r>
            <a:r>
              <a:rPr lang="fr-FR" dirty="0" err="1"/>
              <a:t>crystal</a:t>
            </a:r>
            <a:r>
              <a:rPr lang="fr-FR" dirty="0"/>
              <a:t>, </a:t>
            </a:r>
            <a:r>
              <a:rPr lang="fr-FR" dirty="0" err="1"/>
              <a:t>electro-optic</a:t>
            </a:r>
            <a:r>
              <a:rPr lang="fr-FR" dirty="0"/>
              <a:t> </a:t>
            </a:r>
            <a:r>
              <a:rPr lang="fr-FR" dirty="0" err="1"/>
              <a:t>modulator</a:t>
            </a:r>
            <a:r>
              <a:rPr lang="fr-FR" dirty="0"/>
              <a:t>, spatial light </a:t>
            </a:r>
            <a:r>
              <a:rPr lang="fr-FR" dirty="0" err="1"/>
              <a:t>modulator</a:t>
            </a:r>
            <a:r>
              <a:rPr lang="fr-FR" dirty="0"/>
              <a:t> etc… have </a:t>
            </a:r>
            <a:r>
              <a:rPr lang="fr-FR" dirty="0" err="1"/>
              <a:t>too</a:t>
            </a:r>
            <a:r>
              <a:rPr lang="fr-FR" dirty="0"/>
              <a:t> large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losses</a:t>
            </a:r>
            <a:r>
              <a:rPr lang="fr-FR" dirty="0"/>
              <a:t> and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 power </a:t>
            </a:r>
            <a:r>
              <a:rPr lang="fr-FR" dirty="0" err="1"/>
              <a:t>tolerance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KAGRA (at least for the main laser </a:t>
            </a:r>
            <a:r>
              <a:rPr lang="fr-FR" dirty="0" err="1"/>
              <a:t>beam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developing</a:t>
            </a:r>
            <a:r>
              <a:rPr lang="fr-FR" dirty="0"/>
              <a:t> </a:t>
            </a:r>
            <a:r>
              <a:rPr lang="fr-FR" dirty="0" err="1"/>
              <a:t>low-loss</a:t>
            </a:r>
            <a:r>
              <a:rPr lang="fr-FR" dirty="0"/>
              <a:t> non-</a:t>
            </a:r>
            <a:r>
              <a:rPr lang="fr-FR" dirty="0" err="1"/>
              <a:t>uniform</a:t>
            </a:r>
            <a:r>
              <a:rPr lang="fr-FR" dirty="0"/>
              <a:t> </a:t>
            </a:r>
            <a:r>
              <a:rPr lang="fr-FR" dirty="0" err="1"/>
              <a:t>polarization</a:t>
            </a:r>
            <a:r>
              <a:rPr lang="fr-FR" dirty="0"/>
              <a:t> control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699773D-2545-5157-CB00-224EF722CE25}"/>
              </a:ext>
            </a:extLst>
          </p:cNvPr>
          <p:cNvGrpSpPr/>
          <p:nvPr/>
        </p:nvGrpSpPr>
        <p:grpSpPr>
          <a:xfrm>
            <a:off x="2808214" y="2732766"/>
            <a:ext cx="702442" cy="2931492"/>
            <a:chOff x="3050498" y="2158583"/>
            <a:chExt cx="1210389" cy="143905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1A63D3FB-9DFF-B303-5424-D04192890178}"/>
                </a:ext>
              </a:extLst>
            </p:cNvPr>
            <p:cNvSpPr/>
            <p:nvPr/>
          </p:nvSpPr>
          <p:spPr>
            <a:xfrm>
              <a:off x="3818677" y="2158583"/>
              <a:ext cx="442210" cy="14390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EC7749-B1B1-B49C-5714-53B9980B9A5C}"/>
                </a:ext>
              </a:extLst>
            </p:cNvPr>
            <p:cNvSpPr/>
            <p:nvPr/>
          </p:nvSpPr>
          <p:spPr>
            <a:xfrm>
              <a:off x="3271603" y="2158583"/>
              <a:ext cx="766997" cy="143905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0C05034E-7AC7-A313-DCD6-387C10DFF9B1}"/>
                </a:ext>
              </a:extLst>
            </p:cNvPr>
            <p:cNvSpPr/>
            <p:nvPr/>
          </p:nvSpPr>
          <p:spPr>
            <a:xfrm>
              <a:off x="3050498" y="2158584"/>
              <a:ext cx="442210" cy="14390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0DD3FD-A1A9-0E06-0478-78586EE12739}"/>
                </a:ext>
              </a:extLst>
            </p:cNvPr>
            <p:cNvSpPr/>
            <p:nvPr/>
          </p:nvSpPr>
          <p:spPr>
            <a:xfrm>
              <a:off x="4004733" y="2169582"/>
              <a:ext cx="45719" cy="14195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6F2584F1-DD74-4BA3-0D8B-560241EDC037}"/>
              </a:ext>
            </a:extLst>
          </p:cNvPr>
          <p:cNvSpPr/>
          <p:nvPr/>
        </p:nvSpPr>
        <p:spPr>
          <a:xfrm rot="1547562">
            <a:off x="842252" y="3273636"/>
            <a:ext cx="2142907" cy="856938"/>
          </a:xfrm>
          <a:prstGeom prst="rightArrow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1C1C0C2-A9A2-8544-CE36-0DC614CC22D9}"/>
              </a:ext>
            </a:extLst>
          </p:cNvPr>
          <p:cNvSpPr txBox="1"/>
          <p:nvPr/>
        </p:nvSpPr>
        <p:spPr>
          <a:xfrm>
            <a:off x="225421" y="2850116"/>
            <a:ext cx="117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CO2 laser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48E19CFB-3076-FC15-DA7A-A999871FE2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147254" y="2650917"/>
            <a:ext cx="4012292" cy="2931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5181A5-9E53-5DB9-2FAA-E0BDCC7CABB7}"/>
              </a:ext>
            </a:extLst>
          </p:cNvPr>
          <p:cNvSpPr/>
          <p:nvPr/>
        </p:nvSpPr>
        <p:spPr>
          <a:xfrm>
            <a:off x="9885405" y="2650917"/>
            <a:ext cx="274141" cy="199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581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1886A-BAAB-71A3-4F99-A12D12E53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4D1E3A7-99C7-4DE1-CAF6-DA169B7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CO2 laser power </a:t>
            </a:r>
            <a:r>
              <a:rPr lang="fr-FR" dirty="0" err="1"/>
              <a:t>stabilization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B9AFABA-B34D-3FAE-84F0-073BD25EA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6E967B6-7BE6-F319-8A36-754E41CFA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6D57A5A-F9FA-9C89-D1BD-249731A801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6711" y="1749633"/>
            <a:ext cx="3537911" cy="3092190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D63465B0-BE65-68DF-4C03-88CC7395E3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0712" y="1351107"/>
            <a:ext cx="5174417" cy="438481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E0FA3D1-B09D-43E1-94B0-2FF6584A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062" y="2464702"/>
            <a:ext cx="1781854" cy="269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83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BADB7B4-18A3-6208-32DB-931F5958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3D9E90-8B0B-7210-16FE-D2C69B21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6A36C24-2025-2860-D40A-8196835A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C76C3D3-A199-7617-0542-99013D7130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err="1"/>
              <a:t>Birefringence</a:t>
            </a:r>
            <a:r>
              <a:rPr lang="fr-FR" dirty="0"/>
              <a:t> of crystalline test-masses can </a:t>
            </a:r>
            <a:r>
              <a:rPr lang="fr-FR" dirty="0" err="1"/>
              <a:t>limit</a:t>
            </a:r>
            <a:r>
              <a:rPr lang="fr-FR" dirty="0"/>
              <a:t> GW detectors </a:t>
            </a:r>
            <a:r>
              <a:rPr lang="fr-FR" dirty="0" err="1"/>
              <a:t>sensitivity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tackling</a:t>
            </a:r>
            <a:r>
              <a:rPr lang="fr-FR" dirty="0"/>
              <a:t> </a:t>
            </a:r>
            <a:r>
              <a:rPr lang="fr-FR" dirty="0" err="1"/>
              <a:t>birefringence</a:t>
            </a:r>
            <a:r>
              <a:rPr lang="fr-FR" dirty="0"/>
              <a:t> issues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angles</a:t>
            </a:r>
          </a:p>
          <a:p>
            <a:pPr lvl="1"/>
            <a:r>
              <a:rPr lang="fr-FR" dirty="0"/>
              <a:t>New </a:t>
            </a:r>
            <a:r>
              <a:rPr lang="fr-FR" dirty="0" err="1"/>
              <a:t>birefringence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technique</a:t>
            </a:r>
          </a:p>
          <a:p>
            <a:pPr lvl="1"/>
            <a:r>
              <a:rPr lang="fr-FR" dirty="0" err="1"/>
              <a:t>Static</a:t>
            </a:r>
            <a:r>
              <a:rPr lang="fr-FR" dirty="0"/>
              <a:t> </a:t>
            </a:r>
            <a:r>
              <a:rPr lang="fr-FR" dirty="0" err="1"/>
              <a:t>birefringence</a:t>
            </a:r>
            <a:r>
              <a:rPr lang="fr-FR" dirty="0"/>
              <a:t> compensation</a:t>
            </a:r>
          </a:p>
          <a:p>
            <a:pPr lvl="1"/>
            <a:r>
              <a:rPr lang="fr-FR" dirty="0"/>
              <a:t>Dynamic </a:t>
            </a:r>
            <a:r>
              <a:rPr lang="fr-FR" dirty="0" err="1"/>
              <a:t>birefringence</a:t>
            </a:r>
            <a:r>
              <a:rPr lang="fr-FR" dirty="0"/>
              <a:t> compensation</a:t>
            </a:r>
          </a:p>
          <a:p>
            <a:pPr lvl="1"/>
            <a:endParaRPr lang="fr-FR" dirty="0"/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aim</a:t>
            </a:r>
            <a:r>
              <a:rPr lang="fr-FR" dirty="0"/>
              <a:t> for </a:t>
            </a:r>
            <a:r>
              <a:rPr lang="fr-FR" dirty="0" err="1"/>
              <a:t>low-loss</a:t>
            </a:r>
            <a:r>
              <a:rPr lang="fr-FR" dirty="0"/>
              <a:t> compensation of non-</a:t>
            </a:r>
            <a:r>
              <a:rPr lang="fr-FR" dirty="0" err="1"/>
              <a:t>uniform</a:t>
            </a:r>
            <a:r>
              <a:rPr lang="fr-FR" dirty="0"/>
              <a:t> </a:t>
            </a:r>
            <a:r>
              <a:rPr lang="fr-FR" dirty="0" err="1"/>
              <a:t>birefringence</a:t>
            </a:r>
            <a:r>
              <a:rPr lang="fr-FR" dirty="0"/>
              <a:t> in KAGRA</a:t>
            </a:r>
          </a:p>
        </p:txBody>
      </p:sp>
    </p:spTree>
    <p:extLst>
      <p:ext uri="{BB962C8B-B14F-4D97-AF65-F5344CB8AC3E}">
        <p14:creationId xmlns:p14="http://schemas.microsoft.com/office/powerpoint/2010/main" val="2407301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7817A-278E-33DA-ADE4-9A0CAC79B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AC5E11A-F648-04DF-2618-7B33D0673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KAGRA and crystalline test-masses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3B01FB0-DD56-DB46-D8A9-FE001BA9C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56" y="1078964"/>
            <a:ext cx="10694644" cy="5015648"/>
          </a:xfrm>
        </p:spPr>
        <p:txBody>
          <a:bodyPr/>
          <a:lstStyle/>
          <a:p>
            <a:r>
              <a:rPr lang="fr-FR" dirty="0"/>
              <a:t>KAGRA </a:t>
            </a:r>
            <a:r>
              <a:rPr lang="fr-FR" dirty="0" err="1"/>
              <a:t>operates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Sapphire test-masses at </a:t>
            </a:r>
            <a:r>
              <a:rPr lang="fr-FR" dirty="0" err="1"/>
              <a:t>cryogenic</a:t>
            </a:r>
            <a:r>
              <a:rPr lang="fr-FR" dirty="0"/>
              <a:t> </a:t>
            </a:r>
            <a:r>
              <a:rPr lang="fr-FR" dirty="0" err="1"/>
              <a:t>temperature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8F878F-7A74-00F5-9C61-66B8D2BEE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1" y="2549995"/>
            <a:ext cx="5166626" cy="31091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F5B03C6-0605-D36D-2BCF-87E241E261D1}"/>
              </a:ext>
            </a:extLst>
          </p:cNvPr>
          <p:cNvSpPr txBox="1"/>
          <p:nvPr/>
        </p:nvSpPr>
        <p:spPr>
          <a:xfrm>
            <a:off x="3973303" y="2622210"/>
            <a:ext cx="212269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Sapphire test-masses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DDECCB0-5C2C-14B4-4ADF-7CE092777DF5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3242662" y="2758568"/>
            <a:ext cx="730641" cy="175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A33C413-3905-2F4E-3F02-9814868E1A56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177915" y="2776099"/>
            <a:ext cx="795388" cy="1248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246A1DF-9DDD-B629-8FE4-7B57A36CDFA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755036" y="2929987"/>
            <a:ext cx="1279616" cy="1409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26F1E11-2046-1686-F72B-E034B75E56E5}"/>
              </a:ext>
            </a:extLst>
          </p:cNvPr>
          <p:cNvCxnSpPr>
            <a:cxnSpLocks/>
          </p:cNvCxnSpPr>
          <p:nvPr/>
        </p:nvCxnSpPr>
        <p:spPr>
          <a:xfrm>
            <a:off x="5034652" y="2929987"/>
            <a:ext cx="99479" cy="1409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5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1B3227E2-E761-B802-6B92-956714135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587" y="2373483"/>
            <a:ext cx="3155120" cy="211103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FFC8A8A-2503-3997-F2AE-091B27957FAE}"/>
              </a:ext>
            </a:extLst>
          </p:cNvPr>
          <p:cNvSpPr txBox="1"/>
          <p:nvPr/>
        </p:nvSpPr>
        <p:spPr>
          <a:xfrm>
            <a:off x="7832587" y="4564213"/>
            <a:ext cx="3235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23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22 cm </a:t>
            </a:r>
            <a:r>
              <a:rPr lang="fr-FR" dirty="0" err="1"/>
              <a:t>diameter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15 cm </a:t>
            </a:r>
            <a:r>
              <a:rPr lang="fr-FR" dirty="0" err="1"/>
              <a:t>thickness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Optical axis </a:t>
            </a:r>
            <a:r>
              <a:rPr lang="fr-FR" dirty="0" err="1"/>
              <a:t>along</a:t>
            </a:r>
            <a:r>
              <a:rPr lang="fr-FR" dirty="0"/>
              <a:t> c-axis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F6252A78-4B97-AAAD-86FC-4601B523C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995449BC-3C44-5A1F-E77A-570AFE29F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362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B406C2-7446-F278-73D5-E327A4FA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Sapphire and </a:t>
            </a:r>
            <a:r>
              <a:rPr lang="fr-FR" dirty="0" err="1"/>
              <a:t>birefringence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88EA7A-CF9C-507E-73F8-D4615F2EC7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/>
              <a:t>Perfect </a:t>
            </a:r>
            <a:r>
              <a:rPr lang="fr-FR" dirty="0" err="1"/>
              <a:t>sapphire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c-axis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birefringence</a:t>
            </a:r>
            <a:r>
              <a:rPr lang="fr-FR" dirty="0"/>
              <a:t> free</a:t>
            </a:r>
          </a:p>
          <a:p>
            <a:r>
              <a:rPr lang="fr-FR" dirty="0" err="1"/>
              <a:t>Manufacturing</a:t>
            </a:r>
            <a:r>
              <a:rPr lang="fr-FR" dirty="0"/>
              <a:t> </a:t>
            </a:r>
            <a:r>
              <a:rPr lang="fr-FR" dirty="0" err="1"/>
              <a:t>defects</a:t>
            </a:r>
            <a:r>
              <a:rPr lang="fr-FR" dirty="0"/>
              <a:t>, stress, or </a:t>
            </a:r>
            <a:r>
              <a:rPr lang="fr-FR" dirty="0" err="1"/>
              <a:t>optical</a:t>
            </a:r>
            <a:r>
              <a:rPr lang="fr-FR" dirty="0"/>
              <a:t> axis fluctuations can </a:t>
            </a:r>
            <a:r>
              <a:rPr lang="fr-FR" dirty="0" err="1"/>
              <a:t>generate</a:t>
            </a:r>
            <a:r>
              <a:rPr lang="fr-FR" dirty="0"/>
              <a:t> </a:t>
            </a:r>
            <a:r>
              <a:rPr lang="fr-FR" dirty="0" err="1"/>
              <a:t>birefringence</a:t>
            </a:r>
            <a:endParaRPr lang="fr-FR" dirty="0"/>
          </a:p>
        </p:txBody>
      </p:sp>
      <p:pic>
        <p:nvPicPr>
          <p:cNvPr id="1026" name="Picture 2" descr="Figure 4">
            <a:extLst>
              <a:ext uri="{FF2B5EF4-FFF2-40B4-BE49-F238E27FC236}">
                <a16:creationId xmlns:a16="http://schemas.microsoft.com/office/drawing/2014/main" id="{7A88EFF0-01E9-2755-CA29-37149C096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404" y="3548030"/>
            <a:ext cx="5735003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979676F-8EC4-0A58-D02D-781676EBE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5FA128-AAFD-C776-335F-4432DCD04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6313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8AD65-7BD3-D26E-D712-B3D9A65ED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D3E0C56-5A9A-2BBB-53D3-5058B2B79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KAGRA and </a:t>
            </a:r>
            <a:r>
              <a:rPr lang="fr-FR" dirty="0" err="1"/>
              <a:t>birefringence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C150BEC-200D-C0AE-D900-66E0B17AF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768" y="2414176"/>
            <a:ext cx="4397339" cy="27586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87923B-51F5-6856-8C27-7CC177036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34" y="2092571"/>
            <a:ext cx="4256316" cy="3401908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A376FDB0-3C05-28D6-D688-604CCBD5A388}"/>
              </a:ext>
            </a:extLst>
          </p:cNvPr>
          <p:cNvSpPr/>
          <p:nvPr/>
        </p:nvSpPr>
        <p:spPr>
          <a:xfrm>
            <a:off x="5149121" y="3657600"/>
            <a:ext cx="1708879" cy="17988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E730E2-8D2B-50FD-3795-BFD535D43D04}"/>
              </a:ext>
            </a:extLst>
          </p:cNvPr>
          <p:cNvSpPr txBox="1"/>
          <p:nvPr/>
        </p:nvSpPr>
        <p:spPr>
          <a:xfrm>
            <a:off x="561726" y="1088459"/>
            <a:ext cx="10096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non-</a:t>
            </a:r>
            <a:r>
              <a:rPr lang="fr-FR" dirty="0" err="1"/>
              <a:t>uniform</a:t>
            </a:r>
            <a:r>
              <a:rPr lang="fr-FR" dirty="0"/>
              <a:t> </a:t>
            </a:r>
            <a:r>
              <a:rPr lang="fr-FR" dirty="0" err="1"/>
              <a:t>birefringence</a:t>
            </a:r>
            <a:r>
              <a:rPr lang="fr-FR" dirty="0"/>
              <a:t> of KAGRA test-masses </a:t>
            </a:r>
            <a:r>
              <a:rPr lang="fr-FR" dirty="0" err="1"/>
              <a:t>generates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noises,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losses</a:t>
            </a:r>
            <a:r>
              <a:rPr lang="fr-FR" dirty="0"/>
              <a:t> and </a:t>
            </a:r>
            <a:r>
              <a:rPr lang="fr-FR" dirty="0" err="1"/>
              <a:t>spoil</a:t>
            </a:r>
            <a:r>
              <a:rPr lang="fr-FR" dirty="0"/>
              <a:t> </a:t>
            </a:r>
            <a:r>
              <a:rPr lang="fr-FR" dirty="0" err="1"/>
              <a:t>controls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5940169-7B52-4267-F6B8-C6497C2D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AB341F0-B9DE-9A52-2AF7-AF637EE45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3358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455962EE-0660-11B0-CF45-397C065900EE}"/>
              </a:ext>
            </a:extLst>
          </p:cNvPr>
          <p:cNvSpPr txBox="1"/>
          <p:nvPr/>
        </p:nvSpPr>
        <p:spPr>
          <a:xfrm>
            <a:off x="8864790" y="1691381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Birefringence</a:t>
            </a:r>
            <a:endParaRPr lang="fr-FR" sz="140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FD81861-BD34-74D4-11BA-354727BAA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2A2EEF0-5CF9-2808-7639-F5C05A77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9687FE-B835-AE4F-2CFA-DFD7A1556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Birefringence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in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cavity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5D88AAE-2D41-F7DE-996F-9838F131A9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err="1"/>
              <a:t>Birefringence</a:t>
            </a:r>
            <a:r>
              <a:rPr lang="fr-FR" dirty="0"/>
              <a:t> can affect </a:t>
            </a:r>
            <a:r>
              <a:rPr lang="fr-FR" dirty="0" err="1"/>
              <a:t>optical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 control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356AACC-2CC2-CDFD-FF1F-F9D0D2D37FEA}"/>
              </a:ext>
            </a:extLst>
          </p:cNvPr>
          <p:cNvGrpSpPr/>
          <p:nvPr/>
        </p:nvGrpSpPr>
        <p:grpSpPr>
          <a:xfrm>
            <a:off x="383506" y="3741380"/>
            <a:ext cx="9850042" cy="2516622"/>
            <a:chOff x="383506" y="3741380"/>
            <a:chExt cx="9850042" cy="2516622"/>
          </a:xfrm>
        </p:grpSpPr>
        <p:pic>
          <p:nvPicPr>
            <p:cNvPr id="13" name="Picture 7" descr="A diagram of a machine&#10;&#10;AI-generated content may be incorrect.">
              <a:extLst>
                <a:ext uri="{FF2B5EF4-FFF2-40B4-BE49-F238E27FC236}">
                  <a16:creationId xmlns:a16="http://schemas.microsoft.com/office/drawing/2014/main" id="{684B7BCC-D6C4-F7E1-05FF-FE3C09C6F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3506" y="3741380"/>
              <a:ext cx="7310188" cy="2516622"/>
            </a:xfrm>
            <a:prstGeom prst="rect">
              <a:avLst/>
            </a:prstGeom>
          </p:spPr>
        </p:pic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05341B9B-D302-9CD6-F602-0A1F6274F19A}"/>
                </a:ext>
              </a:extLst>
            </p:cNvPr>
            <p:cNvGrpSpPr/>
            <p:nvPr/>
          </p:nvGrpSpPr>
          <p:grpSpPr>
            <a:xfrm>
              <a:off x="8118867" y="4152965"/>
              <a:ext cx="2114681" cy="1320897"/>
              <a:chOff x="7424105" y="4893636"/>
              <a:chExt cx="2114681" cy="132089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3C7C2D5-EB71-B6EB-5937-C27B7446B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83617" y="5232190"/>
                <a:ext cx="2027583" cy="98234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733B90-2F4A-3933-64B7-8BB8070B1657}"/>
                  </a:ext>
                </a:extLst>
              </p:cNvPr>
              <p:cNvSpPr txBox="1"/>
              <p:nvPr/>
            </p:nvSpPr>
            <p:spPr>
              <a:xfrm>
                <a:off x="7424105" y="4893636"/>
                <a:ext cx="211468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Custom </a:t>
                </a:r>
                <a:r>
                  <a:rPr lang="fr-FR" sz="1600" dirty="0" err="1"/>
                  <a:t>waveplate</a:t>
                </a:r>
                <a:endParaRPr lang="fr-FR" sz="1600" dirty="0"/>
              </a:p>
            </p:txBody>
          </p:sp>
        </p:grp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36C02F3D-B55C-81C3-75F4-09F62D7412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055"/>
          <a:stretch>
            <a:fillRect/>
          </a:stretch>
        </p:blipFill>
        <p:spPr>
          <a:xfrm flipH="1">
            <a:off x="7424706" y="1929061"/>
            <a:ext cx="2808842" cy="1209454"/>
          </a:xfrm>
          <a:custGeom>
            <a:avLst/>
            <a:gdLst>
              <a:gd name="csX0" fmla="*/ 0 w 2808842"/>
              <a:gd name="csY0" fmla="*/ 0 h 1209454"/>
              <a:gd name="csX1" fmla="*/ 2808842 w 2808842"/>
              <a:gd name="csY1" fmla="*/ 0 h 1209454"/>
              <a:gd name="csX2" fmla="*/ 2808842 w 2808842"/>
              <a:gd name="csY2" fmla="*/ 1209454 h 1209454"/>
              <a:gd name="csX3" fmla="*/ 0 w 2808842"/>
              <a:gd name="csY3" fmla="*/ 1209454 h 1209454"/>
              <a:gd name="csX4" fmla="*/ 0 w 2808842"/>
              <a:gd name="csY4" fmla="*/ 0 h 12094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808842" h="1209454">
                <a:moveTo>
                  <a:pt x="0" y="0"/>
                </a:moveTo>
                <a:lnTo>
                  <a:pt x="2808842" y="0"/>
                </a:lnTo>
                <a:lnTo>
                  <a:pt x="2808842" y="1209454"/>
                </a:lnTo>
                <a:lnTo>
                  <a:pt x="0" y="12094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46C324F-53F8-750D-BBE8-CEE1A4A8AE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9945"/>
          <a:stretch>
            <a:fillRect/>
          </a:stretch>
        </p:blipFill>
        <p:spPr>
          <a:xfrm>
            <a:off x="1897043" y="2062945"/>
            <a:ext cx="2808842" cy="1212115"/>
          </a:xfrm>
          <a:custGeom>
            <a:avLst/>
            <a:gdLst>
              <a:gd name="csX0" fmla="*/ 0 w 2808842"/>
              <a:gd name="csY0" fmla="*/ 0 h 1212115"/>
              <a:gd name="csX1" fmla="*/ 2808842 w 2808842"/>
              <a:gd name="csY1" fmla="*/ 0 h 1212115"/>
              <a:gd name="csX2" fmla="*/ 2808842 w 2808842"/>
              <a:gd name="csY2" fmla="*/ 1212115 h 1212115"/>
              <a:gd name="csX3" fmla="*/ 0 w 2808842"/>
              <a:gd name="csY3" fmla="*/ 1212115 h 1212115"/>
              <a:gd name="csX4" fmla="*/ 0 w 2808842"/>
              <a:gd name="csY4" fmla="*/ 0 h 12121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808842" h="1212115">
                <a:moveTo>
                  <a:pt x="0" y="0"/>
                </a:moveTo>
                <a:lnTo>
                  <a:pt x="2808842" y="0"/>
                </a:lnTo>
                <a:lnTo>
                  <a:pt x="2808842" y="1212115"/>
                </a:lnTo>
                <a:lnTo>
                  <a:pt x="0" y="121211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3E63086-0B57-5E37-A75B-A6FFAFB042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8834" t="50055" r="-13029" b="-6954"/>
          <a:stretch>
            <a:fillRect/>
          </a:stretch>
        </p:blipFill>
        <p:spPr>
          <a:xfrm>
            <a:off x="7036067" y="3047591"/>
            <a:ext cx="3422955" cy="1377838"/>
          </a:xfrm>
          <a:custGeom>
            <a:avLst/>
            <a:gdLst>
              <a:gd name="csX0" fmla="*/ 0 w 3422955"/>
              <a:gd name="csY0" fmla="*/ 0 h 1377838"/>
              <a:gd name="csX1" fmla="*/ 248136 w 3422955"/>
              <a:gd name="csY1" fmla="*/ 0 h 1377838"/>
              <a:gd name="csX2" fmla="*/ 248136 w 3422955"/>
              <a:gd name="csY2" fmla="*/ 1209454 h 1377838"/>
              <a:gd name="csX3" fmla="*/ 3056978 w 3422955"/>
              <a:gd name="csY3" fmla="*/ 1209454 h 1377838"/>
              <a:gd name="csX4" fmla="*/ 3056978 w 3422955"/>
              <a:gd name="csY4" fmla="*/ 0 h 1377838"/>
              <a:gd name="csX5" fmla="*/ 3422955 w 3422955"/>
              <a:gd name="csY5" fmla="*/ 0 h 1377838"/>
              <a:gd name="csX6" fmla="*/ 3422955 w 3422955"/>
              <a:gd name="csY6" fmla="*/ 1377838 h 1377838"/>
              <a:gd name="csX7" fmla="*/ 0 w 3422955"/>
              <a:gd name="csY7" fmla="*/ 1377838 h 1377838"/>
              <a:gd name="csX8" fmla="*/ 0 w 3422955"/>
              <a:gd name="csY8" fmla="*/ 0 h 13778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422955" h="1377838">
                <a:moveTo>
                  <a:pt x="0" y="0"/>
                </a:moveTo>
                <a:lnTo>
                  <a:pt x="248136" y="0"/>
                </a:lnTo>
                <a:lnTo>
                  <a:pt x="248136" y="1209454"/>
                </a:lnTo>
                <a:lnTo>
                  <a:pt x="3056978" y="1209454"/>
                </a:lnTo>
                <a:lnTo>
                  <a:pt x="3056978" y="0"/>
                </a:lnTo>
                <a:lnTo>
                  <a:pt x="3422955" y="0"/>
                </a:lnTo>
                <a:lnTo>
                  <a:pt x="3422955" y="1377838"/>
                </a:lnTo>
                <a:lnTo>
                  <a:pt x="0" y="137783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E0C8678-91D9-93CC-99ED-CEDEBFB0325F}"/>
              </a:ext>
            </a:extLst>
          </p:cNvPr>
          <p:cNvSpPr txBox="1"/>
          <p:nvPr/>
        </p:nvSpPr>
        <p:spPr>
          <a:xfrm>
            <a:off x="475406" y="2502206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Carrier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A9E1194-CE6F-DCF1-C418-E821D299C8D9}"/>
              </a:ext>
            </a:extLst>
          </p:cNvPr>
          <p:cNvSpPr txBox="1"/>
          <p:nvPr/>
        </p:nvSpPr>
        <p:spPr>
          <a:xfrm>
            <a:off x="6003069" y="2314323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</a:t>
            </a:r>
          </a:p>
          <a:p>
            <a:r>
              <a:rPr lang="en-US" dirty="0"/>
              <a:t>Sideband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A34D26-241D-0875-1BFB-4988040BF7C4}"/>
              </a:ext>
            </a:extLst>
          </p:cNvPr>
          <p:cNvSpPr/>
          <p:nvPr/>
        </p:nvSpPr>
        <p:spPr>
          <a:xfrm>
            <a:off x="8550352" y="1628820"/>
            <a:ext cx="1744605" cy="1596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5248663-F2BA-3911-8A6A-209F6474F605}"/>
              </a:ext>
            </a:extLst>
          </p:cNvPr>
          <p:cNvSpPr txBox="1"/>
          <p:nvPr/>
        </p:nvSpPr>
        <p:spPr>
          <a:xfrm>
            <a:off x="3377976" y="1838148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Misalignment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86068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F551E-DE47-B647-4FB7-9A4860A36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00DD2B8-0932-828B-631B-38C2BAB41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compensation </a:t>
            </a:r>
            <a:r>
              <a:rPr lang="fr-FR" dirty="0" err="1"/>
              <a:t>strategy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27FCA28-8FD9-FED7-10DD-C0029959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52800E7-375B-E34A-9C0E-23AC3F02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42" name="Flèche : droite 23">
            <a:extLst>
              <a:ext uri="{FF2B5EF4-FFF2-40B4-BE49-F238E27FC236}">
                <a16:creationId xmlns:a16="http://schemas.microsoft.com/office/drawing/2014/main" id="{8D94E71C-41D9-6BA9-9F7F-A06C849B029D}"/>
              </a:ext>
            </a:extLst>
          </p:cNvPr>
          <p:cNvSpPr/>
          <p:nvPr/>
        </p:nvSpPr>
        <p:spPr>
          <a:xfrm>
            <a:off x="1842137" y="2141509"/>
            <a:ext cx="5461251" cy="510195"/>
          </a:xfrm>
          <a:prstGeom prst="rightArrow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avec flèche 6">
            <a:extLst>
              <a:ext uri="{FF2B5EF4-FFF2-40B4-BE49-F238E27FC236}">
                <a16:creationId xmlns:a16="http://schemas.microsoft.com/office/drawing/2014/main" id="{0B69B78D-3000-FB13-BB87-BCEA2946C45B}"/>
              </a:ext>
            </a:extLst>
          </p:cNvPr>
          <p:cNvCxnSpPr>
            <a:cxnSpLocks/>
          </p:cNvCxnSpPr>
          <p:nvPr/>
        </p:nvCxnSpPr>
        <p:spPr>
          <a:xfrm>
            <a:off x="2480461" y="1737237"/>
            <a:ext cx="0" cy="143905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4" name="Groupe 8">
            <a:extLst>
              <a:ext uri="{FF2B5EF4-FFF2-40B4-BE49-F238E27FC236}">
                <a16:creationId xmlns:a16="http://schemas.microsoft.com/office/drawing/2014/main" id="{AA608DC5-B235-C7C7-3C37-27E7E2095F9C}"/>
              </a:ext>
            </a:extLst>
          </p:cNvPr>
          <p:cNvGrpSpPr/>
          <p:nvPr/>
        </p:nvGrpSpPr>
        <p:grpSpPr>
          <a:xfrm>
            <a:off x="4046933" y="1677276"/>
            <a:ext cx="1210389" cy="1439056"/>
            <a:chOff x="3050498" y="2158583"/>
            <a:chExt cx="1210389" cy="1439056"/>
          </a:xfrm>
        </p:grpSpPr>
        <p:sp>
          <p:nvSpPr>
            <p:cNvPr id="45" name="Ellipse 9">
              <a:extLst>
                <a:ext uri="{FF2B5EF4-FFF2-40B4-BE49-F238E27FC236}">
                  <a16:creationId xmlns:a16="http://schemas.microsoft.com/office/drawing/2014/main" id="{D82BFE20-0907-EEE8-56E7-48EFC7F0538D}"/>
                </a:ext>
              </a:extLst>
            </p:cNvPr>
            <p:cNvSpPr/>
            <p:nvPr/>
          </p:nvSpPr>
          <p:spPr>
            <a:xfrm>
              <a:off x="3818677" y="2158583"/>
              <a:ext cx="442210" cy="143905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73AD76B-D519-0D83-552C-91001F22F407}"/>
                </a:ext>
              </a:extLst>
            </p:cNvPr>
            <p:cNvSpPr/>
            <p:nvPr/>
          </p:nvSpPr>
          <p:spPr>
            <a:xfrm>
              <a:off x="3271603" y="2158583"/>
              <a:ext cx="766997" cy="143905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11">
              <a:extLst>
                <a:ext uri="{FF2B5EF4-FFF2-40B4-BE49-F238E27FC236}">
                  <a16:creationId xmlns:a16="http://schemas.microsoft.com/office/drawing/2014/main" id="{E004C50C-75CD-0022-FF16-59C0AD6CD9CB}"/>
                </a:ext>
              </a:extLst>
            </p:cNvPr>
            <p:cNvSpPr/>
            <p:nvPr/>
          </p:nvSpPr>
          <p:spPr>
            <a:xfrm>
              <a:off x="3050498" y="2158584"/>
              <a:ext cx="442210" cy="143905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9AEFCCB-4C37-F44B-7E32-5BBD77E097D7}"/>
                </a:ext>
              </a:extLst>
            </p:cNvPr>
            <p:cNvSpPr/>
            <p:nvPr/>
          </p:nvSpPr>
          <p:spPr>
            <a:xfrm>
              <a:off x="4004733" y="2169582"/>
              <a:ext cx="45719" cy="14195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9" name="Ellipse 24">
            <a:extLst>
              <a:ext uri="{FF2B5EF4-FFF2-40B4-BE49-F238E27FC236}">
                <a16:creationId xmlns:a16="http://schemas.microsoft.com/office/drawing/2014/main" id="{921A509B-87E9-9D3F-8BB8-974FB18DD49D}"/>
              </a:ext>
            </a:extLst>
          </p:cNvPr>
          <p:cNvSpPr/>
          <p:nvPr/>
        </p:nvSpPr>
        <p:spPr>
          <a:xfrm rot="2400000">
            <a:off x="5915254" y="1906620"/>
            <a:ext cx="442210" cy="1016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Triangle isocèle 25">
            <a:extLst>
              <a:ext uri="{FF2B5EF4-FFF2-40B4-BE49-F238E27FC236}">
                <a16:creationId xmlns:a16="http://schemas.microsoft.com/office/drawing/2014/main" id="{7F75109D-0554-E2E6-7E30-F2141EA32E58}"/>
              </a:ext>
            </a:extLst>
          </p:cNvPr>
          <p:cNvSpPr/>
          <p:nvPr/>
        </p:nvSpPr>
        <p:spPr>
          <a:xfrm rot="2400000">
            <a:off x="6235136" y="2516412"/>
            <a:ext cx="141973" cy="101601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lèche : droite 27">
            <a:extLst>
              <a:ext uri="{FF2B5EF4-FFF2-40B4-BE49-F238E27FC236}">
                <a16:creationId xmlns:a16="http://schemas.microsoft.com/office/drawing/2014/main" id="{204F0558-601D-232D-5508-6386D87C1499}"/>
              </a:ext>
            </a:extLst>
          </p:cNvPr>
          <p:cNvSpPr/>
          <p:nvPr/>
        </p:nvSpPr>
        <p:spPr>
          <a:xfrm>
            <a:off x="1842137" y="4452617"/>
            <a:ext cx="7015597" cy="510195"/>
          </a:xfrm>
          <a:prstGeom prst="rightArrow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28">
            <a:extLst>
              <a:ext uri="{FF2B5EF4-FFF2-40B4-BE49-F238E27FC236}">
                <a16:creationId xmlns:a16="http://schemas.microsoft.com/office/drawing/2014/main" id="{E3F259BA-368C-AB61-1B75-B9488EC7CE81}"/>
              </a:ext>
            </a:extLst>
          </p:cNvPr>
          <p:cNvCxnSpPr>
            <a:cxnSpLocks/>
          </p:cNvCxnSpPr>
          <p:nvPr/>
        </p:nvCxnSpPr>
        <p:spPr>
          <a:xfrm>
            <a:off x="2480461" y="4048345"/>
            <a:ext cx="0" cy="143905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3" name="Groupe 29">
            <a:extLst>
              <a:ext uri="{FF2B5EF4-FFF2-40B4-BE49-F238E27FC236}">
                <a16:creationId xmlns:a16="http://schemas.microsoft.com/office/drawing/2014/main" id="{3966434F-4F55-0A08-FF63-5681D3233709}"/>
              </a:ext>
            </a:extLst>
          </p:cNvPr>
          <p:cNvGrpSpPr/>
          <p:nvPr/>
        </p:nvGrpSpPr>
        <p:grpSpPr>
          <a:xfrm>
            <a:off x="6307533" y="3988384"/>
            <a:ext cx="1210389" cy="1439056"/>
            <a:chOff x="3050498" y="2158583"/>
            <a:chExt cx="1210389" cy="1439056"/>
          </a:xfrm>
        </p:grpSpPr>
        <p:sp>
          <p:nvSpPr>
            <p:cNvPr id="54" name="Ellipse 30">
              <a:extLst>
                <a:ext uri="{FF2B5EF4-FFF2-40B4-BE49-F238E27FC236}">
                  <a16:creationId xmlns:a16="http://schemas.microsoft.com/office/drawing/2014/main" id="{0F5D778A-CBBE-42D8-279D-F6D4931779C3}"/>
                </a:ext>
              </a:extLst>
            </p:cNvPr>
            <p:cNvSpPr/>
            <p:nvPr/>
          </p:nvSpPr>
          <p:spPr>
            <a:xfrm>
              <a:off x="3818677" y="2158583"/>
              <a:ext cx="442210" cy="143905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FEE8A4A-2913-A216-9760-896AA0EA6DD9}"/>
                </a:ext>
              </a:extLst>
            </p:cNvPr>
            <p:cNvSpPr/>
            <p:nvPr/>
          </p:nvSpPr>
          <p:spPr>
            <a:xfrm>
              <a:off x="3271603" y="2158583"/>
              <a:ext cx="766997" cy="143905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32">
              <a:extLst>
                <a:ext uri="{FF2B5EF4-FFF2-40B4-BE49-F238E27FC236}">
                  <a16:creationId xmlns:a16="http://schemas.microsoft.com/office/drawing/2014/main" id="{8A4E2F82-3037-EC40-C678-F7F4F3C6A8AC}"/>
                </a:ext>
              </a:extLst>
            </p:cNvPr>
            <p:cNvSpPr/>
            <p:nvPr/>
          </p:nvSpPr>
          <p:spPr>
            <a:xfrm>
              <a:off x="3050498" y="2158584"/>
              <a:ext cx="442210" cy="143905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2C6197C-FA38-33C9-FB46-F1E116EF6739}"/>
                </a:ext>
              </a:extLst>
            </p:cNvPr>
            <p:cNvSpPr/>
            <p:nvPr/>
          </p:nvSpPr>
          <p:spPr>
            <a:xfrm>
              <a:off x="4004733" y="2169582"/>
              <a:ext cx="45719" cy="14195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8" name="Groupe 37">
            <a:extLst>
              <a:ext uri="{FF2B5EF4-FFF2-40B4-BE49-F238E27FC236}">
                <a16:creationId xmlns:a16="http://schemas.microsoft.com/office/drawing/2014/main" id="{249BD282-2AC2-00AC-B514-728148184C7D}"/>
              </a:ext>
            </a:extLst>
          </p:cNvPr>
          <p:cNvGrpSpPr/>
          <p:nvPr/>
        </p:nvGrpSpPr>
        <p:grpSpPr>
          <a:xfrm>
            <a:off x="3183609" y="3930638"/>
            <a:ext cx="442210" cy="1439056"/>
            <a:chOff x="3050498" y="2158583"/>
            <a:chExt cx="1210389" cy="143905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9" name="Ellipse 38">
              <a:extLst>
                <a:ext uri="{FF2B5EF4-FFF2-40B4-BE49-F238E27FC236}">
                  <a16:creationId xmlns:a16="http://schemas.microsoft.com/office/drawing/2014/main" id="{C168F7A8-C5C5-54D9-3744-1BB2FFE4F2A2}"/>
                </a:ext>
              </a:extLst>
            </p:cNvPr>
            <p:cNvSpPr/>
            <p:nvPr/>
          </p:nvSpPr>
          <p:spPr>
            <a:xfrm>
              <a:off x="3818677" y="2158583"/>
              <a:ext cx="442210" cy="14390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D043BCC-D8E7-7110-3CF5-79523E55507B}"/>
                </a:ext>
              </a:extLst>
            </p:cNvPr>
            <p:cNvSpPr/>
            <p:nvPr/>
          </p:nvSpPr>
          <p:spPr>
            <a:xfrm>
              <a:off x="3271603" y="2158583"/>
              <a:ext cx="766997" cy="143905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40">
              <a:extLst>
                <a:ext uri="{FF2B5EF4-FFF2-40B4-BE49-F238E27FC236}">
                  <a16:creationId xmlns:a16="http://schemas.microsoft.com/office/drawing/2014/main" id="{EC607683-229F-E1C3-B5B1-1EA1E627DDD4}"/>
                </a:ext>
              </a:extLst>
            </p:cNvPr>
            <p:cNvSpPr/>
            <p:nvPr/>
          </p:nvSpPr>
          <p:spPr>
            <a:xfrm>
              <a:off x="3050498" y="2158584"/>
              <a:ext cx="442210" cy="14390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9C440DF-51F4-B9F0-A08B-F09B22809A15}"/>
                </a:ext>
              </a:extLst>
            </p:cNvPr>
            <p:cNvSpPr/>
            <p:nvPr/>
          </p:nvSpPr>
          <p:spPr>
            <a:xfrm>
              <a:off x="4004733" y="2169582"/>
              <a:ext cx="45719" cy="14195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3" name="Groupe 42">
            <a:extLst>
              <a:ext uri="{FF2B5EF4-FFF2-40B4-BE49-F238E27FC236}">
                <a16:creationId xmlns:a16="http://schemas.microsoft.com/office/drawing/2014/main" id="{D163EA54-ADDC-066A-2067-E541F4A19BEE}"/>
              </a:ext>
            </a:extLst>
          </p:cNvPr>
          <p:cNvGrpSpPr/>
          <p:nvPr/>
        </p:nvGrpSpPr>
        <p:grpSpPr>
          <a:xfrm>
            <a:off x="3734993" y="3919739"/>
            <a:ext cx="442210" cy="1439056"/>
            <a:chOff x="3050498" y="2158583"/>
            <a:chExt cx="1210389" cy="143905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4" name="Ellipse 43">
              <a:extLst>
                <a:ext uri="{FF2B5EF4-FFF2-40B4-BE49-F238E27FC236}">
                  <a16:creationId xmlns:a16="http://schemas.microsoft.com/office/drawing/2014/main" id="{8F4F0250-AB3D-7281-7420-46EB1DBDC9B1}"/>
                </a:ext>
              </a:extLst>
            </p:cNvPr>
            <p:cNvSpPr/>
            <p:nvPr/>
          </p:nvSpPr>
          <p:spPr>
            <a:xfrm>
              <a:off x="3818677" y="2158583"/>
              <a:ext cx="442210" cy="14390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6F8E626-EB60-A78E-6638-726414DD615C}"/>
                </a:ext>
              </a:extLst>
            </p:cNvPr>
            <p:cNvSpPr/>
            <p:nvPr/>
          </p:nvSpPr>
          <p:spPr>
            <a:xfrm>
              <a:off x="3271603" y="2158583"/>
              <a:ext cx="766997" cy="143905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45">
              <a:extLst>
                <a:ext uri="{FF2B5EF4-FFF2-40B4-BE49-F238E27FC236}">
                  <a16:creationId xmlns:a16="http://schemas.microsoft.com/office/drawing/2014/main" id="{39E9AA9A-74A4-5B5F-3700-B816F3F9A1C7}"/>
                </a:ext>
              </a:extLst>
            </p:cNvPr>
            <p:cNvSpPr/>
            <p:nvPr/>
          </p:nvSpPr>
          <p:spPr>
            <a:xfrm>
              <a:off x="3050498" y="2158584"/>
              <a:ext cx="442210" cy="14390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5A32B5-D46F-3492-5B97-F2E34CD12FCB}"/>
                </a:ext>
              </a:extLst>
            </p:cNvPr>
            <p:cNvSpPr/>
            <p:nvPr/>
          </p:nvSpPr>
          <p:spPr>
            <a:xfrm>
              <a:off x="4004733" y="2169582"/>
              <a:ext cx="45719" cy="14195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8" name="Ellipse 48">
            <a:extLst>
              <a:ext uri="{FF2B5EF4-FFF2-40B4-BE49-F238E27FC236}">
                <a16:creationId xmlns:a16="http://schemas.microsoft.com/office/drawing/2014/main" id="{C86FF172-1A97-3B62-1282-A457345549BB}"/>
              </a:ext>
            </a:extLst>
          </p:cNvPr>
          <p:cNvSpPr/>
          <p:nvPr/>
        </p:nvSpPr>
        <p:spPr>
          <a:xfrm rot="19200000">
            <a:off x="4768467" y="4167238"/>
            <a:ext cx="442210" cy="1016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Triangle isocèle 49">
            <a:extLst>
              <a:ext uri="{FF2B5EF4-FFF2-40B4-BE49-F238E27FC236}">
                <a16:creationId xmlns:a16="http://schemas.microsoft.com/office/drawing/2014/main" id="{052A87BA-40A2-C2A0-04DF-F79827AAAB2A}"/>
              </a:ext>
            </a:extLst>
          </p:cNvPr>
          <p:cNvSpPr/>
          <p:nvPr/>
        </p:nvSpPr>
        <p:spPr>
          <a:xfrm rot="8075584">
            <a:off x="5098339" y="4483750"/>
            <a:ext cx="141973" cy="101601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avec flèche 50">
            <a:extLst>
              <a:ext uri="{FF2B5EF4-FFF2-40B4-BE49-F238E27FC236}">
                <a16:creationId xmlns:a16="http://schemas.microsoft.com/office/drawing/2014/main" id="{6A15B2ED-D9F3-8515-C104-5740A41DF1DE}"/>
              </a:ext>
            </a:extLst>
          </p:cNvPr>
          <p:cNvCxnSpPr>
            <a:cxnSpLocks/>
          </p:cNvCxnSpPr>
          <p:nvPr/>
        </p:nvCxnSpPr>
        <p:spPr>
          <a:xfrm>
            <a:off x="8087511" y="3979916"/>
            <a:ext cx="0" cy="143905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ZoneTexte 20">
            <a:extLst>
              <a:ext uri="{FF2B5EF4-FFF2-40B4-BE49-F238E27FC236}">
                <a16:creationId xmlns:a16="http://schemas.microsoft.com/office/drawing/2014/main" id="{29A66171-D758-BAB9-B4BC-26A6B0118B63}"/>
              </a:ext>
            </a:extLst>
          </p:cNvPr>
          <p:cNvSpPr txBox="1"/>
          <p:nvPr/>
        </p:nvSpPr>
        <p:spPr>
          <a:xfrm>
            <a:off x="3875820" y="1129873"/>
            <a:ext cx="1609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Birefringent</a:t>
            </a:r>
            <a:r>
              <a:rPr lang="fr-FR" sz="1400" dirty="0"/>
              <a:t> input test-mass</a:t>
            </a:r>
          </a:p>
        </p:txBody>
      </p:sp>
      <p:sp>
        <p:nvSpPr>
          <p:cNvPr id="72" name="ZoneTexte 21">
            <a:extLst>
              <a:ext uri="{FF2B5EF4-FFF2-40B4-BE49-F238E27FC236}">
                <a16:creationId xmlns:a16="http://schemas.microsoft.com/office/drawing/2014/main" id="{773B95A3-7425-B1EF-2020-B70D2E1B1672}"/>
              </a:ext>
            </a:extLst>
          </p:cNvPr>
          <p:cNvSpPr txBox="1"/>
          <p:nvPr/>
        </p:nvSpPr>
        <p:spPr>
          <a:xfrm>
            <a:off x="6175078" y="3408772"/>
            <a:ext cx="165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Birefringent</a:t>
            </a:r>
            <a:r>
              <a:rPr lang="fr-FR" sz="1400" dirty="0"/>
              <a:t> input test-mass</a:t>
            </a:r>
          </a:p>
        </p:txBody>
      </p:sp>
      <p:sp>
        <p:nvSpPr>
          <p:cNvPr id="73" name="ZoneTexte 22">
            <a:extLst>
              <a:ext uri="{FF2B5EF4-FFF2-40B4-BE49-F238E27FC236}">
                <a16:creationId xmlns:a16="http://schemas.microsoft.com/office/drawing/2014/main" id="{84576F87-8172-DA7D-95FE-274A231298BA}"/>
              </a:ext>
            </a:extLst>
          </p:cNvPr>
          <p:cNvSpPr txBox="1"/>
          <p:nvPr/>
        </p:nvSpPr>
        <p:spPr>
          <a:xfrm>
            <a:off x="2599546" y="3377042"/>
            <a:ext cx="2215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Birefringence</a:t>
            </a:r>
            <a:r>
              <a:rPr lang="fr-FR" sz="1400" dirty="0"/>
              <a:t> compensation system</a:t>
            </a:r>
          </a:p>
        </p:txBody>
      </p:sp>
      <p:sp>
        <p:nvSpPr>
          <p:cNvPr id="74" name="TextBox 37">
            <a:extLst>
              <a:ext uri="{FF2B5EF4-FFF2-40B4-BE49-F238E27FC236}">
                <a16:creationId xmlns:a16="http://schemas.microsoft.com/office/drawing/2014/main" id="{0041CE3D-B510-0985-0C52-C56AA9F2C3F8}"/>
              </a:ext>
            </a:extLst>
          </p:cNvPr>
          <p:cNvSpPr txBox="1"/>
          <p:nvPr/>
        </p:nvSpPr>
        <p:spPr>
          <a:xfrm>
            <a:off x="377699" y="5618697"/>
            <a:ext cx="10331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The </a:t>
            </a:r>
            <a:r>
              <a:rPr lang="fr-FR" dirty="0" err="1"/>
              <a:t>birefringence</a:t>
            </a:r>
            <a:r>
              <a:rPr lang="fr-FR" dirty="0"/>
              <a:t> compensation system </a:t>
            </a:r>
            <a:r>
              <a:rPr lang="fr-FR" dirty="0" err="1"/>
              <a:t>generates</a:t>
            </a:r>
            <a:r>
              <a:rPr lang="fr-FR" dirty="0"/>
              <a:t> the opposite </a:t>
            </a:r>
            <a:r>
              <a:rPr lang="fr-FR" dirty="0" err="1"/>
              <a:t>polarization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the one </a:t>
            </a:r>
            <a:r>
              <a:rPr lang="fr-FR" dirty="0" err="1"/>
              <a:t>generated</a:t>
            </a:r>
            <a:r>
              <a:rPr lang="fr-FR" dirty="0"/>
              <a:t> by the test-mass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1C1125-CBEB-31AD-E933-464B0674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799"/>
          <a:stretch>
            <a:fillRect/>
          </a:stretch>
        </p:blipFill>
        <p:spPr>
          <a:xfrm>
            <a:off x="9679782" y="3823268"/>
            <a:ext cx="2311685" cy="1631995"/>
          </a:xfrm>
          <a:custGeom>
            <a:avLst/>
            <a:gdLst>
              <a:gd name="csX0" fmla="*/ 0 w 6819472"/>
              <a:gd name="csY0" fmla="*/ 0 h 4814408"/>
              <a:gd name="csX1" fmla="*/ 6819472 w 6819472"/>
              <a:gd name="csY1" fmla="*/ 0 h 4814408"/>
              <a:gd name="csX2" fmla="*/ 6819472 w 6819472"/>
              <a:gd name="csY2" fmla="*/ 4814408 h 4814408"/>
              <a:gd name="csX3" fmla="*/ 0 w 6819472"/>
              <a:gd name="csY3" fmla="*/ 4814408 h 4814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819472" h="4814408">
                <a:moveTo>
                  <a:pt x="0" y="0"/>
                </a:moveTo>
                <a:lnTo>
                  <a:pt x="6819472" y="0"/>
                </a:lnTo>
                <a:lnTo>
                  <a:pt x="6819472" y="4814408"/>
                </a:lnTo>
                <a:lnTo>
                  <a:pt x="0" y="48144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9157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02569-D35C-8E7C-6A2C-AE4257366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A07B353-6019-7311-D344-03963364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Variable </a:t>
            </a:r>
            <a:r>
              <a:rPr lang="fr-FR" dirty="0" err="1"/>
              <a:t>polarization</a:t>
            </a:r>
            <a:r>
              <a:rPr lang="fr-FR" dirty="0"/>
              <a:t> retarder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E384035-9B8E-5062-775B-14BD8B0F1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2AE812E-7F29-F102-819F-2821765E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698E64-A15C-1B6B-96F8-4B2AB5D2FCED}"/>
              </a:ext>
            </a:extLst>
          </p:cNvPr>
          <p:cNvSpPr txBox="1"/>
          <p:nvPr/>
        </p:nvSpPr>
        <p:spPr>
          <a:xfrm>
            <a:off x="151674" y="1688638"/>
            <a:ext cx="3309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Each</a:t>
            </a:r>
            <a:r>
              <a:rPr lang="fr-FR" sz="1200" dirty="0"/>
              <a:t> pixel of a </a:t>
            </a:r>
            <a:r>
              <a:rPr lang="fr-FR" sz="1200" dirty="0" err="1"/>
              <a:t>Liquid</a:t>
            </a:r>
            <a:r>
              <a:rPr lang="fr-FR" sz="1200" dirty="0"/>
              <a:t> Crystal Display (LCD) </a:t>
            </a:r>
            <a:r>
              <a:rPr lang="fr-FR" sz="1200" dirty="0" err="1"/>
              <a:t>contains</a:t>
            </a:r>
            <a:r>
              <a:rPr lang="fr-FR" sz="1200" dirty="0"/>
              <a:t> a </a:t>
            </a:r>
            <a:r>
              <a:rPr lang="fr-FR" sz="1200" dirty="0" err="1"/>
              <a:t>liquid</a:t>
            </a:r>
            <a:r>
              <a:rPr lang="fr-FR" sz="1200" dirty="0"/>
              <a:t> </a:t>
            </a:r>
            <a:r>
              <a:rPr lang="fr-FR" sz="1200" dirty="0" err="1"/>
              <a:t>crystal</a:t>
            </a:r>
            <a:endParaRPr lang="fr-FR" sz="1200" dirty="0"/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809EBAAE-4795-A5DD-164A-C9AF725B1244}"/>
              </a:ext>
            </a:extLst>
          </p:cNvPr>
          <p:cNvSpPr/>
          <p:nvPr/>
        </p:nvSpPr>
        <p:spPr>
          <a:xfrm>
            <a:off x="6043422" y="2528414"/>
            <a:ext cx="125155" cy="1771708"/>
          </a:xfrm>
          <a:prstGeom prst="downArrow">
            <a:avLst/>
          </a:prstGeom>
          <a:solidFill>
            <a:srgbClr val="87111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F4E7414-47C6-3C9D-CA9C-D84B4F498A58}"/>
              </a:ext>
            </a:extLst>
          </p:cNvPr>
          <p:cNvGrpSpPr/>
          <p:nvPr/>
        </p:nvGrpSpPr>
        <p:grpSpPr>
          <a:xfrm>
            <a:off x="5823185" y="3070883"/>
            <a:ext cx="540871" cy="126000"/>
            <a:chOff x="3984796" y="1907496"/>
            <a:chExt cx="540871" cy="126000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26FDCB41-0316-F806-E8F8-E57BC3F89CE2}"/>
                </a:ext>
              </a:extLst>
            </p:cNvPr>
            <p:cNvSpPr/>
            <p:nvPr/>
          </p:nvSpPr>
          <p:spPr>
            <a:xfrm>
              <a:off x="4383163" y="1907496"/>
              <a:ext cx="142504" cy="126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F094A5-386B-6102-4CAF-B74566BBACD6}"/>
                </a:ext>
              </a:extLst>
            </p:cNvPr>
            <p:cNvSpPr/>
            <p:nvPr/>
          </p:nvSpPr>
          <p:spPr>
            <a:xfrm>
              <a:off x="4056048" y="1908195"/>
              <a:ext cx="399955" cy="12481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B112B1-D19D-02BD-DCCD-00EC74E0BF50}"/>
                </a:ext>
              </a:extLst>
            </p:cNvPr>
            <p:cNvSpPr/>
            <p:nvPr/>
          </p:nvSpPr>
          <p:spPr>
            <a:xfrm>
              <a:off x="4442495" y="1915556"/>
              <a:ext cx="23840" cy="10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307FA852-12F2-FF19-1FBD-1027629E76EF}"/>
                </a:ext>
              </a:extLst>
            </p:cNvPr>
            <p:cNvSpPr/>
            <p:nvPr/>
          </p:nvSpPr>
          <p:spPr>
            <a:xfrm>
              <a:off x="3984796" y="1907496"/>
              <a:ext cx="142504" cy="126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45977CE-A379-94DE-5567-745A284E29E3}"/>
              </a:ext>
            </a:extLst>
          </p:cNvPr>
          <p:cNvGrpSpPr/>
          <p:nvPr/>
        </p:nvGrpSpPr>
        <p:grpSpPr>
          <a:xfrm>
            <a:off x="5823978" y="3226308"/>
            <a:ext cx="540871" cy="126000"/>
            <a:chOff x="3984796" y="1907496"/>
            <a:chExt cx="540871" cy="12600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C7D65267-1BD7-240C-6097-07611B25BE90}"/>
                </a:ext>
              </a:extLst>
            </p:cNvPr>
            <p:cNvSpPr/>
            <p:nvPr/>
          </p:nvSpPr>
          <p:spPr>
            <a:xfrm>
              <a:off x="4383163" y="1907496"/>
              <a:ext cx="142504" cy="126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92E550-77A8-AD39-FF79-4C2B5667F346}"/>
                </a:ext>
              </a:extLst>
            </p:cNvPr>
            <p:cNvSpPr/>
            <p:nvPr/>
          </p:nvSpPr>
          <p:spPr>
            <a:xfrm>
              <a:off x="4056048" y="1908195"/>
              <a:ext cx="399955" cy="12481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7A0B73-92F6-56E4-F038-76C5B7E40569}"/>
                </a:ext>
              </a:extLst>
            </p:cNvPr>
            <p:cNvSpPr/>
            <p:nvPr/>
          </p:nvSpPr>
          <p:spPr>
            <a:xfrm>
              <a:off x="4442495" y="1915556"/>
              <a:ext cx="23840" cy="10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1D1BE5CE-9E4B-372E-00D2-BB9AA9885DE9}"/>
                </a:ext>
              </a:extLst>
            </p:cNvPr>
            <p:cNvSpPr/>
            <p:nvPr/>
          </p:nvSpPr>
          <p:spPr>
            <a:xfrm>
              <a:off x="3984796" y="1907496"/>
              <a:ext cx="142504" cy="126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3D66FC3-A262-E125-467C-2DF9B7E2F904}"/>
              </a:ext>
            </a:extLst>
          </p:cNvPr>
          <p:cNvGrpSpPr/>
          <p:nvPr/>
        </p:nvGrpSpPr>
        <p:grpSpPr>
          <a:xfrm>
            <a:off x="5824771" y="3381733"/>
            <a:ext cx="540871" cy="126000"/>
            <a:chOff x="3984796" y="1907496"/>
            <a:chExt cx="540871" cy="126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257F97F-E4E6-197D-639D-B02C233C0855}"/>
                </a:ext>
              </a:extLst>
            </p:cNvPr>
            <p:cNvSpPr/>
            <p:nvPr/>
          </p:nvSpPr>
          <p:spPr>
            <a:xfrm>
              <a:off x="4383163" y="1907496"/>
              <a:ext cx="142504" cy="126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4A92B3-D038-AAA5-0313-9D8C0E6E0FC2}"/>
                </a:ext>
              </a:extLst>
            </p:cNvPr>
            <p:cNvSpPr/>
            <p:nvPr/>
          </p:nvSpPr>
          <p:spPr>
            <a:xfrm>
              <a:off x="4056048" y="1908195"/>
              <a:ext cx="399955" cy="12481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B11641C-96F4-B237-0787-C9FC1993003E}"/>
                </a:ext>
              </a:extLst>
            </p:cNvPr>
            <p:cNvSpPr/>
            <p:nvPr/>
          </p:nvSpPr>
          <p:spPr>
            <a:xfrm>
              <a:off x="4442495" y="1915556"/>
              <a:ext cx="23840" cy="10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DFE07BBA-16F7-4475-9DFA-8026A54EA357}"/>
                </a:ext>
              </a:extLst>
            </p:cNvPr>
            <p:cNvSpPr/>
            <p:nvPr/>
          </p:nvSpPr>
          <p:spPr>
            <a:xfrm>
              <a:off x="3984796" y="1907496"/>
              <a:ext cx="142504" cy="126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BD56033-7491-2FF5-4A4B-578207C0C89C}"/>
              </a:ext>
            </a:extLst>
          </p:cNvPr>
          <p:cNvGrpSpPr/>
          <p:nvPr/>
        </p:nvGrpSpPr>
        <p:grpSpPr>
          <a:xfrm>
            <a:off x="5825564" y="3537158"/>
            <a:ext cx="540871" cy="126000"/>
            <a:chOff x="3984796" y="1907496"/>
            <a:chExt cx="540871" cy="126000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B5A06D38-FF36-1D48-C499-65E732294F72}"/>
                </a:ext>
              </a:extLst>
            </p:cNvPr>
            <p:cNvSpPr/>
            <p:nvPr/>
          </p:nvSpPr>
          <p:spPr>
            <a:xfrm>
              <a:off x="4383163" y="1907496"/>
              <a:ext cx="142504" cy="126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4BE0EF-30AA-E92F-ED50-2B6C49400479}"/>
                </a:ext>
              </a:extLst>
            </p:cNvPr>
            <p:cNvSpPr/>
            <p:nvPr/>
          </p:nvSpPr>
          <p:spPr>
            <a:xfrm>
              <a:off x="4056048" y="1908195"/>
              <a:ext cx="399955" cy="12481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5DBD7D4-C866-BC4B-CCB3-357C78DB580A}"/>
                </a:ext>
              </a:extLst>
            </p:cNvPr>
            <p:cNvSpPr/>
            <p:nvPr/>
          </p:nvSpPr>
          <p:spPr>
            <a:xfrm>
              <a:off x="4442495" y="1915556"/>
              <a:ext cx="23840" cy="10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33F57E48-7E5A-E1E3-708A-107A88A5FEC6}"/>
                </a:ext>
              </a:extLst>
            </p:cNvPr>
            <p:cNvSpPr/>
            <p:nvPr/>
          </p:nvSpPr>
          <p:spPr>
            <a:xfrm>
              <a:off x="3984796" y="1907496"/>
              <a:ext cx="142504" cy="126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0493B38-1322-54D5-6239-371BEA852981}"/>
              </a:ext>
            </a:extLst>
          </p:cNvPr>
          <p:cNvGrpSpPr/>
          <p:nvPr/>
        </p:nvGrpSpPr>
        <p:grpSpPr>
          <a:xfrm>
            <a:off x="5826357" y="3692583"/>
            <a:ext cx="540871" cy="126000"/>
            <a:chOff x="3984796" y="1907496"/>
            <a:chExt cx="540871" cy="12600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27895E8-32D0-BA38-4032-6454547A30CB}"/>
                </a:ext>
              </a:extLst>
            </p:cNvPr>
            <p:cNvSpPr/>
            <p:nvPr/>
          </p:nvSpPr>
          <p:spPr>
            <a:xfrm>
              <a:off x="4383163" y="1907496"/>
              <a:ext cx="142504" cy="126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B93B1C-2B08-8C37-B2AE-AE161797A4F4}"/>
                </a:ext>
              </a:extLst>
            </p:cNvPr>
            <p:cNvSpPr/>
            <p:nvPr/>
          </p:nvSpPr>
          <p:spPr>
            <a:xfrm>
              <a:off x="4056048" y="1908195"/>
              <a:ext cx="399955" cy="12481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234A2B-7E63-6ACC-49C9-97CB5B4826B7}"/>
                </a:ext>
              </a:extLst>
            </p:cNvPr>
            <p:cNvSpPr/>
            <p:nvPr/>
          </p:nvSpPr>
          <p:spPr>
            <a:xfrm>
              <a:off x="4442495" y="1915556"/>
              <a:ext cx="23840" cy="10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F15873B5-F7FF-2BA0-131D-F945E555429A}"/>
                </a:ext>
              </a:extLst>
            </p:cNvPr>
            <p:cNvSpPr/>
            <p:nvPr/>
          </p:nvSpPr>
          <p:spPr>
            <a:xfrm>
              <a:off x="3984796" y="1907496"/>
              <a:ext cx="142504" cy="126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u="sng"/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CFC9681C-0894-D50F-6921-37E8927D6ABA}"/>
              </a:ext>
            </a:extLst>
          </p:cNvPr>
          <p:cNvSpPr txBox="1"/>
          <p:nvPr/>
        </p:nvSpPr>
        <p:spPr>
          <a:xfrm>
            <a:off x="1732962" y="5730139"/>
            <a:ext cx="8180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Liquid</a:t>
            </a:r>
            <a:r>
              <a:rPr lang="fr-FR" sz="2000" dirty="0"/>
              <a:t> </a:t>
            </a:r>
            <a:r>
              <a:rPr lang="fr-FR" sz="2000" dirty="0" err="1"/>
              <a:t>crystals</a:t>
            </a:r>
            <a:r>
              <a:rPr lang="fr-FR" sz="2000" dirty="0"/>
              <a:t> are </a:t>
            </a:r>
            <a:r>
              <a:rPr lang="fr-FR" sz="2000" dirty="0" err="1"/>
              <a:t>birefringent</a:t>
            </a:r>
            <a:r>
              <a:rPr lang="fr-FR" sz="2000" dirty="0"/>
              <a:t> </a:t>
            </a:r>
            <a:r>
              <a:rPr lang="fr-FR" sz="2000" dirty="0" err="1"/>
              <a:t>molecules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</a:t>
            </a:r>
            <a:r>
              <a:rPr lang="fr-FR" sz="2000" dirty="0" err="1"/>
              <a:t>align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the </a:t>
            </a:r>
            <a:r>
              <a:rPr lang="fr-FR" sz="2000" dirty="0" err="1"/>
              <a:t>electric</a:t>
            </a:r>
            <a:r>
              <a:rPr lang="fr-FR" sz="2000" dirty="0"/>
              <a:t> </a:t>
            </a:r>
            <a:r>
              <a:rPr lang="fr-FR" sz="2000" dirty="0" err="1"/>
              <a:t>field</a:t>
            </a:r>
            <a:endParaRPr lang="fr-FR" sz="2000" dirty="0"/>
          </a:p>
          <a:p>
            <a:endParaRPr lang="fr-FR" sz="2000" dirty="0"/>
          </a:p>
        </p:txBody>
      </p:sp>
      <p:pic>
        <p:nvPicPr>
          <p:cNvPr id="34" name="Image 33" descr="Une image contenant ciel, capture d’écran, cadre photo&#10;&#10;Le contenu généré par l’IA peut être incorrect.">
            <a:extLst>
              <a:ext uri="{FF2B5EF4-FFF2-40B4-BE49-F238E27FC236}">
                <a16:creationId xmlns:a16="http://schemas.microsoft.com/office/drawing/2014/main" id="{758B27EF-AE94-A659-A537-23DA20EAF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" y="2196121"/>
            <a:ext cx="3810000" cy="3076575"/>
          </a:xfrm>
          <a:prstGeom prst="rect">
            <a:avLst/>
          </a:prstGeom>
        </p:spPr>
      </p:pic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ADF3F9F-18D2-F4D9-9B93-447B6F0C99B0}"/>
              </a:ext>
            </a:extLst>
          </p:cNvPr>
          <p:cNvCxnSpPr>
            <a:cxnSpLocks/>
          </p:cNvCxnSpPr>
          <p:nvPr/>
        </p:nvCxnSpPr>
        <p:spPr>
          <a:xfrm flipV="1">
            <a:off x="3348217" y="2318887"/>
            <a:ext cx="2042524" cy="1023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492FC6B-28C6-FF43-6F73-740BE9564E30}"/>
              </a:ext>
            </a:extLst>
          </p:cNvPr>
          <p:cNvCxnSpPr>
            <a:cxnSpLocks/>
          </p:cNvCxnSpPr>
          <p:nvPr/>
        </p:nvCxnSpPr>
        <p:spPr>
          <a:xfrm>
            <a:off x="3348217" y="3429000"/>
            <a:ext cx="2069034" cy="11447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15F14966-D9A7-663E-3BCB-10F53079E29D}"/>
              </a:ext>
            </a:extLst>
          </p:cNvPr>
          <p:cNvSpPr/>
          <p:nvPr/>
        </p:nvSpPr>
        <p:spPr>
          <a:xfrm>
            <a:off x="3251964" y="3342368"/>
            <a:ext cx="96253" cy="10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D719DEA-811B-D34E-2D48-3FF222E342DA}"/>
              </a:ext>
            </a:extLst>
          </p:cNvPr>
          <p:cNvSpPr/>
          <p:nvPr/>
        </p:nvSpPr>
        <p:spPr>
          <a:xfrm>
            <a:off x="5441271" y="2730087"/>
            <a:ext cx="1306286" cy="10798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3C91CE-567F-4E48-23D9-C49392E88E78}"/>
              </a:ext>
            </a:extLst>
          </p:cNvPr>
          <p:cNvSpPr/>
          <p:nvPr/>
        </p:nvSpPr>
        <p:spPr>
          <a:xfrm>
            <a:off x="5441271" y="4194426"/>
            <a:ext cx="1306286" cy="10798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2CF05DF-BA63-8380-C74A-DD91AEDD8E30}"/>
              </a:ext>
            </a:extLst>
          </p:cNvPr>
          <p:cNvSpPr txBox="1"/>
          <p:nvPr/>
        </p:nvSpPr>
        <p:spPr>
          <a:xfrm>
            <a:off x="5442778" y="1994204"/>
            <a:ext cx="1399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Light source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2384808-4A41-BBEB-9B82-93F8AC584672}"/>
              </a:ext>
            </a:extLst>
          </p:cNvPr>
          <p:cNvSpPr txBox="1"/>
          <p:nvPr/>
        </p:nvSpPr>
        <p:spPr>
          <a:xfrm>
            <a:off x="6836781" y="2599412"/>
            <a:ext cx="10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Polarizer</a:t>
            </a:r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3E8A261-29CC-2FA5-4E0D-EBA58F361620}"/>
              </a:ext>
            </a:extLst>
          </p:cNvPr>
          <p:cNvSpPr txBox="1"/>
          <p:nvPr/>
        </p:nvSpPr>
        <p:spPr>
          <a:xfrm>
            <a:off x="6836781" y="3244334"/>
            <a:ext cx="151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Liquid</a:t>
            </a:r>
            <a:r>
              <a:rPr lang="fr-FR" dirty="0"/>
              <a:t> </a:t>
            </a:r>
            <a:r>
              <a:rPr lang="fr-FR" dirty="0" err="1"/>
              <a:t>crystal</a:t>
            </a:r>
            <a:endParaRPr lang="fr-FR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3653353E-17D7-F8BC-50B8-62D6A85F0E16}"/>
              </a:ext>
            </a:extLst>
          </p:cNvPr>
          <p:cNvSpPr txBox="1"/>
          <p:nvPr/>
        </p:nvSpPr>
        <p:spPr>
          <a:xfrm>
            <a:off x="6836781" y="4045259"/>
            <a:ext cx="10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Polarizer</a:t>
            </a:r>
            <a:endParaRPr lang="fr-FR" dirty="0"/>
          </a:p>
        </p:txBody>
      </p:sp>
      <p:sp>
        <p:nvSpPr>
          <p:cNvPr id="44" name="Flèche : bas 43">
            <a:extLst>
              <a:ext uri="{FF2B5EF4-FFF2-40B4-BE49-F238E27FC236}">
                <a16:creationId xmlns:a16="http://schemas.microsoft.com/office/drawing/2014/main" id="{5252F8B3-D381-B1F5-C6A9-9A3C5AFCCC2B}"/>
              </a:ext>
            </a:extLst>
          </p:cNvPr>
          <p:cNvSpPr/>
          <p:nvPr/>
        </p:nvSpPr>
        <p:spPr>
          <a:xfrm>
            <a:off x="6044417" y="4193941"/>
            <a:ext cx="123941" cy="379825"/>
          </a:xfrm>
          <a:prstGeom prst="downArrow">
            <a:avLst/>
          </a:prstGeom>
          <a:solidFill>
            <a:srgbClr val="87111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58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F954E-B3E1-3140-5F26-F4296A2B8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89D283E-A3DF-01A1-0F5E-F54823704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Variable </a:t>
            </a:r>
            <a:r>
              <a:rPr lang="fr-FR" dirty="0" err="1"/>
              <a:t>polarization</a:t>
            </a:r>
            <a:r>
              <a:rPr lang="fr-FR" dirty="0"/>
              <a:t> retarder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4865A3A-0409-8848-C16C-E52D47A50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647CA71-DE60-DAE1-5ACB-83EDFD69B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50E320-266D-E0A8-5A15-4999DC4E905C}"/>
              </a:ext>
            </a:extLst>
          </p:cNvPr>
          <p:cNvSpPr txBox="1"/>
          <p:nvPr/>
        </p:nvSpPr>
        <p:spPr>
          <a:xfrm>
            <a:off x="207929" y="1876926"/>
            <a:ext cx="3309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/>
              <a:t>Each</a:t>
            </a:r>
            <a:r>
              <a:rPr lang="fr-FR" sz="1200" dirty="0"/>
              <a:t> pixel of a </a:t>
            </a:r>
            <a:r>
              <a:rPr lang="fr-FR" sz="1200" dirty="0" err="1"/>
              <a:t>Liquid</a:t>
            </a:r>
            <a:r>
              <a:rPr lang="fr-FR" sz="1200" dirty="0"/>
              <a:t> Crystal Display (LCD) </a:t>
            </a:r>
            <a:r>
              <a:rPr lang="fr-FR" sz="1200" dirty="0" err="1"/>
              <a:t>contains</a:t>
            </a:r>
            <a:r>
              <a:rPr lang="fr-FR" sz="1200" dirty="0"/>
              <a:t> a </a:t>
            </a:r>
            <a:r>
              <a:rPr lang="fr-FR" sz="1200" dirty="0" err="1"/>
              <a:t>liquid</a:t>
            </a:r>
            <a:r>
              <a:rPr lang="fr-FR" sz="1200" dirty="0"/>
              <a:t> </a:t>
            </a:r>
            <a:r>
              <a:rPr lang="fr-FR" sz="1200" dirty="0" err="1"/>
              <a:t>crystal</a:t>
            </a:r>
            <a:endParaRPr lang="fr-FR" sz="12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24FD907-1DDE-F89E-FA47-B83D417381C2}"/>
              </a:ext>
            </a:extLst>
          </p:cNvPr>
          <p:cNvGrpSpPr/>
          <p:nvPr/>
        </p:nvGrpSpPr>
        <p:grpSpPr>
          <a:xfrm>
            <a:off x="9845239" y="1517345"/>
            <a:ext cx="544043" cy="1495425"/>
            <a:chOff x="4690916" y="2551893"/>
            <a:chExt cx="544043" cy="1495425"/>
          </a:xfrm>
        </p:grpSpPr>
        <p:sp>
          <p:nvSpPr>
            <p:cNvPr id="8" name="Flèche : bas 7">
              <a:extLst>
                <a:ext uri="{FF2B5EF4-FFF2-40B4-BE49-F238E27FC236}">
                  <a16:creationId xmlns:a16="http://schemas.microsoft.com/office/drawing/2014/main" id="{3F80BCD5-74F6-9AEC-FE07-717D67E28444}"/>
                </a:ext>
              </a:extLst>
            </p:cNvPr>
            <p:cNvSpPr/>
            <p:nvPr/>
          </p:nvSpPr>
          <p:spPr>
            <a:xfrm>
              <a:off x="4911153" y="2551893"/>
              <a:ext cx="142504" cy="1495425"/>
            </a:xfrm>
            <a:prstGeom prst="downArrow">
              <a:avLst/>
            </a:prstGeom>
            <a:solidFill>
              <a:srgbClr val="87111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0197378-BB29-6A7F-F7B4-E9E24FEB935B}"/>
                </a:ext>
              </a:extLst>
            </p:cNvPr>
            <p:cNvGrpSpPr/>
            <p:nvPr/>
          </p:nvGrpSpPr>
          <p:grpSpPr>
            <a:xfrm>
              <a:off x="4690916" y="2872696"/>
              <a:ext cx="540871" cy="126000"/>
              <a:chOff x="3984796" y="1907496"/>
              <a:chExt cx="540871" cy="126000"/>
            </a:xfrm>
          </p:grpSpPr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E5AE9973-CA2B-9A38-0DE9-2679D18F8D0D}"/>
                  </a:ext>
                </a:extLst>
              </p:cNvPr>
              <p:cNvSpPr/>
              <p:nvPr/>
            </p:nvSpPr>
            <p:spPr>
              <a:xfrm>
                <a:off x="4383163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B3398BB-EFBB-D91C-1F6F-5242AD3CAEC4}"/>
                  </a:ext>
                </a:extLst>
              </p:cNvPr>
              <p:cNvSpPr/>
              <p:nvPr/>
            </p:nvSpPr>
            <p:spPr>
              <a:xfrm>
                <a:off x="4056048" y="1908195"/>
                <a:ext cx="399955" cy="12481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7023CD1-BD36-881C-0990-139A9B2C8174}"/>
                  </a:ext>
                </a:extLst>
              </p:cNvPr>
              <p:cNvSpPr/>
              <p:nvPr/>
            </p:nvSpPr>
            <p:spPr>
              <a:xfrm>
                <a:off x="4442495" y="1915556"/>
                <a:ext cx="2384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C23B4660-E835-EBE7-AF82-DC0F4D3BD90C}"/>
                  </a:ext>
                </a:extLst>
              </p:cNvPr>
              <p:cNvSpPr/>
              <p:nvPr/>
            </p:nvSpPr>
            <p:spPr>
              <a:xfrm>
                <a:off x="3984796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7DA8F64-AA66-EBE9-9FCD-52C3AF891456}"/>
                </a:ext>
              </a:extLst>
            </p:cNvPr>
            <p:cNvGrpSpPr/>
            <p:nvPr/>
          </p:nvGrpSpPr>
          <p:grpSpPr>
            <a:xfrm>
              <a:off x="4691709" y="3028121"/>
              <a:ext cx="540871" cy="126000"/>
              <a:chOff x="3984796" y="1907496"/>
              <a:chExt cx="540871" cy="126000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F33BEAB9-2337-56A5-6C93-CDB438D6E1EB}"/>
                  </a:ext>
                </a:extLst>
              </p:cNvPr>
              <p:cNvSpPr/>
              <p:nvPr/>
            </p:nvSpPr>
            <p:spPr>
              <a:xfrm>
                <a:off x="4383163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1BA057-9D9A-4E44-5194-7F30D0CD90ED}"/>
                  </a:ext>
                </a:extLst>
              </p:cNvPr>
              <p:cNvSpPr/>
              <p:nvPr/>
            </p:nvSpPr>
            <p:spPr>
              <a:xfrm>
                <a:off x="4056048" y="1908195"/>
                <a:ext cx="399955" cy="12481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86D541-4553-BEE7-03E7-29080C7AC907}"/>
                  </a:ext>
                </a:extLst>
              </p:cNvPr>
              <p:cNvSpPr/>
              <p:nvPr/>
            </p:nvSpPr>
            <p:spPr>
              <a:xfrm>
                <a:off x="4442495" y="1915556"/>
                <a:ext cx="2384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ED8C2F06-FB07-1622-1B69-CCBD7B22E4FA}"/>
                  </a:ext>
                </a:extLst>
              </p:cNvPr>
              <p:cNvSpPr/>
              <p:nvPr/>
            </p:nvSpPr>
            <p:spPr>
              <a:xfrm>
                <a:off x="3984796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745BF6A8-99C5-20AC-F026-B2E414B5B9A4}"/>
                </a:ext>
              </a:extLst>
            </p:cNvPr>
            <p:cNvGrpSpPr/>
            <p:nvPr/>
          </p:nvGrpSpPr>
          <p:grpSpPr>
            <a:xfrm>
              <a:off x="4692502" y="3183546"/>
              <a:ext cx="540871" cy="126000"/>
              <a:chOff x="3984796" y="1907496"/>
              <a:chExt cx="540871" cy="126000"/>
            </a:xfrm>
          </p:grpSpPr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F03B17A9-AACD-3645-5F66-D81FE5C78779}"/>
                  </a:ext>
                </a:extLst>
              </p:cNvPr>
              <p:cNvSpPr/>
              <p:nvPr/>
            </p:nvSpPr>
            <p:spPr>
              <a:xfrm>
                <a:off x="4383163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D6A6C3C-BE3C-33CA-F507-E2D35AAE437F}"/>
                  </a:ext>
                </a:extLst>
              </p:cNvPr>
              <p:cNvSpPr/>
              <p:nvPr/>
            </p:nvSpPr>
            <p:spPr>
              <a:xfrm>
                <a:off x="4056048" y="1908195"/>
                <a:ext cx="399955" cy="12481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6244745-EAF6-D655-229F-5220D5AC4E9B}"/>
                  </a:ext>
                </a:extLst>
              </p:cNvPr>
              <p:cNvSpPr/>
              <p:nvPr/>
            </p:nvSpPr>
            <p:spPr>
              <a:xfrm>
                <a:off x="4442495" y="1915556"/>
                <a:ext cx="2384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7081ABD-F919-2E7E-EA25-AC29EC5D1A6B}"/>
                  </a:ext>
                </a:extLst>
              </p:cNvPr>
              <p:cNvSpPr/>
              <p:nvPr/>
            </p:nvSpPr>
            <p:spPr>
              <a:xfrm>
                <a:off x="3984796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FCE2E41C-3E5A-AA0C-35AE-69C385C38E5E}"/>
                </a:ext>
              </a:extLst>
            </p:cNvPr>
            <p:cNvGrpSpPr/>
            <p:nvPr/>
          </p:nvGrpSpPr>
          <p:grpSpPr>
            <a:xfrm>
              <a:off x="4693295" y="3338971"/>
              <a:ext cx="540871" cy="126000"/>
              <a:chOff x="3984796" y="1907496"/>
              <a:chExt cx="540871" cy="126000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93759255-B4FA-790A-D543-FC76BCA5C548}"/>
                  </a:ext>
                </a:extLst>
              </p:cNvPr>
              <p:cNvSpPr/>
              <p:nvPr/>
            </p:nvSpPr>
            <p:spPr>
              <a:xfrm>
                <a:off x="4383163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75916D2-C991-B65C-0BC2-42EC6CECB2CF}"/>
                  </a:ext>
                </a:extLst>
              </p:cNvPr>
              <p:cNvSpPr/>
              <p:nvPr/>
            </p:nvSpPr>
            <p:spPr>
              <a:xfrm>
                <a:off x="4056048" y="1908195"/>
                <a:ext cx="399955" cy="12481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743694B-A946-274C-FE6B-8E41AD123C79}"/>
                  </a:ext>
                </a:extLst>
              </p:cNvPr>
              <p:cNvSpPr/>
              <p:nvPr/>
            </p:nvSpPr>
            <p:spPr>
              <a:xfrm>
                <a:off x="4442495" y="1915556"/>
                <a:ext cx="2384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E89178BB-F047-520E-C0CC-54D2FE2A2D08}"/>
                  </a:ext>
                </a:extLst>
              </p:cNvPr>
              <p:cNvSpPr/>
              <p:nvPr/>
            </p:nvSpPr>
            <p:spPr>
              <a:xfrm>
                <a:off x="3984796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E1611851-B995-AE75-D93C-C01C9152ADE7}"/>
                </a:ext>
              </a:extLst>
            </p:cNvPr>
            <p:cNvGrpSpPr/>
            <p:nvPr/>
          </p:nvGrpSpPr>
          <p:grpSpPr>
            <a:xfrm>
              <a:off x="4694088" y="3494396"/>
              <a:ext cx="540871" cy="126000"/>
              <a:chOff x="3984796" y="1907496"/>
              <a:chExt cx="540871" cy="126000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374BAF4-B19E-8A67-15F5-D07AC2CC4AE9}"/>
                  </a:ext>
                </a:extLst>
              </p:cNvPr>
              <p:cNvSpPr/>
              <p:nvPr/>
            </p:nvSpPr>
            <p:spPr>
              <a:xfrm>
                <a:off x="4383163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5B2D23D-C919-CCBA-1C5E-580AD0CE4558}"/>
                  </a:ext>
                </a:extLst>
              </p:cNvPr>
              <p:cNvSpPr/>
              <p:nvPr/>
            </p:nvSpPr>
            <p:spPr>
              <a:xfrm>
                <a:off x="4056048" y="1908195"/>
                <a:ext cx="399955" cy="12481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B833F4F-FF5D-E004-D958-FD05297319EF}"/>
                  </a:ext>
                </a:extLst>
              </p:cNvPr>
              <p:cNvSpPr/>
              <p:nvPr/>
            </p:nvSpPr>
            <p:spPr>
              <a:xfrm>
                <a:off x="4442495" y="1915556"/>
                <a:ext cx="2384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1809961E-64BD-CF4A-70F5-094FE4076695}"/>
                  </a:ext>
                </a:extLst>
              </p:cNvPr>
              <p:cNvSpPr/>
              <p:nvPr/>
            </p:nvSpPr>
            <p:spPr>
              <a:xfrm>
                <a:off x="3984796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F8A974EE-718F-BD2A-B334-BEC916D7D0B1}"/>
              </a:ext>
            </a:extLst>
          </p:cNvPr>
          <p:cNvGrpSpPr/>
          <p:nvPr/>
        </p:nvGrpSpPr>
        <p:grpSpPr>
          <a:xfrm>
            <a:off x="10045748" y="3373144"/>
            <a:ext cx="142504" cy="1495425"/>
            <a:chOff x="6632342" y="2561348"/>
            <a:chExt cx="142504" cy="1495425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D3EE4C7B-A15A-182F-8039-B995A7C23996}"/>
                </a:ext>
              </a:extLst>
            </p:cNvPr>
            <p:cNvGrpSpPr/>
            <p:nvPr/>
          </p:nvGrpSpPr>
          <p:grpSpPr>
            <a:xfrm rot="5400000">
              <a:off x="6428390" y="2903372"/>
              <a:ext cx="540871" cy="126000"/>
              <a:chOff x="3984796" y="1907496"/>
              <a:chExt cx="540871" cy="126000"/>
            </a:xfrm>
          </p:grpSpPr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8E495480-5677-9673-4BBB-1C453B5CE599}"/>
                  </a:ext>
                </a:extLst>
              </p:cNvPr>
              <p:cNvSpPr/>
              <p:nvPr/>
            </p:nvSpPr>
            <p:spPr>
              <a:xfrm>
                <a:off x="4383163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21F04E6-467C-1EEC-6E16-F685E0B3DC2A}"/>
                  </a:ext>
                </a:extLst>
              </p:cNvPr>
              <p:cNvSpPr/>
              <p:nvPr/>
            </p:nvSpPr>
            <p:spPr>
              <a:xfrm>
                <a:off x="4056048" y="1908195"/>
                <a:ext cx="399955" cy="12481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655FECC-379C-B38A-18CE-A7FD9E5D98A0}"/>
                  </a:ext>
                </a:extLst>
              </p:cNvPr>
              <p:cNvSpPr/>
              <p:nvPr/>
            </p:nvSpPr>
            <p:spPr>
              <a:xfrm>
                <a:off x="4442495" y="1915556"/>
                <a:ext cx="2384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ED7039E6-0623-A64B-060F-6C0376BC2B3B}"/>
                  </a:ext>
                </a:extLst>
              </p:cNvPr>
              <p:cNvSpPr/>
              <p:nvPr/>
            </p:nvSpPr>
            <p:spPr>
              <a:xfrm>
                <a:off x="3984796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F6F99A7F-3A50-25A0-41F9-3E555C70076B}"/>
                </a:ext>
              </a:extLst>
            </p:cNvPr>
            <p:cNvGrpSpPr/>
            <p:nvPr/>
          </p:nvGrpSpPr>
          <p:grpSpPr>
            <a:xfrm rot="5400000">
              <a:off x="6429183" y="3058797"/>
              <a:ext cx="540871" cy="126000"/>
              <a:chOff x="3984796" y="1907496"/>
              <a:chExt cx="540871" cy="126000"/>
            </a:xfrm>
          </p:grpSpPr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439943C5-5D15-DDA3-C752-7F6D1B3A4984}"/>
                  </a:ext>
                </a:extLst>
              </p:cNvPr>
              <p:cNvSpPr/>
              <p:nvPr/>
            </p:nvSpPr>
            <p:spPr>
              <a:xfrm>
                <a:off x="4383163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6D36773-F05F-AA8D-27D1-BE899190F2BB}"/>
                  </a:ext>
                </a:extLst>
              </p:cNvPr>
              <p:cNvSpPr/>
              <p:nvPr/>
            </p:nvSpPr>
            <p:spPr>
              <a:xfrm>
                <a:off x="4056048" y="1908195"/>
                <a:ext cx="399955" cy="12481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888A750-A1F1-ADF8-DE20-DF0D791944B2}"/>
                  </a:ext>
                </a:extLst>
              </p:cNvPr>
              <p:cNvSpPr/>
              <p:nvPr/>
            </p:nvSpPr>
            <p:spPr>
              <a:xfrm>
                <a:off x="4442495" y="1915556"/>
                <a:ext cx="2384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id="{8E6DA5D4-06D0-C976-A169-2E5326A95C1E}"/>
                  </a:ext>
                </a:extLst>
              </p:cNvPr>
              <p:cNvSpPr/>
              <p:nvPr/>
            </p:nvSpPr>
            <p:spPr>
              <a:xfrm>
                <a:off x="3984796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</p:grp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1761E1BE-BC95-3880-1866-4A42F566BB79}"/>
                </a:ext>
              </a:extLst>
            </p:cNvPr>
            <p:cNvGrpSpPr/>
            <p:nvPr/>
          </p:nvGrpSpPr>
          <p:grpSpPr>
            <a:xfrm rot="5400000">
              <a:off x="6429976" y="3214222"/>
              <a:ext cx="540871" cy="126000"/>
              <a:chOff x="3984796" y="1907496"/>
              <a:chExt cx="540871" cy="126000"/>
            </a:xfrm>
          </p:grpSpPr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01F98912-1A2F-886B-E292-6172EB605DB2}"/>
                  </a:ext>
                </a:extLst>
              </p:cNvPr>
              <p:cNvSpPr/>
              <p:nvPr/>
            </p:nvSpPr>
            <p:spPr>
              <a:xfrm>
                <a:off x="4383163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1BC0D27-534A-677E-D3FE-40C1F4DC1F8E}"/>
                  </a:ext>
                </a:extLst>
              </p:cNvPr>
              <p:cNvSpPr/>
              <p:nvPr/>
            </p:nvSpPr>
            <p:spPr>
              <a:xfrm>
                <a:off x="4056048" y="1908195"/>
                <a:ext cx="399955" cy="12481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1D22A77-AABB-E4A3-73D1-972FE0F354CB}"/>
                  </a:ext>
                </a:extLst>
              </p:cNvPr>
              <p:cNvSpPr/>
              <p:nvPr/>
            </p:nvSpPr>
            <p:spPr>
              <a:xfrm>
                <a:off x="4442495" y="1915556"/>
                <a:ext cx="2384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D83F1E4F-0761-DEAE-974D-CC4A8FA0E8E7}"/>
                  </a:ext>
                </a:extLst>
              </p:cNvPr>
              <p:cNvSpPr/>
              <p:nvPr/>
            </p:nvSpPr>
            <p:spPr>
              <a:xfrm>
                <a:off x="3984796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B14A663F-BC09-7CE4-7A40-2E01DD55EB96}"/>
                </a:ext>
              </a:extLst>
            </p:cNvPr>
            <p:cNvGrpSpPr/>
            <p:nvPr/>
          </p:nvGrpSpPr>
          <p:grpSpPr>
            <a:xfrm rot="5400000">
              <a:off x="6430769" y="3369647"/>
              <a:ext cx="540871" cy="126000"/>
              <a:chOff x="3984796" y="1907496"/>
              <a:chExt cx="540871" cy="126000"/>
            </a:xfrm>
          </p:grpSpPr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94507138-C3FD-4D48-E9EB-76AA96274D91}"/>
                  </a:ext>
                </a:extLst>
              </p:cNvPr>
              <p:cNvSpPr/>
              <p:nvPr/>
            </p:nvSpPr>
            <p:spPr>
              <a:xfrm>
                <a:off x="4383163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B4C7D30-A9E7-0C83-CF3A-C0EA882465B8}"/>
                  </a:ext>
                </a:extLst>
              </p:cNvPr>
              <p:cNvSpPr/>
              <p:nvPr/>
            </p:nvSpPr>
            <p:spPr>
              <a:xfrm>
                <a:off x="4056048" y="1908195"/>
                <a:ext cx="399955" cy="12481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8CD24FD-AA0C-B191-EA51-725409C4F5F0}"/>
                  </a:ext>
                </a:extLst>
              </p:cNvPr>
              <p:cNvSpPr/>
              <p:nvPr/>
            </p:nvSpPr>
            <p:spPr>
              <a:xfrm>
                <a:off x="4442495" y="1915556"/>
                <a:ext cx="2384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AF6F7C3C-F1B1-5086-1B5B-2D47E3E8BF92}"/>
                  </a:ext>
                </a:extLst>
              </p:cNvPr>
              <p:cNvSpPr/>
              <p:nvPr/>
            </p:nvSpPr>
            <p:spPr>
              <a:xfrm>
                <a:off x="3984796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DE3C49E1-858C-E983-4936-62572800618A}"/>
                </a:ext>
              </a:extLst>
            </p:cNvPr>
            <p:cNvGrpSpPr/>
            <p:nvPr/>
          </p:nvGrpSpPr>
          <p:grpSpPr>
            <a:xfrm rot="5400000">
              <a:off x="6431562" y="3525072"/>
              <a:ext cx="540871" cy="126000"/>
              <a:chOff x="3984796" y="1907496"/>
              <a:chExt cx="540871" cy="126000"/>
            </a:xfrm>
          </p:grpSpPr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FC75AD97-478A-44DE-EDA7-6520E706911C}"/>
                  </a:ext>
                </a:extLst>
              </p:cNvPr>
              <p:cNvSpPr/>
              <p:nvPr/>
            </p:nvSpPr>
            <p:spPr>
              <a:xfrm>
                <a:off x="4383163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AE1913B-34B2-A63F-7976-0C9BC689EEB5}"/>
                  </a:ext>
                </a:extLst>
              </p:cNvPr>
              <p:cNvSpPr/>
              <p:nvPr/>
            </p:nvSpPr>
            <p:spPr>
              <a:xfrm>
                <a:off x="4056048" y="1908195"/>
                <a:ext cx="399955" cy="12481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78FA14C-85C9-763C-1973-DAA70C96E64B}"/>
                  </a:ext>
                </a:extLst>
              </p:cNvPr>
              <p:cNvSpPr/>
              <p:nvPr/>
            </p:nvSpPr>
            <p:spPr>
              <a:xfrm>
                <a:off x="4442495" y="1915556"/>
                <a:ext cx="2384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8A48C52F-6C22-F00E-4470-7F199C0956DD}"/>
                  </a:ext>
                </a:extLst>
              </p:cNvPr>
              <p:cNvSpPr/>
              <p:nvPr/>
            </p:nvSpPr>
            <p:spPr>
              <a:xfrm>
                <a:off x="3984796" y="1907496"/>
                <a:ext cx="142504" cy="12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u="sng"/>
              </a:p>
            </p:txBody>
          </p:sp>
        </p:grpSp>
        <p:sp>
          <p:nvSpPr>
            <p:cNvPr id="40" name="Flèche : bas 39">
              <a:extLst>
                <a:ext uri="{FF2B5EF4-FFF2-40B4-BE49-F238E27FC236}">
                  <a16:creationId xmlns:a16="http://schemas.microsoft.com/office/drawing/2014/main" id="{A3ECF579-F654-0188-A03F-6EBD86B521B3}"/>
                </a:ext>
              </a:extLst>
            </p:cNvPr>
            <p:cNvSpPr/>
            <p:nvPr/>
          </p:nvSpPr>
          <p:spPr>
            <a:xfrm>
              <a:off x="6632342" y="2561348"/>
              <a:ext cx="142504" cy="1495425"/>
            </a:xfrm>
            <a:prstGeom prst="downArrow">
              <a:avLst/>
            </a:prstGeom>
            <a:solidFill>
              <a:srgbClr val="87111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9AF03962-8297-95CA-C37C-499577B4944F}"/>
              </a:ext>
            </a:extLst>
          </p:cNvPr>
          <p:cNvSpPr txBox="1"/>
          <p:nvPr/>
        </p:nvSpPr>
        <p:spPr>
          <a:xfrm>
            <a:off x="10350953" y="1882083"/>
            <a:ext cx="1803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Non-</a:t>
            </a:r>
            <a:r>
              <a:rPr lang="fr-FR" sz="1100" dirty="0" err="1"/>
              <a:t>uniform</a:t>
            </a:r>
            <a:r>
              <a:rPr lang="fr-FR" sz="1100" dirty="0"/>
              <a:t> in transverse plane : high retardation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6FF7352E-5F5D-7D33-CBA9-BE4217520379}"/>
              </a:ext>
            </a:extLst>
          </p:cNvPr>
          <p:cNvSpPr txBox="1"/>
          <p:nvPr/>
        </p:nvSpPr>
        <p:spPr>
          <a:xfrm>
            <a:off x="10302938" y="3807788"/>
            <a:ext cx="180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Uniform in transverse plane : </a:t>
            </a:r>
            <a:r>
              <a:rPr lang="fr-FR" sz="1100" dirty="0" err="1"/>
              <a:t>low</a:t>
            </a:r>
            <a:r>
              <a:rPr lang="fr-FR" sz="1100" dirty="0"/>
              <a:t> retardation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06500B45-72EF-2AA3-15DF-DEA996407B61}"/>
              </a:ext>
            </a:extLst>
          </p:cNvPr>
          <p:cNvCxnSpPr/>
          <p:nvPr/>
        </p:nvCxnSpPr>
        <p:spPr>
          <a:xfrm flipV="1">
            <a:off x="8610600" y="2312483"/>
            <a:ext cx="1020288" cy="329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FF66A0D9-C905-9040-AEE9-FDC54C4F46CA}"/>
              </a:ext>
            </a:extLst>
          </p:cNvPr>
          <p:cNvSpPr txBox="1"/>
          <p:nvPr/>
        </p:nvSpPr>
        <p:spPr>
          <a:xfrm>
            <a:off x="2701636" y="5373584"/>
            <a:ext cx="6393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Liquid</a:t>
            </a:r>
            <a:r>
              <a:rPr lang="fr-FR" sz="2000" dirty="0"/>
              <a:t> </a:t>
            </a:r>
            <a:r>
              <a:rPr lang="fr-FR" sz="2000" dirty="0" err="1"/>
              <a:t>crystals</a:t>
            </a:r>
            <a:r>
              <a:rPr lang="fr-FR" sz="2000" dirty="0"/>
              <a:t> are variable </a:t>
            </a:r>
            <a:r>
              <a:rPr lang="fr-FR" sz="2000" dirty="0" err="1"/>
              <a:t>polarization</a:t>
            </a:r>
            <a:r>
              <a:rPr lang="fr-FR" sz="2000" dirty="0"/>
              <a:t> </a:t>
            </a:r>
            <a:r>
              <a:rPr lang="fr-FR" sz="2000" dirty="0" err="1"/>
              <a:t>retarders</a:t>
            </a:r>
            <a:endParaRPr lang="fr-FR" sz="2000" dirty="0"/>
          </a:p>
        </p:txBody>
      </p:sp>
      <p:pic>
        <p:nvPicPr>
          <p:cNvPr id="65" name="Image 64" descr="Une image contenant ciel, capture d’écran, cadre photo&#10;&#10;Le contenu généré par l’IA peut être incorrect.">
            <a:extLst>
              <a:ext uri="{FF2B5EF4-FFF2-40B4-BE49-F238E27FC236}">
                <a16:creationId xmlns:a16="http://schemas.microsoft.com/office/drawing/2014/main" id="{0B0A8A4D-00A5-AAC3-CB83-512A26A56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" y="2196121"/>
            <a:ext cx="3810000" cy="3076575"/>
          </a:xfrm>
          <a:prstGeom prst="rect">
            <a:avLst/>
          </a:prstGeom>
        </p:spPr>
      </p:pic>
      <p:grpSp>
        <p:nvGrpSpPr>
          <p:cNvPr id="66" name="Groupe 65">
            <a:extLst>
              <a:ext uri="{FF2B5EF4-FFF2-40B4-BE49-F238E27FC236}">
                <a16:creationId xmlns:a16="http://schemas.microsoft.com/office/drawing/2014/main" id="{4BEB2649-8D46-3C95-08CF-F0DCFCE5063C}"/>
              </a:ext>
            </a:extLst>
          </p:cNvPr>
          <p:cNvGrpSpPr/>
          <p:nvPr/>
        </p:nvGrpSpPr>
        <p:grpSpPr>
          <a:xfrm>
            <a:off x="5821763" y="2060729"/>
            <a:ext cx="3986464" cy="2912378"/>
            <a:chOff x="5821763" y="2060729"/>
            <a:chExt cx="3986464" cy="2912378"/>
          </a:xfrm>
        </p:grpSpPr>
        <p:pic>
          <p:nvPicPr>
            <p:cNvPr id="67" name="Picture 4">
              <a:extLst>
                <a:ext uri="{FF2B5EF4-FFF2-40B4-BE49-F238E27FC236}">
                  <a16:creationId xmlns:a16="http://schemas.microsoft.com/office/drawing/2014/main" id="{21B544F3-096B-1796-36C4-2D47BAD46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2009" y="2060729"/>
              <a:ext cx="3936218" cy="2912378"/>
            </a:xfrm>
            <a:prstGeom prst="rect">
              <a:avLst/>
            </a:prstGeom>
          </p:spPr>
        </p:pic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D3D5DD16-B354-C72F-6F40-ED7DF1B7B806}"/>
                </a:ext>
              </a:extLst>
            </p:cNvPr>
            <p:cNvSpPr txBox="1"/>
            <p:nvPr/>
          </p:nvSpPr>
          <p:spPr>
            <a:xfrm rot="16200000">
              <a:off x="4988842" y="3097977"/>
              <a:ext cx="200439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sz="1600" dirty="0"/>
                <a:t>Retardation[nm]</a:t>
              </a:r>
            </a:p>
          </p:txBody>
        </p:sp>
      </p:grp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BA051929-1DE0-556A-CB2E-F1418114B8A0}"/>
              </a:ext>
            </a:extLst>
          </p:cNvPr>
          <p:cNvCxnSpPr>
            <a:cxnSpLocks/>
          </p:cNvCxnSpPr>
          <p:nvPr/>
        </p:nvCxnSpPr>
        <p:spPr>
          <a:xfrm flipV="1">
            <a:off x="9116440" y="4052949"/>
            <a:ext cx="800051" cy="773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00A585EA-3373-E7B6-93AF-930A22B0BB92}"/>
              </a:ext>
            </a:extLst>
          </p:cNvPr>
          <p:cNvCxnSpPr>
            <a:cxnSpLocks/>
          </p:cNvCxnSpPr>
          <p:nvPr/>
        </p:nvCxnSpPr>
        <p:spPr>
          <a:xfrm flipV="1">
            <a:off x="8463534" y="2109633"/>
            <a:ext cx="1271529" cy="2093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343E5478-9A7D-C4DE-B9F7-C012D507F0B6}"/>
              </a:ext>
            </a:extLst>
          </p:cNvPr>
          <p:cNvCxnSpPr>
            <a:cxnSpLocks/>
          </p:cNvCxnSpPr>
          <p:nvPr/>
        </p:nvCxnSpPr>
        <p:spPr>
          <a:xfrm flipV="1">
            <a:off x="3348217" y="2318887"/>
            <a:ext cx="2042524" cy="1023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3C6A07B1-A0E3-B263-5E77-374BD7EAFFCF}"/>
              </a:ext>
            </a:extLst>
          </p:cNvPr>
          <p:cNvCxnSpPr>
            <a:cxnSpLocks/>
          </p:cNvCxnSpPr>
          <p:nvPr/>
        </p:nvCxnSpPr>
        <p:spPr>
          <a:xfrm>
            <a:off x="3348217" y="3429000"/>
            <a:ext cx="2069034" cy="11447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FE54FF87-F8D8-7067-785C-B0D1ED0E8CC3}"/>
              </a:ext>
            </a:extLst>
          </p:cNvPr>
          <p:cNvSpPr/>
          <p:nvPr/>
        </p:nvSpPr>
        <p:spPr>
          <a:xfrm>
            <a:off x="3251964" y="3342368"/>
            <a:ext cx="96253" cy="1008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462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DA8F5-8D26-C02D-CDFA-53704E987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BDA9789-81F0-DCD2-CF1A-3139FB19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Full </a:t>
            </a:r>
            <a:r>
              <a:rPr lang="fr-FR" dirty="0" err="1"/>
              <a:t>polarization</a:t>
            </a:r>
            <a:r>
              <a:rPr lang="fr-FR" dirty="0"/>
              <a:t> control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5EC6BC-86BC-C348-2C87-D00167DC5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fr-FR" altLang="ja-JP"/>
              <a:t>KIW 14 - Perugia, 15/05/2026</a:t>
            </a:r>
            <a:endParaRPr kumimoji="1" lang="ja-JP" alt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47757D2-BE14-4D38-FE50-09A24EAB9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C7DC-7F5C-4DAB-8BE3-92E3A6798164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Image 5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F796501C-7B65-0D9B-7982-E0F2244DB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4" y="3655390"/>
            <a:ext cx="4996693" cy="2247853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65C58744-5693-A219-967F-467B83D8E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467" y="3109722"/>
            <a:ext cx="3521086" cy="342919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C2C50F7-0D7B-4734-EE84-EC62D01E3A51}"/>
              </a:ext>
            </a:extLst>
          </p:cNvPr>
          <p:cNvSpPr txBox="1"/>
          <p:nvPr/>
        </p:nvSpPr>
        <p:spPr>
          <a:xfrm>
            <a:off x="417626" y="872957"/>
            <a:ext cx="105509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Using</a:t>
            </a:r>
            <a:r>
              <a:rPr lang="fr-FR" sz="2000" dirty="0"/>
              <a:t> a pair of </a:t>
            </a:r>
            <a:r>
              <a:rPr lang="fr-FR" sz="2000" dirty="0" err="1"/>
              <a:t>liquid</a:t>
            </a:r>
            <a:r>
              <a:rPr lang="fr-FR" sz="2000" dirty="0"/>
              <a:t> </a:t>
            </a:r>
            <a:r>
              <a:rPr lang="fr-FR" sz="2000" dirty="0" err="1"/>
              <a:t>crystals</a:t>
            </a:r>
            <a:r>
              <a:rPr lang="fr-FR" sz="2000" dirty="0"/>
              <a:t> </a:t>
            </a:r>
            <a:r>
              <a:rPr lang="fr-FR" dirty="0"/>
              <a:t>(variable </a:t>
            </a:r>
            <a:r>
              <a:rPr lang="fr-FR" dirty="0" err="1"/>
              <a:t>polarization</a:t>
            </a:r>
            <a:r>
              <a:rPr lang="fr-FR" dirty="0"/>
              <a:t> </a:t>
            </a:r>
            <a:r>
              <a:rPr lang="fr-FR" dirty="0" err="1"/>
              <a:t>retarders</a:t>
            </a:r>
            <a:r>
              <a:rPr lang="fr-FR" dirty="0"/>
              <a:t>)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their</a:t>
            </a:r>
            <a:r>
              <a:rPr lang="fr-FR" sz="2000" dirty="0"/>
              <a:t> axis </a:t>
            </a:r>
            <a:r>
              <a:rPr lang="fr-FR" sz="2000" dirty="0" err="1"/>
              <a:t>separated</a:t>
            </a:r>
            <a:r>
              <a:rPr lang="fr-FR" sz="2000" dirty="0"/>
              <a:t> by 45</a:t>
            </a:r>
            <a:r>
              <a:rPr lang="fr-FR" sz="2000" baseline="30000" dirty="0"/>
              <a:t>o</a:t>
            </a:r>
            <a:r>
              <a:rPr lang="fr-FR" sz="2000" dirty="0"/>
              <a:t> </a:t>
            </a:r>
            <a:r>
              <a:rPr lang="fr-FR" sz="2000" dirty="0" err="1"/>
              <a:t>it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possible to </a:t>
            </a:r>
            <a:r>
              <a:rPr lang="fr-FR" sz="2000" dirty="0" err="1"/>
              <a:t>generate</a:t>
            </a:r>
            <a:r>
              <a:rPr lang="fr-FR" sz="2000" dirty="0"/>
              <a:t> </a:t>
            </a:r>
            <a:r>
              <a:rPr lang="fr-FR" sz="2000" dirty="0" err="1"/>
              <a:t>any</a:t>
            </a:r>
            <a:r>
              <a:rPr lang="fr-FR" sz="2000" dirty="0"/>
              <a:t> </a:t>
            </a:r>
            <a:r>
              <a:rPr lang="fr-FR" sz="2000" dirty="0" err="1"/>
              <a:t>polarization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The 1</a:t>
            </a:r>
            <a:r>
              <a:rPr lang="fr-FR" sz="2000" baseline="30000" dirty="0"/>
              <a:t>st</a:t>
            </a:r>
            <a:r>
              <a:rPr lang="fr-FR" sz="2000" dirty="0"/>
              <a:t> </a:t>
            </a:r>
            <a:r>
              <a:rPr lang="fr-FR" sz="2000" dirty="0" err="1"/>
              <a:t>liquid</a:t>
            </a:r>
            <a:r>
              <a:rPr lang="fr-FR" sz="2000" dirty="0"/>
              <a:t> </a:t>
            </a:r>
            <a:r>
              <a:rPr lang="fr-FR" sz="2000" dirty="0" err="1"/>
              <a:t>crystal</a:t>
            </a:r>
            <a:r>
              <a:rPr lang="fr-FR" sz="2000" dirty="0"/>
              <a:t> </a:t>
            </a:r>
            <a:r>
              <a:rPr lang="fr-FR" sz="2000" dirty="0" err="1"/>
              <a:t>acts</a:t>
            </a:r>
            <a:r>
              <a:rPr lang="fr-FR" sz="2000" dirty="0"/>
              <a:t> on </a:t>
            </a:r>
            <a:r>
              <a:rPr lang="fr-FR" sz="2000" dirty="0" err="1"/>
              <a:t>polarization</a:t>
            </a:r>
            <a:r>
              <a:rPr lang="fr-FR" sz="2000" dirty="0"/>
              <a:t>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The 2</a:t>
            </a:r>
            <a:r>
              <a:rPr lang="fr-FR" sz="2000" baseline="30000" dirty="0"/>
              <a:t>nd</a:t>
            </a:r>
            <a:r>
              <a:rPr lang="fr-FR" sz="2000" dirty="0"/>
              <a:t> </a:t>
            </a:r>
            <a:r>
              <a:rPr lang="fr-FR" sz="2000" dirty="0" err="1"/>
              <a:t>liquid</a:t>
            </a:r>
            <a:r>
              <a:rPr lang="fr-FR" sz="2000" dirty="0"/>
              <a:t> </a:t>
            </a:r>
            <a:r>
              <a:rPr lang="fr-FR" sz="2000" dirty="0" err="1"/>
              <a:t>crystal</a:t>
            </a:r>
            <a:r>
              <a:rPr lang="fr-FR" sz="2000" dirty="0"/>
              <a:t> </a:t>
            </a:r>
            <a:r>
              <a:rPr lang="fr-FR" sz="2000" dirty="0" err="1"/>
              <a:t>acts</a:t>
            </a:r>
            <a:r>
              <a:rPr lang="fr-FR" sz="2000" dirty="0"/>
              <a:t> on </a:t>
            </a:r>
            <a:r>
              <a:rPr lang="fr-FR" sz="2000" dirty="0" err="1"/>
              <a:t>polarization</a:t>
            </a:r>
            <a:r>
              <a:rPr lang="fr-FR" sz="2000" dirty="0"/>
              <a:t> retardation </a:t>
            </a:r>
          </a:p>
        </p:txBody>
      </p:sp>
    </p:spTree>
    <p:extLst>
      <p:ext uri="{BB962C8B-B14F-4D97-AF65-F5344CB8AC3E}">
        <p14:creationId xmlns:p14="http://schemas.microsoft.com/office/powerpoint/2010/main" val="1538088982"/>
      </p:ext>
    </p:extLst>
  </p:cSld>
  <p:clrMapOvr>
    <a:masterClrMapping/>
  </p:clrMapOvr>
</p:sld>
</file>

<file path=ppt/theme/theme1.xml><?xml version="1.0" encoding="utf-8"?>
<a:theme xmlns:a="http://schemas.openxmlformats.org/drawingml/2006/main" name="Montserrat_gw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ntserrat">
      <a:majorFont>
        <a:latin typeface="Montserrat"/>
        <a:ea typeface="游ゴシック"/>
        <a:cs typeface=""/>
      </a:majorFont>
      <a:minorFont>
        <a:latin typeface="Montserrat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t" id="{039119C3-3B23-4D8F-BB6A-F834C25694CA}" vid="{0075D3A3-D6A2-4543-B725-B6415D4325B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6126</TotalTime>
  <Words>631</Words>
  <Application>Microsoft Office PowerPoint</Application>
  <PresentationFormat>Grand écran</PresentationFormat>
  <Paragraphs>119</Paragraphs>
  <Slides>18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 Math</vt:lpstr>
      <vt:lpstr>Montserrat</vt:lpstr>
      <vt:lpstr>Montserrat_gw</vt:lpstr>
      <vt:lpstr>Birefringence measurement and mitigation techniques</vt:lpstr>
      <vt:lpstr>KAGRA and crystalline test-masses</vt:lpstr>
      <vt:lpstr>Sapphire and birefringence</vt:lpstr>
      <vt:lpstr>KAGRA and birefringence</vt:lpstr>
      <vt:lpstr>Birefringence studies in optical cavity</vt:lpstr>
      <vt:lpstr>The compensation strategy</vt:lpstr>
      <vt:lpstr>Variable polarization retarder</vt:lpstr>
      <vt:lpstr>Variable polarization retarder</vt:lpstr>
      <vt:lpstr>Full polarization control</vt:lpstr>
      <vt:lpstr>1D birefringence compensation</vt:lpstr>
      <vt:lpstr>Birefringence measurement</vt:lpstr>
      <vt:lpstr>2D variable retarders</vt:lpstr>
      <vt:lpstr>2D polarization control</vt:lpstr>
      <vt:lpstr>Fast polarization control</vt:lpstr>
      <vt:lpstr>Birefringence compensation in KAGRA</vt:lpstr>
      <vt:lpstr>Low loss variable retarder</vt:lpstr>
      <vt:lpstr>CO2 laser power stabilization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 Eisenmann</dc:creator>
  <cp:lastModifiedBy>Marc Eisenmann</cp:lastModifiedBy>
  <cp:revision>17</cp:revision>
  <dcterms:created xsi:type="dcterms:W3CDTF">2025-12-16T01:44:27Z</dcterms:created>
  <dcterms:modified xsi:type="dcterms:W3CDTF">2026-05-15T13:06:45Z</dcterms:modified>
</cp:coreProperties>
</file>