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29"/>
  </p:notesMasterIdLst>
  <p:sldIdLst>
    <p:sldId id="464" r:id="rId3"/>
    <p:sldId id="2147477124" r:id="rId4"/>
    <p:sldId id="2147477118" r:id="rId5"/>
    <p:sldId id="2147477115" r:id="rId6"/>
    <p:sldId id="2147477116" r:id="rId7"/>
    <p:sldId id="2147477117" r:id="rId8"/>
    <p:sldId id="2147477120" r:id="rId9"/>
    <p:sldId id="1718" r:id="rId10"/>
    <p:sldId id="1699" r:id="rId11"/>
    <p:sldId id="2147477093" r:id="rId12"/>
    <p:sldId id="2147477121" r:id="rId13"/>
    <p:sldId id="2147477090" r:id="rId14"/>
    <p:sldId id="2147477092" r:id="rId15"/>
    <p:sldId id="2147477091" r:id="rId16"/>
    <p:sldId id="2147477122" r:id="rId17"/>
    <p:sldId id="286" r:id="rId18"/>
    <p:sldId id="266" r:id="rId19"/>
    <p:sldId id="1698" r:id="rId20"/>
    <p:sldId id="2147477123" r:id="rId21"/>
    <p:sldId id="2147477085" r:id="rId22"/>
    <p:sldId id="2147477082" r:id="rId23"/>
    <p:sldId id="2147477083" r:id="rId24"/>
    <p:sldId id="2147477084" r:id="rId25"/>
    <p:sldId id="2147477077" r:id="rId26"/>
    <p:sldId id="2147477096" r:id="rId27"/>
    <p:sldId id="584" r:id="rId28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B"/>
    <a:srgbClr val="ADA99E"/>
    <a:srgbClr val="293372"/>
    <a:srgbClr val="000F4B"/>
    <a:srgbClr val="142882"/>
    <a:srgbClr val="FF2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83" autoAdjust="0"/>
    <p:restoredTop sz="96197" autoAdjust="0"/>
  </p:normalViewPr>
  <p:slideViewPr>
    <p:cSldViewPr snapToGrid="0">
      <p:cViewPr varScale="1">
        <p:scale>
          <a:sx n="84" d="100"/>
          <a:sy n="84" d="100"/>
        </p:scale>
        <p:origin x="533" y="288"/>
      </p:cViewPr>
      <p:guideLst/>
    </p:cSldViewPr>
  </p:slideViewPr>
  <p:outlineViewPr>
    <p:cViewPr>
      <p:scale>
        <a:sx n="33" d="100"/>
        <a:sy n="33" d="100"/>
      </p:scale>
      <p:origin x="0" y="-21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63682\Desktop\Pie%20charts%20Rock%20typ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kuleuven-my.sharepoint.com/personal/hannes_claes1_kuleuven_be/Documents/Einstein_Telescope_ET_IRI/Beusdael_ET21_UCS_Etc_20260220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u0063682\Desktop\Pie%20charts%20Rock%20typ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4-436C-A2B1-501992B202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4-436C-A2B1-501992B202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24-436C-A2B1-501992B2025B}"/>
              </c:ext>
            </c:extLst>
          </c:dPt>
          <c:dLbls>
            <c:dLbl>
              <c:idx val="0"/>
              <c:layout>
                <c:manualLayout>
                  <c:x val="-0.16090966754155736"/>
                  <c:y val="-0.2848375984251968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shale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76399825021871"/>
                      <c:h val="0.2173611111111110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5A24-436C-A2B1-501992B2025B}"/>
                </c:ext>
              </c:extLst>
            </c:dLbl>
            <c:dLbl>
              <c:idx val="1"/>
              <c:layout>
                <c:manualLayout>
                  <c:x val="4.9348206474190345E-3"/>
                  <c:y val="-5.671296296296297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sandstone</a:t>
                    </a:r>
                  </a:p>
                </c:rich>
              </c:tx>
              <c:spPr>
                <a:solidFill>
                  <a:schemeClr val="accent2"/>
                </a:solidFill>
                <a:ln w="12700" cap="flat" cmpd="sng" algn="ctr">
                  <a:solidFill>
                    <a:schemeClr val="accent2">
                      <a:shade val="15000"/>
                    </a:schemeClr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31955380577426"/>
                      <c:h val="0.1016203703703703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5A24-436C-A2B1-501992B2025B}"/>
                </c:ext>
              </c:extLst>
            </c:dLbl>
            <c:dLbl>
              <c:idx val="2"/>
              <c:layout>
                <c:manualLayout>
                  <c:x val="9.8323053368328958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siltstone</a:t>
                    </a:r>
                  </a:p>
                </c:rich>
              </c:tx>
              <c:spPr>
                <a:solidFill>
                  <a:schemeClr val="accent3"/>
                </a:solidFill>
                <a:ln w="12700" cap="flat" cmpd="sng" algn="ctr">
                  <a:solidFill>
                    <a:schemeClr val="accent3">
                      <a:shade val="15000"/>
                    </a:schemeClr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23600174978128"/>
                      <c:h val="0.1108796296296296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5A24-436C-A2B1-501992B202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Sheet1!$B$2:$B$4</c:f>
              <c:strCache>
                <c:ptCount val="3"/>
                <c:pt idx="0">
                  <c:v>NAM-01</c:v>
                </c:pt>
                <c:pt idx="1">
                  <c:v>NAM-02</c:v>
                </c:pt>
                <c:pt idx="2">
                  <c:v>NAM-03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1097</c:v>
                </c:pt>
                <c:pt idx="1">
                  <c:v>58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24-436C-A2B1-501992B2025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31-4AD8-8FC1-9E26E0477761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31-4AD8-8FC1-9E26E0477761}"/>
              </c:ext>
            </c:extLst>
          </c:dPt>
          <c:dLbls>
            <c:dLbl>
              <c:idx val="0"/>
              <c:layout>
                <c:manualLayout>
                  <c:x val="-0.21054965004374454"/>
                  <c:y val="-0.146890492855059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massive limestone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31-4AD8-8FC1-9E26E0477761}"/>
                </c:ext>
              </c:extLst>
            </c:dLbl>
            <c:dLbl>
              <c:idx val="1"/>
              <c:layout>
                <c:manualLayout>
                  <c:x val="0.21087532808398951"/>
                  <c:y val="9.88925342665500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argillaceous limestone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31-4AD8-8FC1-9E26E04777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Sheet1!$B$5:$B$6</c:f>
              <c:strCache>
                <c:ptCount val="2"/>
                <c:pt idx="0">
                  <c:v>DIN-01</c:v>
                </c:pt>
                <c:pt idx="1">
                  <c:v>DIN-02</c:v>
                </c:pt>
              </c:strCache>
            </c:strRef>
          </c:cat>
          <c:val>
            <c:numRef>
              <c:f>Sheet1!$C$5:$C$6</c:f>
              <c:numCache>
                <c:formatCode>General</c:formatCode>
                <c:ptCount val="2"/>
                <c:pt idx="0">
                  <c:v>77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31-4AD8-8FC1-9E26E047776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8-4D1B-860C-77042FE452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8-4D1B-860C-77042FE452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E8-4D1B-860C-77042FE452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E8-4D1B-860C-77042FE4521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sandstone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4E8-4D1B-860C-77042FE45219}"/>
                </c:ext>
              </c:extLst>
            </c:dLbl>
            <c:dLbl>
              <c:idx val="1"/>
              <c:layout>
                <c:manualLayout>
                  <c:x val="-0.16012773403324584"/>
                  <c:y val="-0.237592592592592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sand-siltstones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69444444444444"/>
                      <c:h val="0.1721296296296296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4E8-4D1B-860C-77042FE45219}"/>
                </c:ext>
              </c:extLst>
            </c:dLbl>
            <c:dLbl>
              <c:idx val="2"/>
              <c:layout>
                <c:manualLayout>
                  <c:x val="0.13108748906386702"/>
                  <c:y val="0.130543890347039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shale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4E8-4D1B-860C-77042FE45219}"/>
                </c:ext>
              </c:extLst>
            </c:dLbl>
            <c:dLbl>
              <c:idx val="3"/>
              <c:layout>
                <c:manualLayout>
                  <c:x val="1.697779965004371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conglomerate</a:t>
                    </a:r>
                    <a:r>
                      <a:rPr lang="en-US" baseline="0" dirty="0"/>
                      <a:t> &amp; limestone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2266666666666661"/>
                      <c:h val="0.1721296296296296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14E8-4D1B-860C-77042FE452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Sheet1!$B$7:$B$10</c:f>
              <c:strCache>
                <c:ptCount val="4"/>
                <c:pt idx="0">
                  <c:v>FAM-01</c:v>
                </c:pt>
                <c:pt idx="1">
                  <c:v>FAM-02</c:v>
                </c:pt>
                <c:pt idx="2">
                  <c:v>FAM-03</c:v>
                </c:pt>
                <c:pt idx="3">
                  <c:v>FAM-04</c:v>
                </c:pt>
              </c:strCache>
            </c:strRef>
          </c:cat>
          <c:val>
            <c:numRef>
              <c:f>Sheet1!$C$7:$C$10</c:f>
              <c:numCache>
                <c:formatCode>General</c:formatCode>
                <c:ptCount val="4"/>
                <c:pt idx="0">
                  <c:v>338</c:v>
                </c:pt>
                <c:pt idx="1">
                  <c:v>761</c:v>
                </c:pt>
                <c:pt idx="2">
                  <c:v>477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E8-4D1B-860C-77042FE4521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Sheet1!$I$3:$I$24</cx:f>
        <cx:lvl ptCount="22" formatCode="General">
          <cx:pt idx="0">21.712</cx:pt>
          <cx:pt idx="1">187.416</cx:pt>
          <cx:pt idx="2">248.785</cx:pt>
          <cx:pt idx="3">81.635000000000005</cx:pt>
          <cx:pt idx="4">172.14400000000001</cx:pt>
          <cx:pt idx="5">124.83</cx:pt>
          <cx:pt idx="6">162.17400000000001</cx:pt>
          <cx:pt idx="7">67.543999999999997</cx:pt>
          <cx:pt idx="8">127.574</cx:pt>
          <cx:pt idx="9">49.057000000000002</cx:pt>
          <cx:pt idx="10">144.601</cx:pt>
          <cx:pt idx="11">43.881999999999998</cx:pt>
          <cx:pt idx="12">101.102</cx:pt>
          <cx:pt idx="13">0</cx:pt>
          <cx:pt idx="14">51.225999999999999</cx:pt>
          <cx:pt idx="15">63.222999999999999</cx:pt>
          <cx:pt idx="16">8.0980000000000008</cx:pt>
          <cx:pt idx="17">34.531999999999996</cx:pt>
          <cx:pt idx="18">99.715000000000003</cx:pt>
          <cx:pt idx="19">33.162999999999997</cx:pt>
          <cx:pt idx="20">62.744999999999997</cx:pt>
          <cx:pt idx="21">56.155999999999999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/>
          </a:pPr>
          <a:endParaRPr lang="en-US" sz="2000" b="0" i="0" u="none" strike="noStrike" baseline="0" dirty="0">
            <a:solidFill>
              <a:sysClr val="windowText" lastClr="000000">
                <a:lumMod val="65000"/>
                <a:lumOff val="35000"/>
              </a:sysClr>
            </a:solidFill>
            <a:latin typeface="Aptos Narrow" panose="02110004020202020204"/>
          </a:endParaRPr>
        </a:p>
      </cx:txPr>
    </cx:title>
    <cx:plotArea>
      <cx:plotAreaRegion>
        <cx:series layoutId="boxWhisker" uniqueId="{37980E58-4AA1-43C9-8927-FE54D85447AC}" formatIdx="0">
          <cx:spPr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chemeClr val="bg1"/>
                </a:solidFill>
              </a:defRPr>
            </a:pPr>
            <a:endParaRPr lang="en-US" sz="900" b="0" i="0" u="none" strike="noStrike" baseline="0">
              <a:solidFill>
                <a:schemeClr val="bg1"/>
              </a:solidFill>
              <a:latin typeface="Calibri" panose="020F0502020204030204"/>
            </a:endParaRPr>
          </a:p>
        </cx:txPr>
      </cx:axis>
      <cx:axis id="1">
        <cx:valScaling max="250"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400"/>
            </a:pPr>
            <a:endParaRPr lang="en-US" sz="24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Sheet3!$G$2:$G$539</cx:f>
        <cx:lvl ptCount="538" formatCode="General">
          <cx:pt idx="0">0</cx:pt>
          <cx:pt idx="1">0.10000000000000001</cx:pt>
          <cx:pt idx="2">1</cx:pt>
          <cx:pt idx="3">1</cx:pt>
          <cx:pt idx="4">1</cx:pt>
          <cx:pt idx="5">0.94999999999999996</cx:pt>
          <cx:pt idx="6">0.55000000000000004</cx:pt>
          <cx:pt idx="7">0.98999999999999999</cx:pt>
          <cx:pt idx="8">1</cx:pt>
          <cx:pt idx="9">1</cx:pt>
          <cx:pt idx="10">1</cx:pt>
          <cx:pt idx="11">0.76000000000000001</cx:pt>
          <cx:pt idx="12">0.90000000000000002</cx:pt>
          <cx:pt idx="13">1</cx:pt>
          <cx:pt idx="14">1</cx:pt>
          <cx:pt idx="15">0.62</cx:pt>
          <cx:pt idx="16">1</cx:pt>
          <cx:pt idx="17">0.88</cx:pt>
          <cx:pt idx="18">0.90000000000000002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0.95999999999999996</cx:pt>
          <cx:pt idx="27">1</cx:pt>
          <cx:pt idx="28">1</cx:pt>
          <cx:pt idx="29">0.87</cx:pt>
          <cx:pt idx="30">1</cx:pt>
          <cx:pt idx="31">1</cx:pt>
          <cx:pt idx="32">1</cx:pt>
          <cx:pt idx="33">1</cx:pt>
          <cx:pt idx="34">1</cx:pt>
          <cx:pt idx="35">0.94999999999999996</cx:pt>
          <cx:pt idx="36">0.90000000000000002</cx:pt>
          <cx:pt idx="37">1</cx:pt>
          <cx:pt idx="38">1</cx:pt>
          <cx:pt idx="39">1</cx:pt>
          <cx:pt idx="40">1</cx:pt>
          <cx:pt idx="41">1</cx:pt>
          <cx:pt idx="42">0.84999999999999998</cx:pt>
          <cx:pt idx="43">1</cx:pt>
          <cx:pt idx="44">1</cx:pt>
          <cx:pt idx="45">1</cx:pt>
          <cx:pt idx="46">1</cx:pt>
          <cx:pt idx="47">1</cx:pt>
          <cx:pt idx="48">1</cx:pt>
          <cx:pt idx="49">1</cx:pt>
          <cx:pt idx="50">1</cx:pt>
          <cx:pt idx="51">1</cx:pt>
          <cx:pt idx="52">1</cx:pt>
          <cx:pt idx="53">1</cx:pt>
          <cx:pt idx="54">0.90000000000000002</cx:pt>
          <cx:pt idx="55">1</cx:pt>
          <cx:pt idx="56">1</cx:pt>
          <cx:pt idx="57">1</cx:pt>
          <cx:pt idx="58">1</cx:pt>
          <cx:pt idx="59">1</cx:pt>
          <cx:pt idx="60">1</cx:pt>
          <cx:pt idx="61">1</cx:pt>
          <cx:pt idx="62">1</cx:pt>
          <cx:pt idx="63">1</cx:pt>
          <cx:pt idx="64">1</cx:pt>
          <cx:pt idx="65">1</cx:pt>
          <cx:pt idx="66">1</cx:pt>
          <cx:pt idx="67">1</cx:pt>
          <cx:pt idx="68">1</cx:pt>
          <cx:pt idx="69">1</cx:pt>
          <cx:pt idx="70">1</cx:pt>
          <cx:pt idx="71">1</cx:pt>
          <cx:pt idx="72">1</cx:pt>
          <cx:pt idx="73">1</cx:pt>
          <cx:pt idx="74">0.89000000000000001</cx:pt>
          <cx:pt idx="75">1</cx:pt>
          <cx:pt idx="76">1</cx:pt>
          <cx:pt idx="77">0.94999999999999996</cx:pt>
          <cx:pt idx="78">1</cx:pt>
          <cx:pt idx="79">1</cx:pt>
          <cx:pt idx="80">1</cx:pt>
          <cx:pt idx="81">0.94999999999999996</cx:pt>
          <cx:pt idx="82">1</cx:pt>
          <cx:pt idx="83">1</cx:pt>
          <cx:pt idx="84">1</cx:pt>
          <cx:pt idx="85">1</cx:pt>
          <cx:pt idx="86">0.87</cx:pt>
          <cx:pt idx="87">1</cx:pt>
          <cx:pt idx="88">1</cx:pt>
          <cx:pt idx="89">1</cx:pt>
          <cx:pt idx="90">1</cx:pt>
          <cx:pt idx="91">0.94999999999999996</cx:pt>
          <cx:pt idx="92">1</cx:pt>
          <cx:pt idx="93">1</cx:pt>
          <cx:pt idx="94">1</cx:pt>
          <cx:pt idx="95">1</cx:pt>
          <cx:pt idx="96">1</cx:pt>
          <cx:pt idx="97">1</cx:pt>
          <cx:pt idx="98">1</cx:pt>
          <cx:pt idx="99">0.94999999999999996</cx:pt>
          <cx:pt idx="100">1</cx:pt>
          <cx:pt idx="101">0.89000000000000001</cx:pt>
          <cx:pt idx="102">0.85999999999999999</cx:pt>
          <cx:pt idx="103">0.94999999999999996</cx:pt>
          <cx:pt idx="104">0.94999999999999996</cx:pt>
          <cx:pt idx="105">1</cx:pt>
          <cx:pt idx="106">1</cx:pt>
          <cx:pt idx="107">1</cx:pt>
          <cx:pt idx="108">1</cx:pt>
          <cx:pt idx="109">1</cx:pt>
          <cx:pt idx="110">1</cx:pt>
          <cx:pt idx="111">0.94999999999999996</cx:pt>
          <cx:pt idx="112">1</cx:pt>
          <cx:pt idx="113">1</cx:pt>
          <cx:pt idx="114">1</cx:pt>
          <cx:pt idx="115">1</cx:pt>
          <cx:pt idx="116">1</cx:pt>
          <cx:pt idx="117">1</cx:pt>
          <cx:pt idx="118">1</cx:pt>
          <cx:pt idx="119">1</cx:pt>
          <cx:pt idx="120">1</cx:pt>
          <cx:pt idx="121">1</cx:pt>
          <cx:pt idx="122">1</cx:pt>
          <cx:pt idx="123">0.89000000000000001</cx:pt>
          <cx:pt idx="124">0.93000000000000005</cx:pt>
          <cx:pt idx="125">1</cx:pt>
          <cx:pt idx="126">0.90000000000000002</cx:pt>
          <cx:pt idx="127">0.85999999999999999</cx:pt>
          <cx:pt idx="128">0.70999999999999996</cx:pt>
          <cx:pt idx="129">0.70999999999999996</cx:pt>
          <cx:pt idx="130">1</cx:pt>
          <cx:pt idx="131">1</cx:pt>
          <cx:pt idx="132">1</cx:pt>
          <cx:pt idx="133">1</cx:pt>
          <cx:pt idx="134">1</cx:pt>
          <cx:pt idx="135">0.84999999999999998</cx:pt>
          <cx:pt idx="136">1</cx:pt>
          <cx:pt idx="137">1</cx:pt>
          <cx:pt idx="138">1</cx:pt>
          <cx:pt idx="139">1</cx:pt>
          <cx:pt idx="140">1</cx:pt>
          <cx:pt idx="141">1</cx:pt>
          <cx:pt idx="142">1</cx:pt>
          <cx:pt idx="143">1</cx:pt>
          <cx:pt idx="144">0.59999999999999998</cx:pt>
          <cx:pt idx="145">0.85999999999999999</cx:pt>
          <cx:pt idx="146">1</cx:pt>
          <cx:pt idx="147">1</cx:pt>
          <cx:pt idx="148">0.73999999999999999</cx:pt>
          <cx:pt idx="149">0.75</cx:pt>
          <cx:pt idx="150">0.90000000000000002</cx:pt>
          <cx:pt idx="151">1</cx:pt>
          <cx:pt idx="152">0.95999999999999996</cx:pt>
          <cx:pt idx="153">1</cx:pt>
          <cx:pt idx="154">0.94999999999999996</cx:pt>
          <cx:pt idx="155">1</cx:pt>
          <cx:pt idx="156">0.91000000000000003</cx:pt>
          <cx:pt idx="157">1</cx:pt>
          <cx:pt idx="158">1</cx:pt>
          <cx:pt idx="159">1</cx:pt>
          <cx:pt idx="160">0.94999999999999996</cx:pt>
          <cx:pt idx="161">0.90000000000000002</cx:pt>
          <cx:pt idx="162">0.79000000000000004</cx:pt>
          <cx:pt idx="163">0.95999999999999996</cx:pt>
          <cx:pt idx="164">0.97999999999999998</cx:pt>
          <cx:pt idx="165">0.84999999999999998</cx:pt>
          <cx:pt idx="166">0.96999999999999997</cx:pt>
          <cx:pt idx="167">0.81999999999999995</cx:pt>
          <cx:pt idx="168">1</cx:pt>
          <cx:pt idx="169">1</cx:pt>
          <cx:pt idx="170">1</cx:pt>
          <cx:pt idx="171">0.85999999999999999</cx:pt>
          <cx:pt idx="172">0.90000000000000002</cx:pt>
          <cx:pt idx="173">1</cx:pt>
          <cx:pt idx="174">1</cx:pt>
          <cx:pt idx="175">1</cx:pt>
          <cx:pt idx="176">0.94999999999999996</cx:pt>
          <cx:pt idx="177">1</cx:pt>
          <cx:pt idx="178">1</cx:pt>
          <cx:pt idx="179">0.83999999999999997</cx:pt>
          <cx:pt idx="180">0.80000000000000004</cx:pt>
          <cx:pt idx="181">1</cx:pt>
          <cx:pt idx="182">0.88</cx:pt>
          <cx:pt idx="183">1</cx:pt>
          <cx:pt idx="184">1</cx:pt>
          <cx:pt idx="185">0.92000000000000004</cx:pt>
          <cx:pt idx="186">0.91000000000000003</cx:pt>
          <cx:pt idx="187">0.92000000000000004</cx:pt>
          <cx:pt idx="188">1</cx:pt>
          <cx:pt idx="189">0.92000000000000004</cx:pt>
          <cx:pt idx="190">0.90000000000000002</cx:pt>
          <cx:pt idx="191">0.56000000000000005</cx:pt>
          <cx:pt idx="192">0.85999999999999999</cx:pt>
          <cx:pt idx="193">0.93000000000000005</cx:pt>
          <cx:pt idx="194">0.83999999999999997</cx:pt>
          <cx:pt idx="195">0.90000000000000002</cx:pt>
          <cx:pt idx="196">0.90000000000000002</cx:pt>
          <cx:pt idx="197">1</cx:pt>
          <cx:pt idx="198">1</cx:pt>
          <cx:pt idx="199">0.87</cx:pt>
          <cx:pt idx="200">0.94999999999999996</cx:pt>
          <cx:pt idx="201">1</cx:pt>
          <cx:pt idx="202">1</cx:pt>
          <cx:pt idx="203">0.93000000000000005</cx:pt>
          <cx:pt idx="204">1</cx:pt>
          <cx:pt idx="205">1</cx:pt>
          <cx:pt idx="206">1</cx:pt>
          <cx:pt idx="207">1</cx:pt>
          <cx:pt idx="208">1</cx:pt>
          <cx:pt idx="209">1</cx:pt>
          <cx:pt idx="210">1</cx:pt>
          <cx:pt idx="211">1</cx:pt>
          <cx:pt idx="212">1</cx:pt>
          <cx:pt idx="213">1</cx:pt>
          <cx:pt idx="214">0.81999999999999995</cx:pt>
          <cx:pt idx="215">0.85999999999999999</cx:pt>
          <cx:pt idx="216">0.75</cx:pt>
          <cx:pt idx="217">0.65000000000000002</cx:pt>
          <cx:pt idx="218">0.47999999999999998</cx:pt>
          <cx:pt idx="219">0.78000000000000003</cx:pt>
          <cx:pt idx="220">0.68000000000000005</cx:pt>
          <cx:pt idx="221">0.94999999999999996</cx:pt>
          <cx:pt idx="222">1</cx:pt>
          <cx:pt idx="223">0.92000000000000004</cx:pt>
          <cx:pt idx="224">0.64000000000000001</cx:pt>
          <cx:pt idx="225">0.87</cx:pt>
          <cx:pt idx="226">0.81999999999999995</cx:pt>
          <cx:pt idx="227">0.84999999999999998</cx:pt>
          <cx:pt idx="228">1</cx:pt>
          <cx:pt idx="229">1</cx:pt>
          <cx:pt idx="230">0.93000000000000005</cx:pt>
          <cx:pt idx="231">1</cx:pt>
          <cx:pt idx="232">1</cx:pt>
          <cx:pt idx="233">0.90000000000000002</cx:pt>
          <cx:pt idx="234">1</cx:pt>
          <cx:pt idx="235">1</cx:pt>
          <cx:pt idx="236">0.71999999999999997</cx:pt>
          <cx:pt idx="237">0.82999999999999996</cx:pt>
          <cx:pt idx="238">1</cx:pt>
          <cx:pt idx="239">1</cx:pt>
          <cx:pt idx="240">1</cx:pt>
          <cx:pt idx="241">1</cx:pt>
          <cx:pt idx="242">1</cx:pt>
          <cx:pt idx="243">1</cx:pt>
          <cx:pt idx="244">1</cx:pt>
          <cx:pt idx="245">0.81000000000000005</cx:pt>
          <cx:pt idx="246">1</cx:pt>
          <cx:pt idx="247">1</cx:pt>
          <cx:pt idx="248">1</cx:pt>
          <cx:pt idx="249">1</cx:pt>
          <cx:pt idx="250">1</cx:pt>
          <cx:pt idx="251">1</cx:pt>
          <cx:pt idx="252">1</cx:pt>
          <cx:pt idx="253">1</cx:pt>
          <cx:pt idx="254">1</cx:pt>
          <cx:pt idx="255">0.93000000000000005</cx:pt>
          <cx:pt idx="256">1</cx:pt>
          <cx:pt idx="257">0.80000000000000004</cx:pt>
          <cx:pt idx="258">0.98999999999999999</cx:pt>
          <cx:pt idx="259">1</cx:pt>
          <cx:pt idx="260">1</cx:pt>
          <cx:pt idx="261">1</cx:pt>
          <cx:pt idx="262">1</cx:pt>
          <cx:pt idx="263">1</cx:pt>
          <cx:pt idx="264">1</cx:pt>
          <cx:pt idx="265">1</cx:pt>
          <cx:pt idx="266">1</cx:pt>
          <cx:pt idx="267">1</cx:pt>
          <cx:pt idx="268">1</cx:pt>
          <cx:pt idx="269">1</cx:pt>
          <cx:pt idx="270">1</cx:pt>
          <cx:pt idx="271">1</cx:pt>
          <cx:pt idx="272">1</cx:pt>
          <cx:pt idx="273">1</cx:pt>
          <cx:pt idx="274">1</cx:pt>
          <cx:pt idx="275">0.97999999999999998</cx:pt>
          <cx:pt idx="276">1</cx:pt>
          <cx:pt idx="277">0.77000000000000002</cx:pt>
          <cx:pt idx="278">1</cx:pt>
          <cx:pt idx="279">1</cx:pt>
          <cx:pt idx="280">0.85999999999999999</cx:pt>
          <cx:pt idx="281">0.91000000000000003</cx:pt>
          <cx:pt idx="282">1</cx:pt>
          <cx:pt idx="283">1</cx:pt>
          <cx:pt idx="284">1</cx:pt>
          <cx:pt idx="285">1</cx:pt>
          <cx:pt idx="286">1</cx:pt>
          <cx:pt idx="287">1</cx:pt>
          <cx:pt idx="288">1</cx:pt>
          <cx:pt idx="289">1</cx:pt>
          <cx:pt idx="290">1</cx:pt>
          <cx:pt idx="291">1</cx:pt>
          <cx:pt idx="292">1</cx:pt>
          <cx:pt idx="293">1</cx:pt>
          <cx:pt idx="294">1</cx:pt>
          <cx:pt idx="295">0.87</cx:pt>
          <cx:pt idx="296">0.94999999999999996</cx:pt>
          <cx:pt idx="297">1</cx:pt>
          <cx:pt idx="298">1</cx:pt>
          <cx:pt idx="299">1</cx:pt>
          <cx:pt idx="300">1</cx:pt>
          <cx:pt idx="301">1</cx:pt>
          <cx:pt idx="302">1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/>
          </a:pPr>
          <a:endParaRPr lang="en-US" sz="2400" b="1" i="0" u="none" strike="noStrike" baseline="0" dirty="0">
            <a:solidFill>
              <a:sysClr val="windowText" lastClr="000000">
                <a:lumMod val="65000"/>
                <a:lumOff val="35000"/>
              </a:sysClr>
            </a:solidFill>
            <a:latin typeface="+mn-lt"/>
          </a:endParaRPr>
        </a:p>
      </cx:txPr>
    </cx:title>
    <cx:plotArea>
      <cx:plotAreaRegion>
        <cx:series layoutId="boxWhisker" uniqueId="{F5F111C4-50FE-4981-A0ED-0E5D2861E7CD}">
          <cx:tx>
            <cx:txData>
              <cx:f>Sheet3!$G$1</cx:f>
              <cx:v/>
            </cx:txData>
          </cx:tx>
          <cx:spPr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</cx:axis>
      <cx:axis id="1">
        <cx:valScaling max="1"/>
        <cx:majorGridlines/>
        <cx:tickLabels/>
        <cx:numFmt formatCode="0%" sourceLinked="0"/>
        <cx:spPr>
          <a:ln>
            <a:noFill/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800">
                <a:ln>
                  <a:noFill/>
                </a:ln>
                <a:solidFill>
                  <a:schemeClr val="tx1"/>
                </a:solidFill>
              </a:defRPr>
            </a:pPr>
            <a:endParaRPr lang="en-US" sz="2800" b="0" i="0" u="none" strike="noStrike" baseline="0">
              <a:ln>
                <a:noFill/>
              </a:ln>
              <a:solidFill>
                <a:schemeClr val="tx1"/>
              </a:solidFill>
              <a:latin typeface="Calibri" panose="020F050202020403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AE1F9-ED83-6549-922E-0C95A8F4822D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CE31A-548A-D04C-9317-620CDB43A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78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olk, hemel, vlak, vliegtuig&#10;&#10;Automatisch gegenereerde beschrijving">
            <a:extLst>
              <a:ext uri="{FF2B5EF4-FFF2-40B4-BE49-F238E27FC236}">
                <a16:creationId xmlns:a16="http://schemas.microsoft.com/office/drawing/2014/main" id="{589E3581-A20E-CFD8-8DB1-E06ECFFD3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"/>
          <a:stretch/>
        </p:blipFill>
        <p:spPr>
          <a:xfrm>
            <a:off x="-77615" y="-43015"/>
            <a:ext cx="12347230" cy="6944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985" y="2018722"/>
            <a:ext cx="9144000" cy="87028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Titel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985" y="2982189"/>
            <a:ext cx="9144000" cy="43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7E620-B1DE-8764-46A3-CD899F3C7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629" y="4140679"/>
            <a:ext cx="1861644" cy="221567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EC3001-391F-223B-D7C9-577C9F479A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85" y="6356350"/>
            <a:ext cx="2502229" cy="43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Datum en </a:t>
            </a:r>
            <a:r>
              <a:rPr lang="en-GB" dirty="0" err="1"/>
              <a:t>plaats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12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1E7824-30DD-FBA1-E8BA-8DEBEF860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712" y="1178047"/>
            <a:ext cx="3782576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316B7-5D66-4E78-87D3-5D9C5C7CB6F0}" type="datetime1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Departement Aard- en Omgevingswetenschappen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57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olk, hemel, vlak, vliegtuig&#10;&#10;Automatisch gegenereerde beschrijving">
            <a:extLst>
              <a:ext uri="{FF2B5EF4-FFF2-40B4-BE49-F238E27FC236}">
                <a16:creationId xmlns:a16="http://schemas.microsoft.com/office/drawing/2014/main" id="{589E3581-A20E-CFD8-8DB1-E06ECFFD3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"/>
          <a:stretch/>
        </p:blipFill>
        <p:spPr>
          <a:xfrm>
            <a:off x="-77615" y="-43015"/>
            <a:ext cx="12347230" cy="6944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985" y="2018722"/>
            <a:ext cx="9144000" cy="87028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Titel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985" y="2982189"/>
            <a:ext cx="9144000" cy="43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7E620-B1DE-8764-46A3-CD899F3C7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629" y="4140679"/>
            <a:ext cx="1861644" cy="221567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EC3001-391F-223B-D7C9-577C9F479A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85" y="6356350"/>
            <a:ext cx="2502229" cy="43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Datum en </a:t>
            </a:r>
            <a:r>
              <a:rPr lang="en-GB" dirty="0" err="1"/>
              <a:t>plaats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801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293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824299-719F-B49A-DB5F-0456E8CE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28810C-F457-AAC6-9D98-4A47C089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D87762-F096-931A-5159-0F1CC39A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11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93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745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293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94B3C9-06E7-CB46-ACCD-1B85D325F6F1}" type="datetimeFigureOut">
              <a:rPr lang="nl-NL" smtClean="0"/>
              <a:pPr/>
              <a:t>13-4-2026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5E518-BD9D-7A42-9361-50F4A8351D7E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F05B4-5628-0616-A063-FFAEA282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938" r="9787" b="38790"/>
          <a:stretch/>
        </p:blipFill>
        <p:spPr>
          <a:xfrm>
            <a:off x="10903789" y="5771072"/>
            <a:ext cx="905774" cy="8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77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4B662-E9C4-6A87-4E77-A8DCB816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6D7C2E-78D1-6F73-9006-2D51B59E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676EF-E0F7-784C-6175-40696A820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E7DC94-6FDD-9B01-FBBA-64A64423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2B3FDF-9E0B-F598-8653-B2AF4E0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56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54FF-8BBA-AE2E-E5B8-B7A6069A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E76C9-5A22-0923-80C3-0EA4DF628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911605-3BBD-2AC3-251A-8C8191FF9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03E8DE-891D-F2D7-BE80-FF1CB1B0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81722A-973A-D9B2-D7B5-C1524FB5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1DD564-E2AF-7724-BF55-A7A9289C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01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A50D1-EB2D-AAB4-0C15-D83E41AA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05231E-0D85-8332-F4B4-4DA7EAA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6E5504-10FE-B396-89E9-EC7348554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C90830-546C-EFE6-84C1-9B8BB8FF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F012F32-8F34-2EC0-6EC2-CF8BD93BB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CB0DA0-122C-60A0-4A08-C3878FD2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11A682-8495-F8F1-A496-45E20C58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CF7517-5F8F-1A16-6BE4-AA6ADDFE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126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692E1-37E3-86ED-592D-01ED3D39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259970-D56D-F7FB-2E9C-96A355F6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30C80D-CFDE-0760-81F7-7654B88B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437669-5EA9-4BC7-4A2D-C25004CE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6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293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824299-719F-B49A-DB5F-0456E8CE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28810C-F457-AAC6-9D98-4A47C089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D87762-F096-931A-5159-0F1CC39A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602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FB93B6-ADF6-220A-F9D7-C772782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57B97D-8CE2-A7B1-9A2C-A6234276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9156E4-3A12-60AE-5472-20524D12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587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1E7824-30DD-FBA1-E8BA-8DEBEF860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712" y="1178047"/>
            <a:ext cx="3782576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0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16B7-5D66-4E78-87D3-5D9C5C7CB6F0}" type="datetime1">
              <a:rPr lang="nl-BE" smtClean="0"/>
              <a:t>13/04/2026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Aard- en Omgevingswetenschappen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60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93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22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293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94B3C9-06E7-CB46-ACCD-1B85D325F6F1}" type="datetimeFigureOut">
              <a:rPr lang="nl-NL" smtClean="0"/>
              <a:pPr/>
              <a:t>13-4-2026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5E518-BD9D-7A42-9361-50F4A8351D7E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F05B4-5628-0616-A063-FFAEA282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938" r="9787" b="38790"/>
          <a:stretch/>
        </p:blipFill>
        <p:spPr>
          <a:xfrm>
            <a:off x="10903789" y="5771072"/>
            <a:ext cx="905774" cy="8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4B662-E9C4-6A87-4E77-A8DCB816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6D7C2E-78D1-6F73-9006-2D51B59E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676EF-E0F7-784C-6175-40696A820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E7DC94-6FDD-9B01-FBBA-64A64423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2B3FDF-9E0B-F598-8653-B2AF4E0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03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54FF-8BBA-AE2E-E5B8-B7A6069A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E76C9-5A22-0923-80C3-0EA4DF628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911605-3BBD-2AC3-251A-8C8191FF9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03E8DE-891D-F2D7-BE80-FF1CB1B0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81722A-973A-D9B2-D7B5-C1524FB5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1DD564-E2AF-7724-BF55-A7A9289C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90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A50D1-EB2D-AAB4-0C15-D83E41AA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05231E-0D85-8332-F4B4-4DA7EAA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6E5504-10FE-B396-89E9-EC7348554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C90830-546C-EFE6-84C1-9B8BB8FF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F012F32-8F34-2EC0-6EC2-CF8BD93BB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CB0DA0-122C-60A0-4A08-C3878FD2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11A682-8495-F8F1-A496-45E20C58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CF7517-5F8F-1A16-6BE4-AA6ADDFE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25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692E1-37E3-86ED-592D-01ED3D39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259970-D56D-F7FB-2E9C-96A355F6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30C80D-CFDE-0760-81F7-7654B88B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437669-5EA9-4BC7-4A2D-C25004CE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68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FB93B6-ADF6-220A-F9D7-C772782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57B97D-8CE2-A7B1-9A2C-A6234276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9156E4-3A12-60AE-5472-20524D12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88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83B107-2DA7-38DD-C879-A89FF4D9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A7B298-17D0-E76E-15D9-6510E2046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B5499-D050-C093-8047-17C2D947F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ACC4A0-6121-0C28-EED9-9018C578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546253-18BC-2F19-9E90-D130D3BE0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6DD69-9B29-991D-DE38-DDB7E72BB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9883" r="8701" b="39353"/>
          <a:stretch/>
        </p:blipFill>
        <p:spPr>
          <a:xfrm>
            <a:off x="10924487" y="5783996"/>
            <a:ext cx="886513" cy="7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2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372"/>
          </a:solidFill>
          <a:latin typeface="+mj-lt"/>
          <a:ea typeface="+mj-ea"/>
          <a:cs typeface="+mj-cs"/>
        </a:defRPr>
      </a:lvl1pPr>
    </p:titleStyle>
    <p:bodyStyle>
      <a:lvl1pPr marL="228600" indent="-324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83B107-2DA7-38DD-C879-A89FF4D9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A7B298-17D0-E76E-15D9-6510E2046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B5499-D050-C093-8047-17C2D947F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B3C9-06E7-CB46-ACCD-1B85D325F6F1}" type="datetimeFigureOut">
              <a:rPr lang="nl-NL" smtClean="0"/>
              <a:t>13-4-2026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ACC4A0-6121-0C28-EED9-9018C578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546253-18BC-2F19-9E90-D130D3BE0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6DD69-9B29-991D-DE38-DDB7E72BB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9883" r="8701" b="39353"/>
          <a:stretch/>
        </p:blipFill>
        <p:spPr>
          <a:xfrm>
            <a:off x="10924487" y="5783996"/>
            <a:ext cx="886513" cy="7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2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372"/>
          </a:solidFill>
          <a:latin typeface="+mj-lt"/>
          <a:ea typeface="+mj-ea"/>
          <a:cs typeface="+mj-cs"/>
        </a:defRPr>
      </a:lvl1pPr>
    </p:titleStyle>
    <p:bodyStyle>
      <a:lvl1pPr marL="228600" indent="-324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microsoft.com/office/2014/relationships/chartEx" Target="../charts/chartEx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1D50-CFC2-85B6-B3EC-661EB8492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Towards a geological model for ET-EMR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BB1BA-0385-4A56-68B0-026D50F0C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984" y="2982189"/>
            <a:ext cx="11053587" cy="435125"/>
          </a:xfrm>
        </p:spPr>
        <p:txBody>
          <a:bodyPr>
            <a:noAutofit/>
          </a:bodyPr>
          <a:lstStyle/>
          <a:p>
            <a:r>
              <a:rPr lang="nl-NL" sz="2500" dirty="0"/>
              <a:t>Geert-Jan Vis &amp; Hannes Claes | On </a:t>
            </a:r>
            <a:r>
              <a:rPr lang="nl-NL" sz="2500" dirty="0" err="1"/>
              <a:t>behalf</a:t>
            </a:r>
            <a:r>
              <a:rPr lang="nl-NL" sz="2500" dirty="0"/>
              <a:t> of </a:t>
            </a:r>
            <a:r>
              <a:rPr lang="nl-NL" sz="2500" dirty="0" err="1"/>
              <a:t>the</a:t>
            </a:r>
            <a:r>
              <a:rPr lang="nl-NL" sz="2500" dirty="0"/>
              <a:t> </a:t>
            </a:r>
            <a:r>
              <a:rPr lang="nl-NL" sz="2500" dirty="0" err="1"/>
              <a:t>international</a:t>
            </a:r>
            <a:r>
              <a:rPr lang="nl-NL" sz="2500" dirty="0"/>
              <a:t> ET-EMR </a:t>
            </a:r>
            <a:r>
              <a:rPr lang="nl-NL" sz="2500" dirty="0" err="1"/>
              <a:t>geology</a:t>
            </a:r>
            <a:r>
              <a:rPr lang="nl-NL" sz="2500" dirty="0"/>
              <a:t> team</a:t>
            </a:r>
            <a:endParaRPr lang="en-GB" sz="2500" dirty="0"/>
          </a:p>
          <a:p>
            <a:endParaRPr lang="en-GB" sz="2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47182-D10A-A848-F226-5D930C7DE9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722" y="6346725"/>
            <a:ext cx="2891362" cy="435125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14 April 2026 | SCB Meeting | Rome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9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1B736E2-1F62-2EBC-5240-E2F703943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7FD4C-29B5-617F-000A-D03DFE774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2412" y="490"/>
            <a:ext cx="9707176" cy="685702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D52F2E-10A2-13D2-AB9B-8526495469B0}"/>
              </a:ext>
            </a:extLst>
          </p:cNvPr>
          <p:cNvCxnSpPr/>
          <p:nvPr/>
        </p:nvCxnSpPr>
        <p:spPr>
          <a:xfrm flipH="1">
            <a:off x="4379494" y="2646948"/>
            <a:ext cx="5293895" cy="3368842"/>
          </a:xfrm>
          <a:prstGeom prst="line">
            <a:avLst/>
          </a:prstGeom>
          <a:ln w="57150">
            <a:solidFill>
              <a:srgbClr val="293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32D0F2-BD72-BFEB-02C1-51B551907068}"/>
              </a:ext>
            </a:extLst>
          </p:cNvPr>
          <p:cNvCxnSpPr/>
          <p:nvPr/>
        </p:nvCxnSpPr>
        <p:spPr>
          <a:xfrm flipH="1">
            <a:off x="5207267" y="3067808"/>
            <a:ext cx="5293895" cy="3368842"/>
          </a:xfrm>
          <a:prstGeom prst="line">
            <a:avLst/>
          </a:prstGeom>
          <a:ln w="57150">
            <a:solidFill>
              <a:srgbClr val="293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356D53-1157-E411-7381-1E54AE306855}"/>
              </a:ext>
            </a:extLst>
          </p:cNvPr>
          <p:cNvCxnSpPr>
            <a:cxnSpLocks/>
          </p:cNvCxnSpPr>
          <p:nvPr/>
        </p:nvCxnSpPr>
        <p:spPr>
          <a:xfrm flipH="1">
            <a:off x="6293792" y="3898232"/>
            <a:ext cx="4655796" cy="2959768"/>
          </a:xfrm>
          <a:prstGeom prst="line">
            <a:avLst/>
          </a:prstGeom>
          <a:ln w="57150">
            <a:solidFill>
              <a:srgbClr val="293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D20ABEBF-AF07-E64C-C026-FBCFE163D6BA}"/>
              </a:ext>
            </a:extLst>
          </p:cNvPr>
          <p:cNvSpPr/>
          <p:nvPr/>
        </p:nvSpPr>
        <p:spPr>
          <a:xfrm rot="8976628">
            <a:off x="8008215" y="4837106"/>
            <a:ext cx="693019" cy="12539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C7404-95CD-2D19-C168-5745B26E28E0}"/>
              </a:ext>
            </a:extLst>
          </p:cNvPr>
          <p:cNvSpPr txBox="1"/>
          <p:nvPr/>
        </p:nvSpPr>
        <p:spPr>
          <a:xfrm rot="19687823">
            <a:off x="7592226" y="5762593"/>
            <a:ext cx="2231188" cy="369332"/>
          </a:xfrm>
          <a:prstGeom prst="rect">
            <a:avLst/>
          </a:prstGeom>
          <a:solidFill>
            <a:schemeClr val="bg1"/>
          </a:solidFill>
          <a:ln>
            <a:solidFill>
              <a:srgbClr val="293372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293372"/>
                </a:solidFill>
              </a:rPr>
              <a:t>Variscan</a:t>
            </a:r>
            <a:r>
              <a:rPr lang="nl-NL" b="1" dirty="0">
                <a:solidFill>
                  <a:srgbClr val="293372"/>
                </a:solidFill>
              </a:rPr>
              <a:t> </a:t>
            </a:r>
            <a:r>
              <a:rPr lang="nl-NL" b="1" dirty="0" err="1">
                <a:solidFill>
                  <a:srgbClr val="293372"/>
                </a:solidFill>
              </a:rPr>
              <a:t>deformation</a:t>
            </a:r>
            <a:endParaRPr lang="en-GB" b="1" dirty="0">
              <a:solidFill>
                <a:srgbClr val="293372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A8897-6A57-9E0B-91AB-2A442E6E4C30}"/>
              </a:ext>
            </a:extLst>
          </p:cNvPr>
          <p:cNvCxnSpPr/>
          <p:nvPr/>
        </p:nvCxnSpPr>
        <p:spPr>
          <a:xfrm flipH="1">
            <a:off x="3646845" y="2213811"/>
            <a:ext cx="5293895" cy="3368842"/>
          </a:xfrm>
          <a:prstGeom prst="line">
            <a:avLst/>
          </a:prstGeom>
          <a:ln w="57150">
            <a:solidFill>
              <a:srgbClr val="293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86786B-ED5A-7978-E195-4094AA8E0101}"/>
              </a:ext>
            </a:extLst>
          </p:cNvPr>
          <p:cNvCxnSpPr/>
          <p:nvPr/>
        </p:nvCxnSpPr>
        <p:spPr>
          <a:xfrm flipH="1">
            <a:off x="3103295" y="1543514"/>
            <a:ext cx="5293895" cy="3368842"/>
          </a:xfrm>
          <a:prstGeom prst="line">
            <a:avLst/>
          </a:prstGeom>
          <a:ln w="57150">
            <a:solidFill>
              <a:srgbClr val="293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54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54C98-34B1-65A7-78DD-5F07F2348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37" y="0"/>
            <a:ext cx="97127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C61F9-67B8-728F-A5BB-6EF72135B779}"/>
              </a:ext>
            </a:extLst>
          </p:cNvPr>
          <p:cNvSpPr txBox="1"/>
          <p:nvPr/>
        </p:nvSpPr>
        <p:spPr>
          <a:xfrm>
            <a:off x="3583709" y="73891"/>
            <a:ext cx="3712829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Franklin Gothic Book"/>
              </a:rPr>
              <a:t>24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ET boreholes | </a:t>
            </a:r>
            <a:r>
              <a:rPr lang="en-GB" sz="2000" b="1" dirty="0">
                <a:solidFill>
                  <a:prstClr val="white"/>
                </a:solidFill>
                <a:latin typeface="Franklin Gothic Book"/>
              </a:rPr>
              <a:t>5000 m core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12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22541-197A-B4C2-7736-B20AD570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1718" y="1469"/>
            <a:ext cx="9708564" cy="6855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B286F-7319-704C-066E-B0F262BA8522}"/>
              </a:ext>
            </a:extLst>
          </p:cNvPr>
          <p:cNvSpPr txBox="1"/>
          <p:nvPr/>
        </p:nvSpPr>
        <p:spPr>
          <a:xfrm>
            <a:off x="3583710" y="73891"/>
            <a:ext cx="265346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1123 legacy boreholes</a:t>
            </a:r>
          </a:p>
        </p:txBody>
      </p:sp>
    </p:spTree>
    <p:extLst>
      <p:ext uri="{BB962C8B-B14F-4D97-AF65-F5344CB8AC3E}">
        <p14:creationId xmlns:p14="http://schemas.microsoft.com/office/powerpoint/2010/main" val="2226881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4D490-8B22-4624-D7A6-868047F3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1718" y="1469"/>
            <a:ext cx="9708564" cy="68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2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5D60A-BE63-6EAC-57E2-B46CEE79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1718" y="1469"/>
            <a:ext cx="9708564" cy="6855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894C3-09C7-22C2-6587-F655AC268AE7}"/>
              </a:ext>
            </a:extLst>
          </p:cNvPr>
          <p:cNvSpPr txBox="1"/>
          <p:nvPr/>
        </p:nvSpPr>
        <p:spPr>
          <a:xfrm>
            <a:off x="3583708" y="73891"/>
            <a:ext cx="612818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 km ERT lines | 24 km deep ERT lines</a:t>
            </a:r>
          </a:p>
          <a:p>
            <a:pPr>
              <a:defRPr/>
            </a:pPr>
            <a:r>
              <a:rPr lang="en-GB" sz="2000" b="1" dirty="0">
                <a:solidFill>
                  <a:prstClr val="white"/>
                </a:solidFill>
                <a:latin typeface="Franklin Gothic Book"/>
              </a:rPr>
              <a:t>112 km ET-EMR 2D seismic lines + legacy seismic data</a:t>
            </a:r>
          </a:p>
        </p:txBody>
      </p:sp>
    </p:spTree>
    <p:extLst>
      <p:ext uri="{BB962C8B-B14F-4D97-AF65-F5344CB8AC3E}">
        <p14:creationId xmlns:p14="http://schemas.microsoft.com/office/powerpoint/2010/main" val="175520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8A8E8-3985-B493-43A9-AADD6DA3A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37" y="0"/>
            <a:ext cx="97127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60AB8-2524-737B-E993-20C21B4359CF}"/>
              </a:ext>
            </a:extLst>
          </p:cNvPr>
          <p:cNvSpPr txBox="1"/>
          <p:nvPr/>
        </p:nvSpPr>
        <p:spPr>
          <a:xfrm>
            <a:off x="3583708" y="73891"/>
            <a:ext cx="612818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 km ERT lines | 24 km deep ERT lines</a:t>
            </a:r>
          </a:p>
          <a:p>
            <a:pPr>
              <a:defRPr/>
            </a:pPr>
            <a:r>
              <a:rPr lang="en-GB" sz="2000" b="1" dirty="0">
                <a:solidFill>
                  <a:prstClr val="white"/>
                </a:solidFill>
                <a:latin typeface="Franklin Gothic Book"/>
              </a:rPr>
              <a:t>112 km ET-EMR 2D seismic lines + legacy seismic data</a:t>
            </a:r>
          </a:p>
        </p:txBody>
      </p:sp>
    </p:spTree>
    <p:extLst>
      <p:ext uri="{BB962C8B-B14F-4D97-AF65-F5344CB8AC3E}">
        <p14:creationId xmlns:p14="http://schemas.microsoft.com/office/powerpoint/2010/main" val="386137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PlaceHolder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10750550" cy="3683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BE" dirty="0"/>
              <a:t>Electrical resistivity tomography (</a:t>
            </a:r>
            <a:r>
              <a:rPr lang="nl-NL" dirty="0" err="1"/>
              <a:t>Deep</a:t>
            </a:r>
            <a:r>
              <a:rPr lang="nl-NL" dirty="0"/>
              <a:t> </a:t>
            </a:r>
            <a:r>
              <a:rPr lang="en-BE" dirty="0"/>
              <a:t>ERT) </a:t>
            </a:r>
            <a:endParaRPr lang="nl-NL" dirty="0"/>
          </a:p>
        </p:txBody>
      </p:sp>
      <p:pic>
        <p:nvPicPr>
          <p:cNvPr id="1415" name="Content Placeholder 23" descr="A rainbow colored lines on a black background&#10;&#10;Description automatically generated"/>
          <p:cNvPicPr/>
          <p:nvPr/>
        </p:nvPicPr>
        <p:blipFill>
          <a:blip r:embed="rId2"/>
          <a:stretch/>
        </p:blipFill>
        <p:spPr>
          <a:xfrm>
            <a:off x="325080" y="970560"/>
            <a:ext cx="11610360" cy="5547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6" name="Picture 25" descr="A screenshot of a computer screen&#10;&#10;Description automatically generated"/>
          <p:cNvPicPr/>
          <p:nvPr/>
        </p:nvPicPr>
        <p:blipFill>
          <a:blip r:embed="rId3"/>
          <a:stretch/>
        </p:blipFill>
        <p:spPr>
          <a:xfrm>
            <a:off x="325080" y="970560"/>
            <a:ext cx="11610360" cy="5547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7" name="Rectangle 26"/>
          <p:cNvSpPr/>
          <p:nvPr/>
        </p:nvSpPr>
        <p:spPr>
          <a:xfrm>
            <a:off x="95040" y="6400080"/>
            <a:ext cx="6135120" cy="332280"/>
          </a:xfrm>
          <a:prstGeom prst="rect">
            <a:avLst/>
          </a:prstGeom>
          <a:solidFill>
            <a:srgbClr val="FFF1C3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BE" sz="1200" b="0" strike="noStrike" spc="-1">
                <a:latin typeface="Calibri"/>
              </a:rPr>
              <a:t>Results to take with caution! Inversion not fully tuned for convergence RRMS &gt; 100 %</a:t>
            </a:r>
            <a:endParaRPr lang="en-US" sz="1200" b="0" strike="noStrike" spc="-1">
              <a:latin typeface="Calibri"/>
            </a:endParaRPr>
          </a:p>
        </p:txBody>
      </p:sp>
      <p:pic>
        <p:nvPicPr>
          <p:cNvPr id="1418" name="Picture 2" descr="Université de Liege (ULIEGE) - In Silico World"/>
          <p:cNvPicPr/>
          <p:nvPr/>
        </p:nvPicPr>
        <p:blipFill>
          <a:blip r:embed="rId4"/>
          <a:stretch/>
        </p:blipFill>
        <p:spPr>
          <a:xfrm>
            <a:off x="10281600" y="52560"/>
            <a:ext cx="1811160" cy="78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9" name="TextBox 4"/>
          <p:cNvSpPr/>
          <p:nvPr/>
        </p:nvSpPr>
        <p:spPr>
          <a:xfrm>
            <a:off x="10048320" y="894960"/>
            <a:ext cx="227772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</a:pPr>
            <a:r>
              <a:rPr lang="en-GB" sz="1200" b="0" strike="noStrike" spc="-1">
                <a:solidFill>
                  <a:schemeClr val="dk1"/>
                </a:solidFill>
                <a:latin typeface="Calibri"/>
              </a:rPr>
              <a:t>Source: Interreg E-TEST project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80409C-D9D3-A711-A2C3-CF37D906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3" y="0"/>
            <a:ext cx="1123384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0F6EB8-9527-378F-E6A6-55DCCC137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8536" y="0"/>
            <a:ext cx="10515600" cy="1010028"/>
          </a:xfrm>
        </p:spPr>
        <p:txBody>
          <a:bodyPr>
            <a:normAutofit fontScale="90000"/>
          </a:bodyPr>
          <a:lstStyle/>
          <a:p>
            <a:r>
              <a:rPr lang="en-GB" sz="3600" noProof="0" dirty="0">
                <a:solidFill>
                  <a:schemeClr val="bg1"/>
                </a:solidFill>
                <a:latin typeface="+mn-lt"/>
              </a:rPr>
              <a:t>2D seismic lines ET-EMR</a:t>
            </a:r>
            <a:br>
              <a:rPr lang="en-BE" sz="3600" dirty="0">
                <a:solidFill>
                  <a:schemeClr val="bg1"/>
                </a:solidFill>
                <a:latin typeface="+mn-lt"/>
              </a:rPr>
            </a:b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786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55AA4B4-404F-839F-4747-413064C4C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14185-45AE-7D4A-9646-4C953146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2411" y="1959"/>
            <a:ext cx="9707178" cy="68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3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71420-3B15-D36B-85A4-0F4CF340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37" y="0"/>
            <a:ext cx="971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55D0-20F3-9D4D-B20B-46596410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u="sng" dirty="0" err="1"/>
              <a:t>Feasibility</a:t>
            </a:r>
            <a:r>
              <a:rPr lang="nl-NL" u="sng" dirty="0"/>
              <a:t> </a:t>
            </a:r>
            <a:r>
              <a:rPr lang="nl-NL" u="sng" dirty="0" err="1"/>
              <a:t>study</a:t>
            </a:r>
            <a:r>
              <a:rPr lang="nl-NL" u="sng" dirty="0"/>
              <a:t> ET-EMR</a:t>
            </a:r>
            <a:endParaRPr lang="en-GB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CD0486-DDD8-2278-0B9E-398259084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47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A subsurface research infrastructure consisting of tunnels of 10 x 10 x 10 kilometres with caverns at the vertices with the size of the Notre-Dame de Paris.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0AEA36-9FB2-F18A-7869-13291BC9D039}"/>
              </a:ext>
            </a:extLst>
          </p:cNvPr>
          <p:cNvGrpSpPr/>
          <p:nvPr/>
        </p:nvGrpSpPr>
        <p:grpSpPr>
          <a:xfrm>
            <a:off x="758953" y="3429000"/>
            <a:ext cx="5045162" cy="3205980"/>
            <a:chOff x="-76200" y="1595535"/>
            <a:chExt cx="7130143" cy="41801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315DBF-9631-A38A-AC33-85228ABA7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76200" y="1595535"/>
              <a:ext cx="7130143" cy="41801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9CD48B-BD78-5F7A-0B3A-B31DB12D6C0B}"/>
                </a:ext>
              </a:extLst>
            </p:cNvPr>
            <p:cNvSpPr/>
            <p:nvPr/>
          </p:nvSpPr>
          <p:spPr>
            <a:xfrm>
              <a:off x="2633472" y="1690688"/>
              <a:ext cx="2642616" cy="695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2" descr="Het interieur van de Onze-Lieve-Vrouwekathedraal van Antwerpen">
            <a:extLst>
              <a:ext uri="{FF2B5EF4-FFF2-40B4-BE49-F238E27FC236}">
                <a16:creationId xmlns:a16="http://schemas.microsoft.com/office/drawing/2014/main" id="{7A8B1F33-DD44-C951-4E80-44BCED5B0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r="19945"/>
          <a:stretch>
            <a:fillRect/>
          </a:stretch>
        </p:blipFill>
        <p:spPr bwMode="auto">
          <a:xfrm>
            <a:off x="8026089" y="3429000"/>
            <a:ext cx="2405197" cy="3205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3AF5BE-3DE4-5DC7-747E-0F083A594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371" y="3429000"/>
            <a:ext cx="1935463" cy="32059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687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-EMR_geomodel">
            <a:hlinkClick r:id="" action="ppaction://media"/>
            <a:extLst>
              <a:ext uri="{FF2B5EF4-FFF2-40B4-BE49-F238E27FC236}">
                <a16:creationId xmlns:a16="http://schemas.microsoft.com/office/drawing/2014/main" id="{52BE745A-0096-E161-6929-14B2068B4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7094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39B58C-54A2-ED58-6EBC-736EE035D53F}"/>
              </a:ext>
            </a:extLst>
          </p:cNvPr>
          <p:cNvSpPr txBox="1"/>
          <p:nvPr/>
        </p:nvSpPr>
        <p:spPr>
          <a:xfrm>
            <a:off x="482600" y="81280"/>
            <a:ext cx="214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Leapfrog model</a:t>
            </a:r>
          </a:p>
        </p:txBody>
      </p:sp>
    </p:spTree>
    <p:extLst>
      <p:ext uri="{BB962C8B-B14F-4D97-AF65-F5344CB8AC3E}">
        <p14:creationId xmlns:p14="http://schemas.microsoft.com/office/powerpoint/2010/main" val="12309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B0B7B-CC2B-5312-201A-589C7A04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58" y="0"/>
            <a:ext cx="115468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DE54A2-8B89-C650-2237-34BE53C9161D}"/>
              </a:ext>
            </a:extLst>
          </p:cNvPr>
          <p:cNvSpPr txBox="1"/>
          <p:nvPr/>
        </p:nvSpPr>
        <p:spPr>
          <a:xfrm>
            <a:off x="4230071" y="61612"/>
            <a:ext cx="422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293372"/>
                </a:solidFill>
              </a:rPr>
              <a:t>Tunnel 1 (</a:t>
            </a:r>
            <a:r>
              <a:rPr lang="nl-NL" sz="2000" b="1" dirty="0" err="1">
                <a:solidFill>
                  <a:srgbClr val="293372"/>
                </a:solidFill>
              </a:rPr>
              <a:t>viewed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from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the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northwest</a:t>
            </a:r>
            <a:r>
              <a:rPr lang="nl-NL" sz="2000" b="1" dirty="0">
                <a:solidFill>
                  <a:srgbClr val="293372"/>
                </a:solidFill>
              </a:rPr>
              <a:t>)</a:t>
            </a:r>
            <a:endParaRPr lang="en-GB" sz="2000" b="1" dirty="0">
              <a:solidFill>
                <a:srgbClr val="29337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B7303-D390-DB1A-9C2B-A2265807B7E3}"/>
              </a:ext>
            </a:extLst>
          </p:cNvPr>
          <p:cNvSpPr txBox="1"/>
          <p:nvPr/>
        </p:nvSpPr>
        <p:spPr>
          <a:xfrm>
            <a:off x="866273" y="92390"/>
            <a:ext cx="4459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NE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307E9-9E17-F316-DE25-0427672C293E}"/>
              </a:ext>
            </a:extLst>
          </p:cNvPr>
          <p:cNvSpPr txBox="1"/>
          <p:nvPr/>
        </p:nvSpPr>
        <p:spPr>
          <a:xfrm>
            <a:off x="11279106" y="92390"/>
            <a:ext cx="5019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SW</a:t>
            </a:r>
            <a:endParaRPr lang="en-GB" b="1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0712005-566B-6772-A10B-DB1816281538}"/>
              </a:ext>
            </a:extLst>
          </p:cNvPr>
          <p:cNvSpPr/>
          <p:nvPr/>
        </p:nvSpPr>
        <p:spPr>
          <a:xfrm rot="1333732">
            <a:off x="6232336" y="4095208"/>
            <a:ext cx="2162337" cy="1864084"/>
          </a:xfrm>
          <a:prstGeom prst="triangle">
            <a:avLst/>
          </a:prstGeom>
          <a:noFill/>
          <a:ln w="57150">
            <a:solidFill>
              <a:srgbClr val="2933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12B7D-10D1-9C8D-6474-4DD838787CE8}"/>
              </a:ext>
            </a:extLst>
          </p:cNvPr>
          <p:cNvSpPr/>
          <p:nvPr/>
        </p:nvSpPr>
        <p:spPr>
          <a:xfrm rot="19390793">
            <a:off x="5563313" y="4524859"/>
            <a:ext cx="2415941" cy="459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A820D-89DD-DC4C-C38C-E945E5314DF0}"/>
              </a:ext>
            </a:extLst>
          </p:cNvPr>
          <p:cNvSpPr txBox="1"/>
          <p:nvPr/>
        </p:nvSpPr>
        <p:spPr>
          <a:xfrm>
            <a:off x="6620440" y="4491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F1AD9-CCE4-11B6-8250-4B450B249B70}"/>
              </a:ext>
            </a:extLst>
          </p:cNvPr>
          <p:cNvSpPr txBox="1"/>
          <p:nvPr/>
        </p:nvSpPr>
        <p:spPr>
          <a:xfrm>
            <a:off x="6743969" y="58782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7FBAD-B2E8-D17E-20AB-86775846E998}"/>
              </a:ext>
            </a:extLst>
          </p:cNvPr>
          <p:cNvSpPr txBox="1"/>
          <p:nvPr/>
        </p:nvSpPr>
        <p:spPr>
          <a:xfrm>
            <a:off x="7789971" y="50133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4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B6F04-4038-440B-76EA-08D323A9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04" y="0"/>
            <a:ext cx="114409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DC0FC5-B99A-2698-F255-E85E55FDCDB0}"/>
              </a:ext>
            </a:extLst>
          </p:cNvPr>
          <p:cNvSpPr txBox="1"/>
          <p:nvPr/>
        </p:nvSpPr>
        <p:spPr>
          <a:xfrm>
            <a:off x="4726004" y="23111"/>
            <a:ext cx="4233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293372"/>
                </a:solidFill>
              </a:rPr>
              <a:t>Tunnel 2 (</a:t>
            </a:r>
            <a:r>
              <a:rPr lang="nl-NL" sz="2000" b="1" dirty="0" err="1">
                <a:solidFill>
                  <a:srgbClr val="293372"/>
                </a:solidFill>
              </a:rPr>
              <a:t>viewed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from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the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southwest</a:t>
            </a:r>
            <a:r>
              <a:rPr lang="nl-NL" sz="2000" b="1" dirty="0">
                <a:solidFill>
                  <a:srgbClr val="293372"/>
                </a:solidFill>
              </a:rPr>
              <a:t>)</a:t>
            </a:r>
            <a:endParaRPr lang="en-GB" sz="2000" b="1" dirty="0">
              <a:solidFill>
                <a:srgbClr val="29337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18AFB-8E9B-13B3-E83D-8954465C089E}"/>
              </a:ext>
            </a:extLst>
          </p:cNvPr>
          <p:cNvSpPr txBox="1"/>
          <p:nvPr/>
        </p:nvSpPr>
        <p:spPr>
          <a:xfrm>
            <a:off x="838696" y="53889"/>
            <a:ext cx="546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NW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D28B8-7E24-C13A-E2FB-0AE75F660307}"/>
              </a:ext>
            </a:extLst>
          </p:cNvPr>
          <p:cNvSpPr txBox="1"/>
          <p:nvPr/>
        </p:nvSpPr>
        <p:spPr>
          <a:xfrm>
            <a:off x="11389510" y="53889"/>
            <a:ext cx="4058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SE</a:t>
            </a:r>
            <a:endParaRPr lang="en-GB" b="1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C9433D-C737-727A-085E-1F5C2B50D9F2}"/>
              </a:ext>
            </a:extLst>
          </p:cNvPr>
          <p:cNvSpPr/>
          <p:nvPr/>
        </p:nvSpPr>
        <p:spPr>
          <a:xfrm rot="1333732">
            <a:off x="7117859" y="4114460"/>
            <a:ext cx="2162337" cy="1864084"/>
          </a:xfrm>
          <a:prstGeom prst="triangle">
            <a:avLst/>
          </a:prstGeom>
          <a:noFill/>
          <a:ln w="57150">
            <a:solidFill>
              <a:srgbClr val="2933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EE00D-67E7-D7B0-0309-4E3532D4A2AD}"/>
              </a:ext>
            </a:extLst>
          </p:cNvPr>
          <p:cNvSpPr/>
          <p:nvPr/>
        </p:nvSpPr>
        <p:spPr>
          <a:xfrm rot="12109755">
            <a:off x="6598082" y="5785562"/>
            <a:ext cx="2415941" cy="459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3EDFD-5C52-BFBD-503A-A3A3E877EFD9}"/>
              </a:ext>
            </a:extLst>
          </p:cNvPr>
          <p:cNvSpPr txBox="1"/>
          <p:nvPr/>
        </p:nvSpPr>
        <p:spPr>
          <a:xfrm>
            <a:off x="7505963" y="45109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C7B3A-3B96-40A5-4801-AFF2BCE860A5}"/>
              </a:ext>
            </a:extLst>
          </p:cNvPr>
          <p:cNvSpPr txBox="1"/>
          <p:nvPr/>
        </p:nvSpPr>
        <p:spPr>
          <a:xfrm>
            <a:off x="7629492" y="58975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534D8-FC8B-04C8-BDEA-B9B7C8C98F9E}"/>
              </a:ext>
            </a:extLst>
          </p:cNvPr>
          <p:cNvSpPr txBox="1"/>
          <p:nvPr/>
        </p:nvSpPr>
        <p:spPr>
          <a:xfrm>
            <a:off x="8675494" y="50326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76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95058-2B1E-4B15-2842-AA99230B0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74" y="-5924"/>
            <a:ext cx="11603101" cy="68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27759-9745-CEEE-B1F1-B4D5D82C4E68}"/>
              </a:ext>
            </a:extLst>
          </p:cNvPr>
          <p:cNvSpPr txBox="1"/>
          <p:nvPr/>
        </p:nvSpPr>
        <p:spPr>
          <a:xfrm>
            <a:off x="4564772" y="19250"/>
            <a:ext cx="356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293372"/>
                </a:solidFill>
              </a:rPr>
              <a:t>Tunnel 3 (</a:t>
            </a:r>
            <a:r>
              <a:rPr lang="nl-NL" sz="2000" b="1" dirty="0" err="1">
                <a:solidFill>
                  <a:srgbClr val="293372"/>
                </a:solidFill>
              </a:rPr>
              <a:t>viewed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from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the</a:t>
            </a:r>
            <a:r>
              <a:rPr lang="nl-NL" sz="2000" b="1" dirty="0">
                <a:solidFill>
                  <a:srgbClr val="293372"/>
                </a:solidFill>
              </a:rPr>
              <a:t> </a:t>
            </a:r>
            <a:r>
              <a:rPr lang="nl-NL" sz="2000" b="1" dirty="0" err="1">
                <a:solidFill>
                  <a:srgbClr val="293372"/>
                </a:solidFill>
              </a:rPr>
              <a:t>east</a:t>
            </a:r>
            <a:r>
              <a:rPr lang="nl-NL" sz="2000" b="1" dirty="0">
                <a:solidFill>
                  <a:srgbClr val="293372"/>
                </a:solidFill>
              </a:rPr>
              <a:t>)</a:t>
            </a:r>
            <a:endParaRPr lang="en-GB" sz="2000" b="1" dirty="0">
              <a:solidFill>
                <a:srgbClr val="29337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31FCD-3E95-9E9B-AEAC-41017807A192}"/>
              </a:ext>
            </a:extLst>
          </p:cNvPr>
          <p:cNvSpPr txBox="1"/>
          <p:nvPr/>
        </p:nvSpPr>
        <p:spPr>
          <a:xfrm>
            <a:off x="742446" y="34639"/>
            <a:ext cx="2936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349AD-52F2-58A2-C75E-65DEB5D85C4B}"/>
              </a:ext>
            </a:extLst>
          </p:cNvPr>
          <p:cNvSpPr txBox="1"/>
          <p:nvPr/>
        </p:nvSpPr>
        <p:spPr>
          <a:xfrm>
            <a:off x="11351010" y="34639"/>
            <a:ext cx="336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N</a:t>
            </a:r>
            <a:endParaRPr lang="en-GB" b="1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F77DA20-865A-07D2-523E-9CAE83E35727}"/>
              </a:ext>
            </a:extLst>
          </p:cNvPr>
          <p:cNvSpPr/>
          <p:nvPr/>
        </p:nvSpPr>
        <p:spPr>
          <a:xfrm rot="1333732">
            <a:off x="6232336" y="4095208"/>
            <a:ext cx="2162337" cy="1864084"/>
          </a:xfrm>
          <a:prstGeom prst="triangle">
            <a:avLst/>
          </a:prstGeom>
          <a:noFill/>
          <a:ln w="57150">
            <a:solidFill>
              <a:srgbClr val="2933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C7F5B-F456-C1F9-7A85-92A36D7F804E}"/>
              </a:ext>
            </a:extLst>
          </p:cNvPr>
          <p:cNvSpPr/>
          <p:nvPr/>
        </p:nvSpPr>
        <p:spPr>
          <a:xfrm rot="15695191">
            <a:off x="6626613" y="5016528"/>
            <a:ext cx="2415941" cy="459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746AF-04F8-9BAB-639D-77A122D6346C}"/>
              </a:ext>
            </a:extLst>
          </p:cNvPr>
          <p:cNvSpPr txBox="1"/>
          <p:nvPr/>
        </p:nvSpPr>
        <p:spPr>
          <a:xfrm>
            <a:off x="6620440" y="4491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63058-D5AD-6FF4-8A14-0129A4B474EC}"/>
              </a:ext>
            </a:extLst>
          </p:cNvPr>
          <p:cNvSpPr txBox="1"/>
          <p:nvPr/>
        </p:nvSpPr>
        <p:spPr>
          <a:xfrm>
            <a:off x="6743969" y="58782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5DEDA-2643-FED9-49EA-86D5DF368B5F}"/>
              </a:ext>
            </a:extLst>
          </p:cNvPr>
          <p:cNvSpPr txBox="1"/>
          <p:nvPr/>
        </p:nvSpPr>
        <p:spPr>
          <a:xfrm>
            <a:off x="7789971" y="50133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81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76E51-F8AB-8A93-44AB-CCF806994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540" y="442761"/>
            <a:ext cx="7304667" cy="64152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6B8DEC-F4E2-D8FD-019F-D966BFCED5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512" y="101600"/>
            <a:ext cx="10092088" cy="877888"/>
          </a:xfrm>
        </p:spPr>
        <p:txBody>
          <a:bodyPr/>
          <a:lstStyle/>
          <a:p>
            <a:r>
              <a:rPr lang="en-GB" dirty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2082132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struction vehicle">
            <a:extLst>
              <a:ext uri="{FF2B5EF4-FFF2-40B4-BE49-F238E27FC236}">
                <a16:creationId xmlns:a16="http://schemas.microsoft.com/office/drawing/2014/main" id="{A33D05D8-FF63-DFD0-3B77-346F38504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49"/>
          <a:stretch/>
        </p:blipFill>
        <p:spPr>
          <a:xfrm>
            <a:off x="20" y="11"/>
            <a:ext cx="12191981" cy="68579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5F2550-CA7D-D5B3-B436-83ABB9F5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-14063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Use of excavated materials</a:t>
            </a:r>
            <a:endParaRPr lang="en-B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168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75264-65EC-19A4-464D-3C4111FA8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92" y="472171"/>
            <a:ext cx="8165989" cy="5913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A6E16-F25D-114D-B568-97C985C19F4B}"/>
              </a:ext>
            </a:extLst>
          </p:cNvPr>
          <p:cNvSpPr txBox="1"/>
          <p:nvPr/>
        </p:nvSpPr>
        <p:spPr>
          <a:xfrm>
            <a:off x="8800178" y="472171"/>
            <a:ext cx="2414337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/>
              <a:t>Thanks for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/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70953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13FF-9CD8-022D-0979-D12DE3169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85428-4E2C-4C32-0C34-F0629782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52778-C58F-26EB-96BD-5E2F3A67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36" b="15542"/>
          <a:stretch>
            <a:fillRect/>
          </a:stretch>
        </p:blipFill>
        <p:spPr>
          <a:xfrm>
            <a:off x="0" y="904240"/>
            <a:ext cx="12192000" cy="595376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1FA0D83-B187-3480-878B-39B269938136}"/>
              </a:ext>
            </a:extLst>
          </p:cNvPr>
          <p:cNvSpPr txBox="1">
            <a:spLocks/>
          </p:cNvSpPr>
          <p:nvPr/>
        </p:nvSpPr>
        <p:spPr>
          <a:xfrm>
            <a:off x="0" y="18281"/>
            <a:ext cx="12192000" cy="7257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9337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37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Cretaceous top layer: soft chalk, sand- &amp; claystone</a:t>
            </a:r>
            <a:endParaRPr kumimoji="0" lang="en-BE" sz="3600" b="1" i="0" u="none" strike="noStrike" kern="1200" cap="none" spc="0" normalizeH="0" baseline="0" noProof="0" dirty="0">
              <a:ln>
                <a:noFill/>
              </a:ln>
              <a:solidFill>
                <a:srgbClr val="293372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 descr="A person looking at a wall of bricks&#10;&#10;AI-generated content may be incorrect.">
            <a:extLst>
              <a:ext uri="{FF2B5EF4-FFF2-40B4-BE49-F238E27FC236}">
                <a16:creationId xmlns:a16="http://schemas.microsoft.com/office/drawing/2014/main" id="{F89E0EA4-4A55-5738-F118-B8397E0D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85" r="11035"/>
          <a:stretch>
            <a:fillRect/>
          </a:stretch>
        </p:blipFill>
        <p:spPr>
          <a:xfrm rot="5400000">
            <a:off x="323700" y="1309370"/>
            <a:ext cx="5197014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59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A87098E-2C8D-2CE0-F18A-7B8425B68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tack of grey metal rods&#10;&#10;AI-generated content may be incorrect.">
            <a:extLst>
              <a:ext uri="{FF2B5EF4-FFF2-40B4-BE49-F238E27FC236}">
                <a16:creationId xmlns:a16="http://schemas.microsoft.com/office/drawing/2014/main" id="{A8EA8DF3-1E8C-3B97-BD5F-D4F8D757D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675"/>
          <a:stretch>
            <a:fillRect/>
          </a:stretch>
        </p:blipFill>
        <p:spPr>
          <a:xfrm rot="5400000">
            <a:off x="7061004" y="1731791"/>
            <a:ext cx="5790309" cy="446210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FC3E59-D866-F339-2164-552EB4C4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80"/>
            <a:ext cx="12187212" cy="104861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Upper Carboniferous: Namurian shale-dominated</a:t>
            </a:r>
            <a:endParaRPr lang="en-BE" sz="3600" dirty="0"/>
          </a:p>
        </p:txBody>
      </p:sp>
      <p:pic>
        <p:nvPicPr>
          <p:cNvPr id="4" name="Content Placeholder 1" descr="A close up of a rocky hill&#10;&#10;">
            <a:extLst>
              <a:ext uri="{FF2B5EF4-FFF2-40B4-BE49-F238E27FC236}">
                <a16:creationId xmlns:a16="http://schemas.microsoft.com/office/drawing/2014/main" id="{9DE64186-B18D-C462-9A9F-CB2AF7030C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" t="36193" r="18663" b="19571"/>
          <a:stretch/>
        </p:blipFill>
        <p:spPr>
          <a:xfrm>
            <a:off x="0" y="1066896"/>
            <a:ext cx="7945383" cy="579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2" name="Picture 11" descr="A person in orange overalls standing next to a black pipe&#10;&#10;Description automatically generated">
            <a:extLst>
              <a:ext uri="{FF2B5EF4-FFF2-40B4-BE49-F238E27FC236}">
                <a16:creationId xmlns:a16="http://schemas.microsoft.com/office/drawing/2014/main" id="{98D25321-E095-37E6-23C8-BFFE7D271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2"/>
          <a:stretch>
            <a:fillRect/>
          </a:stretch>
        </p:blipFill>
        <p:spPr>
          <a:xfrm>
            <a:off x="5796726" y="1066896"/>
            <a:ext cx="2297559" cy="5791105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23F59A6-5651-873A-723D-7D4DA62685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243004"/>
              </p:ext>
            </p:extLst>
          </p:nvPr>
        </p:nvGraphicFramePr>
        <p:xfrm>
          <a:off x="-864476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8837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5DC00F5-8C16-1450-086C-462552F1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 wall with grass and dirt&#10;&#10;AI-generated content may be incorrect.">
            <a:extLst>
              <a:ext uri="{FF2B5EF4-FFF2-40B4-BE49-F238E27FC236}">
                <a16:creationId xmlns:a16="http://schemas.microsoft.com/office/drawing/2014/main" id="{59D7848D-B814-7C5E-C162-1F56CAC6A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8" b="7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erson standing next to a large metal pipe&#10;&#10;AI-generated content may be incorrect.">
            <a:extLst>
              <a:ext uri="{FF2B5EF4-FFF2-40B4-BE49-F238E27FC236}">
                <a16:creationId xmlns:a16="http://schemas.microsoft.com/office/drawing/2014/main" id="{9D072FDC-8FA0-1AB1-C1FA-8E70606E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" y="1278165"/>
            <a:ext cx="2966085" cy="5273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3D3A66-B879-EE2F-EA50-27AD1849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62"/>
            <a:ext cx="12192000" cy="63626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Lower Carboniferous: Dinantian carbonates</a:t>
            </a:r>
            <a:endParaRPr lang="en-BE" sz="3600" dirty="0"/>
          </a:p>
        </p:txBody>
      </p:sp>
      <p:pic>
        <p:nvPicPr>
          <p:cNvPr id="9" name="Picture 8" descr="A black metal surface with scratches&#10;&#10;AI-generated content may be incorrect.">
            <a:extLst>
              <a:ext uri="{FF2B5EF4-FFF2-40B4-BE49-F238E27FC236}">
                <a16:creationId xmlns:a16="http://schemas.microsoft.com/office/drawing/2014/main" id="{814DC742-B4B7-ACE5-D642-E4B5F861B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10320"/>
          <a:stretch/>
        </p:blipFill>
        <p:spPr>
          <a:xfrm rot="16200000">
            <a:off x="3102902" y="2282788"/>
            <a:ext cx="3653179" cy="164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Several metal pipes with a broken piece of paper&#10;&#10;AI-generated content may be incorrect.">
            <a:extLst>
              <a:ext uri="{FF2B5EF4-FFF2-40B4-BE49-F238E27FC236}">
                <a16:creationId xmlns:a16="http://schemas.microsoft.com/office/drawing/2014/main" id="{8365AC4C-5FA9-82BB-F632-C46C1045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42" t="13090" r="8677" b="45415"/>
          <a:stretch>
            <a:fillRect/>
          </a:stretch>
        </p:blipFill>
        <p:spPr>
          <a:xfrm rot="16200000">
            <a:off x="534365" y="3085273"/>
            <a:ext cx="5258148" cy="164393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014244-65C6-7790-DFDE-3496A4F2E3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14698"/>
              </p:ext>
            </p:extLst>
          </p:nvPr>
        </p:nvGraphicFramePr>
        <p:xfrm>
          <a:off x="8674078" y="42666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4502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2312EF5-0B23-3ED8-46F7-8C9255BF0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9F8EB17-3F03-6D42-18BF-1AC1D5D2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87" b="75989" l="2911" r="96907">
                        <a14:foregroundMark x1="2729" y1="31840" x2="9763" y2="31638"/>
                        <a14:foregroundMark x1="9763" y1="31638" x2="14403" y2="32446"/>
                        <a14:foregroundMark x1="14403" y1="32446" x2="15070" y2="35795"/>
                        <a14:foregroundMark x1="15070" y1="35795" x2="6125" y2="53592"/>
                        <a14:foregroundMark x1="6125" y1="53592" x2="7550" y2="59847"/>
                        <a14:foregroundMark x1="7550" y1="59847" x2="7429" y2="63721"/>
                        <a14:foregroundMark x1="7429" y1="63721" x2="14767" y2="70339"/>
                        <a14:foregroundMark x1="14767" y1="70339" x2="29897" y2="66425"/>
                        <a14:foregroundMark x1="29897" y1="66425" x2="61977" y2="70944"/>
                        <a14:foregroundMark x1="61977" y1="70944" x2="64797" y2="70662"/>
                        <a14:foregroundMark x1="64797" y1="70662" x2="63675" y2="66425"/>
                        <a14:foregroundMark x1="92450" y1="11421" x2="93390" y2="39104"/>
                        <a14:foregroundMark x1="93390" y1="39104" x2="91965" y2="46045"/>
                        <a14:foregroundMark x1="91965" y1="46045" x2="92753" y2="56578"/>
                        <a14:foregroundMark x1="92753" y1="56578" x2="90691" y2="60129"/>
                        <a14:foregroundMark x1="90691" y1="60129" x2="76804" y2="68967"/>
                        <a14:foregroundMark x1="2153" y1="33697" x2="3275" y2="65133"/>
                        <a14:foregroundMark x1="3275" y1="65133" x2="2911" y2="66868"/>
                        <a14:foregroundMark x1="364" y1="30791" x2="606" y2="69693"/>
                        <a14:foregroundMark x1="606" y1="69693" x2="3548" y2="71267"/>
                        <a14:foregroundMark x1="3548" y1="71267" x2="20315" y2="72841"/>
                        <a14:foregroundMark x1="20315" y1="72841" x2="28927" y2="71590"/>
                        <a14:foregroundMark x1="28927" y1="71590" x2="34566" y2="72034"/>
                        <a14:foregroundMark x1="44451" y1="73083" x2="53457" y2="70783"/>
                        <a14:foregroundMark x1="53457" y1="70783" x2="68435" y2="73850"/>
                        <a14:foregroundMark x1="68435" y1="73850" x2="77380" y2="71146"/>
                        <a14:foregroundMark x1="90964" y1="70864" x2="94087" y2="65335"/>
                        <a14:foregroundMark x1="94087" y1="65335" x2="94936" y2="59403"/>
                        <a14:foregroundMark x1="94936" y1="59403" x2="94360" y2="46449"/>
                        <a14:foregroundMark x1="95300" y1="31396" x2="93663" y2="16223"/>
                        <a14:foregroundMark x1="95361" y1="71227" x2="82232" y2="70944"/>
                        <a14:foregroundMark x1="82232" y1="70944" x2="81837" y2="71227"/>
                        <a14:foregroundMark x1="43511" y1="71065" x2="35021" y2="73446"/>
                        <a14:foregroundMark x1="35021" y1="73446" x2="13008" y2="71227"/>
                        <a14:foregroundMark x1="20922" y1="73245" x2="21437" y2="73245"/>
                        <a14:foregroundMark x1="72013" y1="72881" x2="75136" y2="72881"/>
                        <a14:foregroundMark x1="75136" y1="72881" x2="81595" y2="72236"/>
                        <a14:foregroundMark x1="81595" y1="72236" x2="92965" y2="74778"/>
                        <a14:foregroundMark x1="92965" y1="74778" x2="95421" y2="75989"/>
                        <a14:foregroundMark x1="95421" y1="75989" x2="95634" y2="66263"/>
                        <a14:foregroundMark x1="96210" y1="71590" x2="96907" y2="56215"/>
                        <a14:foregroundMark x1="96513" y1="52623" x2="96513" y2="52623"/>
                        <a14:foregroundMark x1="96513" y1="52623" x2="96513" y2="5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30" r="3199" b="26323"/>
          <a:stretch/>
        </p:blipFill>
        <p:spPr>
          <a:xfrm>
            <a:off x="0" y="16180"/>
            <a:ext cx="12192000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3183C4-FD5C-BA15-7022-4DC99982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71371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Upper Devonian: Famennian silt- and sandstones</a:t>
            </a:r>
            <a:endParaRPr lang="en-BE" sz="3600" dirty="0"/>
          </a:p>
        </p:txBody>
      </p:sp>
      <p:pic>
        <p:nvPicPr>
          <p:cNvPr id="8" name="Picture 7" descr="A long metal pipe on a metal stand&#10;&#10;AI-generated content may be incorrect.">
            <a:extLst>
              <a:ext uri="{FF2B5EF4-FFF2-40B4-BE49-F238E27FC236}">
                <a16:creationId xmlns:a16="http://schemas.microsoft.com/office/drawing/2014/main" id="{B11DD22C-CEA3-5C0D-B505-057D00AB3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15432"/>
          <a:stretch/>
        </p:blipFill>
        <p:spPr>
          <a:xfrm>
            <a:off x="0" y="919949"/>
            <a:ext cx="2844800" cy="5954232"/>
          </a:xfrm>
          <a:prstGeom prst="rect">
            <a:avLst/>
          </a:prstGeom>
        </p:spPr>
      </p:pic>
      <p:pic>
        <p:nvPicPr>
          <p:cNvPr id="7" name="Picture 6" descr="A stack of grey plastic crates&#10;&#10;AI-generated content may be incorrect.">
            <a:extLst>
              <a:ext uri="{FF2B5EF4-FFF2-40B4-BE49-F238E27FC236}">
                <a16:creationId xmlns:a16="http://schemas.microsoft.com/office/drawing/2014/main" id="{84A651FD-2D9D-49AE-EAEB-18B938BAC5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85" t="25036" r="4593" b="39464"/>
          <a:stretch>
            <a:fillRect/>
          </a:stretch>
        </p:blipFill>
        <p:spPr>
          <a:xfrm rot="5400000">
            <a:off x="83129" y="3019117"/>
            <a:ext cx="5956016" cy="1757680"/>
          </a:xfrm>
          <a:prstGeom prst="rect">
            <a:avLst/>
          </a:prstGeom>
        </p:spPr>
      </p:pic>
      <p:pic>
        <p:nvPicPr>
          <p:cNvPr id="13" name="Picture 12" descr="A roll of grey stone&#10;&#10;AI-generated content may be incorrect.">
            <a:extLst>
              <a:ext uri="{FF2B5EF4-FFF2-40B4-BE49-F238E27FC236}">
                <a16:creationId xmlns:a16="http://schemas.microsoft.com/office/drawing/2014/main" id="{31125B42-74B3-B19F-28F6-C14309F99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23677"/>
          <a:stretch>
            <a:fillRect/>
          </a:stretch>
        </p:blipFill>
        <p:spPr>
          <a:xfrm rot="5400000">
            <a:off x="3173752" y="4383550"/>
            <a:ext cx="3270159" cy="1432561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7F6A0B-8879-D211-DC0C-AB22FC3198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474157"/>
              </p:ext>
            </p:extLst>
          </p:nvPr>
        </p:nvGraphicFramePr>
        <p:xfrm>
          <a:off x="8667444" y="42780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7280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131F63-5A7B-4118-5BF9-3FAD6C6DB135}"/>
              </a:ext>
            </a:extLst>
          </p:cNvPr>
          <p:cNvSpPr/>
          <p:nvPr/>
        </p:nvSpPr>
        <p:spPr>
          <a:xfrm>
            <a:off x="6032422" y="779647"/>
            <a:ext cx="5909323" cy="5784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2933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D691B-92B9-FD3A-BE18-4559ED79759E}"/>
              </a:ext>
            </a:extLst>
          </p:cNvPr>
          <p:cNvSpPr/>
          <p:nvPr/>
        </p:nvSpPr>
        <p:spPr>
          <a:xfrm>
            <a:off x="8947108" y="5648597"/>
            <a:ext cx="485232" cy="335280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C9467F-87D1-416E-B66D-1C88BFA4794A}"/>
              </a:ext>
            </a:extLst>
          </p:cNvPr>
          <p:cNvSpPr/>
          <p:nvPr/>
        </p:nvSpPr>
        <p:spPr>
          <a:xfrm>
            <a:off x="8947102" y="4357006"/>
            <a:ext cx="485238" cy="8458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D3E8F3-5657-4036-8A96-7A8A8F57D872}"/>
              </a:ext>
            </a:extLst>
          </p:cNvPr>
          <p:cNvSpPr/>
          <p:nvPr/>
        </p:nvSpPr>
        <p:spPr>
          <a:xfrm>
            <a:off x="8947108" y="5202826"/>
            <a:ext cx="485232" cy="44577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265A48-BD84-4875-BB6B-556E12A58C4A}"/>
              </a:ext>
            </a:extLst>
          </p:cNvPr>
          <p:cNvSpPr/>
          <p:nvPr/>
        </p:nvSpPr>
        <p:spPr>
          <a:xfrm>
            <a:off x="8946878" y="1804226"/>
            <a:ext cx="485462" cy="25527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5D61AB-4A0D-971B-806C-8C788F03868A}"/>
              </a:ext>
            </a:extLst>
          </p:cNvPr>
          <p:cNvSpPr/>
          <p:nvPr/>
        </p:nvSpPr>
        <p:spPr>
          <a:xfrm>
            <a:off x="8947108" y="5983878"/>
            <a:ext cx="485232" cy="48480"/>
          </a:xfrm>
          <a:prstGeom prst="rect">
            <a:avLst/>
          </a:prstGeom>
          <a:solidFill>
            <a:srgbClr val="86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2BC931-A51C-40FB-8798-EFABEC089623}"/>
              </a:ext>
            </a:extLst>
          </p:cNvPr>
          <p:cNvSpPr txBox="1"/>
          <p:nvPr/>
        </p:nvSpPr>
        <p:spPr>
          <a:xfrm>
            <a:off x="9432342" y="2711284"/>
            <a:ext cx="209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100-250 Very Strong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489D9-F627-B4CB-9349-6834DDDE7CA9}"/>
              </a:ext>
            </a:extLst>
          </p:cNvPr>
          <p:cNvSpPr txBox="1"/>
          <p:nvPr/>
        </p:nvSpPr>
        <p:spPr>
          <a:xfrm>
            <a:off x="9432342" y="4595249"/>
            <a:ext cx="150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50-100 Strong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EA9B2-5FA3-DD56-8629-C64D121F59A9}"/>
              </a:ext>
            </a:extLst>
          </p:cNvPr>
          <p:cNvSpPr txBox="1"/>
          <p:nvPr/>
        </p:nvSpPr>
        <p:spPr>
          <a:xfrm>
            <a:off x="9432341" y="5264837"/>
            <a:ext cx="250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25-50 Moderately strong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CAD525-5C6B-880F-9AB1-8770BC2FA555}"/>
              </a:ext>
            </a:extLst>
          </p:cNvPr>
          <p:cNvSpPr txBox="1"/>
          <p:nvPr/>
        </p:nvSpPr>
        <p:spPr>
          <a:xfrm>
            <a:off x="9432340" y="5648597"/>
            <a:ext cx="111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&lt;25 Weak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CF101-6D1C-87FF-0D4F-64B5CFE45D88}"/>
              </a:ext>
            </a:extLst>
          </p:cNvPr>
          <p:cNvSpPr/>
          <p:nvPr/>
        </p:nvSpPr>
        <p:spPr>
          <a:xfrm>
            <a:off x="305086" y="779647"/>
            <a:ext cx="5460449" cy="5784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2933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7DC2B217-A5A2-7275-E7DE-075A5B4C7E2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80588396"/>
                  </p:ext>
                </p:extLst>
              </p:nvPr>
            </p:nvGraphicFramePr>
            <p:xfrm>
              <a:off x="6131091" y="1210840"/>
              <a:ext cx="2815785" cy="51167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id="{7DC2B217-A5A2-7275-E7DE-075A5B4C7E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1091" y="1210840"/>
                <a:ext cx="2815785" cy="5116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81547F23-2A76-3C08-A108-B99A7A7B409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39064207"/>
                  </p:ext>
                </p:extLst>
              </p:nvPr>
            </p:nvGraphicFramePr>
            <p:xfrm>
              <a:off x="305086" y="1179222"/>
              <a:ext cx="3147214" cy="51167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9" name="Chart 18">
                <a:extLst>
                  <a:ext uri="{FF2B5EF4-FFF2-40B4-BE49-F238E27FC236}">
                    <a16:creationId xmlns:a16="http://schemas.microsoft.com/office/drawing/2014/main" id="{81547F23-2A76-3C08-A108-B99A7A7B40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086" y="1179222"/>
                <a:ext cx="3147214" cy="511675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77B10CC-5CBA-9905-0C08-86654D299119}"/>
              </a:ext>
            </a:extLst>
          </p:cNvPr>
          <p:cNvSpPr/>
          <p:nvPr/>
        </p:nvSpPr>
        <p:spPr>
          <a:xfrm>
            <a:off x="323142" y="2008506"/>
            <a:ext cx="873293" cy="171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F867AD-2459-0A9C-31D7-65A10E340F4F}"/>
              </a:ext>
            </a:extLst>
          </p:cNvPr>
          <p:cNvSpPr/>
          <p:nvPr/>
        </p:nvSpPr>
        <p:spPr>
          <a:xfrm>
            <a:off x="350573" y="4189289"/>
            <a:ext cx="873293" cy="1643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ACF841-C289-3A66-B146-6C916A56B0F5}"/>
              </a:ext>
            </a:extLst>
          </p:cNvPr>
          <p:cNvSpPr/>
          <p:nvPr/>
        </p:nvSpPr>
        <p:spPr>
          <a:xfrm>
            <a:off x="3429496" y="3910264"/>
            <a:ext cx="486380" cy="1054317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347840-2BBB-B569-2209-F1ED44C66434}"/>
              </a:ext>
            </a:extLst>
          </p:cNvPr>
          <p:cNvSpPr/>
          <p:nvPr/>
        </p:nvSpPr>
        <p:spPr>
          <a:xfrm>
            <a:off x="3429496" y="2234797"/>
            <a:ext cx="485924" cy="6402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45B849-C668-EE21-77B5-1C04B5FBA14A}"/>
              </a:ext>
            </a:extLst>
          </p:cNvPr>
          <p:cNvSpPr/>
          <p:nvPr/>
        </p:nvSpPr>
        <p:spPr>
          <a:xfrm>
            <a:off x="3429496" y="2875002"/>
            <a:ext cx="485462" cy="10352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80B3D6-4BC7-C5ED-183E-5D95EEF77100}"/>
              </a:ext>
            </a:extLst>
          </p:cNvPr>
          <p:cNvSpPr/>
          <p:nvPr/>
        </p:nvSpPr>
        <p:spPr>
          <a:xfrm>
            <a:off x="3429496" y="1804226"/>
            <a:ext cx="486380" cy="4457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9E6DC7-B38A-808D-040B-FD778A25B18A}"/>
              </a:ext>
            </a:extLst>
          </p:cNvPr>
          <p:cNvSpPr/>
          <p:nvPr/>
        </p:nvSpPr>
        <p:spPr>
          <a:xfrm>
            <a:off x="3429496" y="4978041"/>
            <a:ext cx="486380" cy="1054317"/>
          </a:xfrm>
          <a:prstGeom prst="rect">
            <a:avLst/>
          </a:prstGeom>
          <a:solidFill>
            <a:srgbClr val="86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C05F46-AE1E-99A3-9F29-47B59FC74121}"/>
              </a:ext>
            </a:extLst>
          </p:cNvPr>
          <p:cNvSpPr txBox="1"/>
          <p:nvPr/>
        </p:nvSpPr>
        <p:spPr>
          <a:xfrm>
            <a:off x="3914960" y="1865465"/>
            <a:ext cx="17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90-100 Excellent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2761CB-E723-DAD4-2677-B2F900CD1D5F}"/>
              </a:ext>
            </a:extLst>
          </p:cNvPr>
          <p:cNvSpPr txBox="1"/>
          <p:nvPr/>
        </p:nvSpPr>
        <p:spPr>
          <a:xfrm>
            <a:off x="3882129" y="236624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75-90 Good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457BAE-D896-753A-3161-6631E98149C7}"/>
              </a:ext>
            </a:extLst>
          </p:cNvPr>
          <p:cNvSpPr txBox="1"/>
          <p:nvPr/>
        </p:nvSpPr>
        <p:spPr>
          <a:xfrm>
            <a:off x="3914958" y="3223985"/>
            <a:ext cx="111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50-75 Fair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186D38-6E3B-0D59-A8E3-52270BD389C9}"/>
              </a:ext>
            </a:extLst>
          </p:cNvPr>
          <p:cNvSpPr txBox="1"/>
          <p:nvPr/>
        </p:nvSpPr>
        <p:spPr>
          <a:xfrm>
            <a:off x="3914958" y="4259247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25-50 Poor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32731B-2A52-E7E0-9CDC-5818999F6CC8}"/>
              </a:ext>
            </a:extLst>
          </p:cNvPr>
          <p:cNvSpPr txBox="1"/>
          <p:nvPr/>
        </p:nvSpPr>
        <p:spPr>
          <a:xfrm>
            <a:off x="3914957" y="5294509"/>
            <a:ext cx="15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0-25 Very poor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8F246-49EB-8EED-62EE-3E20F8369D9C}"/>
              </a:ext>
            </a:extLst>
          </p:cNvPr>
          <p:cNvSpPr txBox="1"/>
          <p:nvPr/>
        </p:nvSpPr>
        <p:spPr>
          <a:xfrm>
            <a:off x="1728020" y="873965"/>
            <a:ext cx="2295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293372"/>
                </a:solidFill>
              </a:rPr>
              <a:t>Beusdael</a:t>
            </a:r>
            <a:r>
              <a:rPr lang="en-US" sz="2800" b="1" dirty="0">
                <a:solidFill>
                  <a:srgbClr val="293372"/>
                </a:solidFill>
              </a:rPr>
              <a:t> RQD</a:t>
            </a:r>
            <a:endParaRPr lang="en-GB" sz="2800" dirty="0">
              <a:solidFill>
                <a:srgbClr val="29337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7264C-5912-2D1A-36F0-1BAE254AE3B9}"/>
              </a:ext>
            </a:extLst>
          </p:cNvPr>
          <p:cNvSpPr txBox="1"/>
          <p:nvPr/>
        </p:nvSpPr>
        <p:spPr>
          <a:xfrm>
            <a:off x="7094446" y="873965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93372"/>
                </a:solidFill>
              </a:rPr>
              <a:t>Beusdael UCS (MN/m</a:t>
            </a:r>
            <a:r>
              <a:rPr lang="en-US" sz="2800" b="1" baseline="30000" dirty="0">
                <a:solidFill>
                  <a:srgbClr val="293372"/>
                </a:solidFill>
              </a:rPr>
              <a:t>2</a:t>
            </a:r>
            <a:r>
              <a:rPr lang="en-US" sz="2800" b="1" dirty="0">
                <a:solidFill>
                  <a:srgbClr val="293372"/>
                </a:solidFill>
              </a:rPr>
              <a:t>)</a:t>
            </a:r>
            <a:endParaRPr lang="en-GB" sz="2800" dirty="0">
              <a:solidFill>
                <a:srgbClr val="29337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8358C-6ECC-D648-CD52-29B35FFC0306}"/>
              </a:ext>
            </a:extLst>
          </p:cNvPr>
          <p:cNvSpPr txBox="1"/>
          <p:nvPr/>
        </p:nvSpPr>
        <p:spPr>
          <a:xfrm>
            <a:off x="231006" y="154643"/>
            <a:ext cx="366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>
                <a:solidFill>
                  <a:srgbClr val="293372"/>
                </a:solidFill>
              </a:rPr>
              <a:t>Latest</a:t>
            </a:r>
            <a:r>
              <a:rPr lang="nl-NL" sz="2400" b="1" dirty="0">
                <a:solidFill>
                  <a:srgbClr val="293372"/>
                </a:solidFill>
              </a:rPr>
              <a:t> </a:t>
            </a:r>
            <a:r>
              <a:rPr lang="nl-NL" sz="2400" b="1" dirty="0" err="1">
                <a:solidFill>
                  <a:srgbClr val="293372"/>
                </a:solidFill>
              </a:rPr>
              <a:t>preliminary</a:t>
            </a:r>
            <a:r>
              <a:rPr lang="nl-NL" sz="2400" b="1" dirty="0">
                <a:solidFill>
                  <a:srgbClr val="293372"/>
                </a:solidFill>
              </a:rPr>
              <a:t> </a:t>
            </a:r>
            <a:r>
              <a:rPr lang="nl-NL" sz="2400" b="1" dirty="0" err="1">
                <a:solidFill>
                  <a:srgbClr val="293372"/>
                </a:solidFill>
              </a:rPr>
              <a:t>results</a:t>
            </a:r>
            <a:r>
              <a:rPr lang="nl-NL" sz="2400" b="1" dirty="0">
                <a:solidFill>
                  <a:srgbClr val="293372"/>
                </a:solidFill>
              </a:rPr>
              <a:t>…</a:t>
            </a:r>
            <a:endParaRPr lang="en-GB" sz="2400" b="1" dirty="0">
              <a:solidFill>
                <a:srgbClr val="2933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8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F586A-CA3E-D5EB-B66C-0B56DDA5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38"/>
            <a:ext cx="12192000" cy="604339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61AB2A0-4B39-86E3-98FB-1F667EA88E2A}"/>
              </a:ext>
            </a:extLst>
          </p:cNvPr>
          <p:cNvSpPr/>
          <p:nvPr/>
        </p:nvSpPr>
        <p:spPr>
          <a:xfrm>
            <a:off x="540774" y="383459"/>
            <a:ext cx="11513575" cy="3342968"/>
          </a:xfrm>
          <a:custGeom>
            <a:avLst/>
            <a:gdLst>
              <a:gd name="connsiteX0" fmla="*/ 9833 w 11513575"/>
              <a:gd name="connsiteY0" fmla="*/ 3342968 h 3342968"/>
              <a:gd name="connsiteX1" fmla="*/ 1179871 w 11513575"/>
              <a:gd name="connsiteY1" fmla="*/ 3342968 h 3342968"/>
              <a:gd name="connsiteX2" fmla="*/ 2428568 w 11513575"/>
              <a:gd name="connsiteY2" fmla="*/ 3303639 h 3342968"/>
              <a:gd name="connsiteX3" fmla="*/ 3175820 w 11513575"/>
              <a:gd name="connsiteY3" fmla="*/ 3323303 h 3342968"/>
              <a:gd name="connsiteX4" fmla="*/ 3264310 w 11513575"/>
              <a:gd name="connsiteY4" fmla="*/ 3313471 h 3342968"/>
              <a:gd name="connsiteX5" fmla="*/ 4257368 w 11513575"/>
              <a:gd name="connsiteY5" fmla="*/ 3274142 h 3342968"/>
              <a:gd name="connsiteX6" fmla="*/ 6066504 w 11513575"/>
              <a:gd name="connsiteY6" fmla="*/ 3264310 h 3342968"/>
              <a:gd name="connsiteX7" fmla="*/ 7020233 w 11513575"/>
              <a:gd name="connsiteY7" fmla="*/ 3313471 h 3342968"/>
              <a:gd name="connsiteX8" fmla="*/ 7492181 w 11513575"/>
              <a:gd name="connsiteY8" fmla="*/ 3264310 h 3342968"/>
              <a:gd name="connsiteX9" fmla="*/ 7580671 w 11513575"/>
              <a:gd name="connsiteY9" fmla="*/ 3264310 h 3342968"/>
              <a:gd name="connsiteX10" fmla="*/ 8416413 w 11513575"/>
              <a:gd name="connsiteY10" fmla="*/ 3303639 h 3342968"/>
              <a:gd name="connsiteX11" fmla="*/ 9606117 w 11513575"/>
              <a:gd name="connsiteY11" fmla="*/ 3303639 h 3342968"/>
              <a:gd name="connsiteX12" fmla="*/ 11051459 w 11513575"/>
              <a:gd name="connsiteY12" fmla="*/ 3323303 h 3342968"/>
              <a:gd name="connsiteX13" fmla="*/ 11503742 w 11513575"/>
              <a:gd name="connsiteY13" fmla="*/ 3313471 h 3342968"/>
              <a:gd name="connsiteX14" fmla="*/ 11513575 w 11513575"/>
              <a:gd name="connsiteY14" fmla="*/ 393290 h 3342968"/>
              <a:gd name="connsiteX15" fmla="*/ 10481188 w 11513575"/>
              <a:gd name="connsiteY15" fmla="*/ 403122 h 3342968"/>
              <a:gd name="connsiteX16" fmla="*/ 7600336 w 11513575"/>
              <a:gd name="connsiteY16" fmla="*/ 0 h 3342968"/>
              <a:gd name="connsiteX17" fmla="*/ 0 w 11513575"/>
              <a:gd name="connsiteY17" fmla="*/ 1671484 h 3342968"/>
              <a:gd name="connsiteX18" fmla="*/ 9833 w 11513575"/>
              <a:gd name="connsiteY18" fmla="*/ 3342968 h 3342968"/>
              <a:gd name="connsiteX0" fmla="*/ 9833 w 11513575"/>
              <a:gd name="connsiteY0" fmla="*/ 3342968 h 3342968"/>
              <a:gd name="connsiteX1" fmla="*/ 1179871 w 11513575"/>
              <a:gd name="connsiteY1" fmla="*/ 3342968 h 3342968"/>
              <a:gd name="connsiteX2" fmla="*/ 2428568 w 11513575"/>
              <a:gd name="connsiteY2" fmla="*/ 3303639 h 3342968"/>
              <a:gd name="connsiteX3" fmla="*/ 3175820 w 11513575"/>
              <a:gd name="connsiteY3" fmla="*/ 3323303 h 3342968"/>
              <a:gd name="connsiteX4" fmla="*/ 3264310 w 11513575"/>
              <a:gd name="connsiteY4" fmla="*/ 3313471 h 3342968"/>
              <a:gd name="connsiteX5" fmla="*/ 4257368 w 11513575"/>
              <a:gd name="connsiteY5" fmla="*/ 3274142 h 3342968"/>
              <a:gd name="connsiteX6" fmla="*/ 6066504 w 11513575"/>
              <a:gd name="connsiteY6" fmla="*/ 3264310 h 3342968"/>
              <a:gd name="connsiteX7" fmla="*/ 7020233 w 11513575"/>
              <a:gd name="connsiteY7" fmla="*/ 3313471 h 3342968"/>
              <a:gd name="connsiteX8" fmla="*/ 7492181 w 11513575"/>
              <a:gd name="connsiteY8" fmla="*/ 3264310 h 3342968"/>
              <a:gd name="connsiteX9" fmla="*/ 7580671 w 11513575"/>
              <a:gd name="connsiteY9" fmla="*/ 3264310 h 3342968"/>
              <a:gd name="connsiteX10" fmla="*/ 8416413 w 11513575"/>
              <a:gd name="connsiteY10" fmla="*/ 3303639 h 3342968"/>
              <a:gd name="connsiteX11" fmla="*/ 9606117 w 11513575"/>
              <a:gd name="connsiteY11" fmla="*/ 3303639 h 3342968"/>
              <a:gd name="connsiteX12" fmla="*/ 11051459 w 11513575"/>
              <a:gd name="connsiteY12" fmla="*/ 3323303 h 3342968"/>
              <a:gd name="connsiteX13" fmla="*/ 11503742 w 11513575"/>
              <a:gd name="connsiteY13" fmla="*/ 3313471 h 3342968"/>
              <a:gd name="connsiteX14" fmla="*/ 11513575 w 11513575"/>
              <a:gd name="connsiteY14" fmla="*/ 393290 h 3342968"/>
              <a:gd name="connsiteX15" fmla="*/ 10481188 w 11513575"/>
              <a:gd name="connsiteY15" fmla="*/ 403122 h 3342968"/>
              <a:gd name="connsiteX16" fmla="*/ 7600336 w 11513575"/>
              <a:gd name="connsiteY16" fmla="*/ 0 h 3342968"/>
              <a:gd name="connsiteX17" fmla="*/ 5997678 w 11513575"/>
              <a:gd name="connsiteY17" fmla="*/ 353961 h 3342968"/>
              <a:gd name="connsiteX18" fmla="*/ 0 w 11513575"/>
              <a:gd name="connsiteY18" fmla="*/ 1671484 h 3342968"/>
              <a:gd name="connsiteX19" fmla="*/ 9833 w 11513575"/>
              <a:gd name="connsiteY19" fmla="*/ 3342968 h 3342968"/>
              <a:gd name="connsiteX0" fmla="*/ 9833 w 11513575"/>
              <a:gd name="connsiteY0" fmla="*/ 3342968 h 3342968"/>
              <a:gd name="connsiteX1" fmla="*/ 1179871 w 11513575"/>
              <a:gd name="connsiteY1" fmla="*/ 3342968 h 3342968"/>
              <a:gd name="connsiteX2" fmla="*/ 2428568 w 11513575"/>
              <a:gd name="connsiteY2" fmla="*/ 3303639 h 3342968"/>
              <a:gd name="connsiteX3" fmla="*/ 3175820 w 11513575"/>
              <a:gd name="connsiteY3" fmla="*/ 3323303 h 3342968"/>
              <a:gd name="connsiteX4" fmla="*/ 3264310 w 11513575"/>
              <a:gd name="connsiteY4" fmla="*/ 3313471 h 3342968"/>
              <a:gd name="connsiteX5" fmla="*/ 4257368 w 11513575"/>
              <a:gd name="connsiteY5" fmla="*/ 3274142 h 3342968"/>
              <a:gd name="connsiteX6" fmla="*/ 6066504 w 11513575"/>
              <a:gd name="connsiteY6" fmla="*/ 3264310 h 3342968"/>
              <a:gd name="connsiteX7" fmla="*/ 7020233 w 11513575"/>
              <a:gd name="connsiteY7" fmla="*/ 3313471 h 3342968"/>
              <a:gd name="connsiteX8" fmla="*/ 7492181 w 11513575"/>
              <a:gd name="connsiteY8" fmla="*/ 3264310 h 3342968"/>
              <a:gd name="connsiteX9" fmla="*/ 7580671 w 11513575"/>
              <a:gd name="connsiteY9" fmla="*/ 3264310 h 3342968"/>
              <a:gd name="connsiteX10" fmla="*/ 8416413 w 11513575"/>
              <a:gd name="connsiteY10" fmla="*/ 3303639 h 3342968"/>
              <a:gd name="connsiteX11" fmla="*/ 9606117 w 11513575"/>
              <a:gd name="connsiteY11" fmla="*/ 3303639 h 3342968"/>
              <a:gd name="connsiteX12" fmla="*/ 11051459 w 11513575"/>
              <a:gd name="connsiteY12" fmla="*/ 3323303 h 3342968"/>
              <a:gd name="connsiteX13" fmla="*/ 11503742 w 11513575"/>
              <a:gd name="connsiteY13" fmla="*/ 3313471 h 3342968"/>
              <a:gd name="connsiteX14" fmla="*/ 11513575 w 11513575"/>
              <a:gd name="connsiteY14" fmla="*/ 393290 h 3342968"/>
              <a:gd name="connsiteX15" fmla="*/ 10481188 w 11513575"/>
              <a:gd name="connsiteY15" fmla="*/ 403122 h 3342968"/>
              <a:gd name="connsiteX16" fmla="*/ 7600336 w 11513575"/>
              <a:gd name="connsiteY16" fmla="*/ 0 h 3342968"/>
              <a:gd name="connsiteX17" fmla="*/ 5879691 w 11513575"/>
              <a:gd name="connsiteY17" fmla="*/ 186813 h 3342968"/>
              <a:gd name="connsiteX18" fmla="*/ 0 w 11513575"/>
              <a:gd name="connsiteY18" fmla="*/ 1671484 h 3342968"/>
              <a:gd name="connsiteX19" fmla="*/ 9833 w 11513575"/>
              <a:gd name="connsiteY19" fmla="*/ 3342968 h 334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13575" h="3342968">
                <a:moveTo>
                  <a:pt x="9833" y="3342968"/>
                </a:moveTo>
                <a:lnTo>
                  <a:pt x="1179871" y="3342968"/>
                </a:lnTo>
                <a:lnTo>
                  <a:pt x="2428568" y="3303639"/>
                </a:lnTo>
                <a:lnTo>
                  <a:pt x="3175820" y="3323303"/>
                </a:lnTo>
                <a:lnTo>
                  <a:pt x="3264310" y="3313471"/>
                </a:lnTo>
                <a:lnTo>
                  <a:pt x="4257368" y="3274142"/>
                </a:lnTo>
                <a:lnTo>
                  <a:pt x="6066504" y="3264310"/>
                </a:lnTo>
                <a:lnTo>
                  <a:pt x="7020233" y="3313471"/>
                </a:lnTo>
                <a:lnTo>
                  <a:pt x="7492181" y="3264310"/>
                </a:lnTo>
                <a:lnTo>
                  <a:pt x="7580671" y="3264310"/>
                </a:lnTo>
                <a:lnTo>
                  <a:pt x="8416413" y="3303639"/>
                </a:lnTo>
                <a:lnTo>
                  <a:pt x="9606117" y="3303639"/>
                </a:lnTo>
                <a:lnTo>
                  <a:pt x="11051459" y="3323303"/>
                </a:lnTo>
                <a:lnTo>
                  <a:pt x="11503742" y="3313471"/>
                </a:lnTo>
                <a:cubicBezTo>
                  <a:pt x="11507020" y="2340077"/>
                  <a:pt x="11510297" y="1366684"/>
                  <a:pt x="11513575" y="393290"/>
                </a:cubicBezTo>
                <a:lnTo>
                  <a:pt x="10481188" y="403122"/>
                </a:lnTo>
                <a:lnTo>
                  <a:pt x="7600336" y="0"/>
                </a:lnTo>
                <a:lnTo>
                  <a:pt x="5879691" y="186813"/>
                </a:lnTo>
                <a:lnTo>
                  <a:pt x="0" y="1671484"/>
                </a:lnTo>
                <a:cubicBezTo>
                  <a:pt x="3278" y="2228645"/>
                  <a:pt x="6555" y="2785807"/>
                  <a:pt x="9833" y="33429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47F9C-D5E8-227F-7CAF-6B62CB3D3063}"/>
              </a:ext>
            </a:extLst>
          </p:cNvPr>
          <p:cNvSpPr txBox="1"/>
          <p:nvPr/>
        </p:nvSpPr>
        <p:spPr>
          <a:xfrm>
            <a:off x="8131480" y="6474541"/>
            <a:ext cx="39228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Netherlands (2025)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DOI: 10.5117/9789463728362_ch03</a:t>
            </a:r>
          </a:p>
        </p:txBody>
      </p:sp>
    </p:spTree>
    <p:extLst>
      <p:ext uri="{BB962C8B-B14F-4D97-AF65-F5344CB8AC3E}">
        <p14:creationId xmlns:p14="http://schemas.microsoft.com/office/powerpoint/2010/main" val="39034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8DFF2-2367-723C-2AEF-2BEF0CEC7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2411" y="490"/>
            <a:ext cx="9707176" cy="68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882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 PP template_2.potx" id="{5D3D3574-6881-4ED5-A3CB-950872E0D2CF}" vid="{48C877FE-A6C6-4CEA-9420-9B90FC5C86D0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 PP template_2.potx" id="{5D3D3574-6881-4ED5-A3CB-950872E0D2CF}" vid="{48C877FE-A6C6-4CEA-9420-9B90FC5C86D0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 PP template_2</Template>
  <TotalTime>64</TotalTime>
  <Words>282</Words>
  <Application>Microsoft Office PowerPoint</Application>
  <PresentationFormat>Widescreen</PresentationFormat>
  <Paragraphs>65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 Narrow</vt:lpstr>
      <vt:lpstr>Arial</vt:lpstr>
      <vt:lpstr>Calibri</vt:lpstr>
      <vt:lpstr>Calibri Light</vt:lpstr>
      <vt:lpstr>Franklin Gothic Book</vt:lpstr>
      <vt:lpstr>Kantoorthema</vt:lpstr>
      <vt:lpstr>1_Kantoorthema</vt:lpstr>
      <vt:lpstr>Towards a geological model for ET-EMR</vt:lpstr>
      <vt:lpstr>Feasibility study ET-EMR</vt:lpstr>
      <vt:lpstr>PowerPoint Presentation</vt:lpstr>
      <vt:lpstr>Upper Carboniferous: Namurian shale-dominated</vt:lpstr>
      <vt:lpstr>Lower Carboniferous: Dinantian carbonates</vt:lpstr>
      <vt:lpstr>Upper Devonian: Famennian silt- and sandstones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resistivity tomography (Deep ERT) </vt:lpstr>
      <vt:lpstr>2D seismic lines ET-EMR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Models</vt:lpstr>
      <vt:lpstr>Use of excavated materials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Vis, G.J. (Geert-Jan)</dc:creator>
  <cp:lastModifiedBy>Vis, G.J. (Geert-Jan)</cp:lastModifiedBy>
  <cp:revision>12</cp:revision>
  <cp:lastPrinted>2023-05-23T12:15:57Z</cp:lastPrinted>
  <dcterms:created xsi:type="dcterms:W3CDTF">2026-04-07T09:41:37Z</dcterms:created>
  <dcterms:modified xsi:type="dcterms:W3CDTF">2026-04-13T21:23:33Z</dcterms:modified>
</cp:coreProperties>
</file>