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5" r:id="rId10"/>
    <p:sldId id="274" r:id="rId11"/>
    <p:sldId id="266" r:id="rId12"/>
    <p:sldId id="267" r:id="rId13"/>
    <p:sldId id="268" r:id="rId14"/>
    <p:sldId id="269" r:id="rId15"/>
    <p:sldId id="270" r:id="rId16"/>
    <p:sldId id="271" r:id="rId17"/>
    <p:sldId id="272" r:id="rId18"/>
    <p:sldId id="273"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000000"/>
        </a:solidFill>
        <a:effectLst/>
        <a:uFillTx/>
        <a:latin typeface="Graphik"/>
        <a:ea typeface="Graphik"/>
        <a:cs typeface="Graphik"/>
        <a:sym typeface="Graphik"/>
      </a:defRPr>
    </a:lvl1pPr>
    <a:lvl2pPr marL="0" marR="0" indent="45720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000000"/>
        </a:solidFill>
        <a:effectLst/>
        <a:uFillTx/>
        <a:latin typeface="Graphik"/>
        <a:ea typeface="Graphik"/>
        <a:cs typeface="Graphik"/>
        <a:sym typeface="Graphik"/>
      </a:defRPr>
    </a:lvl2pPr>
    <a:lvl3pPr marL="0" marR="0" indent="91440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000000"/>
        </a:solidFill>
        <a:effectLst/>
        <a:uFillTx/>
        <a:latin typeface="Graphik"/>
        <a:ea typeface="Graphik"/>
        <a:cs typeface="Graphik"/>
        <a:sym typeface="Graphik"/>
      </a:defRPr>
    </a:lvl3pPr>
    <a:lvl4pPr marL="0" marR="0" indent="137160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000000"/>
        </a:solidFill>
        <a:effectLst/>
        <a:uFillTx/>
        <a:latin typeface="Graphik"/>
        <a:ea typeface="Graphik"/>
        <a:cs typeface="Graphik"/>
        <a:sym typeface="Graphik"/>
      </a:defRPr>
    </a:lvl4pPr>
    <a:lvl5pPr marL="0" marR="0" indent="182880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000000"/>
        </a:solidFill>
        <a:effectLst/>
        <a:uFillTx/>
        <a:latin typeface="Graphik"/>
        <a:ea typeface="Graphik"/>
        <a:cs typeface="Graphik"/>
        <a:sym typeface="Graphik"/>
      </a:defRPr>
    </a:lvl5pPr>
    <a:lvl6pPr marL="0" marR="0" indent="228600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000000"/>
        </a:solidFill>
        <a:effectLst/>
        <a:uFillTx/>
        <a:latin typeface="Graphik"/>
        <a:ea typeface="Graphik"/>
        <a:cs typeface="Graphik"/>
        <a:sym typeface="Graphik"/>
      </a:defRPr>
    </a:lvl6pPr>
    <a:lvl7pPr marL="0" marR="0" indent="274320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000000"/>
        </a:solidFill>
        <a:effectLst/>
        <a:uFillTx/>
        <a:latin typeface="Graphik"/>
        <a:ea typeface="Graphik"/>
        <a:cs typeface="Graphik"/>
        <a:sym typeface="Graphik"/>
      </a:defRPr>
    </a:lvl7pPr>
    <a:lvl8pPr marL="0" marR="0" indent="320040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000000"/>
        </a:solidFill>
        <a:effectLst/>
        <a:uFillTx/>
        <a:latin typeface="Graphik"/>
        <a:ea typeface="Graphik"/>
        <a:cs typeface="Graphik"/>
        <a:sym typeface="Graphik"/>
      </a:defRPr>
    </a:lvl8pPr>
    <a:lvl9pPr marL="0" marR="0" indent="365760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000000"/>
        </a:solidFill>
        <a:effectLst/>
        <a:uFillTx/>
        <a:latin typeface="Graphik"/>
        <a:ea typeface="Graphik"/>
        <a:cs typeface="Graphik"/>
        <a:sym typeface="Graphik"/>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A9A9A9"/>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a:tcStyle>
        <a:tcBdr/>
        <a:fill>
          <a:solidFill>
            <a:srgbClr val="A9A9A9"/>
          </a:solidFill>
        </a:fill>
      </a:tcStyle>
    </a:band2H>
    <a:firstCol>
      <a:tcTxStyle b="on" i="off">
        <a:fontRef idx="minor">
          <a:srgbClr val="000000"/>
        </a:fontRef>
        <a:srgbClr val="000000"/>
      </a:tcTxStyle>
      <a:tcStyle>
        <a:tcBdr>
          <a:left>
            <a:ln w="12700" cap="flat">
              <a:solidFill>
                <a:srgbClr val="A9A9A9"/>
              </a:solidFill>
              <a:prstDash val="solid"/>
              <a:miter lim="400000"/>
            </a:ln>
          </a:left>
          <a:right>
            <a:ln w="254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rgbClr val="00A1FF"/>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381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a:tcStyle>
        <a:tcBdr/>
        <a:fill>
          <a:solidFill>
            <a:srgbClr val="A9A9A9"/>
          </a:solidFill>
        </a:fill>
      </a:tcStyle>
    </a:band2H>
    <a:firstCol>
      <a:tcTxStyle b="off" i="off">
        <a:font>
          <a:latin typeface="Graphik Medium"/>
          <a:ea typeface="Graphik Medium"/>
          <a:cs typeface="Graphik Medium"/>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13B100"/>
          </a:solidFill>
        </a:fill>
      </a:tcStyle>
    </a:firstCol>
    <a:lastRow>
      <a:tcTxStyle b="off" i="off">
        <a:font>
          <a:latin typeface="Graphik"/>
          <a:ea typeface="Graphik"/>
          <a:cs typeface="Graphik"/>
        </a:font>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Graphik Medium"/>
          <a:ea typeface="Graphik Medium"/>
          <a:cs typeface="Graphik Medium"/>
        </a:font>
        <a:srgbClr val="FFFFFF"/>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A9A9A9"/>
              </a:solidFill>
              <a:prstDash val="solid"/>
              <a:miter lim="400000"/>
            </a:ln>
          </a:top>
          <a:bottom>
            <a:ln w="38100" cap="flat">
              <a:solidFill>
                <a:srgbClr val="A9A9A9"/>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solidFill>
            <a:schemeClr val="accent3">
              <a:hueOff val="552055"/>
              <a:lumOff val="-12548"/>
            </a:schemeClr>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a:tcStyle>
        <a:tcBdr/>
        <a:fill>
          <a:solidFill>
            <a:srgbClr val="A9A9A9"/>
          </a:solidFill>
        </a:fill>
      </a:tcStyle>
    </a:band2H>
    <a:firstCol>
      <a:tcTxStyle b="off" i="off">
        <a:font>
          <a:latin typeface="Graphik Medium"/>
          <a:ea typeface="Graphik Medium"/>
          <a:cs typeface="Graphik Medium"/>
        </a:font>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000000"/>
        </a:fontRef>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Graphik Medium"/>
          <a:ea typeface="Graphik Medium"/>
          <a:cs typeface="Graphik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a:tcStyle>
        <a:tcBdr/>
        <a:fill>
          <a:solidFill>
            <a:srgbClr val="A9A9A9"/>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000000"/>
        </a:fontRef>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9A9A9"/>
              </a:solidFill>
              <a:prstDash val="solid"/>
              <a:miter lim="400000"/>
            </a:ln>
          </a:top>
          <a:bottom>
            <a:ln w="381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a:tcStyle>
        <a:tcBdr/>
        <a:fill>
          <a:solidFill>
            <a:srgbClr val="A9A9A9"/>
          </a:solidFill>
        </a:fill>
      </a:tcStyle>
    </a:band2H>
    <a:firstCol>
      <a:tcTxStyle b="on" i="off">
        <a:fontRef idx="minor">
          <a:srgbClr val="000000"/>
        </a:fontRef>
        <a:srgbClr val="000000"/>
      </a:tcTxStyle>
      <a:tcStyle>
        <a:tcBdr>
          <a:left>
            <a:ln w="12700" cap="flat">
              <a:solidFill>
                <a:srgbClr val="A9A9A9"/>
              </a:solidFill>
              <a:prstDash val="solid"/>
              <a:miter lim="400000"/>
            </a:ln>
          </a:left>
          <a:right>
            <a:ln w="381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n" i="off">
        <a:fontRef idx="minor">
          <a:srgbClr val="000000"/>
        </a:fontRef>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4646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1" d="100"/>
          <a:sy n="31" d="100"/>
        </p:scale>
        <p:origin x="881" y="2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Shape 20"/>
          <p:cNvSpPr>
            <a:spLocks noGrp="1" noRot="1" noChangeAspect="1"/>
          </p:cNvSpPr>
          <p:nvPr>
            <p:ph type="sldImg"/>
          </p:nvPr>
        </p:nvSpPr>
        <p:spPr>
          <a:xfrm>
            <a:off x="1143000" y="685800"/>
            <a:ext cx="4572000" cy="3429000"/>
          </a:xfrm>
          <a:prstGeom prst="rect">
            <a:avLst/>
          </a:prstGeom>
        </p:spPr>
        <p:txBody>
          <a:bodyPr/>
          <a:lstStyle/>
          <a:p>
            <a:endParaRPr/>
          </a:p>
        </p:txBody>
      </p:sp>
      <p:sp>
        <p:nvSpPr>
          <p:cNvPr id="21" name="Shape 2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ET Inhoud van twee">
    <p:spTree>
      <p:nvGrpSpPr>
        <p:cNvPr id="1" name=""/>
        <p:cNvGrpSpPr/>
        <p:nvPr/>
      </p:nvGrpSpPr>
      <p:grpSpPr>
        <a:xfrm>
          <a:off x="0" y="0"/>
          <a:ext cx="0" cy="0"/>
          <a:chOff x="0" y="0"/>
          <a:chExt cx="0" cy="0"/>
        </a:xfrm>
      </p:grpSpPr>
      <p:sp>
        <p:nvSpPr>
          <p:cNvPr id="12" name="Titeltekst"/>
          <p:cNvSpPr txBox="1">
            <a:spLocks noGrp="1"/>
          </p:cNvSpPr>
          <p:nvPr>
            <p:ph type="title"/>
          </p:nvPr>
        </p:nvSpPr>
        <p:spPr>
          <a:prstGeom prst="rect">
            <a:avLst/>
          </a:prstGeom>
        </p:spPr>
        <p:txBody>
          <a:bodyPr/>
          <a:lstStyle/>
          <a:p>
            <a:r>
              <a:t>Titeltekst</a:t>
            </a:r>
          </a:p>
        </p:txBody>
      </p:sp>
      <p:sp>
        <p:nvSpPr>
          <p:cNvPr id="13"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4"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kst"/>
          <p:cNvSpPr txBox="1">
            <a:spLocks noGrp="1"/>
          </p:cNvSpPr>
          <p:nvPr>
            <p:ph type="title"/>
          </p:nvPr>
        </p:nvSpPr>
        <p:spPr>
          <a:xfrm>
            <a:off x="834685" y="547108"/>
            <a:ext cx="20800229" cy="1285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t>Titeltekst</a:t>
            </a:r>
          </a:p>
        </p:txBody>
      </p:sp>
      <p:sp>
        <p:nvSpPr>
          <p:cNvPr id="3" name="Hoofdtekst - niveau één…"/>
          <p:cNvSpPr txBox="1">
            <a:spLocks noGrp="1"/>
          </p:cNvSpPr>
          <p:nvPr>
            <p:ph type="body" idx="1"/>
          </p:nvPr>
        </p:nvSpPr>
        <p:spPr>
          <a:xfrm>
            <a:off x="865344" y="2133790"/>
            <a:ext cx="23033291" cy="10256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lvl2pPr marL="990600" indent="-533400">
              <a:spcBef>
                <a:spcPts val="500"/>
              </a:spcBef>
              <a:buSzPct val="100000"/>
              <a:buFont typeface="Arial"/>
              <a:buChar char="•"/>
              <a:defRPr sz="5200">
                <a:solidFill>
                  <a:srgbClr val="9A4839"/>
                </a:solidFill>
              </a:defRPr>
            </a:lvl2pPr>
            <a:lvl3pPr marL="1554480" indent="-640080">
              <a:spcBef>
                <a:spcPts val="500"/>
              </a:spcBef>
              <a:buSzPct val="100000"/>
              <a:buFont typeface="Arial"/>
              <a:buChar char="•"/>
              <a:defRPr sz="4800">
                <a:solidFill>
                  <a:srgbClr val="4472C4"/>
                </a:solidFill>
              </a:defRPr>
            </a:lvl3pPr>
            <a:lvl4pPr marL="2044700" indent="-520700">
              <a:spcBef>
                <a:spcPts val="500"/>
              </a:spcBef>
              <a:buSzPct val="100000"/>
              <a:buFont typeface="Arial"/>
              <a:buChar char="•"/>
              <a:defRPr sz="4400">
                <a:solidFill>
                  <a:schemeClr val="accent3">
                    <a:hueOff val="552055"/>
                    <a:lumOff val="-12548"/>
                  </a:schemeClr>
                </a:solidFill>
              </a:defRPr>
            </a:lvl4pPr>
            <a:lvl5pPr marL="2540000" indent="-711200">
              <a:spcBef>
                <a:spcPts val="500"/>
              </a:spcBef>
              <a:buSzPct val="100000"/>
              <a:buFont typeface="Arial"/>
              <a:buChar char="•"/>
              <a:defRPr sz="4000"/>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4" name="Afbeelding 7" descr="Afbeelding 7"/>
          <p:cNvPicPr>
            <a:picLocks noChangeAspect="1"/>
          </p:cNvPicPr>
          <p:nvPr/>
        </p:nvPicPr>
        <p:blipFill>
          <a:blip r:embed="rId3"/>
          <a:srcRect b="36893"/>
          <a:stretch>
            <a:fillRect/>
          </a:stretch>
        </p:blipFill>
        <p:spPr>
          <a:xfrm>
            <a:off x="22210242" y="12402230"/>
            <a:ext cx="1694901" cy="1285680"/>
          </a:xfrm>
          <a:prstGeom prst="rect">
            <a:avLst/>
          </a:prstGeom>
          <a:ln w="12700">
            <a:miter lim="400000"/>
          </a:ln>
        </p:spPr>
      </p:pic>
      <p:sp>
        <p:nvSpPr>
          <p:cNvPr id="5" name="Dianummer"/>
          <p:cNvSpPr txBox="1">
            <a:spLocks noGrp="1"/>
          </p:cNvSpPr>
          <p:nvPr>
            <p:ph type="sldNum" sz="quarter" idx="2"/>
          </p:nvPr>
        </p:nvSpPr>
        <p:spPr>
          <a:xfrm>
            <a:off x="18385576" y="12676868"/>
            <a:ext cx="5689601" cy="736601"/>
          </a:xfrm>
          <a:prstGeom prst="rect">
            <a:avLst/>
          </a:prstGeom>
          <a:ln w="12700">
            <a:miter lim="400000"/>
          </a:ln>
        </p:spPr>
        <p:txBody>
          <a:bodyPr wrap="none" tIns="91439" bIns="91439" anchor="ctr">
            <a:spAutoFit/>
          </a:bodyPr>
          <a:lstStyle>
            <a:lvl1pPr algn="r" defTabSz="1828800">
              <a:spcBef>
                <a:spcPts val="0"/>
              </a:spcBef>
              <a:defRPr sz="2800">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hf hdr="0" dt="0"/>
  <p:txStyles>
    <p:titleStyle>
      <a:lvl1pPr marL="0" marR="0" indent="0" algn="l" defTabSz="1828800" latinLnBrk="0">
        <a:lnSpc>
          <a:spcPct val="90000"/>
        </a:lnSpc>
        <a:spcBef>
          <a:spcPts val="0"/>
        </a:spcBef>
        <a:spcAft>
          <a:spcPts val="0"/>
        </a:spcAft>
        <a:buClrTx/>
        <a:buSzTx/>
        <a:buFontTx/>
        <a:buNone/>
        <a:tabLst/>
        <a:defRPr sz="8800" b="1" i="0" u="none" strike="noStrike" cap="none" spc="0" baseline="0">
          <a:solidFill>
            <a:srgbClr val="142882"/>
          </a:solidFill>
          <a:uFillTx/>
          <a:latin typeface="Calibri"/>
          <a:ea typeface="Calibri"/>
          <a:cs typeface="Calibri"/>
          <a:sym typeface="Calibri"/>
        </a:defRPr>
      </a:lvl1pPr>
      <a:lvl2pPr marL="0" marR="0" indent="0" algn="l" defTabSz="1828800" latinLnBrk="0">
        <a:lnSpc>
          <a:spcPct val="90000"/>
        </a:lnSpc>
        <a:spcBef>
          <a:spcPts val="0"/>
        </a:spcBef>
        <a:spcAft>
          <a:spcPts val="0"/>
        </a:spcAft>
        <a:buClrTx/>
        <a:buSzTx/>
        <a:buFontTx/>
        <a:buNone/>
        <a:tabLst/>
        <a:defRPr sz="8800" b="1" i="0" u="none" strike="noStrike" cap="none" spc="0" baseline="0">
          <a:solidFill>
            <a:srgbClr val="142882"/>
          </a:solidFill>
          <a:uFillTx/>
          <a:latin typeface="Calibri"/>
          <a:ea typeface="Calibri"/>
          <a:cs typeface="Calibri"/>
          <a:sym typeface="Calibri"/>
        </a:defRPr>
      </a:lvl2pPr>
      <a:lvl3pPr marL="0" marR="0" indent="0" algn="l" defTabSz="1828800" latinLnBrk="0">
        <a:lnSpc>
          <a:spcPct val="90000"/>
        </a:lnSpc>
        <a:spcBef>
          <a:spcPts val="0"/>
        </a:spcBef>
        <a:spcAft>
          <a:spcPts val="0"/>
        </a:spcAft>
        <a:buClrTx/>
        <a:buSzTx/>
        <a:buFontTx/>
        <a:buNone/>
        <a:tabLst/>
        <a:defRPr sz="8800" b="1" i="0" u="none" strike="noStrike" cap="none" spc="0" baseline="0">
          <a:solidFill>
            <a:srgbClr val="142882"/>
          </a:solidFill>
          <a:uFillTx/>
          <a:latin typeface="Calibri"/>
          <a:ea typeface="Calibri"/>
          <a:cs typeface="Calibri"/>
          <a:sym typeface="Calibri"/>
        </a:defRPr>
      </a:lvl3pPr>
      <a:lvl4pPr marL="0" marR="0" indent="0" algn="l" defTabSz="1828800" latinLnBrk="0">
        <a:lnSpc>
          <a:spcPct val="90000"/>
        </a:lnSpc>
        <a:spcBef>
          <a:spcPts val="0"/>
        </a:spcBef>
        <a:spcAft>
          <a:spcPts val="0"/>
        </a:spcAft>
        <a:buClrTx/>
        <a:buSzTx/>
        <a:buFontTx/>
        <a:buNone/>
        <a:tabLst/>
        <a:defRPr sz="8800" b="1" i="0" u="none" strike="noStrike" cap="none" spc="0" baseline="0">
          <a:solidFill>
            <a:srgbClr val="142882"/>
          </a:solidFill>
          <a:uFillTx/>
          <a:latin typeface="Calibri"/>
          <a:ea typeface="Calibri"/>
          <a:cs typeface="Calibri"/>
          <a:sym typeface="Calibri"/>
        </a:defRPr>
      </a:lvl4pPr>
      <a:lvl5pPr marL="0" marR="0" indent="0" algn="l" defTabSz="1828800" latinLnBrk="0">
        <a:lnSpc>
          <a:spcPct val="90000"/>
        </a:lnSpc>
        <a:spcBef>
          <a:spcPts val="0"/>
        </a:spcBef>
        <a:spcAft>
          <a:spcPts val="0"/>
        </a:spcAft>
        <a:buClrTx/>
        <a:buSzTx/>
        <a:buFontTx/>
        <a:buNone/>
        <a:tabLst/>
        <a:defRPr sz="8800" b="1" i="0" u="none" strike="noStrike" cap="none" spc="0" baseline="0">
          <a:solidFill>
            <a:srgbClr val="142882"/>
          </a:solidFill>
          <a:uFillTx/>
          <a:latin typeface="Calibri"/>
          <a:ea typeface="Calibri"/>
          <a:cs typeface="Calibri"/>
          <a:sym typeface="Calibri"/>
        </a:defRPr>
      </a:lvl5pPr>
      <a:lvl6pPr marL="0" marR="0" indent="0" algn="l" defTabSz="1828800" latinLnBrk="0">
        <a:lnSpc>
          <a:spcPct val="90000"/>
        </a:lnSpc>
        <a:spcBef>
          <a:spcPts val="0"/>
        </a:spcBef>
        <a:spcAft>
          <a:spcPts val="0"/>
        </a:spcAft>
        <a:buClrTx/>
        <a:buSzTx/>
        <a:buFontTx/>
        <a:buNone/>
        <a:tabLst/>
        <a:defRPr sz="8800" b="1" i="0" u="none" strike="noStrike" cap="none" spc="0" baseline="0">
          <a:solidFill>
            <a:srgbClr val="142882"/>
          </a:solidFill>
          <a:uFillTx/>
          <a:latin typeface="Calibri"/>
          <a:ea typeface="Calibri"/>
          <a:cs typeface="Calibri"/>
          <a:sym typeface="Calibri"/>
        </a:defRPr>
      </a:lvl6pPr>
      <a:lvl7pPr marL="0" marR="0" indent="0" algn="l" defTabSz="1828800" latinLnBrk="0">
        <a:lnSpc>
          <a:spcPct val="90000"/>
        </a:lnSpc>
        <a:spcBef>
          <a:spcPts val="0"/>
        </a:spcBef>
        <a:spcAft>
          <a:spcPts val="0"/>
        </a:spcAft>
        <a:buClrTx/>
        <a:buSzTx/>
        <a:buFontTx/>
        <a:buNone/>
        <a:tabLst/>
        <a:defRPr sz="8800" b="1" i="0" u="none" strike="noStrike" cap="none" spc="0" baseline="0">
          <a:solidFill>
            <a:srgbClr val="142882"/>
          </a:solidFill>
          <a:uFillTx/>
          <a:latin typeface="Calibri"/>
          <a:ea typeface="Calibri"/>
          <a:cs typeface="Calibri"/>
          <a:sym typeface="Calibri"/>
        </a:defRPr>
      </a:lvl7pPr>
      <a:lvl8pPr marL="0" marR="0" indent="0" algn="l" defTabSz="1828800" latinLnBrk="0">
        <a:lnSpc>
          <a:spcPct val="90000"/>
        </a:lnSpc>
        <a:spcBef>
          <a:spcPts val="0"/>
        </a:spcBef>
        <a:spcAft>
          <a:spcPts val="0"/>
        </a:spcAft>
        <a:buClrTx/>
        <a:buSzTx/>
        <a:buFontTx/>
        <a:buNone/>
        <a:tabLst/>
        <a:defRPr sz="8800" b="1" i="0" u="none" strike="noStrike" cap="none" spc="0" baseline="0">
          <a:solidFill>
            <a:srgbClr val="142882"/>
          </a:solidFill>
          <a:uFillTx/>
          <a:latin typeface="Calibri"/>
          <a:ea typeface="Calibri"/>
          <a:cs typeface="Calibri"/>
          <a:sym typeface="Calibri"/>
        </a:defRPr>
      </a:lvl8pPr>
      <a:lvl9pPr marL="0" marR="0" indent="0" algn="l" defTabSz="1828800" latinLnBrk="0">
        <a:lnSpc>
          <a:spcPct val="90000"/>
        </a:lnSpc>
        <a:spcBef>
          <a:spcPts val="0"/>
        </a:spcBef>
        <a:spcAft>
          <a:spcPts val="0"/>
        </a:spcAft>
        <a:buClrTx/>
        <a:buSzTx/>
        <a:buFontTx/>
        <a:buNone/>
        <a:tabLst/>
        <a:defRPr sz="8800" b="1" i="0" u="none" strike="noStrike" cap="none" spc="0" baseline="0">
          <a:solidFill>
            <a:srgbClr val="142882"/>
          </a:solidFill>
          <a:uFillTx/>
          <a:latin typeface="Calibri"/>
          <a:ea typeface="Calibri"/>
          <a:cs typeface="Calibri"/>
          <a:sym typeface="Calibri"/>
        </a:defRPr>
      </a:lvl9pPr>
    </p:titleStyle>
    <p:bodyStyle>
      <a:lvl1pPr marL="0" marR="0" indent="0" algn="l" defTabSz="1828800" latinLnBrk="0">
        <a:lnSpc>
          <a:spcPct val="90000"/>
        </a:lnSpc>
        <a:spcBef>
          <a:spcPts val="2000"/>
        </a:spcBef>
        <a:spcAft>
          <a:spcPts val="0"/>
        </a:spcAft>
        <a:buClrTx/>
        <a:buSzTx/>
        <a:buFontTx/>
        <a:buNone/>
        <a:tabLst/>
        <a:defRPr sz="5600" b="0" i="0" u="none" strike="noStrike" cap="none" spc="0" baseline="0">
          <a:solidFill>
            <a:srgbClr val="000000"/>
          </a:solidFill>
          <a:uFillTx/>
          <a:latin typeface="Calibri"/>
          <a:ea typeface="Calibri"/>
          <a:cs typeface="Calibri"/>
          <a:sym typeface="Calibri"/>
        </a:defRPr>
      </a:lvl1pPr>
      <a:lvl2pPr marL="0" marR="0" indent="228600" algn="l" defTabSz="1828800" latinLnBrk="0">
        <a:lnSpc>
          <a:spcPct val="90000"/>
        </a:lnSpc>
        <a:spcBef>
          <a:spcPts val="2000"/>
        </a:spcBef>
        <a:spcAft>
          <a:spcPts val="0"/>
        </a:spcAft>
        <a:buClrTx/>
        <a:buSzTx/>
        <a:buFontTx/>
        <a:buNone/>
        <a:tabLst/>
        <a:defRPr sz="5600" b="0" i="0" u="none" strike="noStrike" cap="none" spc="0" baseline="0">
          <a:solidFill>
            <a:srgbClr val="000000"/>
          </a:solidFill>
          <a:uFillTx/>
          <a:latin typeface="Calibri"/>
          <a:ea typeface="Calibri"/>
          <a:cs typeface="Calibri"/>
          <a:sym typeface="Calibri"/>
        </a:defRPr>
      </a:lvl2pPr>
      <a:lvl3pPr marL="0" marR="0" indent="457200" algn="l" defTabSz="1828800" latinLnBrk="0">
        <a:lnSpc>
          <a:spcPct val="90000"/>
        </a:lnSpc>
        <a:spcBef>
          <a:spcPts val="2000"/>
        </a:spcBef>
        <a:spcAft>
          <a:spcPts val="0"/>
        </a:spcAft>
        <a:buClrTx/>
        <a:buSzTx/>
        <a:buFontTx/>
        <a:buNone/>
        <a:tabLst/>
        <a:defRPr sz="5600" b="0" i="0" u="none" strike="noStrike" cap="none" spc="0" baseline="0">
          <a:solidFill>
            <a:srgbClr val="000000"/>
          </a:solidFill>
          <a:uFillTx/>
          <a:latin typeface="Calibri"/>
          <a:ea typeface="Calibri"/>
          <a:cs typeface="Calibri"/>
          <a:sym typeface="Calibri"/>
        </a:defRPr>
      </a:lvl3pPr>
      <a:lvl4pPr marL="0" marR="0" indent="685800" algn="l" defTabSz="1828800" latinLnBrk="0">
        <a:lnSpc>
          <a:spcPct val="90000"/>
        </a:lnSpc>
        <a:spcBef>
          <a:spcPts val="2000"/>
        </a:spcBef>
        <a:spcAft>
          <a:spcPts val="0"/>
        </a:spcAft>
        <a:buClrTx/>
        <a:buSzTx/>
        <a:buFontTx/>
        <a:buNone/>
        <a:tabLst/>
        <a:defRPr sz="5600" b="0" i="0" u="none" strike="noStrike" cap="none" spc="0" baseline="0">
          <a:solidFill>
            <a:srgbClr val="000000"/>
          </a:solidFill>
          <a:uFillTx/>
          <a:latin typeface="Calibri"/>
          <a:ea typeface="Calibri"/>
          <a:cs typeface="Calibri"/>
          <a:sym typeface="Calibri"/>
        </a:defRPr>
      </a:lvl4pPr>
      <a:lvl5pPr marL="0" marR="0" indent="914400" algn="l" defTabSz="1828800" latinLnBrk="0">
        <a:lnSpc>
          <a:spcPct val="90000"/>
        </a:lnSpc>
        <a:spcBef>
          <a:spcPts val="2000"/>
        </a:spcBef>
        <a:spcAft>
          <a:spcPts val="0"/>
        </a:spcAft>
        <a:buClrTx/>
        <a:buSzTx/>
        <a:buFontTx/>
        <a:buNone/>
        <a:tabLst/>
        <a:defRPr sz="5600" b="0" i="0" u="none" strike="noStrike" cap="none" spc="0" baseline="0">
          <a:solidFill>
            <a:srgbClr val="000000"/>
          </a:solidFill>
          <a:uFillTx/>
          <a:latin typeface="Calibri"/>
          <a:ea typeface="Calibri"/>
          <a:cs typeface="Calibri"/>
          <a:sym typeface="Calibri"/>
        </a:defRPr>
      </a:lvl5pPr>
      <a:lvl6pPr marL="0" marR="0" indent="1143000" algn="l" defTabSz="1828800" latinLnBrk="0">
        <a:lnSpc>
          <a:spcPct val="90000"/>
        </a:lnSpc>
        <a:spcBef>
          <a:spcPts val="2000"/>
        </a:spcBef>
        <a:spcAft>
          <a:spcPts val="0"/>
        </a:spcAft>
        <a:buClrTx/>
        <a:buSzTx/>
        <a:buFontTx/>
        <a:buNone/>
        <a:tabLst/>
        <a:defRPr sz="5600" b="0" i="0" u="none" strike="noStrike" cap="none" spc="0" baseline="0">
          <a:solidFill>
            <a:srgbClr val="000000"/>
          </a:solidFill>
          <a:uFillTx/>
          <a:latin typeface="Calibri"/>
          <a:ea typeface="Calibri"/>
          <a:cs typeface="Calibri"/>
          <a:sym typeface="Calibri"/>
        </a:defRPr>
      </a:lvl6pPr>
      <a:lvl7pPr marL="0" marR="0" indent="1371600" algn="l" defTabSz="1828800" latinLnBrk="0">
        <a:lnSpc>
          <a:spcPct val="90000"/>
        </a:lnSpc>
        <a:spcBef>
          <a:spcPts val="2000"/>
        </a:spcBef>
        <a:spcAft>
          <a:spcPts val="0"/>
        </a:spcAft>
        <a:buClrTx/>
        <a:buSzTx/>
        <a:buFontTx/>
        <a:buNone/>
        <a:tabLst/>
        <a:defRPr sz="5600" b="0" i="0" u="none" strike="noStrike" cap="none" spc="0" baseline="0">
          <a:solidFill>
            <a:srgbClr val="000000"/>
          </a:solidFill>
          <a:uFillTx/>
          <a:latin typeface="Calibri"/>
          <a:ea typeface="Calibri"/>
          <a:cs typeface="Calibri"/>
          <a:sym typeface="Calibri"/>
        </a:defRPr>
      </a:lvl7pPr>
      <a:lvl8pPr marL="0" marR="0" indent="1600200" algn="l" defTabSz="1828800" latinLnBrk="0">
        <a:lnSpc>
          <a:spcPct val="90000"/>
        </a:lnSpc>
        <a:spcBef>
          <a:spcPts val="2000"/>
        </a:spcBef>
        <a:spcAft>
          <a:spcPts val="0"/>
        </a:spcAft>
        <a:buClrTx/>
        <a:buSzTx/>
        <a:buFontTx/>
        <a:buNone/>
        <a:tabLst/>
        <a:defRPr sz="5600" b="0" i="0" u="none" strike="noStrike" cap="none" spc="0" baseline="0">
          <a:solidFill>
            <a:srgbClr val="000000"/>
          </a:solidFill>
          <a:uFillTx/>
          <a:latin typeface="Calibri"/>
          <a:ea typeface="Calibri"/>
          <a:cs typeface="Calibri"/>
          <a:sym typeface="Calibri"/>
        </a:defRPr>
      </a:lvl8pPr>
      <a:lvl9pPr marL="0" marR="0" indent="1828800" algn="l" defTabSz="1828800" latinLnBrk="0">
        <a:lnSpc>
          <a:spcPct val="90000"/>
        </a:lnSpc>
        <a:spcBef>
          <a:spcPts val="2000"/>
        </a:spcBef>
        <a:spcAft>
          <a:spcPts val="0"/>
        </a:spcAft>
        <a:buClrTx/>
        <a:buSzTx/>
        <a:buFontTx/>
        <a:buNone/>
        <a:tabLst/>
        <a:defRPr sz="5600" b="0" i="0" u="none" strike="noStrike" cap="none" spc="0" baseline="0">
          <a:solidFill>
            <a:srgbClr val="000000"/>
          </a:solidFill>
          <a:uFillTx/>
          <a:latin typeface="Calibri"/>
          <a:ea typeface="Calibri"/>
          <a:cs typeface="Calibri"/>
          <a:sym typeface="Calibri"/>
        </a:defRPr>
      </a:lvl9pPr>
    </p:bodyStyle>
    <p:otherStyle>
      <a:lvl1pPr marL="0" marR="0" indent="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1pPr>
      <a:lvl2pPr marL="0" marR="0" indent="4572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2pPr>
      <a:lvl3pPr marL="0" marR="0" indent="9144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3pPr>
      <a:lvl4pPr marL="0" marR="0" indent="13716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4pPr>
      <a:lvl5pPr marL="0" marR="0" indent="18288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5pPr>
      <a:lvl6pPr marL="0" marR="0" indent="22860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6pPr>
      <a:lvl7pPr marL="0" marR="0" indent="27432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7pPr>
      <a:lvl8pPr marL="0" marR="0" indent="32004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8pPr>
      <a:lvl9pPr marL="0" marR="0" indent="36576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https://github.com/soumenkoley/Train-Seismic-Data-analysis-ET-EMR"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Wijzig tekst: klik 2x"/>
          <p:cNvSpPr txBox="1">
            <a:spLocks noGrp="1"/>
          </p:cNvSpPr>
          <p:nvPr>
            <p:ph type="title"/>
          </p:nvPr>
        </p:nvSpPr>
        <p:spPr>
          <a:prstGeom prst="rect">
            <a:avLst/>
          </a:prstGeom>
        </p:spPr>
        <p:txBody>
          <a:bodyPr>
            <a:normAutofit fontScale="90000"/>
          </a:bodyPr>
          <a:lstStyle/>
          <a:p>
            <a:pPr defTabSz="1773936">
              <a:defRPr sz="8536"/>
            </a:pPr>
            <a:endParaRPr/>
          </a:p>
        </p:txBody>
      </p:sp>
      <p:sp>
        <p:nvSpPr>
          <p:cNvPr id="24" name="Unique opportunity for Netherlands, Belgium &amp; Germany"/>
          <p:cNvSpPr txBox="1">
            <a:spLocks noGrp="1"/>
          </p:cNvSpPr>
          <p:nvPr>
            <p:ph type="body" idx="1"/>
          </p:nvPr>
        </p:nvSpPr>
        <p:spPr>
          <a:prstGeom prst="rect">
            <a:avLst/>
          </a:prstGeom>
        </p:spPr>
        <p:txBody>
          <a:bodyPr/>
          <a:lstStyle/>
          <a:p>
            <a:pPr defTabSz="825500">
              <a:lnSpc>
                <a:spcPct val="120000"/>
              </a:lnSpc>
              <a:spcBef>
                <a:spcPts val="0"/>
              </a:spcBef>
              <a:defRPr sz="5200" i="1">
                <a:latin typeface="Arial"/>
                <a:ea typeface="Arial"/>
                <a:cs typeface="Arial"/>
                <a:sym typeface="Arial"/>
              </a:defRPr>
            </a:pPr>
            <a:r>
              <a:t>Feasibility studies &amp; Bidbook preparations</a:t>
            </a:r>
          </a:p>
          <a:p>
            <a:pPr defTabSz="825500">
              <a:lnSpc>
                <a:spcPct val="120000"/>
              </a:lnSpc>
              <a:spcBef>
                <a:spcPts val="1000"/>
              </a:spcBef>
              <a:defRPr sz="4000" i="1">
                <a:latin typeface="Arial"/>
                <a:ea typeface="Arial"/>
                <a:cs typeface="Arial"/>
                <a:sym typeface="Arial"/>
              </a:defRPr>
            </a:pPr>
            <a:r>
              <a:t>February 4, 2026</a:t>
            </a:r>
          </a:p>
          <a:p>
            <a:pPr defTabSz="825500">
              <a:lnSpc>
                <a:spcPct val="120000"/>
              </a:lnSpc>
              <a:spcBef>
                <a:spcPts val="0"/>
              </a:spcBef>
              <a:defRPr sz="4000" i="1">
                <a:latin typeface="Arial"/>
                <a:ea typeface="Arial"/>
                <a:cs typeface="Arial"/>
                <a:sym typeface="Arial"/>
              </a:defRPr>
            </a:pPr>
            <a:r>
              <a:t>Stan Bentvelsen - on behalf of POD</a:t>
            </a:r>
          </a:p>
        </p:txBody>
      </p:sp>
      <p:sp>
        <p:nvSpPr>
          <p:cNvPr id="25" name="Dia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grpSp>
        <p:nvGrpSpPr>
          <p:cNvPr id="29" name="Groepeer"/>
          <p:cNvGrpSpPr/>
          <p:nvPr/>
        </p:nvGrpSpPr>
        <p:grpSpPr>
          <a:xfrm>
            <a:off x="-4482067" y="-1632364"/>
            <a:ext cx="31485639" cy="16892722"/>
            <a:chOff x="0" y="0"/>
            <a:chExt cx="31485638" cy="16892720"/>
          </a:xfrm>
        </p:grpSpPr>
        <p:pic>
          <p:nvPicPr>
            <p:cNvPr id="26" name="pasted-image.png" descr="pasted-image.png"/>
            <p:cNvPicPr>
              <a:picLocks noChangeAspect="1"/>
            </p:cNvPicPr>
            <p:nvPr/>
          </p:nvPicPr>
          <p:blipFill>
            <a:blip r:embed="rId2"/>
            <a:stretch>
              <a:fillRect/>
            </a:stretch>
          </p:blipFill>
          <p:spPr>
            <a:xfrm>
              <a:off x="33707" y="0"/>
              <a:ext cx="31451932" cy="16191105"/>
            </a:xfrm>
            <a:prstGeom prst="rect">
              <a:avLst/>
            </a:prstGeom>
            <a:ln w="12700" cap="flat">
              <a:noFill/>
              <a:miter lim="400000"/>
            </a:ln>
            <a:effectLst/>
          </p:spPr>
        </p:pic>
        <p:sp>
          <p:nvSpPr>
            <p:cNvPr id="27" name="Rechthoek"/>
            <p:cNvSpPr/>
            <p:nvPr/>
          </p:nvSpPr>
          <p:spPr>
            <a:xfrm>
              <a:off x="5314216" y="10048311"/>
              <a:ext cx="12756835" cy="5941461"/>
            </a:xfrm>
            <a:prstGeom prst="rect">
              <a:avLst/>
            </a:prstGeom>
            <a:solidFill>
              <a:srgbClr val="F3F3F3"/>
            </a:solidFill>
            <a:ln w="25400" cap="flat">
              <a:noFill/>
              <a:miter lim="400000"/>
            </a:ln>
            <a:effectLst/>
          </p:spPr>
          <p:txBody>
            <a:bodyPr wrap="square" lIns="91437" tIns="91437" rIns="91437" bIns="91437" numCol="1" anchor="ctr">
              <a:noAutofit/>
            </a:bodyPr>
            <a:lstStyle/>
            <a:p>
              <a:pPr algn="ctr" defTabSz="825500">
                <a:spcBef>
                  <a:spcPts val="0"/>
                </a:spcBef>
                <a:defRPr sz="3200">
                  <a:latin typeface="Helvetica Neue Medium"/>
                  <a:ea typeface="Helvetica Neue Medium"/>
                  <a:cs typeface="Helvetica Neue Medium"/>
                  <a:sym typeface="Helvetica Neue Medium"/>
                </a:defRPr>
              </a:pPr>
              <a:endParaRPr/>
            </a:p>
          </p:txBody>
        </p:sp>
        <p:sp>
          <p:nvSpPr>
            <p:cNvPr id="28" name="Rechthoek"/>
            <p:cNvSpPr/>
            <p:nvPr/>
          </p:nvSpPr>
          <p:spPr>
            <a:xfrm>
              <a:off x="0" y="14670842"/>
              <a:ext cx="26864227" cy="2221879"/>
            </a:xfrm>
            <a:prstGeom prst="rect">
              <a:avLst/>
            </a:prstGeom>
            <a:solidFill>
              <a:srgbClr val="F3F3F3"/>
            </a:solidFill>
            <a:ln w="25400" cap="flat">
              <a:noFill/>
              <a:miter lim="400000"/>
            </a:ln>
            <a:effectLst/>
          </p:spPr>
          <p:txBody>
            <a:bodyPr wrap="square" lIns="91437" tIns="91437" rIns="91437" bIns="91437" numCol="1" anchor="ctr">
              <a:noAutofit/>
            </a:bodyPr>
            <a:lstStyle/>
            <a:p>
              <a:pPr algn="ctr" defTabSz="825500">
                <a:spcBef>
                  <a:spcPts val="0"/>
                </a:spcBef>
                <a:defRPr sz="3200">
                  <a:solidFill>
                    <a:srgbClr val="FFFFFF"/>
                  </a:solidFill>
                  <a:latin typeface="Helvetica Neue Medium"/>
                  <a:ea typeface="Helvetica Neue Medium"/>
                  <a:cs typeface="Helvetica Neue Medium"/>
                  <a:sym typeface="Helvetica Neue Medium"/>
                </a:defRPr>
              </a:pPr>
              <a:endParaRPr/>
            </a:p>
          </p:txBody>
        </p:sp>
      </p:grpSp>
      <p:sp>
        <p:nvSpPr>
          <p:cNvPr id="30" name="Rechthoek"/>
          <p:cNvSpPr/>
          <p:nvPr/>
        </p:nvSpPr>
        <p:spPr>
          <a:xfrm>
            <a:off x="-2185" y="5867548"/>
            <a:ext cx="836508" cy="8000880"/>
          </a:xfrm>
          <a:prstGeom prst="rect">
            <a:avLst/>
          </a:prstGeom>
          <a:solidFill>
            <a:srgbClr val="F3F3F3"/>
          </a:solidFill>
          <a:ln w="25400">
            <a:miter lim="400000"/>
          </a:ln>
        </p:spPr>
        <p:txBody>
          <a:bodyPr lIns="91437" tIns="91437" rIns="91437" bIns="91437" anchor="ctr"/>
          <a:lstStyle/>
          <a:p>
            <a:pPr algn="ctr" defTabSz="825500">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1" name="Rechthoek"/>
          <p:cNvSpPr/>
          <p:nvPr/>
        </p:nvSpPr>
        <p:spPr>
          <a:xfrm>
            <a:off x="688380" y="5432842"/>
            <a:ext cx="10393214" cy="3798747"/>
          </a:xfrm>
          <a:prstGeom prst="rect">
            <a:avLst/>
          </a:prstGeom>
          <a:solidFill>
            <a:srgbClr val="F3F3F3"/>
          </a:solidFill>
          <a:ln w="25400">
            <a:miter lim="400000"/>
          </a:ln>
        </p:spPr>
        <p:txBody>
          <a:bodyPr lIns="91437" tIns="91437" rIns="91437" bIns="91437" anchor="ctr"/>
          <a:lstStyle/>
          <a:p>
            <a:pPr algn="ctr" defTabSz="825500">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2" name="einstein telescope:"/>
          <p:cNvSpPr txBox="1"/>
          <p:nvPr/>
        </p:nvSpPr>
        <p:spPr>
          <a:xfrm>
            <a:off x="849397" y="8672820"/>
            <a:ext cx="13400003"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825500">
              <a:spcBef>
                <a:spcPts val="0"/>
              </a:spcBef>
              <a:defRPr sz="8000" b="1" i="1" cap="all">
                <a:solidFill>
                  <a:srgbClr val="16247B"/>
                </a:solidFill>
                <a:latin typeface="Arial"/>
                <a:ea typeface="Arial"/>
                <a:cs typeface="Arial"/>
                <a:sym typeface="Arial"/>
              </a:defRPr>
            </a:lvl1pPr>
          </a:lstStyle>
          <a:p>
            <a:r>
              <a:rPr lang="en-US" sz="4000" dirty="0"/>
              <a:t>Impact of Transients on SURFACE AND UNDERGROUND seismic NOISE AT THE EMR candidate site</a:t>
            </a:r>
            <a:endParaRPr sz="4000" dirty="0"/>
          </a:p>
        </p:txBody>
      </p:sp>
      <p:pic>
        <p:nvPicPr>
          <p:cNvPr id="33" name="Picture 15" descr="Picture 15"/>
          <p:cNvPicPr>
            <a:picLocks noChangeAspect="1"/>
          </p:cNvPicPr>
          <p:nvPr/>
        </p:nvPicPr>
        <p:blipFill>
          <a:blip r:embed="rId3"/>
          <a:stretch>
            <a:fillRect/>
          </a:stretch>
        </p:blipFill>
        <p:spPr>
          <a:xfrm>
            <a:off x="828801" y="440406"/>
            <a:ext cx="14474945" cy="8153739"/>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34" name="SCB meeting, April 14, Rome…"/>
          <p:cNvSpPr txBox="1"/>
          <p:nvPr/>
        </p:nvSpPr>
        <p:spPr>
          <a:xfrm>
            <a:off x="980213" y="11120869"/>
            <a:ext cx="9920986" cy="12413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825500">
              <a:spcBef>
                <a:spcPts val="1200"/>
              </a:spcBef>
              <a:defRPr sz="6400">
                <a:latin typeface="Arial"/>
                <a:ea typeface="Arial"/>
                <a:cs typeface="Arial"/>
                <a:sym typeface="Arial"/>
              </a:defRPr>
            </a:pPr>
            <a:r>
              <a:rPr sz="3200" dirty="0"/>
              <a:t>SCB meeting, April 14, Rome</a:t>
            </a:r>
          </a:p>
          <a:p>
            <a:pPr defTabSz="825500">
              <a:spcBef>
                <a:spcPts val="1200"/>
              </a:spcBef>
              <a:defRPr sz="6400">
                <a:latin typeface="Arial"/>
                <a:ea typeface="Arial"/>
                <a:cs typeface="Arial"/>
                <a:sym typeface="Arial"/>
              </a:defRPr>
            </a:pPr>
            <a:r>
              <a:rPr lang="en-BE" sz="3200" dirty="0"/>
              <a:t>–</a:t>
            </a:r>
            <a:r>
              <a:rPr sz="3200" dirty="0"/>
              <a:t> </a:t>
            </a:r>
            <a:r>
              <a:rPr lang="en-US" sz="3200" dirty="0"/>
              <a:t>S Koley, M Hadrien, S Kadmiel, M. Kiehn, F Nguyen</a:t>
            </a:r>
            <a:endParaRPr sz="32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6177-B1CB-D392-3D87-4D0AAF88E6AE}"/>
            </a:ext>
          </a:extLst>
        </p:cNvPr>
        <p:cNvGrpSpPr/>
        <p:nvPr/>
      </p:nvGrpSpPr>
      <p:grpSpPr>
        <a:xfrm>
          <a:off x="0" y="0"/>
          <a:ext cx="0" cy="0"/>
          <a:chOff x="0" y="0"/>
          <a:chExt cx="0" cy="0"/>
        </a:xfrm>
      </p:grpSpPr>
      <p:sp>
        <p:nvSpPr>
          <p:cNvPr id="36" name="slide title">
            <a:extLst>
              <a:ext uri="{FF2B5EF4-FFF2-40B4-BE49-F238E27FC236}">
                <a16:creationId xmlns:a16="http://schemas.microsoft.com/office/drawing/2014/main" id="{046AEF4B-F0FE-09A5-F6DA-C4848727B930}"/>
              </a:ext>
            </a:extLst>
          </p:cNvPr>
          <p:cNvSpPr txBox="1">
            <a:spLocks noGrp="1"/>
          </p:cNvSpPr>
          <p:nvPr>
            <p:ph type="title"/>
          </p:nvPr>
        </p:nvSpPr>
        <p:spPr>
          <a:prstGeom prst="rect">
            <a:avLst/>
          </a:prstGeom>
        </p:spPr>
        <p:txBody>
          <a:bodyPr>
            <a:normAutofit fontScale="90000"/>
          </a:bodyPr>
          <a:lstStyle>
            <a:lvl1pPr defTabSz="1773936">
              <a:defRPr sz="8536"/>
            </a:lvl1pPr>
          </a:lstStyle>
          <a:p>
            <a:r>
              <a:rPr lang="en-US" sz="4800" dirty="0">
                <a:solidFill>
                  <a:schemeClr val="accent1"/>
                </a:solidFill>
              </a:rPr>
              <a:t>Impact of window length on PSD computation after masking train signals - </a:t>
            </a:r>
            <a:r>
              <a:rPr lang="en-US" sz="4800" dirty="0" err="1">
                <a:solidFill>
                  <a:schemeClr val="accent1"/>
                </a:solidFill>
              </a:rPr>
              <a:t>Obsinnich</a:t>
            </a:r>
            <a:endParaRPr lang="en-US" sz="4800" dirty="0"/>
          </a:p>
        </p:txBody>
      </p:sp>
      <p:sp>
        <p:nvSpPr>
          <p:cNvPr id="37" name="Wijzig tekst: klik 2x">
            <a:extLst>
              <a:ext uri="{FF2B5EF4-FFF2-40B4-BE49-F238E27FC236}">
                <a16:creationId xmlns:a16="http://schemas.microsoft.com/office/drawing/2014/main" id="{67ED89D4-0933-4AA0-1130-1B1F96666647}"/>
              </a:ext>
            </a:extLst>
          </p:cNvPr>
          <p:cNvSpPr txBox="1">
            <a:spLocks noGrp="1"/>
          </p:cNvSpPr>
          <p:nvPr>
            <p:ph type="body" idx="1"/>
          </p:nvPr>
        </p:nvSpPr>
        <p:spPr>
          <a:prstGeom prst="rect">
            <a:avLst/>
          </a:prstGeom>
        </p:spPr>
        <p:txBody>
          <a:bodyPr>
            <a:normAutofit/>
          </a:bodyPr>
          <a:lstStyle/>
          <a:p>
            <a:pPr marL="571500" indent="-571500">
              <a:buFont typeface="Arial" panose="020B0604020202020204" pitchFamily="34" charset="0"/>
              <a:buChar char="•"/>
            </a:pPr>
            <a:r>
              <a:rPr lang="en-US" sz="3600" dirty="0"/>
              <a:t>After removal of data stretches during a passing train, the impact of window length on the </a:t>
            </a:r>
            <a:r>
              <a:rPr lang="en-US" sz="3600" dirty="0" err="1"/>
              <a:t>the</a:t>
            </a:r>
            <a:r>
              <a:rPr lang="en-US" sz="3600" dirty="0"/>
              <a:t> 50</a:t>
            </a:r>
            <a:r>
              <a:rPr lang="en-US" sz="3600" baseline="30000" dirty="0"/>
              <a:t>th</a:t>
            </a:r>
            <a:r>
              <a:rPr lang="en-US" sz="3600" dirty="0"/>
              <a:t> percentile of the PSD estimates is not felt</a:t>
            </a:r>
          </a:p>
          <a:p>
            <a:pPr marL="571500" indent="-571500">
              <a:buFont typeface="Arial" panose="020B0604020202020204" pitchFamily="34" charset="0"/>
              <a:buChar char="•"/>
            </a:pPr>
            <a:r>
              <a:rPr lang="en-US" sz="3600" dirty="0"/>
              <a:t>Ambient noise reaches levels similar to </a:t>
            </a:r>
            <a:r>
              <a:rPr lang="en-US" sz="3600" dirty="0" err="1"/>
              <a:t>Terziet</a:t>
            </a:r>
            <a:endParaRPr lang="en-US" sz="3600" dirty="0"/>
          </a:p>
        </p:txBody>
      </p:sp>
      <p:sp>
        <p:nvSpPr>
          <p:cNvPr id="38" name="Dianummer">
            <a:extLst>
              <a:ext uri="{FF2B5EF4-FFF2-40B4-BE49-F238E27FC236}">
                <a16:creationId xmlns:a16="http://schemas.microsoft.com/office/drawing/2014/main" id="{E3811E8D-894C-550C-578D-8AE2DE26F546}"/>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sp>
        <p:nvSpPr>
          <p:cNvPr id="4" name="TextBox 3">
            <a:extLst>
              <a:ext uri="{FF2B5EF4-FFF2-40B4-BE49-F238E27FC236}">
                <a16:creationId xmlns:a16="http://schemas.microsoft.com/office/drawing/2014/main" id="{6F660CD8-A3DC-E2DD-9356-FB43D88AB3AC}"/>
              </a:ext>
            </a:extLst>
          </p:cNvPr>
          <p:cNvSpPr txBox="1"/>
          <p:nvPr/>
        </p:nvSpPr>
        <p:spPr>
          <a:xfrm>
            <a:off x="4466967" y="12270905"/>
            <a:ext cx="16477736" cy="954107"/>
          </a:xfrm>
          <a:prstGeom prst="rect">
            <a:avLst/>
          </a:prstGeom>
          <a:noFill/>
        </p:spPr>
        <p:txBody>
          <a:bodyPr wrap="square" rtlCol="0">
            <a:spAutoFit/>
          </a:bodyPr>
          <a:lstStyle/>
          <a:p>
            <a:r>
              <a:rPr lang="en-US" sz="2800" b="1" i="1" dirty="0">
                <a:solidFill>
                  <a:schemeClr val="accent1"/>
                </a:solidFill>
              </a:rPr>
              <a:t>Figure 10: (a) 50</a:t>
            </a:r>
            <a:r>
              <a:rPr lang="en-US" sz="2800" b="1" i="1" baseline="30000" dirty="0">
                <a:solidFill>
                  <a:schemeClr val="accent1"/>
                </a:solidFill>
              </a:rPr>
              <a:t>th</a:t>
            </a:r>
            <a:r>
              <a:rPr lang="en-US" sz="2800" b="1" i="1" dirty="0">
                <a:solidFill>
                  <a:schemeClr val="accent1"/>
                </a:solidFill>
              </a:rPr>
              <a:t> percentile of the PSDs estimated using 3600 s, 1000 s, and 100 s windows of raw ambient noise data at depth. (b) same as (a) but corresponds to the train-masked data. </a:t>
            </a:r>
            <a:endParaRPr lang="en-BE" sz="2800" b="1" i="1" dirty="0">
              <a:solidFill>
                <a:schemeClr val="accent1"/>
              </a:solidFill>
            </a:endParaRPr>
          </a:p>
        </p:txBody>
      </p:sp>
      <p:pic>
        <p:nvPicPr>
          <p:cNvPr id="2" name="Picture 1">
            <a:extLst>
              <a:ext uri="{FF2B5EF4-FFF2-40B4-BE49-F238E27FC236}">
                <a16:creationId xmlns:a16="http://schemas.microsoft.com/office/drawing/2014/main" id="{EFCF9D45-31FF-C3E7-25A9-5A3A2B60F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762" y="4302944"/>
            <a:ext cx="20361312" cy="7667155"/>
          </a:xfrm>
          <a:prstGeom prst="rect">
            <a:avLst/>
          </a:prstGeom>
        </p:spPr>
      </p:pic>
    </p:spTree>
    <p:extLst>
      <p:ext uri="{BB962C8B-B14F-4D97-AF65-F5344CB8AC3E}">
        <p14:creationId xmlns:p14="http://schemas.microsoft.com/office/powerpoint/2010/main" val="159309147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FFE36-710D-C3B1-55DC-1F3B15762E0E}"/>
            </a:ext>
          </a:extLst>
        </p:cNvPr>
        <p:cNvGrpSpPr/>
        <p:nvPr/>
      </p:nvGrpSpPr>
      <p:grpSpPr>
        <a:xfrm>
          <a:off x="0" y="0"/>
          <a:ext cx="0" cy="0"/>
          <a:chOff x="0" y="0"/>
          <a:chExt cx="0" cy="0"/>
        </a:xfrm>
      </p:grpSpPr>
      <p:sp>
        <p:nvSpPr>
          <p:cNvPr id="36" name="slide title">
            <a:extLst>
              <a:ext uri="{FF2B5EF4-FFF2-40B4-BE49-F238E27FC236}">
                <a16:creationId xmlns:a16="http://schemas.microsoft.com/office/drawing/2014/main" id="{18849FEB-D989-3185-7116-298607408209}"/>
              </a:ext>
            </a:extLst>
          </p:cNvPr>
          <p:cNvSpPr txBox="1">
            <a:spLocks noGrp="1"/>
          </p:cNvSpPr>
          <p:nvPr>
            <p:ph type="title"/>
          </p:nvPr>
        </p:nvSpPr>
        <p:spPr>
          <a:prstGeom prst="rect">
            <a:avLst/>
          </a:prstGeom>
        </p:spPr>
        <p:txBody>
          <a:bodyPr>
            <a:normAutofit/>
          </a:bodyPr>
          <a:lstStyle>
            <a:lvl1pPr defTabSz="1773936">
              <a:defRPr sz="8536"/>
            </a:lvl1pPr>
          </a:lstStyle>
          <a:p>
            <a:r>
              <a:rPr lang="en-US" sz="4800" dirty="0">
                <a:solidFill>
                  <a:schemeClr val="accent1"/>
                </a:solidFill>
              </a:rPr>
              <a:t>Comparing PSDs  for time intervals with and without trains- </a:t>
            </a:r>
            <a:r>
              <a:rPr lang="en-US" sz="4800" dirty="0" err="1">
                <a:solidFill>
                  <a:schemeClr val="accent1"/>
                </a:solidFill>
              </a:rPr>
              <a:t>Obsinnich</a:t>
            </a:r>
            <a:endParaRPr lang="en-US" sz="4800" dirty="0"/>
          </a:p>
        </p:txBody>
      </p:sp>
      <p:sp>
        <p:nvSpPr>
          <p:cNvPr id="37" name="Wijzig tekst: klik 2x">
            <a:extLst>
              <a:ext uri="{FF2B5EF4-FFF2-40B4-BE49-F238E27FC236}">
                <a16:creationId xmlns:a16="http://schemas.microsoft.com/office/drawing/2014/main" id="{963A6B94-6748-18BC-0FB5-8F0BC40B49E6}"/>
              </a:ext>
            </a:extLst>
          </p:cNvPr>
          <p:cNvSpPr txBox="1">
            <a:spLocks noGrp="1"/>
          </p:cNvSpPr>
          <p:nvPr>
            <p:ph type="body" idx="1"/>
          </p:nvPr>
        </p:nvSpPr>
        <p:spPr>
          <a:prstGeom prst="rect">
            <a:avLst/>
          </a:prstGeom>
        </p:spPr>
        <p:txBody>
          <a:bodyPr>
            <a:normAutofit/>
          </a:bodyPr>
          <a:lstStyle/>
          <a:p>
            <a:pPr marL="571500" indent="-571500">
              <a:buFont typeface="Arial" panose="020B0604020202020204" pitchFamily="34" charset="0"/>
              <a:buChar char="•"/>
            </a:pPr>
            <a:r>
              <a:rPr lang="en-US" sz="3600" dirty="0"/>
              <a:t>Spectrograms generated using 20 s windows and an overlap of 10 s between consecutive windows can be used to build statistics (10</a:t>
            </a:r>
            <a:r>
              <a:rPr lang="en-US" sz="3600" baseline="30000" dirty="0"/>
              <a:t>th</a:t>
            </a:r>
            <a:r>
              <a:rPr lang="en-US" sz="3600" dirty="0"/>
              <a:t> , 50</a:t>
            </a:r>
            <a:r>
              <a:rPr lang="en-US" sz="3600" baseline="30000" dirty="0"/>
              <a:t>th</a:t>
            </a:r>
            <a:r>
              <a:rPr lang="en-US" sz="3600" dirty="0"/>
              <a:t> , and 90</a:t>
            </a:r>
            <a:r>
              <a:rPr lang="en-US" sz="3600" baseline="30000" dirty="0"/>
              <a:t>th</a:t>
            </a:r>
            <a:r>
              <a:rPr lang="en-US" sz="3600" dirty="0"/>
              <a:t> percentiles), which indicate the seismic levels underground</a:t>
            </a:r>
          </a:p>
          <a:p>
            <a:pPr marL="571500" indent="-571500">
              <a:buFont typeface="Arial" panose="020B0604020202020204" pitchFamily="34" charset="0"/>
              <a:buChar char="•"/>
            </a:pPr>
            <a:r>
              <a:rPr lang="en-US" sz="3600" dirty="0"/>
              <a:t>Results show that the underground seismic level is very close to </a:t>
            </a:r>
            <a:r>
              <a:rPr lang="en-US" sz="3600" dirty="0" err="1"/>
              <a:t>Terziet</a:t>
            </a:r>
            <a:r>
              <a:rPr lang="en-US" sz="3600" dirty="0"/>
              <a:t> when considering periods without a train passing</a:t>
            </a:r>
            <a:endParaRPr lang="en-BE" sz="2800" dirty="0"/>
          </a:p>
        </p:txBody>
      </p:sp>
      <p:sp>
        <p:nvSpPr>
          <p:cNvPr id="38" name="Dianummer">
            <a:extLst>
              <a:ext uri="{FF2B5EF4-FFF2-40B4-BE49-F238E27FC236}">
                <a16:creationId xmlns:a16="http://schemas.microsoft.com/office/drawing/2014/main" id="{F15159B9-FD66-DD5C-40C6-CA0C7AC599C1}"/>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sp>
        <p:nvSpPr>
          <p:cNvPr id="4" name="TextBox 3">
            <a:extLst>
              <a:ext uri="{FF2B5EF4-FFF2-40B4-BE49-F238E27FC236}">
                <a16:creationId xmlns:a16="http://schemas.microsoft.com/office/drawing/2014/main" id="{AF25618B-8611-C83D-0362-B3345A947BDF}"/>
              </a:ext>
            </a:extLst>
          </p:cNvPr>
          <p:cNvSpPr txBox="1"/>
          <p:nvPr/>
        </p:nvSpPr>
        <p:spPr>
          <a:xfrm>
            <a:off x="3711057" y="11841052"/>
            <a:ext cx="16477736" cy="1384995"/>
          </a:xfrm>
          <a:prstGeom prst="rect">
            <a:avLst/>
          </a:prstGeom>
          <a:noFill/>
        </p:spPr>
        <p:txBody>
          <a:bodyPr wrap="square" rtlCol="0">
            <a:spAutoFit/>
          </a:bodyPr>
          <a:lstStyle/>
          <a:p>
            <a:r>
              <a:rPr lang="en-US" sz="2800" b="1" i="1" dirty="0">
                <a:solidFill>
                  <a:schemeClr val="accent1"/>
                </a:solidFill>
              </a:rPr>
              <a:t>Figure 11: (a) The blue and red shaded bands show the 10</a:t>
            </a:r>
            <a:r>
              <a:rPr lang="en-US" sz="2800" b="1" i="1" baseline="30000" dirty="0">
                <a:solidFill>
                  <a:schemeClr val="accent1"/>
                </a:solidFill>
              </a:rPr>
              <a:t>th</a:t>
            </a:r>
            <a:r>
              <a:rPr lang="en-US" sz="2800" b="1" i="1" dirty="0">
                <a:solidFill>
                  <a:schemeClr val="accent1"/>
                </a:solidFill>
              </a:rPr>
              <a:t> and 90</a:t>
            </a:r>
            <a:r>
              <a:rPr lang="en-US" sz="2800" b="1" i="1" baseline="30000" dirty="0">
                <a:solidFill>
                  <a:schemeClr val="accent1"/>
                </a:solidFill>
              </a:rPr>
              <a:t>th</a:t>
            </a:r>
            <a:r>
              <a:rPr lang="en-US" sz="2800" b="1" i="1" dirty="0">
                <a:solidFill>
                  <a:schemeClr val="accent1"/>
                </a:solidFill>
              </a:rPr>
              <a:t> percentiles of the PSDs on the surface and at depth, respectively corresponding to all 20 s windows when a train is detected. The solid lines correspond to the 50</a:t>
            </a:r>
            <a:r>
              <a:rPr lang="en-US" sz="2800" b="1" i="1" baseline="30000" dirty="0">
                <a:solidFill>
                  <a:schemeClr val="accent1"/>
                </a:solidFill>
              </a:rPr>
              <a:t>th</a:t>
            </a:r>
            <a:r>
              <a:rPr lang="en-US" sz="2800" b="1" i="1" dirty="0">
                <a:solidFill>
                  <a:schemeClr val="accent1"/>
                </a:solidFill>
              </a:rPr>
              <a:t> percentile. (b) same as (a) but corresponds to all 20 s windows when a train is not detected.</a:t>
            </a:r>
            <a:endParaRPr lang="en-BE" sz="2800" b="1" i="1" dirty="0">
              <a:solidFill>
                <a:schemeClr val="accent1"/>
              </a:solidFill>
            </a:endParaRPr>
          </a:p>
        </p:txBody>
      </p:sp>
      <p:pic>
        <p:nvPicPr>
          <p:cNvPr id="3" name="Picture 2">
            <a:extLst>
              <a:ext uri="{FF2B5EF4-FFF2-40B4-BE49-F238E27FC236}">
                <a16:creationId xmlns:a16="http://schemas.microsoft.com/office/drawing/2014/main" id="{B5BCE4AF-BCD0-C2F2-D49C-513B1F410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531" y="4571972"/>
            <a:ext cx="18847745" cy="7096152"/>
          </a:xfrm>
          <a:prstGeom prst="rect">
            <a:avLst/>
          </a:prstGeom>
        </p:spPr>
      </p:pic>
    </p:spTree>
    <p:extLst>
      <p:ext uri="{BB962C8B-B14F-4D97-AF65-F5344CB8AC3E}">
        <p14:creationId xmlns:p14="http://schemas.microsoft.com/office/powerpoint/2010/main" val="360789817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32EC5-4A7C-769C-F38A-2895417B0261}"/>
            </a:ext>
          </a:extLst>
        </p:cNvPr>
        <p:cNvGrpSpPr/>
        <p:nvPr/>
      </p:nvGrpSpPr>
      <p:grpSpPr>
        <a:xfrm>
          <a:off x="0" y="0"/>
          <a:ext cx="0" cy="0"/>
          <a:chOff x="0" y="0"/>
          <a:chExt cx="0" cy="0"/>
        </a:xfrm>
      </p:grpSpPr>
      <p:sp>
        <p:nvSpPr>
          <p:cNvPr id="36" name="slide title">
            <a:extLst>
              <a:ext uri="{FF2B5EF4-FFF2-40B4-BE49-F238E27FC236}">
                <a16:creationId xmlns:a16="http://schemas.microsoft.com/office/drawing/2014/main" id="{03FE89B2-3148-DB05-CDA4-D313FBD7C475}"/>
              </a:ext>
            </a:extLst>
          </p:cNvPr>
          <p:cNvSpPr txBox="1">
            <a:spLocks noGrp="1"/>
          </p:cNvSpPr>
          <p:nvPr>
            <p:ph type="title"/>
          </p:nvPr>
        </p:nvSpPr>
        <p:spPr>
          <a:xfrm>
            <a:off x="834685" y="547108"/>
            <a:ext cx="21568115" cy="1285876"/>
          </a:xfrm>
          <a:prstGeom prst="rect">
            <a:avLst/>
          </a:prstGeom>
        </p:spPr>
        <p:txBody>
          <a:bodyPr>
            <a:normAutofit fontScale="90000"/>
          </a:bodyPr>
          <a:lstStyle>
            <a:lvl1pPr defTabSz="1773936">
              <a:defRPr sz="8536"/>
            </a:lvl1pPr>
          </a:lstStyle>
          <a:p>
            <a:r>
              <a:rPr lang="en-US" sz="4800" dirty="0">
                <a:solidFill>
                  <a:schemeClr val="accent1"/>
                </a:solidFill>
              </a:rPr>
              <a:t>Comparing surface/depth attenuation for time intervals with and without trains- </a:t>
            </a:r>
            <a:r>
              <a:rPr lang="en-US" sz="4800" dirty="0" err="1">
                <a:solidFill>
                  <a:schemeClr val="accent1"/>
                </a:solidFill>
              </a:rPr>
              <a:t>Obsinnich</a:t>
            </a:r>
            <a:endParaRPr lang="en-US" sz="4800" dirty="0"/>
          </a:p>
        </p:txBody>
      </p:sp>
      <p:sp>
        <p:nvSpPr>
          <p:cNvPr id="37" name="Wijzig tekst: klik 2x">
            <a:extLst>
              <a:ext uri="{FF2B5EF4-FFF2-40B4-BE49-F238E27FC236}">
                <a16:creationId xmlns:a16="http://schemas.microsoft.com/office/drawing/2014/main" id="{86840A21-A117-6D08-13EE-290994988BD1}"/>
              </a:ext>
            </a:extLst>
          </p:cNvPr>
          <p:cNvSpPr txBox="1">
            <a:spLocks noGrp="1"/>
          </p:cNvSpPr>
          <p:nvPr>
            <p:ph type="body" idx="1"/>
          </p:nvPr>
        </p:nvSpPr>
        <p:spPr>
          <a:prstGeom prst="rect">
            <a:avLst/>
          </a:prstGeom>
        </p:spPr>
        <p:txBody>
          <a:bodyPr>
            <a:normAutofit/>
          </a:bodyPr>
          <a:lstStyle/>
          <a:p>
            <a:pPr marL="571500" indent="-571500">
              <a:buFont typeface="Arial" panose="020B0604020202020204" pitchFamily="34" charset="0"/>
              <a:buChar char="•"/>
            </a:pPr>
            <a:r>
              <a:rPr lang="en-US" sz="3600" dirty="0"/>
              <a:t>Why removing the trains not reduce the apparent attenuation levels between surface and depth?</a:t>
            </a:r>
          </a:p>
          <a:p>
            <a:pPr marL="1562100" lvl="1" indent="-571500">
              <a:buFont typeface="Arial" panose="020B0604020202020204" pitchFamily="34" charset="0"/>
              <a:buChar char="•"/>
            </a:pPr>
            <a:r>
              <a:rPr lang="en-US" sz="3200" dirty="0"/>
              <a:t>Note from slide 6 Figure 5, the surface spectra is also characterized with strong road traffic noise (few tens of meters away), and we have not removed them</a:t>
            </a:r>
          </a:p>
          <a:p>
            <a:pPr marL="1562100" lvl="1" indent="-571500">
              <a:buFont typeface="Arial" panose="020B0604020202020204" pitchFamily="34" charset="0"/>
              <a:buChar char="•"/>
            </a:pPr>
            <a:r>
              <a:rPr lang="en-US" sz="3200" dirty="0"/>
              <a:t>Ideally if the remainder of the noise was from far-field; apparent attenuation would reduce</a:t>
            </a:r>
            <a:endParaRPr lang="en-BE" sz="2400" dirty="0"/>
          </a:p>
        </p:txBody>
      </p:sp>
      <p:sp>
        <p:nvSpPr>
          <p:cNvPr id="38" name="Dianummer">
            <a:extLst>
              <a:ext uri="{FF2B5EF4-FFF2-40B4-BE49-F238E27FC236}">
                <a16:creationId xmlns:a16="http://schemas.microsoft.com/office/drawing/2014/main" id="{DAECABFE-22DF-C2CA-24A7-5056170DBF3A}"/>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4" name="TextBox 3">
            <a:extLst>
              <a:ext uri="{FF2B5EF4-FFF2-40B4-BE49-F238E27FC236}">
                <a16:creationId xmlns:a16="http://schemas.microsoft.com/office/drawing/2014/main" id="{5BFE5EF5-6363-B701-CBF5-11936EF88214}"/>
              </a:ext>
            </a:extLst>
          </p:cNvPr>
          <p:cNvSpPr txBox="1"/>
          <p:nvPr/>
        </p:nvSpPr>
        <p:spPr>
          <a:xfrm>
            <a:off x="2939194" y="11660173"/>
            <a:ext cx="17359096" cy="1384995"/>
          </a:xfrm>
          <a:prstGeom prst="rect">
            <a:avLst/>
          </a:prstGeom>
          <a:noFill/>
        </p:spPr>
        <p:txBody>
          <a:bodyPr wrap="square" rtlCol="0">
            <a:spAutoFit/>
          </a:bodyPr>
          <a:lstStyle/>
          <a:p>
            <a:r>
              <a:rPr lang="en-US" sz="2800" b="1" i="1" dirty="0">
                <a:solidFill>
                  <a:schemeClr val="accent1"/>
                </a:solidFill>
              </a:rPr>
              <a:t>Figure 12: (a) The blue shaded band show the 10</a:t>
            </a:r>
            <a:r>
              <a:rPr lang="en-US" sz="2800" b="1" i="1" baseline="30000" dirty="0">
                <a:solidFill>
                  <a:schemeClr val="accent1"/>
                </a:solidFill>
              </a:rPr>
              <a:t>th</a:t>
            </a:r>
            <a:r>
              <a:rPr lang="en-US" sz="2800" b="1" i="1" dirty="0">
                <a:solidFill>
                  <a:schemeClr val="accent1"/>
                </a:solidFill>
              </a:rPr>
              <a:t> and 90</a:t>
            </a:r>
            <a:r>
              <a:rPr lang="en-US" sz="2800" b="1" i="1" baseline="30000" dirty="0">
                <a:solidFill>
                  <a:schemeClr val="accent1"/>
                </a:solidFill>
              </a:rPr>
              <a:t>th</a:t>
            </a:r>
            <a:r>
              <a:rPr lang="en-US" sz="2800" b="1" i="1" dirty="0">
                <a:solidFill>
                  <a:schemeClr val="accent1"/>
                </a:solidFill>
              </a:rPr>
              <a:t> percentiles of the attenuation of seismic power between surface and depth, corresponding to all 20 s windows when a train detected. The solid lines correspond to the 50</a:t>
            </a:r>
            <a:r>
              <a:rPr lang="en-US" sz="2800" b="1" i="1" baseline="30000" dirty="0">
                <a:solidFill>
                  <a:schemeClr val="accent1"/>
                </a:solidFill>
              </a:rPr>
              <a:t>th</a:t>
            </a:r>
            <a:r>
              <a:rPr lang="en-US" sz="2800" b="1" i="1" dirty="0">
                <a:solidFill>
                  <a:schemeClr val="accent1"/>
                </a:solidFill>
              </a:rPr>
              <a:t> percentile. (b) same as (a) but corresponds to all 20 s windows when a train is not detected.</a:t>
            </a:r>
            <a:endParaRPr lang="en-BE" sz="2800" b="1" i="1" dirty="0">
              <a:solidFill>
                <a:schemeClr val="accent1"/>
              </a:solidFill>
            </a:endParaRPr>
          </a:p>
        </p:txBody>
      </p:sp>
      <p:pic>
        <p:nvPicPr>
          <p:cNvPr id="2" name="Picture 1">
            <a:extLst>
              <a:ext uri="{FF2B5EF4-FFF2-40B4-BE49-F238E27FC236}">
                <a16:creationId xmlns:a16="http://schemas.microsoft.com/office/drawing/2014/main" id="{74B6C3B9-3144-BC39-A5E0-40F39CF9F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679" y="4616832"/>
            <a:ext cx="17886407" cy="6965378"/>
          </a:xfrm>
          <a:prstGeom prst="rect">
            <a:avLst/>
          </a:prstGeom>
        </p:spPr>
      </p:pic>
    </p:spTree>
    <p:extLst>
      <p:ext uri="{BB962C8B-B14F-4D97-AF65-F5344CB8AC3E}">
        <p14:creationId xmlns:p14="http://schemas.microsoft.com/office/powerpoint/2010/main" val="394967546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C66C7-62CE-DB0E-A85C-A93EDDA9B179}"/>
            </a:ext>
          </a:extLst>
        </p:cNvPr>
        <p:cNvGrpSpPr/>
        <p:nvPr/>
      </p:nvGrpSpPr>
      <p:grpSpPr>
        <a:xfrm>
          <a:off x="0" y="0"/>
          <a:ext cx="0" cy="0"/>
          <a:chOff x="0" y="0"/>
          <a:chExt cx="0" cy="0"/>
        </a:xfrm>
      </p:grpSpPr>
      <p:sp>
        <p:nvSpPr>
          <p:cNvPr id="36" name="slide title">
            <a:extLst>
              <a:ext uri="{FF2B5EF4-FFF2-40B4-BE49-F238E27FC236}">
                <a16:creationId xmlns:a16="http://schemas.microsoft.com/office/drawing/2014/main" id="{AE2B6E53-1725-6224-C27A-86ECE974AB11}"/>
              </a:ext>
            </a:extLst>
          </p:cNvPr>
          <p:cNvSpPr txBox="1">
            <a:spLocks noGrp="1"/>
          </p:cNvSpPr>
          <p:nvPr>
            <p:ph type="title"/>
          </p:nvPr>
        </p:nvSpPr>
        <p:spPr>
          <a:prstGeom prst="rect">
            <a:avLst/>
          </a:prstGeom>
        </p:spPr>
        <p:txBody>
          <a:bodyPr>
            <a:normAutofit/>
          </a:bodyPr>
          <a:lstStyle>
            <a:lvl1pPr defTabSz="1773936">
              <a:defRPr sz="8536"/>
            </a:lvl1pPr>
          </a:lstStyle>
          <a:p>
            <a:r>
              <a:rPr lang="en-US" sz="4800" dirty="0">
                <a:solidFill>
                  <a:schemeClr val="accent1"/>
                </a:solidFill>
              </a:rPr>
              <a:t>Comparing PSDs  for time intervals with and without trains- </a:t>
            </a:r>
            <a:r>
              <a:rPr lang="en-US" sz="4800" dirty="0" err="1">
                <a:solidFill>
                  <a:schemeClr val="accent1"/>
                </a:solidFill>
              </a:rPr>
              <a:t>Teuven</a:t>
            </a:r>
            <a:endParaRPr lang="en-US" sz="4800" dirty="0"/>
          </a:p>
        </p:txBody>
      </p:sp>
      <p:sp>
        <p:nvSpPr>
          <p:cNvPr id="37" name="Wijzig tekst: klik 2x">
            <a:extLst>
              <a:ext uri="{FF2B5EF4-FFF2-40B4-BE49-F238E27FC236}">
                <a16:creationId xmlns:a16="http://schemas.microsoft.com/office/drawing/2014/main" id="{C6BC3461-C958-ACC9-4CEE-A4941E87D8EC}"/>
              </a:ext>
            </a:extLst>
          </p:cNvPr>
          <p:cNvSpPr txBox="1">
            <a:spLocks noGrp="1"/>
          </p:cNvSpPr>
          <p:nvPr>
            <p:ph type="body" idx="1"/>
          </p:nvPr>
        </p:nvSpPr>
        <p:spPr>
          <a:prstGeom prst="rect">
            <a:avLst/>
          </a:prstGeom>
        </p:spPr>
        <p:txBody>
          <a:bodyPr>
            <a:normAutofit/>
          </a:bodyPr>
          <a:lstStyle/>
          <a:p>
            <a:pPr marL="571500" indent="-571500">
              <a:buFont typeface="Arial" panose="020B0604020202020204" pitchFamily="34" charset="0"/>
              <a:buChar char="•"/>
            </a:pPr>
            <a:r>
              <a:rPr lang="en-US" sz="3600" dirty="0"/>
              <a:t>Considering the PSD statistics generated from all 20 s intervals when a train passes (Fig 15(a)), the surface noise level is about 20 dB less compared to that observed at </a:t>
            </a:r>
            <a:r>
              <a:rPr lang="en-US" sz="3600" dirty="0" err="1"/>
              <a:t>Obsinnich</a:t>
            </a:r>
            <a:r>
              <a:rPr lang="en-US" sz="3600" dirty="0"/>
              <a:t> – </a:t>
            </a:r>
            <a:r>
              <a:rPr lang="en-US" sz="3600" dirty="0" err="1"/>
              <a:t>Teuven</a:t>
            </a:r>
            <a:r>
              <a:rPr lang="en-US" sz="3600" dirty="0"/>
              <a:t> is 230 m away from the train track, while </a:t>
            </a:r>
            <a:r>
              <a:rPr lang="en-US" sz="3600" dirty="0" err="1"/>
              <a:t>Obsinnich</a:t>
            </a:r>
            <a:r>
              <a:rPr lang="en-US" sz="3600" dirty="0"/>
              <a:t> is just 70 m away</a:t>
            </a:r>
          </a:p>
          <a:p>
            <a:pPr marL="571500" indent="-571500">
              <a:buFont typeface="Arial" panose="020B0604020202020204" pitchFamily="34" charset="0"/>
              <a:buChar char="•"/>
            </a:pPr>
            <a:r>
              <a:rPr lang="en-US" sz="3600" dirty="0"/>
              <a:t>Results show that the underground seismic level is very close to </a:t>
            </a:r>
            <a:r>
              <a:rPr lang="en-US" sz="3600" dirty="0" err="1"/>
              <a:t>Terziet</a:t>
            </a:r>
            <a:r>
              <a:rPr lang="en-US" sz="3600" dirty="0"/>
              <a:t> when considering periods without a train passing – similar to </a:t>
            </a:r>
            <a:r>
              <a:rPr lang="en-US" sz="3600" dirty="0" err="1"/>
              <a:t>Obsinnich</a:t>
            </a:r>
            <a:r>
              <a:rPr lang="en-US" sz="3600" dirty="0"/>
              <a:t> (Fig 11(b))</a:t>
            </a:r>
            <a:endParaRPr lang="en-BE" sz="2800" dirty="0"/>
          </a:p>
        </p:txBody>
      </p:sp>
      <p:sp>
        <p:nvSpPr>
          <p:cNvPr id="38" name="Dianummer">
            <a:extLst>
              <a:ext uri="{FF2B5EF4-FFF2-40B4-BE49-F238E27FC236}">
                <a16:creationId xmlns:a16="http://schemas.microsoft.com/office/drawing/2014/main" id="{337CA181-1620-8FB7-D0FF-1F3638D31409}"/>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sp>
        <p:nvSpPr>
          <p:cNvPr id="4" name="TextBox 3">
            <a:extLst>
              <a:ext uri="{FF2B5EF4-FFF2-40B4-BE49-F238E27FC236}">
                <a16:creationId xmlns:a16="http://schemas.microsoft.com/office/drawing/2014/main" id="{4F13BD41-BA25-AE3C-956C-F27306A51BFE}"/>
              </a:ext>
            </a:extLst>
          </p:cNvPr>
          <p:cNvSpPr txBox="1"/>
          <p:nvPr/>
        </p:nvSpPr>
        <p:spPr>
          <a:xfrm>
            <a:off x="3711057" y="11841052"/>
            <a:ext cx="16477736" cy="1384995"/>
          </a:xfrm>
          <a:prstGeom prst="rect">
            <a:avLst/>
          </a:prstGeom>
          <a:noFill/>
        </p:spPr>
        <p:txBody>
          <a:bodyPr wrap="square" rtlCol="0">
            <a:spAutoFit/>
          </a:bodyPr>
          <a:lstStyle/>
          <a:p>
            <a:r>
              <a:rPr lang="en-US" sz="2800" b="1" i="1" dirty="0">
                <a:solidFill>
                  <a:schemeClr val="accent1"/>
                </a:solidFill>
              </a:rPr>
              <a:t>Figure 13: (a) The blue and red shaded bands show the 10</a:t>
            </a:r>
            <a:r>
              <a:rPr lang="en-US" sz="2800" b="1" i="1" baseline="30000" dirty="0">
                <a:solidFill>
                  <a:schemeClr val="accent1"/>
                </a:solidFill>
              </a:rPr>
              <a:t>th</a:t>
            </a:r>
            <a:r>
              <a:rPr lang="en-US" sz="2800" b="1" i="1" dirty="0">
                <a:solidFill>
                  <a:schemeClr val="accent1"/>
                </a:solidFill>
              </a:rPr>
              <a:t> and 90</a:t>
            </a:r>
            <a:r>
              <a:rPr lang="en-US" sz="2800" b="1" i="1" baseline="30000" dirty="0">
                <a:solidFill>
                  <a:schemeClr val="accent1"/>
                </a:solidFill>
              </a:rPr>
              <a:t>th</a:t>
            </a:r>
            <a:r>
              <a:rPr lang="en-US" sz="2800" b="1" i="1" dirty="0">
                <a:solidFill>
                  <a:schemeClr val="accent1"/>
                </a:solidFill>
              </a:rPr>
              <a:t> percentiles of the PSDs on the surface and at depth, respectively corresponding to all 20 s windows when a train is detected. The solid lines correspond to the 50</a:t>
            </a:r>
            <a:r>
              <a:rPr lang="en-US" sz="2800" b="1" i="1" baseline="30000" dirty="0">
                <a:solidFill>
                  <a:schemeClr val="accent1"/>
                </a:solidFill>
              </a:rPr>
              <a:t>th</a:t>
            </a:r>
            <a:r>
              <a:rPr lang="en-US" sz="2800" b="1" i="1" dirty="0">
                <a:solidFill>
                  <a:schemeClr val="accent1"/>
                </a:solidFill>
              </a:rPr>
              <a:t> percentile. (b) same as (a) but corresponds to all 20 s windows when a train is not detected.</a:t>
            </a:r>
            <a:endParaRPr lang="en-BE" sz="2800" b="1" i="1" dirty="0">
              <a:solidFill>
                <a:schemeClr val="accent1"/>
              </a:solidFill>
            </a:endParaRPr>
          </a:p>
        </p:txBody>
      </p:sp>
      <p:pic>
        <p:nvPicPr>
          <p:cNvPr id="2" name="Picture 1">
            <a:extLst>
              <a:ext uri="{FF2B5EF4-FFF2-40B4-BE49-F238E27FC236}">
                <a16:creationId xmlns:a16="http://schemas.microsoft.com/office/drawing/2014/main" id="{B7406F98-8019-992C-903B-E3CABBF2C1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223" y="5213326"/>
            <a:ext cx="17148880" cy="6497042"/>
          </a:xfrm>
          <a:prstGeom prst="rect">
            <a:avLst/>
          </a:prstGeom>
        </p:spPr>
      </p:pic>
    </p:spTree>
    <p:extLst>
      <p:ext uri="{BB962C8B-B14F-4D97-AF65-F5344CB8AC3E}">
        <p14:creationId xmlns:p14="http://schemas.microsoft.com/office/powerpoint/2010/main" val="156252855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A7540-B739-9421-2E20-1D330A24389F}"/>
            </a:ext>
          </a:extLst>
        </p:cNvPr>
        <p:cNvGrpSpPr/>
        <p:nvPr/>
      </p:nvGrpSpPr>
      <p:grpSpPr>
        <a:xfrm>
          <a:off x="0" y="0"/>
          <a:ext cx="0" cy="0"/>
          <a:chOff x="0" y="0"/>
          <a:chExt cx="0" cy="0"/>
        </a:xfrm>
      </p:grpSpPr>
      <p:sp>
        <p:nvSpPr>
          <p:cNvPr id="36" name="slide title">
            <a:extLst>
              <a:ext uri="{FF2B5EF4-FFF2-40B4-BE49-F238E27FC236}">
                <a16:creationId xmlns:a16="http://schemas.microsoft.com/office/drawing/2014/main" id="{5642BE22-F959-F8AE-7471-64CF94B9A97D}"/>
              </a:ext>
            </a:extLst>
          </p:cNvPr>
          <p:cNvSpPr txBox="1">
            <a:spLocks noGrp="1"/>
          </p:cNvSpPr>
          <p:nvPr>
            <p:ph type="title"/>
          </p:nvPr>
        </p:nvSpPr>
        <p:spPr>
          <a:prstGeom prst="rect">
            <a:avLst/>
          </a:prstGeom>
        </p:spPr>
        <p:txBody>
          <a:bodyPr>
            <a:normAutofit/>
          </a:bodyPr>
          <a:lstStyle>
            <a:lvl1pPr defTabSz="1773936">
              <a:defRPr sz="8536"/>
            </a:lvl1pPr>
          </a:lstStyle>
          <a:p>
            <a:r>
              <a:rPr lang="en-US" sz="4800" dirty="0">
                <a:solidFill>
                  <a:schemeClr val="accent1"/>
                </a:solidFill>
              </a:rPr>
              <a:t>Comparing spectrograms between </a:t>
            </a:r>
            <a:r>
              <a:rPr lang="en-US" sz="4800" dirty="0" err="1">
                <a:solidFill>
                  <a:schemeClr val="accent1"/>
                </a:solidFill>
              </a:rPr>
              <a:t>Obsinnich</a:t>
            </a:r>
            <a:r>
              <a:rPr lang="en-US" sz="4800" dirty="0">
                <a:solidFill>
                  <a:schemeClr val="accent1"/>
                </a:solidFill>
              </a:rPr>
              <a:t> and </a:t>
            </a:r>
            <a:r>
              <a:rPr lang="en-US" sz="4800" dirty="0" err="1">
                <a:solidFill>
                  <a:schemeClr val="accent1"/>
                </a:solidFill>
              </a:rPr>
              <a:t>Teuven</a:t>
            </a:r>
            <a:endParaRPr lang="en-US" sz="4800" dirty="0"/>
          </a:p>
        </p:txBody>
      </p:sp>
      <p:sp>
        <p:nvSpPr>
          <p:cNvPr id="37" name="Wijzig tekst: klik 2x">
            <a:extLst>
              <a:ext uri="{FF2B5EF4-FFF2-40B4-BE49-F238E27FC236}">
                <a16:creationId xmlns:a16="http://schemas.microsoft.com/office/drawing/2014/main" id="{D5E9859F-D08F-A424-6EF8-17151FA299EC}"/>
              </a:ext>
            </a:extLst>
          </p:cNvPr>
          <p:cNvSpPr txBox="1">
            <a:spLocks noGrp="1"/>
          </p:cNvSpPr>
          <p:nvPr>
            <p:ph type="body" idx="1"/>
          </p:nvPr>
        </p:nvSpPr>
        <p:spPr>
          <a:prstGeom prst="rect">
            <a:avLst/>
          </a:prstGeom>
        </p:spPr>
        <p:txBody>
          <a:bodyPr>
            <a:normAutofit/>
          </a:bodyPr>
          <a:lstStyle/>
          <a:p>
            <a:pPr marL="571500" indent="-571500">
              <a:buFont typeface="Arial" panose="020B0604020202020204" pitchFamily="34" charset="0"/>
              <a:buChar char="•"/>
            </a:pPr>
            <a:r>
              <a:rPr lang="en-US" sz="3600" dirty="0"/>
              <a:t>From power standpoint, the signals at depth look similar at both </a:t>
            </a:r>
            <a:r>
              <a:rPr lang="en-US" sz="3600" dirty="0" err="1"/>
              <a:t>Obsinnich</a:t>
            </a:r>
            <a:r>
              <a:rPr lang="en-US" sz="3600" dirty="0"/>
              <a:t> and </a:t>
            </a:r>
            <a:r>
              <a:rPr lang="en-US" sz="3600" dirty="0" err="1"/>
              <a:t>Teuven</a:t>
            </a:r>
            <a:endParaRPr lang="en-US" sz="3600" dirty="0"/>
          </a:p>
          <a:p>
            <a:pPr marL="571500" indent="-571500">
              <a:buFont typeface="Arial" panose="020B0604020202020204" pitchFamily="34" charset="0"/>
              <a:buChar char="•"/>
            </a:pPr>
            <a:r>
              <a:rPr lang="en-US" sz="3600" dirty="0"/>
              <a:t>However, there are small spectral features which differ between the stations</a:t>
            </a:r>
          </a:p>
        </p:txBody>
      </p:sp>
      <p:sp>
        <p:nvSpPr>
          <p:cNvPr id="38" name="Dianummer">
            <a:extLst>
              <a:ext uri="{FF2B5EF4-FFF2-40B4-BE49-F238E27FC236}">
                <a16:creationId xmlns:a16="http://schemas.microsoft.com/office/drawing/2014/main" id="{BB13E98A-923E-98EF-E996-D581D12F14D2}"/>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
        <p:nvSpPr>
          <p:cNvPr id="4" name="TextBox 3">
            <a:extLst>
              <a:ext uri="{FF2B5EF4-FFF2-40B4-BE49-F238E27FC236}">
                <a16:creationId xmlns:a16="http://schemas.microsoft.com/office/drawing/2014/main" id="{D93E51A7-6605-78A3-E60A-FFE12615FC54}"/>
              </a:ext>
            </a:extLst>
          </p:cNvPr>
          <p:cNvSpPr txBox="1"/>
          <p:nvPr/>
        </p:nvSpPr>
        <p:spPr>
          <a:xfrm>
            <a:off x="2940908" y="11841052"/>
            <a:ext cx="17247885" cy="1384995"/>
          </a:xfrm>
          <a:prstGeom prst="rect">
            <a:avLst/>
          </a:prstGeom>
          <a:noFill/>
        </p:spPr>
        <p:txBody>
          <a:bodyPr wrap="square" rtlCol="0">
            <a:spAutoFit/>
          </a:bodyPr>
          <a:lstStyle/>
          <a:p>
            <a:r>
              <a:rPr lang="en-US" sz="2800" b="1" i="1" dirty="0">
                <a:solidFill>
                  <a:schemeClr val="accent1"/>
                </a:solidFill>
              </a:rPr>
              <a:t>Figure 14 (a) Spectrogram of the raw data from OBSN BHZ during midnight of Feb 24, 2026 which shows several pass in the span of two hours. (b) same as (a) but corresponds to the </a:t>
            </a:r>
            <a:r>
              <a:rPr lang="en-US" sz="2800" b="1" i="1" dirty="0" err="1">
                <a:solidFill>
                  <a:schemeClr val="accent1"/>
                </a:solidFill>
              </a:rPr>
              <a:t>Teuven</a:t>
            </a:r>
            <a:r>
              <a:rPr lang="en-US" sz="2800" b="1" i="1" dirty="0">
                <a:solidFill>
                  <a:schemeClr val="accent1"/>
                </a:solidFill>
              </a:rPr>
              <a:t> data at depth. Window lengths for spectrogram = 20 s and overlap of 10 s between windows.</a:t>
            </a:r>
            <a:endParaRPr lang="en-BE" sz="2800" b="1" i="1" dirty="0">
              <a:solidFill>
                <a:schemeClr val="accent1"/>
              </a:solidFill>
            </a:endParaRPr>
          </a:p>
        </p:txBody>
      </p:sp>
      <p:pic>
        <p:nvPicPr>
          <p:cNvPr id="3" name="Picture 2">
            <a:extLst>
              <a:ext uri="{FF2B5EF4-FFF2-40B4-BE49-F238E27FC236}">
                <a16:creationId xmlns:a16="http://schemas.microsoft.com/office/drawing/2014/main" id="{C611E116-885C-7158-3A64-1900DFDD2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794" y="3822150"/>
            <a:ext cx="20648412" cy="7718096"/>
          </a:xfrm>
          <a:prstGeom prst="rect">
            <a:avLst/>
          </a:prstGeom>
        </p:spPr>
      </p:pic>
    </p:spTree>
    <p:extLst>
      <p:ext uri="{BB962C8B-B14F-4D97-AF65-F5344CB8AC3E}">
        <p14:creationId xmlns:p14="http://schemas.microsoft.com/office/powerpoint/2010/main" val="240683501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6572C-F385-DE0A-AC93-282C1B8EE190}"/>
            </a:ext>
          </a:extLst>
        </p:cNvPr>
        <p:cNvGrpSpPr/>
        <p:nvPr/>
      </p:nvGrpSpPr>
      <p:grpSpPr>
        <a:xfrm>
          <a:off x="0" y="0"/>
          <a:ext cx="0" cy="0"/>
          <a:chOff x="0" y="0"/>
          <a:chExt cx="0" cy="0"/>
        </a:xfrm>
      </p:grpSpPr>
      <p:sp>
        <p:nvSpPr>
          <p:cNvPr id="36" name="slide title">
            <a:extLst>
              <a:ext uri="{FF2B5EF4-FFF2-40B4-BE49-F238E27FC236}">
                <a16:creationId xmlns:a16="http://schemas.microsoft.com/office/drawing/2014/main" id="{46A99721-43F2-EBB7-188D-5CC9CDBC263F}"/>
              </a:ext>
            </a:extLst>
          </p:cNvPr>
          <p:cNvSpPr txBox="1">
            <a:spLocks noGrp="1"/>
          </p:cNvSpPr>
          <p:nvPr>
            <p:ph type="title"/>
          </p:nvPr>
        </p:nvSpPr>
        <p:spPr>
          <a:prstGeom prst="rect">
            <a:avLst/>
          </a:prstGeom>
        </p:spPr>
        <p:txBody>
          <a:bodyPr>
            <a:normAutofit/>
          </a:bodyPr>
          <a:lstStyle>
            <a:lvl1pPr defTabSz="1773936">
              <a:defRPr sz="8536"/>
            </a:lvl1pPr>
          </a:lstStyle>
          <a:p>
            <a:r>
              <a:rPr lang="en-US" sz="4800" dirty="0">
                <a:solidFill>
                  <a:schemeClr val="accent1"/>
                </a:solidFill>
              </a:rPr>
              <a:t>Some statistics about the train signals – total events per station</a:t>
            </a:r>
            <a:endParaRPr lang="en-US" sz="4800" dirty="0"/>
          </a:p>
        </p:txBody>
      </p:sp>
      <p:sp>
        <p:nvSpPr>
          <p:cNvPr id="37" name="Wijzig tekst: klik 2x">
            <a:extLst>
              <a:ext uri="{FF2B5EF4-FFF2-40B4-BE49-F238E27FC236}">
                <a16:creationId xmlns:a16="http://schemas.microsoft.com/office/drawing/2014/main" id="{7584A3C1-C2E3-E7AB-9D7C-6C60CEF48C04}"/>
              </a:ext>
            </a:extLst>
          </p:cNvPr>
          <p:cNvSpPr txBox="1">
            <a:spLocks noGrp="1"/>
          </p:cNvSpPr>
          <p:nvPr>
            <p:ph type="body" idx="1"/>
          </p:nvPr>
        </p:nvSpPr>
        <p:spPr>
          <a:prstGeom prst="rect">
            <a:avLst/>
          </a:prstGeom>
        </p:spPr>
        <p:txBody>
          <a:bodyPr>
            <a:normAutofit/>
          </a:bodyPr>
          <a:lstStyle/>
          <a:p>
            <a:pPr marL="571500" indent="-571500">
              <a:buFont typeface="Arial" panose="020B0604020202020204" pitchFamily="34" charset="0"/>
              <a:buChar char="•"/>
            </a:pPr>
            <a:r>
              <a:rPr lang="en-US" sz="3600" dirty="0"/>
              <a:t>Data analysis time: Dec 04, 2025 – Mar 09, 2026 (96 days)</a:t>
            </a:r>
          </a:p>
          <a:p>
            <a:pPr marL="571500" indent="-571500">
              <a:buFont typeface="Arial" panose="020B0604020202020204" pitchFamily="34" charset="0"/>
              <a:buChar char="•"/>
            </a:pPr>
            <a:r>
              <a:rPr lang="en-US" sz="3600" dirty="0"/>
              <a:t>A total of 4593 events classified as trains from </a:t>
            </a:r>
            <a:r>
              <a:rPr lang="en-US" sz="3600" dirty="0" err="1"/>
              <a:t>Obsinnich</a:t>
            </a:r>
            <a:r>
              <a:rPr lang="en-US" sz="3600" dirty="0"/>
              <a:t> data.</a:t>
            </a:r>
          </a:p>
          <a:p>
            <a:pPr marL="571500" indent="-571500">
              <a:buFont typeface="Arial" panose="020B0604020202020204" pitchFamily="34" charset="0"/>
              <a:buChar char="•"/>
            </a:pPr>
            <a:r>
              <a:rPr lang="en-US" sz="3600" dirty="0"/>
              <a:t>A total of 4020 events classified as trains from </a:t>
            </a:r>
            <a:r>
              <a:rPr lang="en-US" sz="3600" dirty="0" err="1"/>
              <a:t>Teuven</a:t>
            </a:r>
            <a:r>
              <a:rPr lang="en-US" sz="3600" dirty="0"/>
              <a:t> data. </a:t>
            </a:r>
            <a:r>
              <a:rPr lang="en-US" sz="3600" dirty="0" err="1"/>
              <a:t>Teuven</a:t>
            </a:r>
            <a:r>
              <a:rPr lang="en-US" sz="3600" dirty="0"/>
              <a:t> misses about 4 – 5 events per day, as it is slightly farther away from train track</a:t>
            </a:r>
          </a:p>
        </p:txBody>
      </p:sp>
      <p:sp>
        <p:nvSpPr>
          <p:cNvPr id="38" name="Dianummer">
            <a:extLst>
              <a:ext uri="{FF2B5EF4-FFF2-40B4-BE49-F238E27FC236}">
                <a16:creationId xmlns:a16="http://schemas.microsoft.com/office/drawing/2014/main" id="{260A502B-4A52-5F6F-8F48-84A3CF0B63E8}"/>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sp>
        <p:nvSpPr>
          <p:cNvPr id="4" name="TextBox 3">
            <a:extLst>
              <a:ext uri="{FF2B5EF4-FFF2-40B4-BE49-F238E27FC236}">
                <a16:creationId xmlns:a16="http://schemas.microsoft.com/office/drawing/2014/main" id="{6B2E173C-D3B5-0CF4-763A-2E57D465C5D0}"/>
              </a:ext>
            </a:extLst>
          </p:cNvPr>
          <p:cNvSpPr txBox="1"/>
          <p:nvPr/>
        </p:nvSpPr>
        <p:spPr>
          <a:xfrm>
            <a:off x="2953264" y="11722761"/>
            <a:ext cx="17247885" cy="954107"/>
          </a:xfrm>
          <a:prstGeom prst="rect">
            <a:avLst/>
          </a:prstGeom>
          <a:noFill/>
        </p:spPr>
        <p:txBody>
          <a:bodyPr wrap="square" rtlCol="0">
            <a:spAutoFit/>
          </a:bodyPr>
          <a:lstStyle/>
          <a:p>
            <a:r>
              <a:rPr lang="en-US" sz="2800" b="1" i="1" dirty="0">
                <a:solidFill>
                  <a:schemeClr val="accent1"/>
                </a:solidFill>
              </a:rPr>
              <a:t>Figure 15. The blue and the red vertical lines show the number of trains detected per day corresponding to the </a:t>
            </a:r>
            <a:r>
              <a:rPr lang="en-US" sz="2800" b="1" i="1" dirty="0" err="1">
                <a:solidFill>
                  <a:schemeClr val="accent1"/>
                </a:solidFill>
              </a:rPr>
              <a:t>Teuven</a:t>
            </a:r>
            <a:r>
              <a:rPr lang="en-US" sz="2800" b="1" i="1" dirty="0">
                <a:solidFill>
                  <a:schemeClr val="accent1"/>
                </a:solidFill>
              </a:rPr>
              <a:t> and </a:t>
            </a:r>
            <a:r>
              <a:rPr lang="en-US" sz="2800" b="1" i="1" dirty="0" err="1">
                <a:solidFill>
                  <a:schemeClr val="accent1"/>
                </a:solidFill>
              </a:rPr>
              <a:t>Obsinnich</a:t>
            </a:r>
            <a:r>
              <a:rPr lang="en-US" sz="2800" b="1" i="1" dirty="0">
                <a:solidFill>
                  <a:schemeClr val="accent1"/>
                </a:solidFill>
              </a:rPr>
              <a:t> seismic data at depth.</a:t>
            </a:r>
            <a:endParaRPr lang="en-BE" sz="2800" b="1" i="1" dirty="0">
              <a:solidFill>
                <a:schemeClr val="accent1"/>
              </a:solidFill>
            </a:endParaRPr>
          </a:p>
        </p:txBody>
      </p:sp>
      <p:pic>
        <p:nvPicPr>
          <p:cNvPr id="2" name="Picture 1">
            <a:extLst>
              <a:ext uri="{FF2B5EF4-FFF2-40B4-BE49-F238E27FC236}">
                <a16:creationId xmlns:a16="http://schemas.microsoft.com/office/drawing/2014/main" id="{984ACE0F-BCD2-02CE-6091-C7B23AC9A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01" y="4883049"/>
            <a:ext cx="17877701" cy="6560002"/>
          </a:xfrm>
          <a:prstGeom prst="rect">
            <a:avLst/>
          </a:prstGeom>
        </p:spPr>
      </p:pic>
    </p:spTree>
    <p:extLst>
      <p:ext uri="{BB962C8B-B14F-4D97-AF65-F5344CB8AC3E}">
        <p14:creationId xmlns:p14="http://schemas.microsoft.com/office/powerpoint/2010/main" val="175498885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758A1-8226-7963-7499-56B988CFA065}"/>
            </a:ext>
          </a:extLst>
        </p:cNvPr>
        <p:cNvGrpSpPr/>
        <p:nvPr/>
      </p:nvGrpSpPr>
      <p:grpSpPr>
        <a:xfrm>
          <a:off x="0" y="0"/>
          <a:ext cx="0" cy="0"/>
          <a:chOff x="0" y="0"/>
          <a:chExt cx="0" cy="0"/>
        </a:xfrm>
      </p:grpSpPr>
      <p:sp>
        <p:nvSpPr>
          <p:cNvPr id="36" name="slide title">
            <a:extLst>
              <a:ext uri="{FF2B5EF4-FFF2-40B4-BE49-F238E27FC236}">
                <a16:creationId xmlns:a16="http://schemas.microsoft.com/office/drawing/2014/main" id="{AA2DE9F4-3134-6A43-29D0-C9C6DB2B4A42}"/>
              </a:ext>
            </a:extLst>
          </p:cNvPr>
          <p:cNvSpPr txBox="1">
            <a:spLocks noGrp="1"/>
          </p:cNvSpPr>
          <p:nvPr>
            <p:ph type="title"/>
          </p:nvPr>
        </p:nvSpPr>
        <p:spPr>
          <a:prstGeom prst="rect">
            <a:avLst/>
          </a:prstGeom>
        </p:spPr>
        <p:txBody>
          <a:bodyPr>
            <a:normAutofit/>
          </a:bodyPr>
          <a:lstStyle>
            <a:lvl1pPr defTabSz="1773936">
              <a:defRPr sz="8536"/>
            </a:lvl1pPr>
          </a:lstStyle>
          <a:p>
            <a:r>
              <a:rPr lang="en-US" sz="4800" dirty="0">
                <a:solidFill>
                  <a:schemeClr val="accent1"/>
                </a:solidFill>
              </a:rPr>
              <a:t>Some statistics about the train signals – duration of train signals</a:t>
            </a:r>
            <a:endParaRPr lang="en-US" sz="4800" dirty="0"/>
          </a:p>
        </p:txBody>
      </p:sp>
      <p:sp>
        <p:nvSpPr>
          <p:cNvPr id="37" name="Wijzig tekst: klik 2x">
            <a:extLst>
              <a:ext uri="{FF2B5EF4-FFF2-40B4-BE49-F238E27FC236}">
                <a16:creationId xmlns:a16="http://schemas.microsoft.com/office/drawing/2014/main" id="{B0528343-395A-46C6-1EC8-B173A93342BB}"/>
              </a:ext>
            </a:extLst>
          </p:cNvPr>
          <p:cNvSpPr txBox="1">
            <a:spLocks noGrp="1"/>
          </p:cNvSpPr>
          <p:nvPr>
            <p:ph type="body" idx="1"/>
          </p:nvPr>
        </p:nvSpPr>
        <p:spPr>
          <a:prstGeom prst="rect">
            <a:avLst/>
          </a:prstGeom>
        </p:spPr>
        <p:txBody>
          <a:bodyPr>
            <a:normAutofit/>
          </a:bodyPr>
          <a:lstStyle/>
          <a:p>
            <a:pPr marL="571500" indent="-571500">
              <a:buFont typeface="Arial" panose="020B0604020202020204" pitchFamily="34" charset="0"/>
              <a:buChar char="•"/>
            </a:pPr>
            <a:r>
              <a:rPr lang="en-US" sz="3600" dirty="0"/>
              <a:t>Each train signal spans between 100 – 200 s on average: this includes all time slices where the z-score crosses 2.5, therefore includes arrival as well as departure of the train</a:t>
            </a:r>
          </a:p>
          <a:p>
            <a:pPr marL="571500" indent="-571500">
              <a:buFont typeface="Arial" panose="020B0604020202020204" pitchFamily="34" charset="0"/>
              <a:buChar char="•"/>
            </a:pPr>
            <a:r>
              <a:rPr lang="en-US" sz="3600" dirty="0" err="1"/>
              <a:t>Teuven</a:t>
            </a:r>
            <a:r>
              <a:rPr lang="en-US" sz="3600" dirty="0"/>
              <a:t> has about 5.77% of the data as train signals, and </a:t>
            </a:r>
            <a:r>
              <a:rPr lang="en-US" sz="3600" dirty="0" err="1"/>
              <a:t>Obsinnich</a:t>
            </a:r>
            <a:r>
              <a:rPr lang="en-US" sz="3600" dirty="0"/>
              <a:t> has about 6.76%</a:t>
            </a:r>
          </a:p>
          <a:p>
            <a:pPr marL="571500" indent="-571500">
              <a:buFont typeface="Arial" panose="020B0604020202020204" pitchFamily="34" charset="0"/>
              <a:buChar char="•"/>
            </a:pPr>
            <a:endParaRPr lang="en-US" sz="3600" dirty="0"/>
          </a:p>
        </p:txBody>
      </p:sp>
      <p:sp>
        <p:nvSpPr>
          <p:cNvPr id="38" name="Dianummer">
            <a:extLst>
              <a:ext uri="{FF2B5EF4-FFF2-40B4-BE49-F238E27FC236}">
                <a16:creationId xmlns:a16="http://schemas.microsoft.com/office/drawing/2014/main" id="{8DC0DC10-2D73-FDA3-39B4-4B897EAF1E67}"/>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4" name="TextBox 3">
            <a:extLst>
              <a:ext uri="{FF2B5EF4-FFF2-40B4-BE49-F238E27FC236}">
                <a16:creationId xmlns:a16="http://schemas.microsoft.com/office/drawing/2014/main" id="{CACF79D8-8238-23B4-9A8B-5E0086A42480}"/>
              </a:ext>
            </a:extLst>
          </p:cNvPr>
          <p:cNvSpPr txBox="1"/>
          <p:nvPr/>
        </p:nvSpPr>
        <p:spPr>
          <a:xfrm>
            <a:off x="2990334" y="12292337"/>
            <a:ext cx="17247885" cy="954107"/>
          </a:xfrm>
          <a:prstGeom prst="rect">
            <a:avLst/>
          </a:prstGeom>
          <a:noFill/>
        </p:spPr>
        <p:txBody>
          <a:bodyPr wrap="square" rtlCol="0">
            <a:spAutoFit/>
          </a:bodyPr>
          <a:lstStyle/>
          <a:p>
            <a:r>
              <a:rPr lang="en-US" sz="2800" b="1" i="1" dirty="0">
                <a:solidFill>
                  <a:schemeClr val="accent1"/>
                </a:solidFill>
              </a:rPr>
              <a:t>Figure 16(a) The blue vertical lines show the duration of the train signals measured at the </a:t>
            </a:r>
            <a:r>
              <a:rPr lang="en-US" sz="2800" b="1" i="1" dirty="0" err="1">
                <a:solidFill>
                  <a:schemeClr val="accent1"/>
                </a:solidFill>
              </a:rPr>
              <a:t>Teuven</a:t>
            </a:r>
            <a:r>
              <a:rPr lang="en-US" sz="2800" b="1" i="1" dirty="0">
                <a:solidFill>
                  <a:schemeClr val="accent1"/>
                </a:solidFill>
              </a:rPr>
              <a:t> station. (b) same as (a), but corresponds to the </a:t>
            </a:r>
            <a:r>
              <a:rPr lang="en-US" sz="2800" b="1" i="1" dirty="0" err="1">
                <a:solidFill>
                  <a:schemeClr val="accent1"/>
                </a:solidFill>
              </a:rPr>
              <a:t>Obsinnich</a:t>
            </a:r>
            <a:r>
              <a:rPr lang="en-US" sz="2800" b="1" i="1" dirty="0">
                <a:solidFill>
                  <a:schemeClr val="accent1"/>
                </a:solidFill>
              </a:rPr>
              <a:t> depth data</a:t>
            </a:r>
            <a:endParaRPr lang="en-BE" sz="2800" b="1" i="1" dirty="0">
              <a:solidFill>
                <a:schemeClr val="accent1"/>
              </a:solidFill>
            </a:endParaRPr>
          </a:p>
        </p:txBody>
      </p:sp>
      <p:pic>
        <p:nvPicPr>
          <p:cNvPr id="3" name="Picture 2">
            <a:extLst>
              <a:ext uri="{FF2B5EF4-FFF2-40B4-BE49-F238E27FC236}">
                <a16:creationId xmlns:a16="http://schemas.microsoft.com/office/drawing/2014/main" id="{E3B7F189-5820-B351-DCF1-92BEB888C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6676" y="4009787"/>
            <a:ext cx="15510308" cy="8074869"/>
          </a:xfrm>
          <a:prstGeom prst="rect">
            <a:avLst/>
          </a:prstGeom>
        </p:spPr>
      </p:pic>
    </p:spTree>
    <p:extLst>
      <p:ext uri="{BB962C8B-B14F-4D97-AF65-F5344CB8AC3E}">
        <p14:creationId xmlns:p14="http://schemas.microsoft.com/office/powerpoint/2010/main" val="392612218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57C7F-7E50-96A4-EF1E-A7630052994F}"/>
            </a:ext>
          </a:extLst>
        </p:cNvPr>
        <p:cNvGrpSpPr/>
        <p:nvPr/>
      </p:nvGrpSpPr>
      <p:grpSpPr>
        <a:xfrm>
          <a:off x="0" y="0"/>
          <a:ext cx="0" cy="0"/>
          <a:chOff x="0" y="0"/>
          <a:chExt cx="0" cy="0"/>
        </a:xfrm>
      </p:grpSpPr>
      <p:sp>
        <p:nvSpPr>
          <p:cNvPr id="36" name="slide title">
            <a:extLst>
              <a:ext uri="{FF2B5EF4-FFF2-40B4-BE49-F238E27FC236}">
                <a16:creationId xmlns:a16="http://schemas.microsoft.com/office/drawing/2014/main" id="{D72908E0-BAB4-5CEC-4607-8E68546ED21E}"/>
              </a:ext>
            </a:extLst>
          </p:cNvPr>
          <p:cNvSpPr txBox="1">
            <a:spLocks noGrp="1"/>
          </p:cNvSpPr>
          <p:nvPr>
            <p:ph type="title"/>
          </p:nvPr>
        </p:nvSpPr>
        <p:spPr>
          <a:prstGeom prst="rect">
            <a:avLst/>
          </a:prstGeom>
        </p:spPr>
        <p:txBody>
          <a:bodyPr>
            <a:normAutofit/>
          </a:bodyPr>
          <a:lstStyle>
            <a:lvl1pPr defTabSz="1773936">
              <a:defRPr sz="8536"/>
            </a:lvl1pPr>
          </a:lstStyle>
          <a:p>
            <a:r>
              <a:rPr lang="en-US" sz="4800" dirty="0">
                <a:solidFill>
                  <a:schemeClr val="accent1"/>
                </a:solidFill>
              </a:rPr>
              <a:t>Do the noise from the freight trains propagate to </a:t>
            </a:r>
            <a:r>
              <a:rPr lang="en-US" sz="4800" dirty="0" err="1">
                <a:solidFill>
                  <a:schemeClr val="accent1"/>
                </a:solidFill>
              </a:rPr>
              <a:t>Terziet</a:t>
            </a:r>
            <a:r>
              <a:rPr lang="en-US" sz="4800" dirty="0">
                <a:solidFill>
                  <a:schemeClr val="accent1"/>
                </a:solidFill>
              </a:rPr>
              <a:t>?</a:t>
            </a:r>
            <a:endParaRPr lang="en-US" sz="4800" dirty="0"/>
          </a:p>
        </p:txBody>
      </p:sp>
      <p:sp>
        <p:nvSpPr>
          <p:cNvPr id="37" name="Wijzig tekst: klik 2x">
            <a:extLst>
              <a:ext uri="{FF2B5EF4-FFF2-40B4-BE49-F238E27FC236}">
                <a16:creationId xmlns:a16="http://schemas.microsoft.com/office/drawing/2014/main" id="{A7828776-4879-82A8-D96D-AD7FE36E841D}"/>
              </a:ext>
            </a:extLst>
          </p:cNvPr>
          <p:cNvSpPr txBox="1">
            <a:spLocks noGrp="1"/>
          </p:cNvSpPr>
          <p:nvPr>
            <p:ph type="body" idx="1"/>
          </p:nvPr>
        </p:nvSpPr>
        <p:spPr>
          <a:prstGeom prst="rect">
            <a:avLst/>
          </a:prstGeom>
        </p:spPr>
        <p:txBody>
          <a:bodyPr>
            <a:normAutofit/>
          </a:bodyPr>
          <a:lstStyle/>
          <a:p>
            <a:pPr marL="571500" indent="-571500">
              <a:buFont typeface="Arial" panose="020B0604020202020204" pitchFamily="34" charset="0"/>
              <a:buChar char="•"/>
            </a:pPr>
            <a:r>
              <a:rPr lang="en-US" sz="3600" dirty="0"/>
              <a:t>Although </a:t>
            </a:r>
            <a:r>
              <a:rPr lang="en-US" sz="3600" dirty="0" err="1"/>
              <a:t>Terziet</a:t>
            </a:r>
            <a:r>
              <a:rPr lang="en-US" sz="3600" dirty="0"/>
              <a:t> is about 2.3 kms away from </a:t>
            </a:r>
            <a:r>
              <a:rPr lang="en-US" sz="3600" dirty="0" err="1"/>
              <a:t>Obsinnich</a:t>
            </a:r>
            <a:r>
              <a:rPr lang="en-US" sz="3600" dirty="0"/>
              <a:t>, some impact of the trains can be felt at </a:t>
            </a:r>
            <a:r>
              <a:rPr lang="en-US" sz="3600" dirty="0" err="1"/>
              <a:t>Terziet</a:t>
            </a:r>
            <a:endParaRPr lang="en-US" sz="3600" dirty="0"/>
          </a:p>
        </p:txBody>
      </p:sp>
      <p:sp>
        <p:nvSpPr>
          <p:cNvPr id="38" name="Dianummer">
            <a:extLst>
              <a:ext uri="{FF2B5EF4-FFF2-40B4-BE49-F238E27FC236}">
                <a16:creationId xmlns:a16="http://schemas.microsoft.com/office/drawing/2014/main" id="{9B38AEC3-9085-0131-8532-68658EE446D6}"/>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sp>
        <p:nvSpPr>
          <p:cNvPr id="4" name="TextBox 3">
            <a:extLst>
              <a:ext uri="{FF2B5EF4-FFF2-40B4-BE49-F238E27FC236}">
                <a16:creationId xmlns:a16="http://schemas.microsoft.com/office/drawing/2014/main" id="{14B85D76-0DBD-E909-B7ED-4CEC0DD883CB}"/>
              </a:ext>
            </a:extLst>
          </p:cNvPr>
          <p:cNvSpPr txBox="1"/>
          <p:nvPr/>
        </p:nvSpPr>
        <p:spPr>
          <a:xfrm>
            <a:off x="2610856" y="11582210"/>
            <a:ext cx="17247885" cy="1384995"/>
          </a:xfrm>
          <a:prstGeom prst="rect">
            <a:avLst/>
          </a:prstGeom>
          <a:noFill/>
        </p:spPr>
        <p:txBody>
          <a:bodyPr wrap="square" rtlCol="0">
            <a:spAutoFit/>
          </a:bodyPr>
          <a:lstStyle/>
          <a:p>
            <a:r>
              <a:rPr lang="en-US" sz="2800" b="1" i="1" dirty="0">
                <a:solidFill>
                  <a:schemeClr val="accent1"/>
                </a:solidFill>
              </a:rPr>
              <a:t>Figure 17 (a) Spectrogram of the raw data from OBSN BHZ during midnight of December 15, 2025 which shows several pass in the span of two hours. (b) same as (a) but corresponds to the </a:t>
            </a:r>
            <a:r>
              <a:rPr lang="en-US" sz="2800" b="1" i="1" dirty="0" err="1">
                <a:solidFill>
                  <a:schemeClr val="accent1"/>
                </a:solidFill>
              </a:rPr>
              <a:t>Terziet</a:t>
            </a:r>
            <a:r>
              <a:rPr lang="en-US" sz="2800" b="1" i="1" dirty="0">
                <a:solidFill>
                  <a:schemeClr val="accent1"/>
                </a:solidFill>
              </a:rPr>
              <a:t> data at depth. Window lengths for spectrogram = 20 s and overlap of 10 s between windows.</a:t>
            </a:r>
            <a:endParaRPr lang="en-BE" sz="2800" b="1" i="1" dirty="0">
              <a:solidFill>
                <a:schemeClr val="accent1"/>
              </a:solidFill>
            </a:endParaRPr>
          </a:p>
        </p:txBody>
      </p:sp>
      <p:pic>
        <p:nvPicPr>
          <p:cNvPr id="2" name="Picture 1">
            <a:extLst>
              <a:ext uri="{FF2B5EF4-FFF2-40B4-BE49-F238E27FC236}">
                <a16:creationId xmlns:a16="http://schemas.microsoft.com/office/drawing/2014/main" id="{9DA0F84C-FBE8-8A58-3AB5-3DAF53F98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685" y="3289863"/>
            <a:ext cx="21550808" cy="8146261"/>
          </a:xfrm>
          <a:prstGeom prst="rect">
            <a:avLst/>
          </a:prstGeom>
        </p:spPr>
      </p:pic>
    </p:spTree>
    <p:extLst>
      <p:ext uri="{BB962C8B-B14F-4D97-AF65-F5344CB8AC3E}">
        <p14:creationId xmlns:p14="http://schemas.microsoft.com/office/powerpoint/2010/main" val="223983224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69E6B-2281-6AD1-883C-AE330BD0EC75}"/>
            </a:ext>
          </a:extLst>
        </p:cNvPr>
        <p:cNvGrpSpPr/>
        <p:nvPr/>
      </p:nvGrpSpPr>
      <p:grpSpPr>
        <a:xfrm>
          <a:off x="0" y="0"/>
          <a:ext cx="0" cy="0"/>
          <a:chOff x="0" y="0"/>
          <a:chExt cx="0" cy="0"/>
        </a:xfrm>
      </p:grpSpPr>
      <p:sp>
        <p:nvSpPr>
          <p:cNvPr id="36" name="slide title">
            <a:extLst>
              <a:ext uri="{FF2B5EF4-FFF2-40B4-BE49-F238E27FC236}">
                <a16:creationId xmlns:a16="http://schemas.microsoft.com/office/drawing/2014/main" id="{07B7B3D8-55C6-1D3B-4CA0-6795E5CDCFFC}"/>
              </a:ext>
            </a:extLst>
          </p:cNvPr>
          <p:cNvSpPr txBox="1">
            <a:spLocks noGrp="1"/>
          </p:cNvSpPr>
          <p:nvPr>
            <p:ph type="title"/>
          </p:nvPr>
        </p:nvSpPr>
        <p:spPr>
          <a:prstGeom prst="rect">
            <a:avLst/>
          </a:prstGeom>
        </p:spPr>
        <p:txBody>
          <a:bodyPr>
            <a:normAutofit/>
          </a:bodyPr>
          <a:lstStyle>
            <a:lvl1pPr defTabSz="1773936">
              <a:defRPr sz="8536"/>
            </a:lvl1pPr>
          </a:lstStyle>
          <a:p>
            <a:r>
              <a:rPr lang="en-US" sz="4800" dirty="0">
                <a:solidFill>
                  <a:schemeClr val="accent1"/>
                </a:solidFill>
              </a:rPr>
              <a:t>Conclusions</a:t>
            </a:r>
            <a:endParaRPr lang="en-US" sz="4800" dirty="0"/>
          </a:p>
        </p:txBody>
      </p:sp>
      <p:sp>
        <p:nvSpPr>
          <p:cNvPr id="37" name="Wijzig tekst: klik 2x">
            <a:extLst>
              <a:ext uri="{FF2B5EF4-FFF2-40B4-BE49-F238E27FC236}">
                <a16:creationId xmlns:a16="http://schemas.microsoft.com/office/drawing/2014/main" id="{4363C40F-8064-06D7-444C-E029EC67F6FF}"/>
              </a:ext>
            </a:extLst>
          </p:cNvPr>
          <p:cNvSpPr txBox="1">
            <a:spLocks noGrp="1"/>
          </p:cNvSpPr>
          <p:nvPr>
            <p:ph type="body" idx="1"/>
          </p:nvPr>
        </p:nvSpPr>
        <p:spPr>
          <a:xfrm>
            <a:off x="865344" y="2133791"/>
            <a:ext cx="23033291" cy="4600642"/>
          </a:xfrm>
          <a:prstGeom prst="rect">
            <a:avLst/>
          </a:prstGeom>
        </p:spPr>
        <p:txBody>
          <a:bodyPr>
            <a:normAutofit/>
          </a:bodyPr>
          <a:lstStyle/>
          <a:p>
            <a:pPr marL="571500" indent="-571500">
              <a:buFont typeface="Arial" panose="020B0604020202020204" pitchFamily="34" charset="0"/>
              <a:buChar char="•"/>
            </a:pPr>
            <a:r>
              <a:rPr lang="en-US" sz="3600" dirty="0"/>
              <a:t>Statistics of ambient seismic noise is dependent on the analysis window for sites with strong transients</a:t>
            </a:r>
          </a:p>
          <a:p>
            <a:pPr marL="571500" indent="-571500">
              <a:buFont typeface="Arial" panose="020B0604020202020204" pitchFamily="34" charset="0"/>
              <a:buChar char="•"/>
            </a:pPr>
            <a:r>
              <a:rPr lang="en-US" sz="3600" dirty="0"/>
              <a:t>Noise generated from trains leave an imprint on the seismic noise in boreholes within a few hundred meters of train tracks</a:t>
            </a:r>
          </a:p>
          <a:p>
            <a:pPr marL="571500" indent="-571500">
              <a:buFont typeface="Arial" panose="020B0604020202020204" pitchFamily="34" charset="0"/>
              <a:buChar char="•"/>
            </a:pPr>
            <a:r>
              <a:rPr lang="en-US" sz="3600" dirty="0"/>
              <a:t>Underground seismic noise levels closely resemble </a:t>
            </a:r>
            <a:r>
              <a:rPr lang="en-US" sz="3600" dirty="0" err="1"/>
              <a:t>Terziet</a:t>
            </a:r>
            <a:r>
              <a:rPr lang="en-US" sz="3600" dirty="0"/>
              <a:t> in power while considering periods without a train</a:t>
            </a:r>
          </a:p>
          <a:p>
            <a:pPr marL="571500" indent="-571500">
              <a:buFont typeface="Arial" panose="020B0604020202020204" pitchFamily="34" charset="0"/>
              <a:buChar char="•"/>
            </a:pPr>
            <a:r>
              <a:rPr lang="en-US" sz="3600" dirty="0"/>
              <a:t>Approximately 5 – 6 percentage of the data comprises a passing train (most trains passing during night)</a:t>
            </a:r>
          </a:p>
          <a:p>
            <a:pPr marL="571500" indent="-571500">
              <a:buFont typeface="Arial" panose="020B0604020202020204" pitchFamily="34" charset="0"/>
              <a:buChar char="•"/>
            </a:pPr>
            <a:r>
              <a:rPr lang="en-US" sz="3600" dirty="0"/>
              <a:t>Some impact of the passing freight trains observed at </a:t>
            </a:r>
            <a:r>
              <a:rPr lang="en-US" sz="3600" dirty="0" err="1"/>
              <a:t>Terziet</a:t>
            </a:r>
            <a:r>
              <a:rPr lang="en-US" sz="3600" dirty="0"/>
              <a:t> which is more than 2 kms away</a:t>
            </a:r>
          </a:p>
          <a:p>
            <a:endParaRPr lang="en-US" sz="3600" dirty="0"/>
          </a:p>
          <a:p>
            <a:endParaRPr lang="en-US" sz="3600" dirty="0"/>
          </a:p>
          <a:p>
            <a:endParaRPr lang="en-US" sz="3600" dirty="0"/>
          </a:p>
          <a:p>
            <a:pPr marL="571500" indent="-571500">
              <a:buFont typeface="Arial" panose="020B0604020202020204" pitchFamily="34" charset="0"/>
              <a:buChar char="•"/>
            </a:pPr>
            <a:endParaRPr lang="en-US" sz="3600" dirty="0"/>
          </a:p>
        </p:txBody>
      </p:sp>
      <p:sp>
        <p:nvSpPr>
          <p:cNvPr id="38" name="Dianummer">
            <a:extLst>
              <a:ext uri="{FF2B5EF4-FFF2-40B4-BE49-F238E27FC236}">
                <a16:creationId xmlns:a16="http://schemas.microsoft.com/office/drawing/2014/main" id="{23CE0B7A-5665-5513-5740-61BC8CD370FD}"/>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a:p>
        </p:txBody>
      </p:sp>
      <p:sp>
        <p:nvSpPr>
          <p:cNvPr id="3" name="slide title">
            <a:extLst>
              <a:ext uri="{FF2B5EF4-FFF2-40B4-BE49-F238E27FC236}">
                <a16:creationId xmlns:a16="http://schemas.microsoft.com/office/drawing/2014/main" id="{1B8EEDF2-89AD-BE95-9899-767A46AAD6F8}"/>
              </a:ext>
            </a:extLst>
          </p:cNvPr>
          <p:cNvSpPr txBox="1">
            <a:spLocks/>
          </p:cNvSpPr>
          <p:nvPr/>
        </p:nvSpPr>
        <p:spPr>
          <a:xfrm>
            <a:off x="1221863" y="6858000"/>
            <a:ext cx="20800229" cy="1285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773936" latinLnBrk="0">
              <a:lnSpc>
                <a:spcPct val="90000"/>
              </a:lnSpc>
              <a:spcBef>
                <a:spcPts val="0"/>
              </a:spcBef>
              <a:spcAft>
                <a:spcPts val="0"/>
              </a:spcAft>
              <a:buClrTx/>
              <a:buSzTx/>
              <a:buFontTx/>
              <a:buNone/>
              <a:tabLst/>
              <a:defRPr sz="8536" b="1" i="0" u="none" strike="noStrike" cap="none" spc="0" baseline="0">
                <a:solidFill>
                  <a:srgbClr val="142882"/>
                </a:solidFill>
                <a:uFillTx/>
                <a:latin typeface="Calibri"/>
                <a:ea typeface="Calibri"/>
                <a:cs typeface="Calibri"/>
                <a:sym typeface="Calibri"/>
              </a:defRPr>
            </a:lvl1pPr>
            <a:lvl2pPr marL="0" marR="0" indent="0" algn="l" defTabSz="1828800" latinLnBrk="0">
              <a:lnSpc>
                <a:spcPct val="90000"/>
              </a:lnSpc>
              <a:spcBef>
                <a:spcPts val="0"/>
              </a:spcBef>
              <a:spcAft>
                <a:spcPts val="0"/>
              </a:spcAft>
              <a:buClrTx/>
              <a:buSzTx/>
              <a:buFontTx/>
              <a:buNone/>
              <a:tabLst/>
              <a:defRPr sz="8800" b="1" i="0" u="none" strike="noStrike" cap="none" spc="0" baseline="0">
                <a:solidFill>
                  <a:srgbClr val="142882"/>
                </a:solidFill>
                <a:uFillTx/>
                <a:latin typeface="Calibri"/>
                <a:ea typeface="Calibri"/>
                <a:cs typeface="Calibri"/>
                <a:sym typeface="Calibri"/>
              </a:defRPr>
            </a:lvl2pPr>
            <a:lvl3pPr marL="0" marR="0" indent="0" algn="l" defTabSz="1828800" latinLnBrk="0">
              <a:lnSpc>
                <a:spcPct val="90000"/>
              </a:lnSpc>
              <a:spcBef>
                <a:spcPts val="0"/>
              </a:spcBef>
              <a:spcAft>
                <a:spcPts val="0"/>
              </a:spcAft>
              <a:buClrTx/>
              <a:buSzTx/>
              <a:buFontTx/>
              <a:buNone/>
              <a:tabLst/>
              <a:defRPr sz="8800" b="1" i="0" u="none" strike="noStrike" cap="none" spc="0" baseline="0">
                <a:solidFill>
                  <a:srgbClr val="142882"/>
                </a:solidFill>
                <a:uFillTx/>
                <a:latin typeface="Calibri"/>
                <a:ea typeface="Calibri"/>
                <a:cs typeface="Calibri"/>
                <a:sym typeface="Calibri"/>
              </a:defRPr>
            </a:lvl3pPr>
            <a:lvl4pPr marL="0" marR="0" indent="0" algn="l" defTabSz="1828800" latinLnBrk="0">
              <a:lnSpc>
                <a:spcPct val="90000"/>
              </a:lnSpc>
              <a:spcBef>
                <a:spcPts val="0"/>
              </a:spcBef>
              <a:spcAft>
                <a:spcPts val="0"/>
              </a:spcAft>
              <a:buClrTx/>
              <a:buSzTx/>
              <a:buFontTx/>
              <a:buNone/>
              <a:tabLst/>
              <a:defRPr sz="8800" b="1" i="0" u="none" strike="noStrike" cap="none" spc="0" baseline="0">
                <a:solidFill>
                  <a:srgbClr val="142882"/>
                </a:solidFill>
                <a:uFillTx/>
                <a:latin typeface="Calibri"/>
                <a:ea typeface="Calibri"/>
                <a:cs typeface="Calibri"/>
                <a:sym typeface="Calibri"/>
              </a:defRPr>
            </a:lvl4pPr>
            <a:lvl5pPr marL="0" marR="0" indent="0" algn="l" defTabSz="1828800" latinLnBrk="0">
              <a:lnSpc>
                <a:spcPct val="90000"/>
              </a:lnSpc>
              <a:spcBef>
                <a:spcPts val="0"/>
              </a:spcBef>
              <a:spcAft>
                <a:spcPts val="0"/>
              </a:spcAft>
              <a:buClrTx/>
              <a:buSzTx/>
              <a:buFontTx/>
              <a:buNone/>
              <a:tabLst/>
              <a:defRPr sz="8800" b="1" i="0" u="none" strike="noStrike" cap="none" spc="0" baseline="0">
                <a:solidFill>
                  <a:srgbClr val="142882"/>
                </a:solidFill>
                <a:uFillTx/>
                <a:latin typeface="Calibri"/>
                <a:ea typeface="Calibri"/>
                <a:cs typeface="Calibri"/>
                <a:sym typeface="Calibri"/>
              </a:defRPr>
            </a:lvl5pPr>
            <a:lvl6pPr marL="0" marR="0" indent="0" algn="l" defTabSz="1828800" latinLnBrk="0">
              <a:lnSpc>
                <a:spcPct val="90000"/>
              </a:lnSpc>
              <a:spcBef>
                <a:spcPts val="0"/>
              </a:spcBef>
              <a:spcAft>
                <a:spcPts val="0"/>
              </a:spcAft>
              <a:buClrTx/>
              <a:buSzTx/>
              <a:buFontTx/>
              <a:buNone/>
              <a:tabLst/>
              <a:defRPr sz="8800" b="1" i="0" u="none" strike="noStrike" cap="none" spc="0" baseline="0">
                <a:solidFill>
                  <a:srgbClr val="142882"/>
                </a:solidFill>
                <a:uFillTx/>
                <a:latin typeface="Calibri"/>
                <a:ea typeface="Calibri"/>
                <a:cs typeface="Calibri"/>
                <a:sym typeface="Calibri"/>
              </a:defRPr>
            </a:lvl6pPr>
            <a:lvl7pPr marL="0" marR="0" indent="0" algn="l" defTabSz="1828800" latinLnBrk="0">
              <a:lnSpc>
                <a:spcPct val="90000"/>
              </a:lnSpc>
              <a:spcBef>
                <a:spcPts val="0"/>
              </a:spcBef>
              <a:spcAft>
                <a:spcPts val="0"/>
              </a:spcAft>
              <a:buClrTx/>
              <a:buSzTx/>
              <a:buFontTx/>
              <a:buNone/>
              <a:tabLst/>
              <a:defRPr sz="8800" b="1" i="0" u="none" strike="noStrike" cap="none" spc="0" baseline="0">
                <a:solidFill>
                  <a:srgbClr val="142882"/>
                </a:solidFill>
                <a:uFillTx/>
                <a:latin typeface="Calibri"/>
                <a:ea typeface="Calibri"/>
                <a:cs typeface="Calibri"/>
                <a:sym typeface="Calibri"/>
              </a:defRPr>
            </a:lvl7pPr>
            <a:lvl8pPr marL="0" marR="0" indent="0" algn="l" defTabSz="1828800" latinLnBrk="0">
              <a:lnSpc>
                <a:spcPct val="90000"/>
              </a:lnSpc>
              <a:spcBef>
                <a:spcPts val="0"/>
              </a:spcBef>
              <a:spcAft>
                <a:spcPts val="0"/>
              </a:spcAft>
              <a:buClrTx/>
              <a:buSzTx/>
              <a:buFontTx/>
              <a:buNone/>
              <a:tabLst/>
              <a:defRPr sz="8800" b="1" i="0" u="none" strike="noStrike" cap="none" spc="0" baseline="0">
                <a:solidFill>
                  <a:srgbClr val="142882"/>
                </a:solidFill>
                <a:uFillTx/>
                <a:latin typeface="Calibri"/>
                <a:ea typeface="Calibri"/>
                <a:cs typeface="Calibri"/>
                <a:sym typeface="Calibri"/>
              </a:defRPr>
            </a:lvl8pPr>
            <a:lvl9pPr marL="0" marR="0" indent="0" algn="l" defTabSz="1828800" latinLnBrk="0">
              <a:lnSpc>
                <a:spcPct val="90000"/>
              </a:lnSpc>
              <a:spcBef>
                <a:spcPts val="0"/>
              </a:spcBef>
              <a:spcAft>
                <a:spcPts val="0"/>
              </a:spcAft>
              <a:buClrTx/>
              <a:buSzTx/>
              <a:buFontTx/>
              <a:buNone/>
              <a:tabLst/>
              <a:defRPr sz="8800" b="1" i="0" u="none" strike="noStrike" cap="none" spc="0" baseline="0">
                <a:solidFill>
                  <a:srgbClr val="142882"/>
                </a:solidFill>
                <a:uFillTx/>
                <a:latin typeface="Calibri"/>
                <a:ea typeface="Calibri"/>
                <a:cs typeface="Calibri"/>
                <a:sym typeface="Calibri"/>
              </a:defRPr>
            </a:lvl9pPr>
          </a:lstStyle>
          <a:p>
            <a:pPr hangingPunct="1"/>
            <a:r>
              <a:rPr lang="en-US" sz="4800" dirty="0">
                <a:solidFill>
                  <a:schemeClr val="accent1"/>
                </a:solidFill>
              </a:rPr>
              <a:t>Outlook</a:t>
            </a:r>
            <a:endParaRPr lang="en-US" sz="4800" dirty="0"/>
          </a:p>
        </p:txBody>
      </p:sp>
      <p:sp>
        <p:nvSpPr>
          <p:cNvPr id="5" name="Wijzig tekst: klik 2x">
            <a:extLst>
              <a:ext uri="{FF2B5EF4-FFF2-40B4-BE49-F238E27FC236}">
                <a16:creationId xmlns:a16="http://schemas.microsoft.com/office/drawing/2014/main" id="{FBD24E92-EF0A-3AA2-B61F-4DED55AFDE38}"/>
              </a:ext>
            </a:extLst>
          </p:cNvPr>
          <p:cNvSpPr txBox="1">
            <a:spLocks/>
          </p:cNvSpPr>
          <p:nvPr/>
        </p:nvSpPr>
        <p:spPr>
          <a:xfrm>
            <a:off x="865344" y="8039156"/>
            <a:ext cx="23033291" cy="4600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Autofit/>
          </a:bodyPr>
          <a:lstStyle>
            <a:lvl1pPr marL="0" marR="0" indent="0" algn="l" defTabSz="1828800" latinLnBrk="0">
              <a:lnSpc>
                <a:spcPct val="90000"/>
              </a:lnSpc>
              <a:spcBef>
                <a:spcPts val="2000"/>
              </a:spcBef>
              <a:spcAft>
                <a:spcPts val="0"/>
              </a:spcAft>
              <a:buClrTx/>
              <a:buSzTx/>
              <a:buFontTx/>
              <a:buNone/>
              <a:tabLst/>
              <a:defRPr sz="5600" b="0" i="0" u="none" strike="noStrike" cap="none" spc="0" baseline="0">
                <a:solidFill>
                  <a:srgbClr val="000000"/>
                </a:solidFill>
                <a:uFillTx/>
                <a:latin typeface="Calibri"/>
                <a:ea typeface="Calibri"/>
                <a:cs typeface="Calibri"/>
                <a:sym typeface="Calibri"/>
              </a:defRPr>
            </a:lvl1pPr>
            <a:lvl2pPr marL="990600" marR="0" indent="-533400" algn="l" defTabSz="1828800" latinLnBrk="0">
              <a:lnSpc>
                <a:spcPct val="90000"/>
              </a:lnSpc>
              <a:spcBef>
                <a:spcPts val="500"/>
              </a:spcBef>
              <a:spcAft>
                <a:spcPts val="0"/>
              </a:spcAft>
              <a:buClrTx/>
              <a:buSzPct val="100000"/>
              <a:buFont typeface="Arial"/>
              <a:buChar char="•"/>
              <a:tabLst/>
              <a:defRPr sz="5200" b="0" i="0" u="none" strike="noStrike" cap="none" spc="0" baseline="0">
                <a:solidFill>
                  <a:srgbClr val="9A4839"/>
                </a:solidFill>
                <a:uFillTx/>
                <a:latin typeface="Calibri"/>
                <a:ea typeface="Calibri"/>
                <a:cs typeface="Calibri"/>
                <a:sym typeface="Calibri"/>
              </a:defRPr>
            </a:lvl2pPr>
            <a:lvl3pPr marL="1554480" marR="0" indent="-640080" algn="l" defTabSz="1828800" latinLnBrk="0">
              <a:lnSpc>
                <a:spcPct val="90000"/>
              </a:lnSpc>
              <a:spcBef>
                <a:spcPts val="500"/>
              </a:spcBef>
              <a:spcAft>
                <a:spcPts val="0"/>
              </a:spcAft>
              <a:buClrTx/>
              <a:buSzPct val="100000"/>
              <a:buFont typeface="Arial"/>
              <a:buChar char="•"/>
              <a:tabLst/>
              <a:defRPr sz="4800" b="0" i="0" u="none" strike="noStrike" cap="none" spc="0" baseline="0">
                <a:solidFill>
                  <a:srgbClr val="4472C4"/>
                </a:solidFill>
                <a:uFillTx/>
                <a:latin typeface="Calibri"/>
                <a:ea typeface="Calibri"/>
                <a:cs typeface="Calibri"/>
                <a:sym typeface="Calibri"/>
              </a:defRPr>
            </a:lvl3pPr>
            <a:lvl4pPr marL="2044700" marR="0" indent="-520700" algn="l" defTabSz="1828800" latinLnBrk="0">
              <a:lnSpc>
                <a:spcPct val="90000"/>
              </a:lnSpc>
              <a:spcBef>
                <a:spcPts val="500"/>
              </a:spcBef>
              <a:spcAft>
                <a:spcPts val="0"/>
              </a:spcAft>
              <a:buClrTx/>
              <a:buSzPct val="100000"/>
              <a:buFont typeface="Arial"/>
              <a:buChar char="•"/>
              <a:tabLst/>
              <a:defRPr sz="4400" b="0" i="0" u="none" strike="noStrike" cap="none" spc="0" baseline="0">
                <a:solidFill>
                  <a:schemeClr val="accent3">
                    <a:hueOff val="552055"/>
                    <a:lumOff val="-12548"/>
                  </a:schemeClr>
                </a:solidFill>
                <a:uFillTx/>
                <a:latin typeface="Calibri"/>
                <a:ea typeface="Calibri"/>
                <a:cs typeface="Calibri"/>
                <a:sym typeface="Calibri"/>
              </a:defRPr>
            </a:lvl4pPr>
            <a:lvl5pPr marL="2540000" marR="0" indent="-711200" algn="l" defTabSz="1828800" latinLnBrk="0">
              <a:lnSpc>
                <a:spcPct val="90000"/>
              </a:lnSpc>
              <a:spcBef>
                <a:spcPts val="500"/>
              </a:spcBef>
              <a:spcAft>
                <a:spcPts val="0"/>
              </a:spcAft>
              <a:buClrTx/>
              <a:buSzPct val="100000"/>
              <a:buFont typeface="Arial"/>
              <a:buChar char="•"/>
              <a:tabLst/>
              <a:defRPr sz="4000" b="0" i="0" u="none" strike="noStrike" cap="none" spc="0" baseline="0">
                <a:solidFill>
                  <a:srgbClr val="000000"/>
                </a:solidFill>
                <a:uFillTx/>
                <a:latin typeface="Calibri"/>
                <a:ea typeface="Calibri"/>
                <a:cs typeface="Calibri"/>
                <a:sym typeface="Calibri"/>
              </a:defRPr>
            </a:lvl5pPr>
            <a:lvl6pPr marL="0" marR="0" indent="1143000" algn="l" defTabSz="1828800" latinLnBrk="0">
              <a:lnSpc>
                <a:spcPct val="90000"/>
              </a:lnSpc>
              <a:spcBef>
                <a:spcPts val="2000"/>
              </a:spcBef>
              <a:spcAft>
                <a:spcPts val="0"/>
              </a:spcAft>
              <a:buClrTx/>
              <a:buSzTx/>
              <a:buFontTx/>
              <a:buNone/>
              <a:tabLst/>
              <a:defRPr sz="5600" b="0" i="0" u="none" strike="noStrike" cap="none" spc="0" baseline="0">
                <a:solidFill>
                  <a:srgbClr val="000000"/>
                </a:solidFill>
                <a:uFillTx/>
                <a:latin typeface="Calibri"/>
                <a:ea typeface="Calibri"/>
                <a:cs typeface="Calibri"/>
                <a:sym typeface="Calibri"/>
              </a:defRPr>
            </a:lvl6pPr>
            <a:lvl7pPr marL="0" marR="0" indent="1371600" algn="l" defTabSz="1828800" latinLnBrk="0">
              <a:lnSpc>
                <a:spcPct val="90000"/>
              </a:lnSpc>
              <a:spcBef>
                <a:spcPts val="2000"/>
              </a:spcBef>
              <a:spcAft>
                <a:spcPts val="0"/>
              </a:spcAft>
              <a:buClrTx/>
              <a:buSzTx/>
              <a:buFontTx/>
              <a:buNone/>
              <a:tabLst/>
              <a:defRPr sz="5600" b="0" i="0" u="none" strike="noStrike" cap="none" spc="0" baseline="0">
                <a:solidFill>
                  <a:srgbClr val="000000"/>
                </a:solidFill>
                <a:uFillTx/>
                <a:latin typeface="Calibri"/>
                <a:ea typeface="Calibri"/>
                <a:cs typeface="Calibri"/>
                <a:sym typeface="Calibri"/>
              </a:defRPr>
            </a:lvl7pPr>
            <a:lvl8pPr marL="0" marR="0" indent="1600200" algn="l" defTabSz="1828800" latinLnBrk="0">
              <a:lnSpc>
                <a:spcPct val="90000"/>
              </a:lnSpc>
              <a:spcBef>
                <a:spcPts val="2000"/>
              </a:spcBef>
              <a:spcAft>
                <a:spcPts val="0"/>
              </a:spcAft>
              <a:buClrTx/>
              <a:buSzTx/>
              <a:buFontTx/>
              <a:buNone/>
              <a:tabLst/>
              <a:defRPr sz="5600" b="0" i="0" u="none" strike="noStrike" cap="none" spc="0" baseline="0">
                <a:solidFill>
                  <a:srgbClr val="000000"/>
                </a:solidFill>
                <a:uFillTx/>
                <a:latin typeface="Calibri"/>
                <a:ea typeface="Calibri"/>
                <a:cs typeface="Calibri"/>
                <a:sym typeface="Calibri"/>
              </a:defRPr>
            </a:lvl8pPr>
            <a:lvl9pPr marL="0" marR="0" indent="1828800" algn="l" defTabSz="1828800" latinLnBrk="0">
              <a:lnSpc>
                <a:spcPct val="90000"/>
              </a:lnSpc>
              <a:spcBef>
                <a:spcPts val="2000"/>
              </a:spcBef>
              <a:spcAft>
                <a:spcPts val="0"/>
              </a:spcAft>
              <a:buClrTx/>
              <a:buSzTx/>
              <a:buFontTx/>
              <a:buNone/>
              <a:tabLst/>
              <a:defRPr sz="5600" b="0" i="0" u="none" strike="noStrike" cap="none" spc="0" baseline="0">
                <a:solidFill>
                  <a:srgbClr val="000000"/>
                </a:solidFill>
                <a:uFillTx/>
                <a:latin typeface="Calibri"/>
                <a:ea typeface="Calibri"/>
                <a:cs typeface="Calibri"/>
                <a:sym typeface="Calibri"/>
              </a:defRPr>
            </a:lvl9pPr>
          </a:lstStyle>
          <a:p>
            <a:pPr marL="571500" indent="-571500">
              <a:buFont typeface="Arial" panose="020B0604020202020204" pitchFamily="34" charset="0"/>
              <a:buChar char="•"/>
            </a:pPr>
            <a:r>
              <a:rPr lang="en-US" sz="3600" dirty="0"/>
              <a:t>Use information from Infrabel to cross-check the detected train arrival times</a:t>
            </a:r>
          </a:p>
          <a:p>
            <a:pPr marL="571500" indent="-571500">
              <a:buFont typeface="Arial" panose="020B0604020202020204" pitchFamily="34" charset="0"/>
              <a:buChar char="•"/>
            </a:pPr>
            <a:r>
              <a:rPr lang="en-US" sz="3600" dirty="0"/>
              <a:t>Correlate with length, speed and weight of the trains  with observed PSDs</a:t>
            </a:r>
          </a:p>
          <a:p>
            <a:pPr marL="571500" indent="-571500">
              <a:buFont typeface="Arial" panose="020B0604020202020204" pitchFamily="34" charset="0"/>
              <a:buChar char="•"/>
            </a:pPr>
            <a:r>
              <a:rPr lang="en-US" sz="3600" dirty="0"/>
              <a:t>Quantify contribution of trains to the </a:t>
            </a:r>
            <a:r>
              <a:rPr lang="en-US" sz="3600" dirty="0" err="1"/>
              <a:t>Terziet</a:t>
            </a:r>
            <a:r>
              <a:rPr lang="en-US" sz="3600" dirty="0"/>
              <a:t> underground data</a:t>
            </a:r>
          </a:p>
          <a:p>
            <a:pPr marL="1562100" lvl="1" indent="-571500">
              <a:buFont typeface="Arial" panose="020B0604020202020204" pitchFamily="34" charset="0"/>
              <a:buChar char="•"/>
            </a:pPr>
            <a:r>
              <a:rPr lang="en-US" sz="3200" dirty="0"/>
              <a:t>Cross-correlations </a:t>
            </a:r>
          </a:p>
          <a:p>
            <a:pPr marL="1562100" lvl="1" indent="-571500">
              <a:buFont typeface="Arial" panose="020B0604020202020204" pitchFamily="34" charset="0"/>
              <a:buChar char="•"/>
            </a:pPr>
            <a:r>
              <a:rPr lang="en-US" sz="3200" dirty="0"/>
              <a:t>Body to surface wave content (possible with three stations)</a:t>
            </a:r>
          </a:p>
          <a:p>
            <a:pPr marL="571500" indent="-571500">
              <a:buFont typeface="Arial" panose="020B0604020202020204" pitchFamily="34" charset="0"/>
              <a:buChar char="•"/>
            </a:pPr>
            <a:r>
              <a:rPr lang="en-US" sz="3600" dirty="0"/>
              <a:t>Compute NN and assess subtraction corresponding to seismic noise from trains in a </a:t>
            </a:r>
            <a:r>
              <a:rPr lang="en-US" sz="3600" dirty="0" err="1"/>
              <a:t>Terziet</a:t>
            </a:r>
            <a:r>
              <a:rPr lang="en-US" sz="3600" dirty="0"/>
              <a:t>-like setting </a:t>
            </a:r>
          </a:p>
          <a:p>
            <a:pPr marL="571500" indent="-571500">
              <a:buFont typeface="Arial" panose="020B0604020202020204" pitchFamily="34" charset="0"/>
              <a:buChar char="•"/>
            </a:pPr>
            <a:r>
              <a:rPr lang="en-US" sz="3600" dirty="0"/>
              <a:t>All codes used in the analysis available at:</a:t>
            </a:r>
          </a:p>
          <a:p>
            <a:pPr marL="457200" lvl="1" indent="0">
              <a:buNone/>
            </a:pPr>
            <a:r>
              <a:rPr lang="en-US" sz="3600" dirty="0">
                <a:hlinkClick r:id="rId2"/>
              </a:rPr>
              <a:t>https://github.com/soumenkoley/Train-Seismic-Data-analysis-ET-EMR</a:t>
            </a:r>
            <a:endParaRPr lang="en-US" sz="3600" dirty="0"/>
          </a:p>
          <a:p>
            <a:pPr marL="571500" indent="-571500" hangingPunct="1">
              <a:buFont typeface="Arial" panose="020B0604020202020204" pitchFamily="34" charset="0"/>
              <a:buChar char="•"/>
            </a:pPr>
            <a:endParaRPr lang="en-US" sz="3600" dirty="0"/>
          </a:p>
          <a:p>
            <a:pPr hangingPunct="1"/>
            <a:endParaRPr lang="en-US" sz="3600" dirty="0"/>
          </a:p>
          <a:p>
            <a:pPr hangingPunct="1"/>
            <a:endParaRPr lang="en-US" sz="3600" dirty="0"/>
          </a:p>
          <a:p>
            <a:pPr marL="571500" indent="-571500" hangingPunct="1">
              <a:buFont typeface="Arial" panose="020B0604020202020204" pitchFamily="34" charset="0"/>
              <a:buChar char="•"/>
            </a:pPr>
            <a:endParaRPr lang="en-US" sz="3600" dirty="0"/>
          </a:p>
        </p:txBody>
      </p:sp>
    </p:spTree>
    <p:extLst>
      <p:ext uri="{BB962C8B-B14F-4D97-AF65-F5344CB8AC3E}">
        <p14:creationId xmlns:p14="http://schemas.microsoft.com/office/powerpoint/2010/main" val="107877540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title"/>
          <p:cNvSpPr txBox="1">
            <a:spLocks noGrp="1"/>
          </p:cNvSpPr>
          <p:nvPr>
            <p:ph type="title"/>
          </p:nvPr>
        </p:nvSpPr>
        <p:spPr>
          <a:prstGeom prst="rect">
            <a:avLst/>
          </a:prstGeom>
        </p:spPr>
        <p:txBody>
          <a:bodyPr>
            <a:normAutofit/>
          </a:bodyPr>
          <a:lstStyle>
            <a:lvl1pPr defTabSz="1773936">
              <a:defRPr sz="8536"/>
            </a:lvl1pPr>
          </a:lstStyle>
          <a:p>
            <a:r>
              <a:rPr lang="en-US" sz="4800" dirty="0">
                <a:solidFill>
                  <a:schemeClr val="accent1"/>
                </a:solidFill>
              </a:rPr>
              <a:t>Three stations considered in the analysis: </a:t>
            </a:r>
            <a:r>
              <a:rPr lang="en-US" sz="4800" dirty="0" err="1">
                <a:solidFill>
                  <a:schemeClr val="accent1"/>
                </a:solidFill>
              </a:rPr>
              <a:t>Obsinnich</a:t>
            </a:r>
            <a:r>
              <a:rPr lang="en-US" sz="4800" dirty="0">
                <a:solidFill>
                  <a:schemeClr val="accent1"/>
                </a:solidFill>
              </a:rPr>
              <a:t>, </a:t>
            </a:r>
            <a:r>
              <a:rPr lang="en-US" sz="4800" dirty="0" err="1">
                <a:solidFill>
                  <a:schemeClr val="accent1"/>
                </a:solidFill>
              </a:rPr>
              <a:t>Teuven</a:t>
            </a:r>
            <a:r>
              <a:rPr lang="en-US" sz="4800" dirty="0">
                <a:solidFill>
                  <a:schemeClr val="accent1"/>
                </a:solidFill>
              </a:rPr>
              <a:t>, and </a:t>
            </a:r>
            <a:r>
              <a:rPr lang="en-US" sz="4800" dirty="0" err="1">
                <a:solidFill>
                  <a:schemeClr val="accent1"/>
                </a:solidFill>
              </a:rPr>
              <a:t>Terziet</a:t>
            </a:r>
            <a:endParaRPr lang="en-US" sz="4800" dirty="0"/>
          </a:p>
        </p:txBody>
      </p:sp>
      <p:sp>
        <p:nvSpPr>
          <p:cNvPr id="37" name="Wijzig tekst: klik 2x"/>
          <p:cNvSpPr txBox="1">
            <a:spLocks noGrp="1"/>
          </p:cNvSpPr>
          <p:nvPr>
            <p:ph type="body" idx="1"/>
          </p:nvPr>
        </p:nvSpPr>
        <p:spPr>
          <a:prstGeom prst="rect">
            <a:avLst/>
          </a:prstGeom>
        </p:spPr>
        <p:txBody>
          <a:bodyPr/>
          <a:lstStyle/>
          <a:p>
            <a:pPr marL="571500" indent="-571500">
              <a:buFont typeface="Arial" panose="020B0604020202020204" pitchFamily="34" charset="0"/>
              <a:buChar char="•"/>
            </a:pPr>
            <a:r>
              <a:rPr lang="en-US" sz="3600" b="1" dirty="0" err="1"/>
              <a:t>Obsinnich</a:t>
            </a:r>
            <a:r>
              <a:rPr lang="en-US" sz="3600" dirty="0"/>
              <a:t> and </a:t>
            </a:r>
            <a:r>
              <a:rPr lang="en-US" sz="3600" b="1" dirty="0" err="1"/>
              <a:t>Teuven</a:t>
            </a:r>
            <a:r>
              <a:rPr lang="en-US" sz="3600" dirty="0"/>
              <a:t> are located at distances of about </a:t>
            </a:r>
            <a:r>
              <a:rPr lang="en-US" sz="3600" b="1" dirty="0"/>
              <a:t>70 m</a:t>
            </a:r>
            <a:r>
              <a:rPr lang="en-US" sz="3600" dirty="0"/>
              <a:t> and </a:t>
            </a:r>
            <a:r>
              <a:rPr lang="en-US" sz="3600" b="1" dirty="0"/>
              <a:t>230 m</a:t>
            </a:r>
            <a:r>
              <a:rPr lang="en-US" sz="3600" dirty="0"/>
              <a:t> away from freight train tracks, respectively</a:t>
            </a:r>
          </a:p>
          <a:p>
            <a:pPr marL="571500" indent="-571500">
              <a:buFont typeface="Arial" panose="020B0604020202020204" pitchFamily="34" charset="0"/>
              <a:buChar char="•"/>
            </a:pPr>
            <a:r>
              <a:rPr lang="en-US" sz="3600" dirty="0"/>
              <a:t>Both </a:t>
            </a:r>
            <a:r>
              <a:rPr lang="en-US" sz="3600" dirty="0" err="1"/>
              <a:t>Obsinnich</a:t>
            </a:r>
            <a:r>
              <a:rPr lang="en-US" sz="3600" dirty="0"/>
              <a:t> and </a:t>
            </a:r>
            <a:r>
              <a:rPr lang="en-US" sz="3600" dirty="0" err="1"/>
              <a:t>Teuven</a:t>
            </a:r>
            <a:r>
              <a:rPr lang="en-US" sz="3600" dirty="0"/>
              <a:t> are also located beside busy roads with significant traffic due to cars, buses </a:t>
            </a:r>
            <a:r>
              <a:rPr lang="en-US" sz="3600" dirty="0" err="1"/>
              <a:t>etc</a:t>
            </a:r>
            <a:endParaRPr lang="en-US" sz="3600" dirty="0"/>
          </a:p>
          <a:p>
            <a:pPr marL="571500" indent="-571500">
              <a:buFont typeface="Arial" panose="020B0604020202020204" pitchFamily="34" charset="0"/>
              <a:buChar char="•"/>
            </a:pPr>
            <a:r>
              <a:rPr lang="en-US" sz="3600" dirty="0" err="1"/>
              <a:t>Terziet</a:t>
            </a:r>
            <a:r>
              <a:rPr lang="en-US" sz="3600" dirty="0"/>
              <a:t> is about </a:t>
            </a:r>
            <a:r>
              <a:rPr lang="en-US" sz="3600" b="1" dirty="0"/>
              <a:t>2.3 kms</a:t>
            </a:r>
            <a:r>
              <a:rPr lang="en-US" sz="3600" dirty="0"/>
              <a:t> and </a:t>
            </a:r>
            <a:r>
              <a:rPr lang="en-US" sz="3600" b="1" dirty="0"/>
              <a:t>2.8 kms</a:t>
            </a:r>
            <a:r>
              <a:rPr lang="en-US" sz="3600" dirty="0"/>
              <a:t> away from </a:t>
            </a:r>
            <a:r>
              <a:rPr lang="en-US" sz="3600" b="1" dirty="0" err="1"/>
              <a:t>Obsinnich</a:t>
            </a:r>
            <a:r>
              <a:rPr lang="en-US" sz="3600" dirty="0"/>
              <a:t> and </a:t>
            </a:r>
            <a:r>
              <a:rPr lang="en-US" sz="3600" b="1" dirty="0" err="1"/>
              <a:t>Teuven</a:t>
            </a:r>
            <a:r>
              <a:rPr lang="en-US" sz="3600" dirty="0"/>
              <a:t>, respectively</a:t>
            </a:r>
          </a:p>
          <a:p>
            <a:pPr marL="571500" indent="-571500">
              <a:buFont typeface="Arial" panose="020B0604020202020204" pitchFamily="34" charset="0"/>
              <a:buChar char="•"/>
            </a:pPr>
            <a:r>
              <a:rPr lang="en-US" sz="3600" dirty="0" err="1"/>
              <a:t>Terziet</a:t>
            </a:r>
            <a:r>
              <a:rPr lang="en-US" sz="3600" dirty="0"/>
              <a:t> is also located by the side of a local road which is not as busy as the roads in </a:t>
            </a:r>
            <a:r>
              <a:rPr lang="en-US" sz="3600" dirty="0" err="1"/>
              <a:t>Teuven</a:t>
            </a:r>
            <a:r>
              <a:rPr lang="en-US" sz="3600" dirty="0"/>
              <a:t> and </a:t>
            </a:r>
            <a:r>
              <a:rPr lang="en-US" sz="3600" dirty="0" err="1"/>
              <a:t>Obsinnich</a:t>
            </a:r>
            <a:endParaRPr lang="en-BE" sz="3600" dirty="0"/>
          </a:p>
          <a:p>
            <a:endParaRPr dirty="0"/>
          </a:p>
        </p:txBody>
      </p:sp>
      <p:sp>
        <p:nvSpPr>
          <p:cNvPr id="38" name="Dia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pic>
        <p:nvPicPr>
          <p:cNvPr id="2" name="Picture 1">
            <a:extLst>
              <a:ext uri="{FF2B5EF4-FFF2-40B4-BE49-F238E27FC236}">
                <a16:creationId xmlns:a16="http://schemas.microsoft.com/office/drawing/2014/main" id="{46EED658-3FD8-6DD1-E172-21931974A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609" y="5577215"/>
            <a:ext cx="19493305" cy="6154355"/>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0459D-F456-6AF2-773B-BF5D3055A773}"/>
            </a:ext>
          </a:extLst>
        </p:cNvPr>
        <p:cNvGrpSpPr/>
        <p:nvPr/>
      </p:nvGrpSpPr>
      <p:grpSpPr>
        <a:xfrm>
          <a:off x="0" y="0"/>
          <a:ext cx="0" cy="0"/>
          <a:chOff x="0" y="0"/>
          <a:chExt cx="0" cy="0"/>
        </a:xfrm>
      </p:grpSpPr>
      <p:sp>
        <p:nvSpPr>
          <p:cNvPr id="36" name="slide title">
            <a:extLst>
              <a:ext uri="{FF2B5EF4-FFF2-40B4-BE49-F238E27FC236}">
                <a16:creationId xmlns:a16="http://schemas.microsoft.com/office/drawing/2014/main" id="{60E88316-4D37-D613-9ED7-49D9E867B0ED}"/>
              </a:ext>
            </a:extLst>
          </p:cNvPr>
          <p:cNvSpPr txBox="1">
            <a:spLocks noGrp="1"/>
          </p:cNvSpPr>
          <p:nvPr>
            <p:ph type="title"/>
          </p:nvPr>
        </p:nvSpPr>
        <p:spPr>
          <a:prstGeom prst="rect">
            <a:avLst/>
          </a:prstGeom>
        </p:spPr>
        <p:txBody>
          <a:bodyPr>
            <a:normAutofit/>
          </a:bodyPr>
          <a:lstStyle>
            <a:lvl1pPr defTabSz="1773936">
              <a:defRPr sz="8536"/>
            </a:lvl1pPr>
          </a:lstStyle>
          <a:p>
            <a:r>
              <a:rPr lang="en-US" sz="4800" dirty="0">
                <a:solidFill>
                  <a:schemeClr val="accent1"/>
                </a:solidFill>
              </a:rPr>
              <a:t>Impact of window lengths on PSD computation – </a:t>
            </a:r>
            <a:r>
              <a:rPr lang="en-US" sz="4800" dirty="0" err="1">
                <a:solidFill>
                  <a:schemeClr val="accent1"/>
                </a:solidFill>
              </a:rPr>
              <a:t>Terziet</a:t>
            </a:r>
            <a:endParaRPr lang="en-US" sz="4800" dirty="0"/>
          </a:p>
        </p:txBody>
      </p:sp>
      <p:sp>
        <p:nvSpPr>
          <p:cNvPr id="37" name="Wijzig tekst: klik 2x">
            <a:extLst>
              <a:ext uri="{FF2B5EF4-FFF2-40B4-BE49-F238E27FC236}">
                <a16:creationId xmlns:a16="http://schemas.microsoft.com/office/drawing/2014/main" id="{A3CB1370-0F58-7A99-54AE-B196F90D3FA5}"/>
              </a:ext>
            </a:extLst>
          </p:cNvPr>
          <p:cNvSpPr txBox="1">
            <a:spLocks noGrp="1"/>
          </p:cNvSpPr>
          <p:nvPr>
            <p:ph type="body" idx="1"/>
          </p:nvPr>
        </p:nvSpPr>
        <p:spPr>
          <a:prstGeom prst="rect">
            <a:avLst/>
          </a:prstGeom>
        </p:spPr>
        <p:txBody>
          <a:bodyPr/>
          <a:lstStyle/>
          <a:p>
            <a:pPr marL="571500" indent="-571500">
              <a:buFont typeface="Arial" panose="020B0604020202020204" pitchFamily="34" charset="0"/>
              <a:buChar char="•"/>
            </a:pPr>
            <a:r>
              <a:rPr lang="en-US" sz="3600" dirty="0"/>
              <a:t>For sites where ambient noise mostly originates from far-away sources and can be treated as quasi-stationary, the window lengths used for computing PSDs should not impact the statistics (e.g. 10</a:t>
            </a:r>
            <a:r>
              <a:rPr lang="en-US" sz="3600" baseline="30000" dirty="0"/>
              <a:t>th</a:t>
            </a:r>
            <a:r>
              <a:rPr lang="en-US" sz="3600" dirty="0"/>
              <a:t> , 50</a:t>
            </a:r>
            <a:r>
              <a:rPr lang="en-US" sz="3600" baseline="30000" dirty="0"/>
              <a:t>th</a:t>
            </a:r>
            <a:r>
              <a:rPr lang="en-US" sz="3600" dirty="0"/>
              <a:t> , and 90</a:t>
            </a:r>
            <a:r>
              <a:rPr lang="en-US" sz="3600" baseline="30000" dirty="0"/>
              <a:t>th</a:t>
            </a:r>
            <a:r>
              <a:rPr lang="en-US" sz="3600" dirty="0"/>
              <a:t> percentiles)</a:t>
            </a:r>
          </a:p>
          <a:p>
            <a:pPr marL="1562100" lvl="1" indent="-571500">
              <a:buFont typeface="Arial" panose="020B0604020202020204" pitchFamily="34" charset="0"/>
              <a:buChar char="•"/>
            </a:pPr>
            <a:r>
              <a:rPr lang="en-US" sz="3200" dirty="0"/>
              <a:t>Always noisy sites (by the side of highway, industrial machines)</a:t>
            </a:r>
          </a:p>
          <a:p>
            <a:pPr marL="1562100" lvl="1" indent="-571500">
              <a:buFont typeface="Arial" panose="020B0604020202020204" pitchFamily="34" charset="0"/>
              <a:buChar char="•"/>
            </a:pPr>
            <a:r>
              <a:rPr lang="en-US" sz="3200" dirty="0"/>
              <a:t>Sites where the noise is superposition of far away sources</a:t>
            </a:r>
          </a:p>
          <a:p>
            <a:pPr marL="571500" indent="-571500">
              <a:buFont typeface="Arial" panose="020B0604020202020204" pitchFamily="34" charset="0"/>
              <a:buChar char="•"/>
            </a:pPr>
            <a:r>
              <a:rPr lang="en-US" sz="3600" dirty="0" err="1"/>
              <a:t>Terziet</a:t>
            </a:r>
            <a:r>
              <a:rPr lang="en-US" sz="3600" dirty="0"/>
              <a:t> fulfills this condition</a:t>
            </a:r>
          </a:p>
          <a:p>
            <a:pPr marL="1562100" lvl="1" indent="-571500">
              <a:buFont typeface="Arial" panose="020B0604020202020204" pitchFamily="34" charset="0"/>
              <a:buChar char="•"/>
            </a:pPr>
            <a:r>
              <a:rPr lang="en-US" sz="3200" dirty="0"/>
              <a:t>Data analyzed – Dec 04, 2025 – Jan 08, 2026 – only BHZ component shown</a:t>
            </a:r>
          </a:p>
          <a:p>
            <a:endParaRPr dirty="0"/>
          </a:p>
        </p:txBody>
      </p:sp>
      <p:sp>
        <p:nvSpPr>
          <p:cNvPr id="38" name="Dianummer">
            <a:extLst>
              <a:ext uri="{FF2B5EF4-FFF2-40B4-BE49-F238E27FC236}">
                <a16:creationId xmlns:a16="http://schemas.microsoft.com/office/drawing/2014/main" id="{C4BBE4CB-1623-01C7-8EBD-5C4E302F25BB}"/>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pic>
        <p:nvPicPr>
          <p:cNvPr id="3" name="Picture 2">
            <a:extLst>
              <a:ext uri="{FF2B5EF4-FFF2-40B4-BE49-F238E27FC236}">
                <a16:creationId xmlns:a16="http://schemas.microsoft.com/office/drawing/2014/main" id="{911049B4-37BE-1967-485E-0DFD9EEDB9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124" y="5593155"/>
            <a:ext cx="17942011" cy="6632229"/>
          </a:xfrm>
          <a:prstGeom prst="rect">
            <a:avLst/>
          </a:prstGeom>
        </p:spPr>
      </p:pic>
      <p:sp>
        <p:nvSpPr>
          <p:cNvPr id="4" name="TextBox 3">
            <a:extLst>
              <a:ext uri="{FF2B5EF4-FFF2-40B4-BE49-F238E27FC236}">
                <a16:creationId xmlns:a16="http://schemas.microsoft.com/office/drawing/2014/main" id="{1C56093D-A8DB-4943-883D-34A262624A5F}"/>
              </a:ext>
            </a:extLst>
          </p:cNvPr>
          <p:cNvSpPr txBox="1"/>
          <p:nvPr/>
        </p:nvSpPr>
        <p:spPr>
          <a:xfrm>
            <a:off x="4466967" y="12270905"/>
            <a:ext cx="16477736" cy="954107"/>
          </a:xfrm>
          <a:prstGeom prst="rect">
            <a:avLst/>
          </a:prstGeom>
          <a:noFill/>
        </p:spPr>
        <p:txBody>
          <a:bodyPr wrap="square" rtlCol="0">
            <a:spAutoFit/>
          </a:bodyPr>
          <a:lstStyle/>
          <a:p>
            <a:r>
              <a:rPr lang="en-US" sz="2800" b="1" i="1" dirty="0">
                <a:solidFill>
                  <a:schemeClr val="accent1"/>
                </a:solidFill>
              </a:rPr>
              <a:t>Figure 2: (a) 50</a:t>
            </a:r>
            <a:r>
              <a:rPr lang="en-US" sz="2800" b="1" i="1" baseline="30000" dirty="0">
                <a:solidFill>
                  <a:schemeClr val="accent1"/>
                </a:solidFill>
              </a:rPr>
              <a:t>th</a:t>
            </a:r>
            <a:r>
              <a:rPr lang="en-US" sz="2800" b="1" i="1" dirty="0">
                <a:solidFill>
                  <a:schemeClr val="accent1"/>
                </a:solidFill>
              </a:rPr>
              <a:t> percentile of the PSDs estimated using 3600 s, 1000 s, and 100 s windows of ambient noise data on the surface. (b) same as (a) but corresponds to the data at depth.</a:t>
            </a:r>
            <a:endParaRPr lang="en-BE" sz="2800" b="1" i="1" dirty="0">
              <a:solidFill>
                <a:schemeClr val="accent1"/>
              </a:solidFill>
            </a:endParaRPr>
          </a:p>
        </p:txBody>
      </p:sp>
    </p:spTree>
    <p:extLst>
      <p:ext uri="{BB962C8B-B14F-4D97-AF65-F5344CB8AC3E}">
        <p14:creationId xmlns:p14="http://schemas.microsoft.com/office/powerpoint/2010/main" val="410877320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B8284-4E8D-D3C6-240F-BD0520816CEE}"/>
            </a:ext>
          </a:extLst>
        </p:cNvPr>
        <p:cNvGrpSpPr/>
        <p:nvPr/>
      </p:nvGrpSpPr>
      <p:grpSpPr>
        <a:xfrm>
          <a:off x="0" y="0"/>
          <a:ext cx="0" cy="0"/>
          <a:chOff x="0" y="0"/>
          <a:chExt cx="0" cy="0"/>
        </a:xfrm>
      </p:grpSpPr>
      <p:sp>
        <p:nvSpPr>
          <p:cNvPr id="36" name="slide title">
            <a:extLst>
              <a:ext uri="{FF2B5EF4-FFF2-40B4-BE49-F238E27FC236}">
                <a16:creationId xmlns:a16="http://schemas.microsoft.com/office/drawing/2014/main" id="{64BCFADA-67F8-4C32-1FE9-79206CDBFD79}"/>
              </a:ext>
            </a:extLst>
          </p:cNvPr>
          <p:cNvSpPr txBox="1">
            <a:spLocks noGrp="1"/>
          </p:cNvSpPr>
          <p:nvPr>
            <p:ph type="title"/>
          </p:nvPr>
        </p:nvSpPr>
        <p:spPr>
          <a:prstGeom prst="rect">
            <a:avLst/>
          </a:prstGeom>
        </p:spPr>
        <p:txBody>
          <a:bodyPr>
            <a:normAutofit/>
          </a:bodyPr>
          <a:lstStyle>
            <a:lvl1pPr defTabSz="1773936">
              <a:defRPr sz="8536"/>
            </a:lvl1pPr>
          </a:lstStyle>
          <a:p>
            <a:r>
              <a:rPr lang="en-US" sz="4800" dirty="0">
                <a:solidFill>
                  <a:schemeClr val="accent1"/>
                </a:solidFill>
              </a:rPr>
              <a:t>Impact of window lengths on PSD computation - </a:t>
            </a:r>
            <a:r>
              <a:rPr lang="en-US" sz="4800" dirty="0" err="1">
                <a:solidFill>
                  <a:schemeClr val="accent1"/>
                </a:solidFill>
              </a:rPr>
              <a:t>Terziet</a:t>
            </a:r>
            <a:endParaRPr lang="en-US" sz="4800" dirty="0"/>
          </a:p>
        </p:txBody>
      </p:sp>
      <p:sp>
        <p:nvSpPr>
          <p:cNvPr id="37" name="Wijzig tekst: klik 2x">
            <a:extLst>
              <a:ext uri="{FF2B5EF4-FFF2-40B4-BE49-F238E27FC236}">
                <a16:creationId xmlns:a16="http://schemas.microsoft.com/office/drawing/2014/main" id="{AAA31247-5FD3-D80E-3C93-C7B8529E89A9}"/>
              </a:ext>
            </a:extLst>
          </p:cNvPr>
          <p:cNvSpPr txBox="1">
            <a:spLocks noGrp="1"/>
          </p:cNvSpPr>
          <p:nvPr>
            <p:ph type="body" idx="1"/>
          </p:nvPr>
        </p:nvSpPr>
        <p:spPr>
          <a:prstGeom prst="rect">
            <a:avLst/>
          </a:prstGeom>
        </p:spPr>
        <p:txBody>
          <a:bodyPr/>
          <a:lstStyle/>
          <a:p>
            <a:pPr marL="571500" indent="-571500">
              <a:buFont typeface="Arial" panose="020B0604020202020204" pitchFamily="34" charset="0"/>
              <a:buChar char="•"/>
            </a:pPr>
            <a:r>
              <a:rPr lang="en-US" sz="3600" dirty="0"/>
              <a:t>The impact of the window lengths are not felt by the 10</a:t>
            </a:r>
            <a:r>
              <a:rPr lang="en-US" sz="3600" baseline="30000" dirty="0"/>
              <a:t>th</a:t>
            </a:r>
            <a:r>
              <a:rPr lang="en-US" sz="3600" dirty="0"/>
              <a:t> and 90</a:t>
            </a:r>
            <a:r>
              <a:rPr lang="en-US" sz="3600" baseline="30000" dirty="0"/>
              <a:t>th</a:t>
            </a:r>
            <a:r>
              <a:rPr lang="en-US" sz="3600" dirty="0"/>
              <a:t> percentile of the PSDs, as well as the attenuation between surface and depth </a:t>
            </a:r>
          </a:p>
          <a:p>
            <a:pPr marL="571500" indent="-571500">
              <a:buFont typeface="Arial" panose="020B0604020202020204" pitchFamily="34" charset="0"/>
              <a:buChar char="•"/>
            </a:pPr>
            <a:r>
              <a:rPr lang="en-US" sz="3600" dirty="0"/>
              <a:t>A few ‘</a:t>
            </a:r>
            <a:r>
              <a:rPr lang="en-US" sz="3600" dirty="0" err="1"/>
              <a:t>db</a:t>
            </a:r>
            <a:r>
              <a:rPr lang="en-US" sz="3600" dirty="0"/>
              <a:t>’ difference is felt for frequencies greater than 8 Hz</a:t>
            </a:r>
            <a:endParaRPr lang="en-BE" sz="2800" dirty="0"/>
          </a:p>
          <a:p>
            <a:endParaRPr dirty="0"/>
          </a:p>
        </p:txBody>
      </p:sp>
      <p:sp>
        <p:nvSpPr>
          <p:cNvPr id="38" name="Dianummer">
            <a:extLst>
              <a:ext uri="{FF2B5EF4-FFF2-40B4-BE49-F238E27FC236}">
                <a16:creationId xmlns:a16="http://schemas.microsoft.com/office/drawing/2014/main" id="{7C8A3172-80B7-76E5-1F7D-740DB31A9702}"/>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4" name="TextBox 3">
            <a:extLst>
              <a:ext uri="{FF2B5EF4-FFF2-40B4-BE49-F238E27FC236}">
                <a16:creationId xmlns:a16="http://schemas.microsoft.com/office/drawing/2014/main" id="{DEA8E6AA-661E-8F48-3ECF-1A1EB305D937}"/>
              </a:ext>
            </a:extLst>
          </p:cNvPr>
          <p:cNvSpPr txBox="1"/>
          <p:nvPr/>
        </p:nvSpPr>
        <p:spPr>
          <a:xfrm>
            <a:off x="2829697" y="11736930"/>
            <a:ext cx="18115006" cy="1384995"/>
          </a:xfrm>
          <a:prstGeom prst="rect">
            <a:avLst/>
          </a:prstGeom>
          <a:noFill/>
        </p:spPr>
        <p:txBody>
          <a:bodyPr wrap="square" rtlCol="0">
            <a:spAutoFit/>
          </a:bodyPr>
          <a:lstStyle/>
          <a:p>
            <a:r>
              <a:rPr lang="en-US" sz="2800" b="1" i="1" dirty="0">
                <a:solidFill>
                  <a:schemeClr val="accent1"/>
                </a:solidFill>
              </a:rPr>
              <a:t>Figure 3: (a) The blue and red shaded bands show the 10</a:t>
            </a:r>
            <a:r>
              <a:rPr lang="en-US" sz="2800" b="1" i="1" baseline="30000" dirty="0">
                <a:solidFill>
                  <a:schemeClr val="accent1"/>
                </a:solidFill>
              </a:rPr>
              <a:t>th</a:t>
            </a:r>
            <a:r>
              <a:rPr lang="en-US" sz="2800" b="1" i="1" dirty="0">
                <a:solidFill>
                  <a:schemeClr val="accent1"/>
                </a:solidFill>
              </a:rPr>
              <a:t> and 90</a:t>
            </a:r>
            <a:r>
              <a:rPr lang="en-US" sz="2800" b="1" i="1" baseline="30000" dirty="0">
                <a:solidFill>
                  <a:schemeClr val="accent1"/>
                </a:solidFill>
              </a:rPr>
              <a:t>th</a:t>
            </a:r>
            <a:r>
              <a:rPr lang="en-US" sz="2800" b="1" i="1" dirty="0">
                <a:solidFill>
                  <a:schemeClr val="accent1"/>
                </a:solidFill>
              </a:rPr>
              <a:t> percentiles of the PSDs on the surface and at depth, respectively corresponding to 3600 s windows. The solid lines correspond to the 50</a:t>
            </a:r>
            <a:r>
              <a:rPr lang="en-US" sz="2800" b="1" i="1" baseline="30000" dirty="0">
                <a:solidFill>
                  <a:schemeClr val="accent1"/>
                </a:solidFill>
              </a:rPr>
              <a:t>th</a:t>
            </a:r>
            <a:r>
              <a:rPr lang="en-US" sz="2800" b="1" i="1" dirty="0">
                <a:solidFill>
                  <a:schemeClr val="accent1"/>
                </a:solidFill>
              </a:rPr>
              <a:t> percentile. (b) and (c) same as (a) but corresponds to window lengths of 1000 s and 100 s, respectively.</a:t>
            </a:r>
            <a:endParaRPr lang="en-BE" sz="2800" b="1" i="1" dirty="0">
              <a:solidFill>
                <a:schemeClr val="accent1"/>
              </a:solidFill>
            </a:endParaRPr>
          </a:p>
        </p:txBody>
      </p:sp>
      <p:pic>
        <p:nvPicPr>
          <p:cNvPr id="2" name="Picture 1">
            <a:extLst>
              <a:ext uri="{FF2B5EF4-FFF2-40B4-BE49-F238E27FC236}">
                <a16:creationId xmlns:a16="http://schemas.microsoft.com/office/drawing/2014/main" id="{B975E0B7-3F2B-B5D1-3450-3CD8B181B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023" y="4102595"/>
            <a:ext cx="18760188" cy="7333529"/>
          </a:xfrm>
          <a:prstGeom prst="rect">
            <a:avLst/>
          </a:prstGeom>
        </p:spPr>
      </p:pic>
    </p:spTree>
    <p:extLst>
      <p:ext uri="{BB962C8B-B14F-4D97-AF65-F5344CB8AC3E}">
        <p14:creationId xmlns:p14="http://schemas.microsoft.com/office/powerpoint/2010/main" val="131256675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1ACEF-4EE5-3A56-A013-6202702BAE96}"/>
            </a:ext>
          </a:extLst>
        </p:cNvPr>
        <p:cNvGrpSpPr/>
        <p:nvPr/>
      </p:nvGrpSpPr>
      <p:grpSpPr>
        <a:xfrm>
          <a:off x="0" y="0"/>
          <a:ext cx="0" cy="0"/>
          <a:chOff x="0" y="0"/>
          <a:chExt cx="0" cy="0"/>
        </a:xfrm>
      </p:grpSpPr>
      <p:sp>
        <p:nvSpPr>
          <p:cNvPr id="36" name="slide title">
            <a:extLst>
              <a:ext uri="{FF2B5EF4-FFF2-40B4-BE49-F238E27FC236}">
                <a16:creationId xmlns:a16="http://schemas.microsoft.com/office/drawing/2014/main" id="{214892A6-BF04-E8EE-8D87-0EC6DF26C643}"/>
              </a:ext>
            </a:extLst>
          </p:cNvPr>
          <p:cNvSpPr txBox="1">
            <a:spLocks noGrp="1"/>
          </p:cNvSpPr>
          <p:nvPr>
            <p:ph type="title"/>
          </p:nvPr>
        </p:nvSpPr>
        <p:spPr>
          <a:xfrm>
            <a:off x="834685" y="547108"/>
            <a:ext cx="22544299" cy="1285876"/>
          </a:xfrm>
          <a:prstGeom prst="rect">
            <a:avLst/>
          </a:prstGeom>
        </p:spPr>
        <p:txBody>
          <a:bodyPr>
            <a:normAutofit/>
          </a:bodyPr>
          <a:lstStyle>
            <a:lvl1pPr defTabSz="1773936">
              <a:defRPr sz="8536"/>
            </a:lvl1pPr>
          </a:lstStyle>
          <a:p>
            <a:r>
              <a:rPr lang="en-US" sz="4800" dirty="0">
                <a:solidFill>
                  <a:schemeClr val="accent1"/>
                </a:solidFill>
              </a:rPr>
              <a:t>Impact of window lengths on PSD computation – </a:t>
            </a:r>
            <a:r>
              <a:rPr lang="en-US" sz="4800" dirty="0" err="1">
                <a:solidFill>
                  <a:schemeClr val="accent1"/>
                </a:solidFill>
              </a:rPr>
              <a:t>Terziet</a:t>
            </a:r>
            <a:r>
              <a:rPr lang="en-US" sz="4800" dirty="0">
                <a:solidFill>
                  <a:schemeClr val="accent1"/>
                </a:solidFill>
              </a:rPr>
              <a:t> surface to depth attenuation</a:t>
            </a:r>
            <a:endParaRPr lang="en-US" sz="4800" dirty="0"/>
          </a:p>
        </p:txBody>
      </p:sp>
      <p:sp>
        <p:nvSpPr>
          <p:cNvPr id="37" name="Wijzig tekst: klik 2x">
            <a:extLst>
              <a:ext uri="{FF2B5EF4-FFF2-40B4-BE49-F238E27FC236}">
                <a16:creationId xmlns:a16="http://schemas.microsoft.com/office/drawing/2014/main" id="{E1728E45-29B6-9C8B-56DF-9FC7EE280FDD}"/>
              </a:ext>
            </a:extLst>
          </p:cNvPr>
          <p:cNvSpPr txBox="1">
            <a:spLocks noGrp="1"/>
          </p:cNvSpPr>
          <p:nvPr>
            <p:ph type="body" idx="1"/>
          </p:nvPr>
        </p:nvSpPr>
        <p:spPr>
          <a:prstGeom prst="rect">
            <a:avLst/>
          </a:prstGeom>
        </p:spPr>
        <p:txBody>
          <a:bodyPr/>
          <a:lstStyle/>
          <a:p>
            <a:pPr marL="571500" indent="-571500">
              <a:buFont typeface="Arial" panose="020B0604020202020204" pitchFamily="34" charset="0"/>
              <a:buChar char="•"/>
            </a:pPr>
            <a:r>
              <a:rPr lang="en-US" sz="3600" dirty="0"/>
              <a:t>Attenuation increases with frequency and is about 40 dB at 8 Hz</a:t>
            </a:r>
          </a:p>
          <a:p>
            <a:pPr marL="571500" indent="-571500">
              <a:buFont typeface="Arial" panose="020B0604020202020204" pitchFamily="34" charset="0"/>
              <a:buChar char="•"/>
            </a:pPr>
            <a:r>
              <a:rPr lang="en-US" sz="3600" dirty="0"/>
              <a:t>Little to no attenuation observed the secondary </a:t>
            </a:r>
            <a:r>
              <a:rPr lang="en-US" sz="3600" dirty="0" err="1"/>
              <a:t>microseismic</a:t>
            </a:r>
            <a:r>
              <a:rPr lang="en-US" sz="3600" dirty="0"/>
              <a:t> band (&lt; 1Hz)</a:t>
            </a:r>
          </a:p>
          <a:p>
            <a:endParaRPr dirty="0"/>
          </a:p>
        </p:txBody>
      </p:sp>
      <p:sp>
        <p:nvSpPr>
          <p:cNvPr id="38" name="Dianummer">
            <a:extLst>
              <a:ext uri="{FF2B5EF4-FFF2-40B4-BE49-F238E27FC236}">
                <a16:creationId xmlns:a16="http://schemas.microsoft.com/office/drawing/2014/main" id="{77EF7950-9A9A-CACD-EDEA-21BE97508DB8}"/>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sp>
        <p:nvSpPr>
          <p:cNvPr id="4" name="TextBox 3">
            <a:extLst>
              <a:ext uri="{FF2B5EF4-FFF2-40B4-BE49-F238E27FC236}">
                <a16:creationId xmlns:a16="http://schemas.microsoft.com/office/drawing/2014/main" id="{2A2A9880-CA0D-F9DE-5372-86049233D354}"/>
              </a:ext>
            </a:extLst>
          </p:cNvPr>
          <p:cNvSpPr txBox="1"/>
          <p:nvPr/>
        </p:nvSpPr>
        <p:spPr>
          <a:xfrm>
            <a:off x="2829697" y="11736930"/>
            <a:ext cx="18115006" cy="1384995"/>
          </a:xfrm>
          <a:prstGeom prst="rect">
            <a:avLst/>
          </a:prstGeom>
          <a:noFill/>
        </p:spPr>
        <p:txBody>
          <a:bodyPr wrap="square" rtlCol="0">
            <a:spAutoFit/>
          </a:bodyPr>
          <a:lstStyle/>
          <a:p>
            <a:r>
              <a:rPr lang="en-US" sz="2800" b="1" i="1" dirty="0">
                <a:solidFill>
                  <a:schemeClr val="accent1"/>
                </a:solidFill>
              </a:rPr>
              <a:t>Figure 4: (a) The blue shaded band show the 10</a:t>
            </a:r>
            <a:r>
              <a:rPr lang="en-US" sz="2800" b="1" i="1" baseline="30000" dirty="0">
                <a:solidFill>
                  <a:schemeClr val="accent1"/>
                </a:solidFill>
              </a:rPr>
              <a:t>th</a:t>
            </a:r>
            <a:r>
              <a:rPr lang="en-US" sz="2800" b="1" i="1" dirty="0">
                <a:solidFill>
                  <a:schemeClr val="accent1"/>
                </a:solidFill>
              </a:rPr>
              <a:t> and 90</a:t>
            </a:r>
            <a:r>
              <a:rPr lang="en-US" sz="2800" b="1" i="1" baseline="30000" dirty="0">
                <a:solidFill>
                  <a:schemeClr val="accent1"/>
                </a:solidFill>
              </a:rPr>
              <a:t>th</a:t>
            </a:r>
            <a:r>
              <a:rPr lang="en-US" sz="2800" b="1" i="1" dirty="0">
                <a:solidFill>
                  <a:schemeClr val="accent1"/>
                </a:solidFill>
              </a:rPr>
              <a:t> percentiles of the attenuation of seismic power between surface and depth, corresponding to 3600 s windows. The solid lines correspond to the 50</a:t>
            </a:r>
            <a:r>
              <a:rPr lang="en-US" sz="2800" b="1" i="1" baseline="30000" dirty="0">
                <a:solidFill>
                  <a:schemeClr val="accent1"/>
                </a:solidFill>
              </a:rPr>
              <a:t>th</a:t>
            </a:r>
            <a:r>
              <a:rPr lang="en-US" sz="2800" b="1" i="1" dirty="0">
                <a:solidFill>
                  <a:schemeClr val="accent1"/>
                </a:solidFill>
              </a:rPr>
              <a:t> percentile. (b) and (c) same as (a) but corresponds to window lengths of 1000 s and 100 s, respectively.</a:t>
            </a:r>
            <a:endParaRPr lang="en-BE" sz="2800" b="1" i="1" dirty="0">
              <a:solidFill>
                <a:schemeClr val="accent1"/>
              </a:solidFill>
            </a:endParaRPr>
          </a:p>
        </p:txBody>
      </p:sp>
      <p:pic>
        <p:nvPicPr>
          <p:cNvPr id="3" name="Picture 2">
            <a:extLst>
              <a:ext uri="{FF2B5EF4-FFF2-40B4-BE49-F238E27FC236}">
                <a16:creationId xmlns:a16="http://schemas.microsoft.com/office/drawing/2014/main" id="{CA838162-2E47-DCEA-4D6E-C2914F813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248" y="3684504"/>
            <a:ext cx="20047292" cy="7751620"/>
          </a:xfrm>
          <a:prstGeom prst="rect">
            <a:avLst/>
          </a:prstGeom>
        </p:spPr>
      </p:pic>
    </p:spTree>
    <p:extLst>
      <p:ext uri="{BB962C8B-B14F-4D97-AF65-F5344CB8AC3E}">
        <p14:creationId xmlns:p14="http://schemas.microsoft.com/office/powerpoint/2010/main" val="397888625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0B043-1B28-06F5-FEE0-72D1F8FD1DA0}"/>
            </a:ext>
          </a:extLst>
        </p:cNvPr>
        <p:cNvGrpSpPr/>
        <p:nvPr/>
      </p:nvGrpSpPr>
      <p:grpSpPr>
        <a:xfrm>
          <a:off x="0" y="0"/>
          <a:ext cx="0" cy="0"/>
          <a:chOff x="0" y="0"/>
          <a:chExt cx="0" cy="0"/>
        </a:xfrm>
      </p:grpSpPr>
      <p:sp>
        <p:nvSpPr>
          <p:cNvPr id="36" name="slide title">
            <a:extLst>
              <a:ext uri="{FF2B5EF4-FFF2-40B4-BE49-F238E27FC236}">
                <a16:creationId xmlns:a16="http://schemas.microsoft.com/office/drawing/2014/main" id="{854E3B87-1CAA-41C9-1AEA-2DB61ABBCBA6}"/>
              </a:ext>
            </a:extLst>
          </p:cNvPr>
          <p:cNvSpPr txBox="1">
            <a:spLocks noGrp="1"/>
          </p:cNvSpPr>
          <p:nvPr>
            <p:ph type="title"/>
          </p:nvPr>
        </p:nvSpPr>
        <p:spPr>
          <a:xfrm>
            <a:off x="834685" y="547108"/>
            <a:ext cx="22544299" cy="1285876"/>
          </a:xfrm>
          <a:prstGeom prst="rect">
            <a:avLst/>
          </a:prstGeom>
        </p:spPr>
        <p:txBody>
          <a:bodyPr>
            <a:normAutofit/>
          </a:bodyPr>
          <a:lstStyle>
            <a:lvl1pPr defTabSz="1773936">
              <a:defRPr sz="8536"/>
            </a:lvl1pPr>
          </a:lstStyle>
          <a:p>
            <a:r>
              <a:rPr lang="en-US" sz="4800" dirty="0">
                <a:solidFill>
                  <a:schemeClr val="accent1"/>
                </a:solidFill>
              </a:rPr>
              <a:t>The case of </a:t>
            </a:r>
            <a:r>
              <a:rPr lang="en-US" sz="4800" dirty="0" err="1">
                <a:solidFill>
                  <a:schemeClr val="accent1"/>
                </a:solidFill>
              </a:rPr>
              <a:t>Obsinnich</a:t>
            </a:r>
            <a:r>
              <a:rPr lang="en-US" sz="4800" dirty="0">
                <a:solidFill>
                  <a:schemeClr val="accent1"/>
                </a:solidFill>
              </a:rPr>
              <a:t> during peak hours of the day</a:t>
            </a:r>
            <a:endParaRPr lang="en-US" sz="4800" dirty="0"/>
          </a:p>
        </p:txBody>
      </p:sp>
      <p:sp>
        <p:nvSpPr>
          <p:cNvPr id="37" name="Wijzig tekst: klik 2x">
            <a:extLst>
              <a:ext uri="{FF2B5EF4-FFF2-40B4-BE49-F238E27FC236}">
                <a16:creationId xmlns:a16="http://schemas.microsoft.com/office/drawing/2014/main" id="{A746CDD5-6283-5739-B10E-9AC99B005F13}"/>
              </a:ext>
            </a:extLst>
          </p:cNvPr>
          <p:cNvSpPr txBox="1">
            <a:spLocks noGrp="1"/>
          </p:cNvSpPr>
          <p:nvPr>
            <p:ph type="body" idx="1"/>
          </p:nvPr>
        </p:nvSpPr>
        <p:spPr>
          <a:prstGeom prst="rect">
            <a:avLst/>
          </a:prstGeom>
        </p:spPr>
        <p:txBody>
          <a:bodyPr>
            <a:normAutofit/>
          </a:bodyPr>
          <a:lstStyle/>
          <a:p>
            <a:pPr marL="571500" indent="-571500">
              <a:buFont typeface="Arial" panose="020B0604020202020204" pitchFamily="34" charset="0"/>
              <a:buChar char="•"/>
            </a:pPr>
            <a:r>
              <a:rPr lang="en-US" sz="3600" dirty="0" err="1"/>
              <a:t>Obsinnich</a:t>
            </a:r>
            <a:r>
              <a:rPr lang="en-US" sz="3600" dirty="0"/>
              <a:t> which is located just 70 m from a freight train track and few meters away from a road, has data marked with several transients due to road traffic and strong bursts from trains</a:t>
            </a:r>
          </a:p>
          <a:p>
            <a:pPr lvl="1"/>
            <a:r>
              <a:rPr lang="en-US" sz="3200" dirty="0"/>
              <a:t>During peak hours of the day (12:00:00 UTC + ), road traffic dominates the surface seismic noise</a:t>
            </a:r>
          </a:p>
          <a:p>
            <a:pPr lvl="1"/>
            <a:r>
              <a:rPr lang="en-US" sz="3200" dirty="0"/>
              <a:t>Majority of road traffic is attenuated, however trains do leave an imprint on the underground spectrogram</a:t>
            </a:r>
            <a:endParaRPr lang="en-BE" sz="3200" dirty="0"/>
          </a:p>
          <a:p>
            <a:pPr lvl="1" indent="0">
              <a:buNone/>
            </a:pPr>
            <a:endParaRPr lang="en-US" sz="3200" dirty="0"/>
          </a:p>
          <a:p>
            <a:endParaRPr lang="en-US" sz="3600" dirty="0"/>
          </a:p>
          <a:p>
            <a:endParaRPr lang="en-US" sz="3600" dirty="0"/>
          </a:p>
        </p:txBody>
      </p:sp>
      <p:sp>
        <p:nvSpPr>
          <p:cNvPr id="38" name="Dianummer">
            <a:extLst>
              <a:ext uri="{FF2B5EF4-FFF2-40B4-BE49-F238E27FC236}">
                <a16:creationId xmlns:a16="http://schemas.microsoft.com/office/drawing/2014/main" id="{0BAF26EC-0BAB-EBD2-61DE-BB54D8616BB8}"/>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
        <p:nvSpPr>
          <p:cNvPr id="4" name="TextBox 3">
            <a:extLst>
              <a:ext uri="{FF2B5EF4-FFF2-40B4-BE49-F238E27FC236}">
                <a16:creationId xmlns:a16="http://schemas.microsoft.com/office/drawing/2014/main" id="{1985F5DF-82F5-C5CE-24A4-2A4CAB0D81CB}"/>
              </a:ext>
            </a:extLst>
          </p:cNvPr>
          <p:cNvSpPr txBox="1"/>
          <p:nvPr/>
        </p:nvSpPr>
        <p:spPr>
          <a:xfrm>
            <a:off x="2879124" y="12091061"/>
            <a:ext cx="18115006" cy="954107"/>
          </a:xfrm>
          <a:prstGeom prst="rect">
            <a:avLst/>
          </a:prstGeom>
          <a:noFill/>
        </p:spPr>
        <p:txBody>
          <a:bodyPr wrap="square" rtlCol="0">
            <a:spAutoFit/>
          </a:bodyPr>
          <a:lstStyle/>
          <a:p>
            <a:r>
              <a:rPr lang="en-US" sz="2800" b="1" i="1" dirty="0">
                <a:solidFill>
                  <a:schemeClr val="accent1"/>
                </a:solidFill>
              </a:rPr>
              <a:t>Figure 5 (a) and (b) show the spectrograms of the surface and underground seismic noise data </a:t>
            </a:r>
            <a:r>
              <a:rPr lang="en-US" sz="2800" b="1" i="1" dirty="0" err="1">
                <a:solidFill>
                  <a:schemeClr val="accent1"/>
                </a:solidFill>
              </a:rPr>
              <a:t>Obsinnich</a:t>
            </a:r>
            <a:r>
              <a:rPr lang="en-US" sz="2800" b="1" i="1" dirty="0">
                <a:solidFill>
                  <a:schemeClr val="accent1"/>
                </a:solidFill>
              </a:rPr>
              <a:t> corresponding to peak hours during the day on Feb 24, 2026. </a:t>
            </a:r>
            <a:endParaRPr lang="en-BE" sz="2800" b="1" i="1" dirty="0">
              <a:solidFill>
                <a:schemeClr val="accent1"/>
              </a:solidFill>
            </a:endParaRPr>
          </a:p>
        </p:txBody>
      </p:sp>
      <p:pic>
        <p:nvPicPr>
          <p:cNvPr id="2" name="Picture 1">
            <a:extLst>
              <a:ext uri="{FF2B5EF4-FFF2-40B4-BE49-F238E27FC236}">
                <a16:creationId xmlns:a16="http://schemas.microsoft.com/office/drawing/2014/main" id="{0E22E8E1-8CAF-2819-EC92-607142F5F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439" y="4313056"/>
            <a:ext cx="20865295" cy="7755242"/>
          </a:xfrm>
          <a:prstGeom prst="rect">
            <a:avLst/>
          </a:prstGeom>
        </p:spPr>
      </p:pic>
    </p:spTree>
    <p:extLst>
      <p:ext uri="{BB962C8B-B14F-4D97-AF65-F5344CB8AC3E}">
        <p14:creationId xmlns:p14="http://schemas.microsoft.com/office/powerpoint/2010/main" val="140617620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67B99-04E7-E45B-BA92-92D76A84A642}"/>
            </a:ext>
          </a:extLst>
        </p:cNvPr>
        <p:cNvGrpSpPr/>
        <p:nvPr/>
      </p:nvGrpSpPr>
      <p:grpSpPr>
        <a:xfrm>
          <a:off x="0" y="0"/>
          <a:ext cx="0" cy="0"/>
          <a:chOff x="0" y="0"/>
          <a:chExt cx="0" cy="0"/>
        </a:xfrm>
      </p:grpSpPr>
      <p:sp>
        <p:nvSpPr>
          <p:cNvPr id="36" name="slide title">
            <a:extLst>
              <a:ext uri="{FF2B5EF4-FFF2-40B4-BE49-F238E27FC236}">
                <a16:creationId xmlns:a16="http://schemas.microsoft.com/office/drawing/2014/main" id="{5900D7A0-E996-D5C6-298C-39863398E9F2}"/>
              </a:ext>
            </a:extLst>
          </p:cNvPr>
          <p:cNvSpPr txBox="1">
            <a:spLocks noGrp="1"/>
          </p:cNvSpPr>
          <p:nvPr>
            <p:ph type="title"/>
          </p:nvPr>
        </p:nvSpPr>
        <p:spPr>
          <a:xfrm>
            <a:off x="834685" y="547108"/>
            <a:ext cx="22544299" cy="1285876"/>
          </a:xfrm>
          <a:prstGeom prst="rect">
            <a:avLst/>
          </a:prstGeom>
        </p:spPr>
        <p:txBody>
          <a:bodyPr>
            <a:normAutofit/>
          </a:bodyPr>
          <a:lstStyle>
            <a:lvl1pPr defTabSz="1773936">
              <a:defRPr sz="8536"/>
            </a:lvl1pPr>
          </a:lstStyle>
          <a:p>
            <a:r>
              <a:rPr lang="en-US" sz="4800" dirty="0" err="1">
                <a:solidFill>
                  <a:schemeClr val="accent1"/>
                </a:solidFill>
              </a:rPr>
              <a:t>Obsinnich</a:t>
            </a:r>
            <a:r>
              <a:rPr lang="en-US" sz="4800" dirty="0">
                <a:solidFill>
                  <a:schemeClr val="accent1"/>
                </a:solidFill>
              </a:rPr>
              <a:t> during night</a:t>
            </a:r>
            <a:endParaRPr lang="en-US" sz="4800" dirty="0"/>
          </a:p>
        </p:txBody>
      </p:sp>
      <p:sp>
        <p:nvSpPr>
          <p:cNvPr id="37" name="Wijzig tekst: klik 2x">
            <a:extLst>
              <a:ext uri="{FF2B5EF4-FFF2-40B4-BE49-F238E27FC236}">
                <a16:creationId xmlns:a16="http://schemas.microsoft.com/office/drawing/2014/main" id="{579F631C-8B5F-CF08-C719-4B9F7890DAEA}"/>
              </a:ext>
            </a:extLst>
          </p:cNvPr>
          <p:cNvSpPr txBox="1">
            <a:spLocks noGrp="1"/>
          </p:cNvSpPr>
          <p:nvPr>
            <p:ph type="body" idx="1"/>
          </p:nvPr>
        </p:nvSpPr>
        <p:spPr>
          <a:prstGeom prst="rect">
            <a:avLst/>
          </a:prstGeom>
        </p:spPr>
        <p:txBody>
          <a:bodyPr>
            <a:normAutofit/>
          </a:bodyPr>
          <a:lstStyle/>
          <a:p>
            <a:r>
              <a:rPr lang="en-US" sz="3600" dirty="0"/>
              <a:t>As expected the transients originating from the road traffic are no more observed in the data, however the trains dominate both the surface and the underground spectrograms</a:t>
            </a:r>
          </a:p>
          <a:p>
            <a:pPr lvl="1"/>
            <a:r>
              <a:rPr lang="en-US" sz="3600" dirty="0"/>
              <a:t>More of a reason why longer PSD lengths will bias the percentiles of the noise PSDs</a:t>
            </a:r>
          </a:p>
          <a:p>
            <a:pPr lvl="1" indent="0">
              <a:buNone/>
            </a:pPr>
            <a:endParaRPr lang="en-US" sz="3600" dirty="0"/>
          </a:p>
          <a:p>
            <a:endParaRPr lang="en-US" sz="3600" dirty="0"/>
          </a:p>
          <a:p>
            <a:endParaRPr lang="en-US" sz="3600" dirty="0"/>
          </a:p>
        </p:txBody>
      </p:sp>
      <p:sp>
        <p:nvSpPr>
          <p:cNvPr id="38" name="Dianummer">
            <a:extLst>
              <a:ext uri="{FF2B5EF4-FFF2-40B4-BE49-F238E27FC236}">
                <a16:creationId xmlns:a16="http://schemas.microsoft.com/office/drawing/2014/main" id="{A1887827-009F-3837-7A90-9BF56B464F50}"/>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4" name="TextBox 3">
            <a:extLst>
              <a:ext uri="{FF2B5EF4-FFF2-40B4-BE49-F238E27FC236}">
                <a16:creationId xmlns:a16="http://schemas.microsoft.com/office/drawing/2014/main" id="{6CFFD2A0-F929-878D-EA9C-02CA4830CE2C}"/>
              </a:ext>
            </a:extLst>
          </p:cNvPr>
          <p:cNvSpPr txBox="1"/>
          <p:nvPr/>
        </p:nvSpPr>
        <p:spPr>
          <a:xfrm>
            <a:off x="2879124" y="11841052"/>
            <a:ext cx="18115006" cy="1384995"/>
          </a:xfrm>
          <a:prstGeom prst="rect">
            <a:avLst/>
          </a:prstGeom>
          <a:noFill/>
        </p:spPr>
        <p:txBody>
          <a:bodyPr wrap="square" rtlCol="0">
            <a:spAutoFit/>
          </a:bodyPr>
          <a:lstStyle/>
          <a:p>
            <a:r>
              <a:rPr lang="en-US" sz="2800" b="1" i="1" dirty="0">
                <a:solidFill>
                  <a:schemeClr val="accent1"/>
                </a:solidFill>
              </a:rPr>
              <a:t>Figure 6 (a) and (b) show the spectrograms of the surface and underground seismic noise data </a:t>
            </a:r>
            <a:r>
              <a:rPr lang="en-US" sz="2800" b="1" i="1" dirty="0" err="1">
                <a:solidFill>
                  <a:schemeClr val="accent1"/>
                </a:solidFill>
              </a:rPr>
              <a:t>Obsinnich</a:t>
            </a:r>
            <a:r>
              <a:rPr lang="en-US" sz="2800" b="1" i="1" dirty="0">
                <a:solidFill>
                  <a:schemeClr val="accent1"/>
                </a:solidFill>
              </a:rPr>
              <a:t> corresponding to midnight on Feb 24, 2026. Transients originating from road traffic are no longer visible, but train traffic dominates the signals. Note the surface spectrogram saturates because the </a:t>
            </a:r>
            <a:r>
              <a:rPr lang="en-US" sz="2800" b="1" i="1" dirty="0" err="1">
                <a:solidFill>
                  <a:schemeClr val="accent1"/>
                </a:solidFill>
              </a:rPr>
              <a:t>colorbar</a:t>
            </a:r>
            <a:r>
              <a:rPr lang="en-US" sz="2800" b="1" i="1" dirty="0">
                <a:solidFill>
                  <a:schemeClr val="accent1"/>
                </a:solidFill>
              </a:rPr>
              <a:t> is forced between (-240,-80) </a:t>
            </a:r>
            <a:endParaRPr lang="en-BE" sz="2800" b="1" i="1" dirty="0">
              <a:solidFill>
                <a:schemeClr val="accent1"/>
              </a:solidFill>
            </a:endParaRPr>
          </a:p>
        </p:txBody>
      </p:sp>
      <p:pic>
        <p:nvPicPr>
          <p:cNvPr id="3" name="Picture 2">
            <a:extLst>
              <a:ext uri="{FF2B5EF4-FFF2-40B4-BE49-F238E27FC236}">
                <a16:creationId xmlns:a16="http://schemas.microsoft.com/office/drawing/2014/main" id="{59FB0108-EA9D-F2E0-7C4F-2CAEC766A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264" y="4041366"/>
            <a:ext cx="20798974" cy="7704299"/>
          </a:xfrm>
          <a:prstGeom prst="rect">
            <a:avLst/>
          </a:prstGeom>
        </p:spPr>
      </p:pic>
    </p:spTree>
    <p:extLst>
      <p:ext uri="{BB962C8B-B14F-4D97-AF65-F5344CB8AC3E}">
        <p14:creationId xmlns:p14="http://schemas.microsoft.com/office/powerpoint/2010/main" val="111526176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8AB69-5846-7FAE-208C-F379A4E657BE}"/>
            </a:ext>
          </a:extLst>
        </p:cNvPr>
        <p:cNvGrpSpPr/>
        <p:nvPr/>
      </p:nvGrpSpPr>
      <p:grpSpPr>
        <a:xfrm>
          <a:off x="0" y="0"/>
          <a:ext cx="0" cy="0"/>
          <a:chOff x="0" y="0"/>
          <a:chExt cx="0" cy="0"/>
        </a:xfrm>
      </p:grpSpPr>
      <p:sp>
        <p:nvSpPr>
          <p:cNvPr id="36" name="slide title">
            <a:extLst>
              <a:ext uri="{FF2B5EF4-FFF2-40B4-BE49-F238E27FC236}">
                <a16:creationId xmlns:a16="http://schemas.microsoft.com/office/drawing/2014/main" id="{DEEF9A43-26C9-EAF0-7166-C2C459983FD9}"/>
              </a:ext>
            </a:extLst>
          </p:cNvPr>
          <p:cNvSpPr txBox="1">
            <a:spLocks noGrp="1"/>
          </p:cNvSpPr>
          <p:nvPr>
            <p:ph type="title"/>
          </p:nvPr>
        </p:nvSpPr>
        <p:spPr>
          <a:prstGeom prst="rect">
            <a:avLst/>
          </a:prstGeom>
        </p:spPr>
        <p:txBody>
          <a:bodyPr>
            <a:normAutofit/>
          </a:bodyPr>
          <a:lstStyle>
            <a:lvl1pPr defTabSz="1773936">
              <a:defRPr sz="8536"/>
            </a:lvl1pPr>
          </a:lstStyle>
          <a:p>
            <a:r>
              <a:rPr lang="en-US" sz="4800" dirty="0">
                <a:solidFill>
                  <a:schemeClr val="accent1"/>
                </a:solidFill>
              </a:rPr>
              <a:t>Impact of window lengths on PSD computation - </a:t>
            </a:r>
            <a:r>
              <a:rPr lang="en-US" sz="4800" dirty="0" err="1">
                <a:solidFill>
                  <a:schemeClr val="accent1"/>
                </a:solidFill>
              </a:rPr>
              <a:t>Obsinnich</a:t>
            </a:r>
            <a:endParaRPr lang="en-US" sz="4800" dirty="0"/>
          </a:p>
        </p:txBody>
      </p:sp>
      <p:sp>
        <p:nvSpPr>
          <p:cNvPr id="37" name="Wijzig tekst: klik 2x">
            <a:extLst>
              <a:ext uri="{FF2B5EF4-FFF2-40B4-BE49-F238E27FC236}">
                <a16:creationId xmlns:a16="http://schemas.microsoft.com/office/drawing/2014/main" id="{1B5A70CE-9EA8-6E73-E382-3E5A77E82B01}"/>
              </a:ext>
            </a:extLst>
          </p:cNvPr>
          <p:cNvSpPr txBox="1">
            <a:spLocks noGrp="1"/>
          </p:cNvSpPr>
          <p:nvPr>
            <p:ph type="body" idx="1"/>
          </p:nvPr>
        </p:nvSpPr>
        <p:spPr>
          <a:prstGeom prst="rect">
            <a:avLst/>
          </a:prstGeom>
        </p:spPr>
        <p:txBody>
          <a:bodyPr>
            <a:normAutofit/>
          </a:bodyPr>
          <a:lstStyle/>
          <a:p>
            <a:pPr marL="571500" indent="-571500">
              <a:buFont typeface="Arial" panose="020B0604020202020204" pitchFamily="34" charset="0"/>
              <a:buChar char="•"/>
            </a:pPr>
            <a:r>
              <a:rPr lang="en-US" sz="3600" dirty="0"/>
              <a:t>Data analyzed between Dec 04 – March 09, 2026</a:t>
            </a:r>
          </a:p>
          <a:p>
            <a:pPr marL="571500" indent="-571500">
              <a:buFont typeface="Arial" panose="020B0604020202020204" pitchFamily="34" charset="0"/>
              <a:buChar char="•"/>
            </a:pPr>
            <a:r>
              <a:rPr lang="en-US" sz="3600" dirty="0"/>
              <a:t>About a 10 dB reduction on the 50</a:t>
            </a:r>
            <a:r>
              <a:rPr lang="en-US" sz="3600" baseline="30000" dirty="0"/>
              <a:t>th</a:t>
            </a:r>
            <a:r>
              <a:rPr lang="en-US" sz="3600" dirty="0"/>
              <a:t> percentile of the PSDs is observed when reducing window lengths to 100 s from 3600 s</a:t>
            </a:r>
          </a:p>
          <a:p>
            <a:pPr marL="571500" indent="-571500">
              <a:buFont typeface="Arial" panose="020B0604020202020204" pitchFamily="34" charset="0"/>
              <a:buChar char="•"/>
            </a:pPr>
            <a:r>
              <a:rPr lang="en-US" sz="3600" dirty="0"/>
              <a:t>For shorter windows, several windows are observed without train, reflecting the ambient noise condition similar to </a:t>
            </a:r>
            <a:r>
              <a:rPr lang="en-US" sz="3600" dirty="0" err="1"/>
              <a:t>Terziet</a:t>
            </a:r>
            <a:endParaRPr lang="en-BE" sz="3600" dirty="0"/>
          </a:p>
        </p:txBody>
      </p:sp>
      <p:sp>
        <p:nvSpPr>
          <p:cNvPr id="38" name="Dianummer">
            <a:extLst>
              <a:ext uri="{FF2B5EF4-FFF2-40B4-BE49-F238E27FC236}">
                <a16:creationId xmlns:a16="http://schemas.microsoft.com/office/drawing/2014/main" id="{B2186FEB-B53F-E0E2-3771-5D3FC0DE28C8}"/>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
        <p:nvSpPr>
          <p:cNvPr id="4" name="TextBox 3">
            <a:extLst>
              <a:ext uri="{FF2B5EF4-FFF2-40B4-BE49-F238E27FC236}">
                <a16:creationId xmlns:a16="http://schemas.microsoft.com/office/drawing/2014/main" id="{95692A28-D135-DDA0-78AC-6714874E588F}"/>
              </a:ext>
            </a:extLst>
          </p:cNvPr>
          <p:cNvSpPr txBox="1"/>
          <p:nvPr/>
        </p:nvSpPr>
        <p:spPr>
          <a:xfrm>
            <a:off x="3711057" y="12226801"/>
            <a:ext cx="16477736" cy="1384995"/>
          </a:xfrm>
          <a:prstGeom prst="rect">
            <a:avLst/>
          </a:prstGeom>
          <a:noFill/>
        </p:spPr>
        <p:txBody>
          <a:bodyPr wrap="square" rtlCol="0">
            <a:spAutoFit/>
          </a:bodyPr>
          <a:lstStyle/>
          <a:p>
            <a:r>
              <a:rPr lang="en-US" sz="2800" b="1" i="1" dirty="0">
                <a:solidFill>
                  <a:schemeClr val="accent1"/>
                </a:solidFill>
              </a:rPr>
              <a:t>Figure 8: (a) The blue and red shaded bands show the 10</a:t>
            </a:r>
            <a:r>
              <a:rPr lang="en-US" sz="2800" b="1" i="1" baseline="30000" dirty="0">
                <a:solidFill>
                  <a:schemeClr val="accent1"/>
                </a:solidFill>
              </a:rPr>
              <a:t>th</a:t>
            </a:r>
            <a:r>
              <a:rPr lang="en-US" sz="2800" b="1" i="1" dirty="0">
                <a:solidFill>
                  <a:schemeClr val="accent1"/>
                </a:solidFill>
              </a:rPr>
              <a:t> and 90</a:t>
            </a:r>
            <a:r>
              <a:rPr lang="en-US" sz="2800" b="1" i="1" baseline="30000" dirty="0">
                <a:solidFill>
                  <a:schemeClr val="accent1"/>
                </a:solidFill>
              </a:rPr>
              <a:t>th</a:t>
            </a:r>
            <a:r>
              <a:rPr lang="en-US" sz="2800" b="1" i="1" dirty="0">
                <a:solidFill>
                  <a:schemeClr val="accent1"/>
                </a:solidFill>
              </a:rPr>
              <a:t> percentiles of the PSDs on the surface and at depth, respectively corresponding to 3600 s windows. The solid lines correspond to the 50</a:t>
            </a:r>
            <a:r>
              <a:rPr lang="en-US" sz="2800" b="1" i="1" baseline="30000" dirty="0">
                <a:solidFill>
                  <a:schemeClr val="accent1"/>
                </a:solidFill>
              </a:rPr>
              <a:t>th</a:t>
            </a:r>
            <a:r>
              <a:rPr lang="en-US" sz="2800" b="1" i="1" dirty="0">
                <a:solidFill>
                  <a:schemeClr val="accent1"/>
                </a:solidFill>
              </a:rPr>
              <a:t> percentile. (b) and (c) same as (a) but corresponds to window lengths of 1000 s and 100 s, respectively.</a:t>
            </a:r>
            <a:endParaRPr lang="en-BE" sz="2800" b="1" i="1" dirty="0">
              <a:solidFill>
                <a:schemeClr val="accent1"/>
              </a:solidFill>
            </a:endParaRPr>
          </a:p>
        </p:txBody>
      </p:sp>
      <p:pic>
        <p:nvPicPr>
          <p:cNvPr id="2" name="Picture 1">
            <a:extLst>
              <a:ext uri="{FF2B5EF4-FFF2-40B4-BE49-F238E27FC236}">
                <a16:creationId xmlns:a16="http://schemas.microsoft.com/office/drawing/2014/main" id="{44536725-FBBA-2712-751F-0DFF0606A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7230" y="5176201"/>
            <a:ext cx="17233646" cy="6827649"/>
          </a:xfrm>
          <a:prstGeom prst="rect">
            <a:avLst/>
          </a:prstGeom>
        </p:spPr>
      </p:pic>
    </p:spTree>
    <p:extLst>
      <p:ext uri="{BB962C8B-B14F-4D97-AF65-F5344CB8AC3E}">
        <p14:creationId xmlns:p14="http://schemas.microsoft.com/office/powerpoint/2010/main" val="369043754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5CAED-8FE8-A6A6-1112-7EA96CDCE283}"/>
            </a:ext>
          </a:extLst>
        </p:cNvPr>
        <p:cNvGrpSpPr/>
        <p:nvPr/>
      </p:nvGrpSpPr>
      <p:grpSpPr>
        <a:xfrm>
          <a:off x="0" y="0"/>
          <a:ext cx="0" cy="0"/>
          <a:chOff x="0" y="0"/>
          <a:chExt cx="0" cy="0"/>
        </a:xfrm>
      </p:grpSpPr>
      <p:sp>
        <p:nvSpPr>
          <p:cNvPr id="36" name="slide title">
            <a:extLst>
              <a:ext uri="{FF2B5EF4-FFF2-40B4-BE49-F238E27FC236}">
                <a16:creationId xmlns:a16="http://schemas.microsoft.com/office/drawing/2014/main" id="{C1AC9666-472F-2D3A-0DE6-A5057B7E571C}"/>
              </a:ext>
            </a:extLst>
          </p:cNvPr>
          <p:cNvSpPr txBox="1">
            <a:spLocks noGrp="1"/>
          </p:cNvSpPr>
          <p:nvPr>
            <p:ph type="title"/>
          </p:nvPr>
        </p:nvSpPr>
        <p:spPr>
          <a:prstGeom prst="rect">
            <a:avLst/>
          </a:prstGeom>
        </p:spPr>
        <p:txBody>
          <a:bodyPr>
            <a:normAutofit fontScale="90000"/>
          </a:bodyPr>
          <a:lstStyle>
            <a:lvl1pPr defTabSz="1773936">
              <a:defRPr sz="8536"/>
            </a:lvl1pPr>
          </a:lstStyle>
          <a:p>
            <a:r>
              <a:rPr lang="en-US" sz="4800" dirty="0">
                <a:solidFill>
                  <a:schemeClr val="accent1"/>
                </a:solidFill>
              </a:rPr>
              <a:t>Would the impact of window length be still visible if the train signals were removed?</a:t>
            </a:r>
            <a:endParaRPr lang="en-US" sz="4800" dirty="0"/>
          </a:p>
        </p:txBody>
      </p:sp>
      <mc:AlternateContent xmlns:mc="http://schemas.openxmlformats.org/markup-compatibility/2006">
        <mc:Choice xmlns:a14="http://schemas.microsoft.com/office/drawing/2010/main" Requires="a14">
          <p:sp>
            <p:nvSpPr>
              <p:cNvPr id="37" name="Wijzig tekst: klik 2x">
                <a:extLst>
                  <a:ext uri="{FF2B5EF4-FFF2-40B4-BE49-F238E27FC236}">
                    <a16:creationId xmlns:a16="http://schemas.microsoft.com/office/drawing/2014/main" id="{54C33694-ABD1-1AF4-38F5-482B5F669BA1}"/>
                  </a:ext>
                </a:extLst>
              </p:cNvPr>
              <p:cNvSpPr txBox="1">
                <a:spLocks noGrp="1"/>
              </p:cNvSpPr>
              <p:nvPr>
                <p:ph type="body" idx="1"/>
              </p:nvPr>
            </p:nvSpPr>
            <p:spPr>
              <a:prstGeom prst="rect">
                <a:avLst/>
              </a:prstGeom>
            </p:spPr>
            <p:txBody>
              <a:bodyPr>
                <a:normAutofit/>
              </a:bodyPr>
              <a:lstStyle/>
              <a:p>
                <a:pPr marL="571500" indent="-571500">
                  <a:buFont typeface="Arial" panose="020B0604020202020204" pitchFamily="34" charset="0"/>
                  <a:buChar char="•"/>
                </a:pPr>
                <a:r>
                  <a:rPr lang="en-US" sz="3600" dirty="0"/>
                  <a:t>Train window detector</a:t>
                </a:r>
              </a:p>
              <a:p>
                <a:pPr lvl="1"/>
                <a:r>
                  <a:rPr lang="en-US" sz="3200" dirty="0"/>
                  <a:t>Compute </a:t>
                </a:r>
                <a14:m>
                  <m:oMath xmlns:m="http://schemas.openxmlformats.org/officeDocument/2006/math">
                    <m:r>
                      <m:rPr>
                        <m:sty m:val="p"/>
                      </m:rPr>
                      <a:rPr lang="en-US" sz="3200">
                        <a:latin typeface="Cambria Math" panose="02040503050406030204" pitchFamily="18" charset="0"/>
                      </a:rPr>
                      <m:t>L</m:t>
                    </m:r>
                    <m:d>
                      <m:dPr>
                        <m:ctrlPr>
                          <a:rPr lang="en-US" sz="3200" i="1">
                            <a:latin typeface="Cambria Math" panose="02040503050406030204" pitchFamily="18" charset="0"/>
                          </a:rPr>
                        </m:ctrlPr>
                      </m:dPr>
                      <m:e>
                        <m:r>
                          <m:rPr>
                            <m:sty m:val="p"/>
                          </m:rPr>
                          <a:rPr lang="en-US" sz="3200">
                            <a:latin typeface="Cambria Math" panose="02040503050406030204" pitchFamily="18" charset="0"/>
                          </a:rPr>
                          <m:t>f</m:t>
                        </m:r>
                        <m:r>
                          <a:rPr lang="en-US" sz="3200">
                            <a:latin typeface="Cambria Math" panose="02040503050406030204" pitchFamily="18" charset="0"/>
                          </a:rPr>
                          <m:t>,</m:t>
                        </m:r>
                        <m:r>
                          <m:rPr>
                            <m:sty m:val="p"/>
                          </m:rPr>
                          <a:rPr lang="en-US" sz="3200">
                            <a:latin typeface="Cambria Math" panose="02040503050406030204" pitchFamily="18" charset="0"/>
                          </a:rPr>
                          <m:t>t</m:t>
                        </m:r>
                      </m:e>
                    </m:d>
                    <m:r>
                      <a:rPr lang="en-US" sz="3200">
                        <a:latin typeface="Cambria Math" panose="02040503050406030204" pitchFamily="18" charset="0"/>
                      </a:rPr>
                      <m:t>=10</m:t>
                    </m:r>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log</m:t>
                        </m:r>
                      </m:fName>
                      <m:e>
                        <m:r>
                          <m:rPr>
                            <m:sty m:val="p"/>
                          </m:rPr>
                          <a:rPr lang="en-US" sz="3200">
                            <a:latin typeface="Cambria Math" panose="02040503050406030204" pitchFamily="18" charset="0"/>
                          </a:rPr>
                          <m:t>S</m:t>
                        </m:r>
                        <m:r>
                          <a:rPr lang="en-US" sz="3200">
                            <a:latin typeface="Cambria Math" panose="02040503050406030204" pitchFamily="18" charset="0"/>
                          </a:rPr>
                          <m:t>(</m:t>
                        </m:r>
                        <m:r>
                          <m:rPr>
                            <m:sty m:val="p"/>
                          </m:rPr>
                          <a:rPr lang="en-US" sz="3200">
                            <a:latin typeface="Cambria Math" panose="02040503050406030204" pitchFamily="18" charset="0"/>
                          </a:rPr>
                          <m:t>f</m:t>
                        </m:r>
                        <m:r>
                          <a:rPr lang="en-US" sz="3200">
                            <a:latin typeface="Cambria Math" panose="02040503050406030204" pitchFamily="18" charset="0"/>
                          </a:rPr>
                          <m:t>,</m:t>
                        </m:r>
                        <m:r>
                          <m:rPr>
                            <m:sty m:val="p"/>
                          </m:rPr>
                          <a:rPr lang="en-US" sz="3200">
                            <a:latin typeface="Cambria Math" panose="02040503050406030204" pitchFamily="18" charset="0"/>
                          </a:rPr>
                          <m:t>t</m:t>
                        </m:r>
                        <m:r>
                          <a:rPr lang="en-US" sz="3200">
                            <a:latin typeface="Cambria Math" panose="02040503050406030204" pitchFamily="18" charset="0"/>
                          </a:rPr>
                          <m:t>)</m:t>
                        </m:r>
                      </m:e>
                    </m:func>
                    <m:r>
                      <a:rPr lang="en-US" sz="3200">
                        <a:latin typeface="Cambria Math" panose="02040503050406030204" pitchFamily="18" charset="0"/>
                      </a:rPr>
                      <m:t>,</m:t>
                    </m:r>
                  </m:oMath>
                </a14:m>
                <a:r>
                  <a:rPr lang="en-US" sz="3200" dirty="0"/>
                  <a:t> where </a:t>
                </a:r>
                <a14:m>
                  <m:oMath xmlns:m="http://schemas.openxmlformats.org/officeDocument/2006/math">
                    <m:r>
                      <m:rPr>
                        <m:sty m:val="p"/>
                      </m:rPr>
                      <a:rPr lang="en-US" sz="3200">
                        <a:latin typeface="Cambria Math" panose="02040503050406030204" pitchFamily="18" charset="0"/>
                      </a:rPr>
                      <m:t>S</m:t>
                    </m:r>
                    <m:r>
                      <a:rPr lang="en-US" sz="3200">
                        <a:latin typeface="Cambria Math" panose="02040503050406030204" pitchFamily="18" charset="0"/>
                      </a:rPr>
                      <m:t>(</m:t>
                    </m:r>
                    <m:r>
                      <m:rPr>
                        <m:sty m:val="p"/>
                      </m:rPr>
                      <a:rPr lang="en-US" sz="3200">
                        <a:latin typeface="Cambria Math" panose="02040503050406030204" pitchFamily="18" charset="0"/>
                      </a:rPr>
                      <m:t>f</m:t>
                    </m:r>
                    <m:r>
                      <a:rPr lang="en-US" sz="3200">
                        <a:latin typeface="Cambria Math" panose="02040503050406030204" pitchFamily="18" charset="0"/>
                      </a:rPr>
                      <m:t>,</m:t>
                    </m:r>
                    <m:r>
                      <m:rPr>
                        <m:sty m:val="p"/>
                      </m:rPr>
                      <a:rPr lang="en-US" sz="3200">
                        <a:latin typeface="Cambria Math" panose="02040503050406030204" pitchFamily="18" charset="0"/>
                      </a:rPr>
                      <m:t>t</m:t>
                    </m:r>
                    <m:r>
                      <a:rPr lang="en-US" sz="3200">
                        <a:latin typeface="Cambria Math" panose="02040503050406030204" pitchFamily="18" charset="0"/>
                      </a:rPr>
                      <m:t>)</m:t>
                    </m:r>
                  </m:oMath>
                </a14:m>
                <a:r>
                  <a:rPr lang="en-US" sz="3200" dirty="0"/>
                  <a:t> is the spectrogram</a:t>
                </a:r>
              </a:p>
              <a:p>
                <a:pPr lvl="1"/>
                <a:r>
                  <a:rPr lang="en-US" sz="3200" dirty="0"/>
                  <a:t>Get median over time </a:t>
                </a:r>
                <a14:m>
                  <m:oMath xmlns:m="http://schemas.openxmlformats.org/officeDocument/2006/math">
                    <m:r>
                      <m:rPr>
                        <m:sty m:val="p"/>
                      </m:rPr>
                      <a:rPr lang="en-US" sz="3200">
                        <a:latin typeface="Cambria Math" panose="02040503050406030204" pitchFamily="18" charset="0"/>
                      </a:rPr>
                      <m:t>m</m:t>
                    </m:r>
                    <m:d>
                      <m:dPr>
                        <m:ctrlPr>
                          <a:rPr lang="en-US" sz="3200" i="1">
                            <a:latin typeface="Cambria Math" panose="02040503050406030204" pitchFamily="18" charset="0"/>
                          </a:rPr>
                        </m:ctrlPr>
                      </m:dPr>
                      <m:e>
                        <m:r>
                          <m:rPr>
                            <m:sty m:val="p"/>
                          </m:rPr>
                          <a:rPr lang="en-US" sz="3200">
                            <a:latin typeface="Cambria Math" panose="02040503050406030204" pitchFamily="18" charset="0"/>
                          </a:rPr>
                          <m:t>f</m:t>
                        </m:r>
                      </m:e>
                    </m:d>
                    <m:r>
                      <a:rPr lang="en-US" sz="3200">
                        <a:latin typeface="Cambria Math" panose="02040503050406030204" pitchFamily="18" charset="0"/>
                      </a:rPr>
                      <m:t>=</m:t>
                    </m:r>
                    <m:r>
                      <m:rPr>
                        <m:sty m:val="p"/>
                      </m:rPr>
                      <a:rPr lang="en-US" sz="3200">
                        <a:latin typeface="Cambria Math" panose="02040503050406030204" pitchFamily="18" charset="0"/>
                      </a:rPr>
                      <m:t>media</m:t>
                    </m:r>
                    <m:sSub>
                      <m:sSubPr>
                        <m:ctrlPr>
                          <a:rPr lang="en-US" sz="3200" i="1">
                            <a:latin typeface="Cambria Math" panose="02040503050406030204" pitchFamily="18" charset="0"/>
                          </a:rPr>
                        </m:ctrlPr>
                      </m:sSubPr>
                      <m:e>
                        <m:r>
                          <m:rPr>
                            <m:sty m:val="p"/>
                          </m:rPr>
                          <a:rPr lang="en-US" sz="3200">
                            <a:latin typeface="Cambria Math" panose="02040503050406030204" pitchFamily="18" charset="0"/>
                          </a:rPr>
                          <m:t>n</m:t>
                        </m:r>
                      </m:e>
                      <m:sub>
                        <m:r>
                          <m:rPr>
                            <m:sty m:val="p"/>
                          </m:rPr>
                          <a:rPr lang="en-US" sz="3200">
                            <a:latin typeface="Cambria Math" panose="02040503050406030204" pitchFamily="18" charset="0"/>
                          </a:rPr>
                          <m:t>t</m:t>
                        </m:r>
                      </m:sub>
                    </m:sSub>
                    <m:d>
                      <m:dPr>
                        <m:ctrlPr>
                          <a:rPr lang="en-US" sz="3200" i="1">
                            <a:latin typeface="Cambria Math" panose="02040503050406030204" pitchFamily="18" charset="0"/>
                          </a:rPr>
                        </m:ctrlPr>
                      </m:dPr>
                      <m:e>
                        <m:r>
                          <m:rPr>
                            <m:sty m:val="p"/>
                          </m:rPr>
                          <a:rPr lang="en-US" sz="3200">
                            <a:latin typeface="Cambria Math" panose="02040503050406030204" pitchFamily="18" charset="0"/>
                          </a:rPr>
                          <m:t>L</m:t>
                        </m:r>
                        <m:d>
                          <m:dPr>
                            <m:ctrlPr>
                              <a:rPr lang="en-US" sz="3200" i="1">
                                <a:latin typeface="Cambria Math" panose="02040503050406030204" pitchFamily="18" charset="0"/>
                              </a:rPr>
                            </m:ctrlPr>
                          </m:dPr>
                          <m:e>
                            <m:r>
                              <m:rPr>
                                <m:sty m:val="p"/>
                              </m:rPr>
                              <a:rPr lang="en-US" sz="3200">
                                <a:latin typeface="Cambria Math" panose="02040503050406030204" pitchFamily="18" charset="0"/>
                              </a:rPr>
                              <m:t>f</m:t>
                            </m:r>
                            <m:r>
                              <a:rPr lang="en-US" sz="3200">
                                <a:latin typeface="Cambria Math" panose="02040503050406030204" pitchFamily="18" charset="0"/>
                              </a:rPr>
                              <m:t>,</m:t>
                            </m:r>
                            <m:r>
                              <m:rPr>
                                <m:sty m:val="p"/>
                              </m:rPr>
                              <a:rPr lang="en-US" sz="3200">
                                <a:latin typeface="Cambria Math" panose="02040503050406030204" pitchFamily="18" charset="0"/>
                              </a:rPr>
                              <m:t>t</m:t>
                            </m:r>
                          </m:e>
                        </m:d>
                      </m:e>
                    </m:d>
                  </m:oMath>
                </a14:m>
                <a:endParaRPr lang="en-US" sz="3200" dirty="0"/>
              </a:p>
              <a:p>
                <a:pPr lvl="1"/>
                <a:r>
                  <a:rPr lang="en-US" sz="3200" dirty="0"/>
                  <a:t>Compute median absolute deviation over time </a:t>
                </a:r>
                <a14:m>
                  <m:oMath xmlns:m="http://schemas.openxmlformats.org/officeDocument/2006/math">
                    <m:r>
                      <a:rPr lang="en-US" sz="3200" i="1">
                        <a:latin typeface="Cambria Math" panose="02040503050406030204" pitchFamily="18" charset="0"/>
                      </a:rPr>
                      <m:t>𝑑</m:t>
                    </m:r>
                    <m:d>
                      <m:dPr>
                        <m:ctrlPr>
                          <a:rPr lang="en-US" sz="3200" i="1">
                            <a:latin typeface="Cambria Math" panose="02040503050406030204" pitchFamily="18" charset="0"/>
                          </a:rPr>
                        </m:ctrlPr>
                      </m:dPr>
                      <m:e>
                        <m:r>
                          <a:rPr lang="en-US" sz="3200" i="1">
                            <a:latin typeface="Cambria Math" panose="02040503050406030204" pitchFamily="18" charset="0"/>
                          </a:rPr>
                          <m:t>𝑓</m:t>
                        </m:r>
                      </m:e>
                    </m:d>
                    <m:r>
                      <a:rPr lang="en-US" sz="3200" i="1">
                        <a:latin typeface="Cambria Math" panose="02040503050406030204" pitchFamily="18" charset="0"/>
                      </a:rPr>
                      <m:t>=</m:t>
                    </m:r>
                    <m:sSub>
                      <m:sSubPr>
                        <m:ctrlPr>
                          <a:rPr lang="en-US" sz="3200" i="1">
                            <a:latin typeface="Cambria Math" panose="02040503050406030204" pitchFamily="18" charset="0"/>
                          </a:rPr>
                        </m:ctrlPr>
                      </m:sSubPr>
                      <m:e>
                        <m:r>
                          <m:rPr>
                            <m:sty m:val="p"/>
                          </m:rPr>
                          <a:rPr lang="en-US" sz="3200">
                            <a:latin typeface="Cambria Math" panose="02040503050406030204" pitchFamily="18" charset="0"/>
                          </a:rPr>
                          <m:t>median</m:t>
                        </m:r>
                      </m:e>
                      <m:sub>
                        <m:r>
                          <m:rPr>
                            <m:sty m:val="p"/>
                          </m:rPr>
                          <a:rPr lang="en-US" sz="3200">
                            <a:latin typeface="Cambria Math" panose="02040503050406030204" pitchFamily="18" charset="0"/>
                          </a:rPr>
                          <m:t>t</m:t>
                        </m:r>
                      </m:sub>
                    </m:sSub>
                    <m:r>
                      <a:rPr lang="en-US" sz="3200">
                        <a:latin typeface="Cambria Math" panose="02040503050406030204" pitchFamily="18" charset="0"/>
                      </a:rPr>
                      <m:t>(|</m:t>
                    </m:r>
                    <m:r>
                      <m:rPr>
                        <m:sty m:val="p"/>
                      </m:rPr>
                      <a:rPr lang="en-US" sz="3200">
                        <a:latin typeface="Cambria Math" panose="02040503050406030204" pitchFamily="18" charset="0"/>
                      </a:rPr>
                      <m:t>L</m:t>
                    </m:r>
                    <m:d>
                      <m:dPr>
                        <m:ctrlPr>
                          <a:rPr lang="en-US" sz="3200" i="1">
                            <a:latin typeface="Cambria Math" panose="02040503050406030204" pitchFamily="18" charset="0"/>
                          </a:rPr>
                        </m:ctrlPr>
                      </m:dPr>
                      <m:e>
                        <m:r>
                          <m:rPr>
                            <m:sty m:val="p"/>
                          </m:rPr>
                          <a:rPr lang="en-US" sz="3200">
                            <a:latin typeface="Cambria Math" panose="02040503050406030204" pitchFamily="18" charset="0"/>
                          </a:rPr>
                          <m:t>f</m:t>
                        </m:r>
                        <m:r>
                          <a:rPr lang="en-US" sz="3200">
                            <a:latin typeface="Cambria Math" panose="02040503050406030204" pitchFamily="18" charset="0"/>
                          </a:rPr>
                          <m:t>,</m:t>
                        </m:r>
                        <m:r>
                          <m:rPr>
                            <m:sty m:val="p"/>
                          </m:rPr>
                          <a:rPr lang="en-US" sz="3200">
                            <a:latin typeface="Cambria Math" panose="02040503050406030204" pitchFamily="18" charset="0"/>
                          </a:rPr>
                          <m:t>t</m:t>
                        </m:r>
                      </m:e>
                    </m:d>
                    <m:r>
                      <a:rPr lang="en-US" sz="3200">
                        <a:latin typeface="Cambria Math" panose="02040503050406030204" pitchFamily="18" charset="0"/>
                      </a:rPr>
                      <m:t>−</m:t>
                    </m:r>
                    <m:r>
                      <m:rPr>
                        <m:sty m:val="p"/>
                      </m:rPr>
                      <a:rPr lang="en-US" sz="3200">
                        <a:latin typeface="Cambria Math" panose="02040503050406030204" pitchFamily="18" charset="0"/>
                      </a:rPr>
                      <m:t>m</m:t>
                    </m:r>
                    <m:r>
                      <a:rPr lang="en-US" sz="3200">
                        <a:latin typeface="Cambria Math" panose="02040503050406030204" pitchFamily="18" charset="0"/>
                      </a:rPr>
                      <m:t>(</m:t>
                    </m:r>
                    <m:r>
                      <m:rPr>
                        <m:sty m:val="p"/>
                      </m:rPr>
                      <a:rPr lang="en-US" sz="3200">
                        <a:latin typeface="Cambria Math" panose="02040503050406030204" pitchFamily="18" charset="0"/>
                      </a:rPr>
                      <m:t>f</m:t>
                    </m:r>
                    <m:r>
                      <a:rPr lang="en-US" sz="3200">
                        <a:latin typeface="Cambria Math" panose="02040503050406030204" pitchFamily="18" charset="0"/>
                      </a:rPr>
                      <m:t>)|)</m:t>
                    </m:r>
                  </m:oMath>
                </a14:m>
                <a:endParaRPr lang="en-US" sz="2800" dirty="0"/>
              </a:p>
              <a:p>
                <a:pPr lvl="1"/>
                <a:r>
                  <a:rPr lang="en-US" sz="3200" dirty="0"/>
                  <a:t>The z score is defined as </a:t>
                </a:r>
                <a14:m>
                  <m:oMath xmlns:m="http://schemas.openxmlformats.org/officeDocument/2006/math">
                    <m:r>
                      <a:rPr lang="en-US" sz="3600" i="1">
                        <a:latin typeface="Cambria Math" panose="02040503050406030204" pitchFamily="18" charset="0"/>
                      </a:rPr>
                      <m:t>𝑧</m:t>
                    </m:r>
                    <m:d>
                      <m:dPr>
                        <m:ctrlPr>
                          <a:rPr lang="en-US" sz="3600" i="1">
                            <a:latin typeface="Cambria Math" panose="02040503050406030204" pitchFamily="18" charset="0"/>
                          </a:rPr>
                        </m:ctrlPr>
                      </m:dPr>
                      <m:e>
                        <m:r>
                          <a:rPr lang="en-US" sz="3600" i="1">
                            <a:latin typeface="Cambria Math" panose="02040503050406030204" pitchFamily="18" charset="0"/>
                          </a:rPr>
                          <m:t>𝑓</m:t>
                        </m:r>
                        <m:r>
                          <a:rPr lang="en-US" sz="3600" i="1">
                            <a:latin typeface="Cambria Math" panose="02040503050406030204" pitchFamily="18" charset="0"/>
                          </a:rPr>
                          <m:t>,</m:t>
                        </m:r>
                        <m:r>
                          <a:rPr lang="en-US" sz="3600" i="1">
                            <a:latin typeface="Cambria Math" panose="02040503050406030204" pitchFamily="18" charset="0"/>
                          </a:rPr>
                          <m:t>𝑡</m:t>
                        </m:r>
                      </m:e>
                    </m:d>
                    <m:r>
                      <a:rPr lang="en-US" sz="3600" i="1">
                        <a:latin typeface="Cambria Math" panose="02040503050406030204" pitchFamily="18" charset="0"/>
                      </a:rPr>
                      <m:t>= </m:t>
                    </m:r>
                    <m:f>
                      <m:fPr>
                        <m:ctrlPr>
                          <a:rPr lang="en-US" sz="3600" i="1">
                            <a:latin typeface="Cambria Math" panose="02040503050406030204" pitchFamily="18" charset="0"/>
                          </a:rPr>
                        </m:ctrlPr>
                      </m:fPr>
                      <m:num>
                        <m:r>
                          <a:rPr lang="en-US" sz="3600" i="1">
                            <a:latin typeface="Cambria Math" panose="02040503050406030204" pitchFamily="18" charset="0"/>
                          </a:rPr>
                          <m:t>(</m:t>
                        </m:r>
                        <m:r>
                          <a:rPr lang="en-US" sz="3600" i="1">
                            <a:latin typeface="Cambria Math" panose="02040503050406030204" pitchFamily="18" charset="0"/>
                          </a:rPr>
                          <m:t>𝐿</m:t>
                        </m:r>
                        <m:d>
                          <m:dPr>
                            <m:ctrlPr>
                              <a:rPr lang="en-US" sz="3600" i="1">
                                <a:latin typeface="Cambria Math" panose="02040503050406030204" pitchFamily="18" charset="0"/>
                              </a:rPr>
                            </m:ctrlPr>
                          </m:dPr>
                          <m:e>
                            <m:r>
                              <a:rPr lang="en-US" sz="3600" i="1">
                                <a:latin typeface="Cambria Math" panose="02040503050406030204" pitchFamily="18" charset="0"/>
                              </a:rPr>
                              <m:t>𝑓</m:t>
                            </m:r>
                            <m:r>
                              <a:rPr lang="en-US" sz="3600" i="1">
                                <a:latin typeface="Cambria Math" panose="02040503050406030204" pitchFamily="18" charset="0"/>
                              </a:rPr>
                              <m:t>,</m:t>
                            </m:r>
                            <m:r>
                              <a:rPr lang="en-US" sz="3600" i="1">
                                <a:latin typeface="Cambria Math" panose="02040503050406030204" pitchFamily="18" charset="0"/>
                              </a:rPr>
                              <m:t>𝑡</m:t>
                            </m:r>
                          </m:e>
                        </m:d>
                        <m:r>
                          <a:rPr lang="en-US" sz="3600" i="1">
                            <a:latin typeface="Cambria Math" panose="02040503050406030204" pitchFamily="18" charset="0"/>
                          </a:rPr>
                          <m:t>−</m:t>
                        </m:r>
                        <m:r>
                          <a:rPr lang="en-US" sz="3600" i="1">
                            <a:latin typeface="Cambria Math" panose="02040503050406030204" pitchFamily="18" charset="0"/>
                          </a:rPr>
                          <m:t>𝑚</m:t>
                        </m:r>
                        <m:r>
                          <a:rPr lang="en-US" sz="3600" i="1">
                            <a:latin typeface="Cambria Math" panose="02040503050406030204" pitchFamily="18" charset="0"/>
                          </a:rPr>
                          <m:t>(</m:t>
                        </m:r>
                        <m:r>
                          <a:rPr lang="en-US" sz="3600" i="1">
                            <a:latin typeface="Cambria Math" panose="02040503050406030204" pitchFamily="18" charset="0"/>
                          </a:rPr>
                          <m:t>𝑓</m:t>
                        </m:r>
                        <m:r>
                          <a:rPr lang="en-US" sz="3600" i="1">
                            <a:latin typeface="Cambria Math" panose="02040503050406030204" pitchFamily="18" charset="0"/>
                          </a:rPr>
                          <m:t>))</m:t>
                        </m:r>
                      </m:num>
                      <m:den>
                        <m:r>
                          <a:rPr lang="en-US" sz="3600" i="1">
                            <a:latin typeface="Cambria Math" panose="02040503050406030204" pitchFamily="18" charset="0"/>
                          </a:rPr>
                          <m:t>𝑑</m:t>
                        </m:r>
                        <m:r>
                          <a:rPr lang="en-US" sz="3600" i="1">
                            <a:latin typeface="Cambria Math" panose="02040503050406030204" pitchFamily="18" charset="0"/>
                          </a:rPr>
                          <m:t>(</m:t>
                        </m:r>
                        <m:r>
                          <a:rPr lang="en-US" sz="3600" i="1">
                            <a:latin typeface="Cambria Math" panose="02040503050406030204" pitchFamily="18" charset="0"/>
                          </a:rPr>
                          <m:t>𝑓</m:t>
                        </m:r>
                        <m:r>
                          <a:rPr lang="en-US" sz="3600" i="1">
                            <a:latin typeface="Cambria Math" panose="02040503050406030204" pitchFamily="18" charset="0"/>
                          </a:rPr>
                          <m:t>)</m:t>
                        </m:r>
                      </m:den>
                    </m:f>
                  </m:oMath>
                </a14:m>
                <a:endParaRPr lang="en-US" sz="3200" dirty="0"/>
              </a:p>
              <a:p>
                <a:pPr lvl="1"/>
                <a:r>
                  <a:rPr lang="en-US" sz="3200" dirty="0"/>
                  <a:t>Set a threshold of 2.5 of z-score and get the start and end of train dominated signal</a:t>
                </a:r>
              </a:p>
              <a:p>
                <a:pPr marL="1562100" lvl="1" indent="-571500">
                  <a:buFont typeface="Arial" panose="020B0604020202020204" pitchFamily="34" charset="0"/>
                  <a:buChar char="•"/>
                </a:pPr>
                <a:endParaRPr lang="en-BE" sz="3200" dirty="0"/>
              </a:p>
            </p:txBody>
          </p:sp>
        </mc:Choice>
        <mc:Fallback>
          <p:sp>
            <p:nvSpPr>
              <p:cNvPr id="37" name="Wijzig tekst: klik 2x">
                <a:extLst>
                  <a:ext uri="{FF2B5EF4-FFF2-40B4-BE49-F238E27FC236}">
                    <a16:creationId xmlns:a16="http://schemas.microsoft.com/office/drawing/2014/main" id="{54C33694-ABD1-1AF4-38F5-482B5F669BA1}"/>
                  </a:ext>
                </a:extLst>
              </p:cNvPr>
              <p:cNvSpPr txBox="1">
                <a:spLocks noGrp="1" noRot="1" noChangeAspect="1" noMove="1" noResize="1" noEditPoints="1" noAdjustHandles="1" noChangeArrowheads="1" noChangeShapeType="1" noTextEdit="1"/>
              </p:cNvSpPr>
              <p:nvPr>
                <p:ph type="body" idx="1"/>
              </p:nvPr>
            </p:nvSpPr>
            <p:spPr>
              <a:prstGeom prst="rect">
                <a:avLst/>
              </a:prstGeom>
              <a:blipFill>
                <a:blip r:embed="rId2"/>
                <a:stretch>
                  <a:fillRect l="-741" t="-1010"/>
                </a:stretch>
              </a:blipFill>
            </p:spPr>
            <p:txBody>
              <a:bodyPr/>
              <a:lstStyle/>
              <a:p>
                <a:r>
                  <a:rPr lang="en-BE">
                    <a:noFill/>
                  </a:rPr>
                  <a:t> </a:t>
                </a:r>
              </a:p>
            </p:txBody>
          </p:sp>
        </mc:Fallback>
      </mc:AlternateContent>
      <p:sp>
        <p:nvSpPr>
          <p:cNvPr id="38" name="Dianummer">
            <a:extLst>
              <a:ext uri="{FF2B5EF4-FFF2-40B4-BE49-F238E27FC236}">
                <a16:creationId xmlns:a16="http://schemas.microsoft.com/office/drawing/2014/main" id="{8E1F991B-AFFA-C5E5-A6FC-85B7B9C72835}"/>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4" name="TextBox 3">
            <a:extLst>
              <a:ext uri="{FF2B5EF4-FFF2-40B4-BE49-F238E27FC236}">
                <a16:creationId xmlns:a16="http://schemas.microsoft.com/office/drawing/2014/main" id="{0A3A6662-B1A1-C159-AD56-67DD8C4A424C}"/>
              </a:ext>
            </a:extLst>
          </p:cNvPr>
          <p:cNvSpPr txBox="1"/>
          <p:nvPr/>
        </p:nvSpPr>
        <p:spPr>
          <a:xfrm>
            <a:off x="3711056" y="11887326"/>
            <a:ext cx="16924727" cy="1384995"/>
          </a:xfrm>
          <a:prstGeom prst="rect">
            <a:avLst/>
          </a:prstGeom>
          <a:noFill/>
        </p:spPr>
        <p:txBody>
          <a:bodyPr wrap="square" rtlCol="0">
            <a:spAutoFit/>
          </a:bodyPr>
          <a:lstStyle/>
          <a:p>
            <a:r>
              <a:rPr lang="en-US" sz="2800" b="1" i="1" dirty="0">
                <a:solidFill>
                  <a:schemeClr val="accent1"/>
                </a:solidFill>
              </a:rPr>
              <a:t>Figure 9 (a) Spectrogram of the raw data from OBSN BHZ during midnight of Feb 24, 2026 which shows several pass in the span of two hours. (b) The z-score derived from the spectrogram and a hard threshold of 2.5 is used to detected train-passing windows</a:t>
            </a:r>
            <a:endParaRPr lang="en-BE" sz="2800" b="1" i="1" dirty="0">
              <a:solidFill>
                <a:schemeClr val="accent1"/>
              </a:solidFill>
            </a:endParaRPr>
          </a:p>
        </p:txBody>
      </p:sp>
      <p:pic>
        <p:nvPicPr>
          <p:cNvPr id="2" name="Picture 1">
            <a:extLst>
              <a:ext uri="{FF2B5EF4-FFF2-40B4-BE49-F238E27FC236}">
                <a16:creationId xmlns:a16="http://schemas.microsoft.com/office/drawing/2014/main" id="{74EB1509-2BAD-518C-1B71-E41461BFA8B8}"/>
              </a:ext>
            </a:extLst>
          </p:cNvPr>
          <p:cNvPicPr>
            <a:picLocks noChangeAspect="1"/>
          </p:cNvPicPr>
          <p:nvPr/>
        </p:nvPicPr>
        <p:blipFill>
          <a:blip r:embed="rId3">
            <a:extLst>
              <a:ext uri="{28A0092B-C50C-407E-A947-70E740481C1C}">
                <a14:useLocalDpi xmlns:a14="http://schemas.microsoft.com/office/drawing/2010/main" val="0"/>
              </a:ext>
            </a:extLst>
          </a:blip>
          <a:srcRect b="37266"/>
          <a:stretch>
            <a:fillRect/>
          </a:stretch>
        </p:blipFill>
        <p:spPr>
          <a:xfrm>
            <a:off x="3160580" y="5666159"/>
            <a:ext cx="16634946" cy="5916051"/>
          </a:xfrm>
          <a:prstGeom prst="rect">
            <a:avLst/>
          </a:prstGeom>
        </p:spPr>
      </p:pic>
    </p:spTree>
    <p:extLst>
      <p:ext uri="{BB962C8B-B14F-4D97-AF65-F5344CB8AC3E}">
        <p14:creationId xmlns:p14="http://schemas.microsoft.com/office/powerpoint/2010/main" val="1250228332"/>
      </p:ext>
    </p:extLst>
  </p:cSld>
  <p:clrMapOvr>
    <a:masterClrMapping/>
  </p:clrMapOvr>
  <p:transition spd="med"/>
</p:sld>
</file>

<file path=ppt/theme/theme1.xml><?xml version="1.0" encoding="utf-8"?>
<a:theme xmlns:a="http://schemas.openxmlformats.org/drawingml/2006/main" name="31_ColorGradientLight">
  <a:themeElements>
    <a:clrScheme name="31_ColorGradientLigh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1_ColorGradientLight">
      <a:majorFont>
        <a:latin typeface="Graphik Semibold"/>
        <a:ea typeface="Graphik Semibold"/>
        <a:cs typeface="Graphik Semibold"/>
      </a:majorFont>
      <a:minorFont>
        <a:latin typeface="Graphik Semibold"/>
        <a:ea typeface="Graphik Semibold"/>
        <a:cs typeface="Graphik Semibold"/>
      </a:minorFont>
    </a:fontScheme>
    <a:fmtScheme name="31_ColorGradien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000000"/>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1_ColorGradientLight">
  <a:themeElements>
    <a:clrScheme name="31_ColorGradientLigh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1_ColorGradientLight">
      <a:majorFont>
        <a:latin typeface="Graphik Semibold"/>
        <a:ea typeface="Graphik Semibold"/>
        <a:cs typeface="Graphik Semibold"/>
      </a:majorFont>
      <a:minorFont>
        <a:latin typeface="Graphik Semibold"/>
        <a:ea typeface="Graphik Semibold"/>
        <a:cs typeface="Graphik Semibold"/>
      </a:minorFont>
    </a:fontScheme>
    <a:fmtScheme name="31_ColorGradien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000000"/>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2123</Words>
  <Application>Microsoft Office PowerPoint</Application>
  <PresentationFormat>Custom</PresentationFormat>
  <Paragraphs>120</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Cambria Math</vt:lpstr>
      <vt:lpstr>Graphik</vt:lpstr>
      <vt:lpstr>Helvetica Neue</vt:lpstr>
      <vt:lpstr>31_ColorGradientLight</vt:lpstr>
      <vt:lpstr>PowerPoint Presentation</vt:lpstr>
      <vt:lpstr>Three stations considered in the analysis: Obsinnich, Teuven, and Terziet</vt:lpstr>
      <vt:lpstr>Impact of window lengths on PSD computation – Terziet</vt:lpstr>
      <vt:lpstr>Impact of window lengths on PSD computation - Terziet</vt:lpstr>
      <vt:lpstr>Impact of window lengths on PSD computation – Terziet surface to depth attenuation</vt:lpstr>
      <vt:lpstr>The case of Obsinnich during peak hours of the day</vt:lpstr>
      <vt:lpstr>Obsinnich during night</vt:lpstr>
      <vt:lpstr>Impact of window lengths on PSD computation - Obsinnich</vt:lpstr>
      <vt:lpstr>Would the impact of window length be still visible if the train signals were removed?</vt:lpstr>
      <vt:lpstr>Impact of window length on PSD computation after masking train signals - Obsinnich</vt:lpstr>
      <vt:lpstr>Comparing PSDs  for time intervals with and without trains- Obsinnich</vt:lpstr>
      <vt:lpstr>Comparing surface/depth attenuation for time intervals with and without trains- Obsinnich</vt:lpstr>
      <vt:lpstr>Comparing PSDs  for time intervals with and without trains- Teuven</vt:lpstr>
      <vt:lpstr>Comparing spectrograms between Obsinnich and Teuven</vt:lpstr>
      <vt:lpstr>Some statistics about the train signals – total events per station</vt:lpstr>
      <vt:lpstr>Some statistics about the train signals – duration of train signals</vt:lpstr>
      <vt:lpstr>Do the noise from the freight trains propagate to Terziet?</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Soumen Koley</dc:creator>
  <cp:lastModifiedBy>Soumen Koley</cp:lastModifiedBy>
  <cp:revision>39</cp:revision>
  <dcterms:modified xsi:type="dcterms:W3CDTF">2026-04-14T09:43:35Z</dcterms:modified>
</cp:coreProperties>
</file>