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12192000"/>
  <p:embeddedFontLst>
    <p:embeddedFont>
      <p:font typeface="Play" pitchFamily="82" charset="77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FhUSj/SRzkkOXbpAB1ORRw7qP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/>
    <p:restoredTop sz="94637"/>
  </p:normalViewPr>
  <p:slideViewPr>
    <p:cSldViewPr snapToGrid="0">
      <p:cViewPr varScale="1">
        <p:scale>
          <a:sx n="127" d="100"/>
          <a:sy n="127" d="100"/>
        </p:scale>
        <p:origin x="200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914400"/>
            <a:ext cx="4572225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>
          <a:extLst>
            <a:ext uri="{FF2B5EF4-FFF2-40B4-BE49-F238E27FC236}">
              <a16:creationId xmlns:a16="http://schemas.microsoft.com/office/drawing/2014/main" id="{F69A6A1D-2152-01D9-9907-6CF9BB9C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:notes">
            <a:extLst>
              <a:ext uri="{FF2B5EF4-FFF2-40B4-BE49-F238E27FC236}">
                <a16:creationId xmlns:a16="http://schemas.microsoft.com/office/drawing/2014/main" id="{1E1E4AC4-D2CA-6D1F-2C6A-685767246A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:notes">
            <a:extLst>
              <a:ext uri="{FF2B5EF4-FFF2-40B4-BE49-F238E27FC236}">
                <a16:creationId xmlns:a16="http://schemas.microsoft.com/office/drawing/2014/main" id="{76DB75D6-6477-228C-08BB-53FA3EE85A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496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:notes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00" y="914400"/>
            <a:ext cx="8128000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B_MASTER">
  <p:cSld name="SCB_MASTER">
    <p:bg>
      <p:bgPr>
        <a:solidFill>
          <a:srgbClr val="F5F7FA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3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63A63"/>
          </a:solidFill>
          <a:ln w="12700" cap="flat" cmpd="sng">
            <a:solidFill>
              <a:srgbClr val="163A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3"/>
          <p:cNvSpPr/>
          <p:nvPr/>
        </p:nvSpPr>
        <p:spPr>
          <a:xfrm>
            <a:off x="182880" y="91440"/>
            <a:ext cx="411480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lang="en-US" sz="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4th SCB Workshop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" name="Google Shape;9;p13"/>
          <p:cNvCxnSpPr/>
          <p:nvPr/>
        </p:nvCxnSpPr>
        <p:spPr>
          <a:xfrm>
            <a:off x="0" y="6492240"/>
            <a:ext cx="12191695" cy="0"/>
          </a:xfrm>
          <a:prstGeom prst="straightConnector1">
            <a:avLst/>
          </a:prstGeom>
          <a:noFill/>
          <a:ln w="12700" cap="flat" cmpd="sng">
            <a:solidFill>
              <a:srgbClr val="C4CDD7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10;p13"/>
          <p:cNvSpPr/>
          <p:nvPr/>
        </p:nvSpPr>
        <p:spPr>
          <a:xfrm>
            <a:off x="137160" y="6510528"/>
            <a:ext cx="128016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600"/>
              <a:buFont typeface="Arial"/>
              <a:buNone/>
            </a:pPr>
            <a:r>
              <a:rPr lang="en-US" sz="600">
                <a:solidFill>
                  <a:srgbClr val="6B7280"/>
                </a:solidFill>
                <a:latin typeface="Arial"/>
                <a:ea typeface="Arial"/>
                <a:cs typeface="Arial"/>
                <a:sym typeface="Arial"/>
              </a:rPr>
              <a:t>4th SCB Workshop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/>
          <p:nvPr/>
        </p:nvSpPr>
        <p:spPr>
          <a:xfrm>
            <a:off x="9966960" y="6510528"/>
            <a:ext cx="192024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600"/>
              <a:buFont typeface="Arial"/>
              <a:buNone/>
            </a:pPr>
            <a:r>
              <a:rPr lang="en-US" sz="600">
                <a:solidFill>
                  <a:srgbClr val="6B7280"/>
                </a:solidFill>
                <a:latin typeface="Arial"/>
                <a:ea typeface="Arial"/>
                <a:cs typeface="Arial"/>
                <a:sym typeface="Arial"/>
              </a:rPr>
              <a:t>14 April 2026 · Rome or online</a:t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3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  <a:defRPr sz="4000" b="0" i="0" u="none" strike="noStrike" cap="none">
                <a:solidFill>
                  <a:srgbClr val="2F5496"/>
                </a:solidFill>
                <a:latin typeface="+mj-lt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  <a:defRPr sz="32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Font typeface="Noto Sans Symbols"/>
              <a:buChar char="❑"/>
              <a:defRPr sz="28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Font typeface="Courier New"/>
              <a:buChar char="o"/>
              <a:defRPr sz="24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spcBef>
                <a:spcPts val="440"/>
              </a:spcBef>
              <a:spcAft>
                <a:spcPts val="0"/>
              </a:spcAft>
              <a:buClr>
                <a:srgbClr val="1F3864"/>
              </a:buClr>
              <a:buSzPts val="2200"/>
              <a:buFont typeface="Arial"/>
              <a:buChar char="–"/>
              <a:defRPr sz="22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1F3864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 txBox="1">
            <a:spLocks noGrp="1"/>
          </p:cNvSpPr>
          <p:nvPr>
            <p:ph type="title"/>
          </p:nvPr>
        </p:nvSpPr>
        <p:spPr>
          <a:xfrm>
            <a:off x="685800" y="502920"/>
            <a:ext cx="10816936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3D Geological Model –Towards Common standards</a:t>
            </a:r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Two different timescale 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Char char="❑"/>
            </a:pPr>
            <a:r>
              <a:rPr lang="en-US" dirty="0"/>
              <a:t>ET-PP Deliverable (July 2026)</a:t>
            </a:r>
            <a:endParaRPr dirty="0"/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None/>
            </a:pPr>
            <a:r>
              <a:rPr lang="en-US" dirty="0"/>
              <a:t>“First 3D geology, hydrology, etc. model with approximated </a:t>
            </a:r>
            <a:r>
              <a:rPr lang="en-US" dirty="0" err="1"/>
              <a:t>localisations</a:t>
            </a:r>
            <a:r>
              <a:rPr lang="en-US" dirty="0"/>
              <a:t> of the ET” </a:t>
            </a:r>
            <a:endParaRPr dirty="0"/>
          </a:p>
          <a:p>
            <a: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None/>
            </a:pP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Char char="❑"/>
            </a:pPr>
            <a:r>
              <a:rPr lang="en-US" dirty="0"/>
              <a:t>Site Candidature  (Q1-Q2  2027)</a:t>
            </a:r>
            <a:endParaRPr dirty="0"/>
          </a:p>
          <a:p>
            <a: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NN benchmarks</a:t>
            </a:r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Phase 1: Idealized Flat Topography and Homogeneous full-space and half-space. Establish baseline comparisons under the simplest physical configuration.  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Phase 2: Realistic Seismic Field Models. Introduce realistic ambient seismic fields, reproducing in simulation all the known properties of the seismic field observed at a site. 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Phase 3: Simple Surface Irregularities: Evaluate tool sensitivity to topographic variations. Double layer geology, single irregularities.</a:t>
            </a: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NN benchmarks</a:t>
            </a:r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Phase 4: Heterogeneous Subsurface Models. Introduce realistic geological and material complexity </a:t>
            </a: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Phase 5: Full Real-Site Benchmarks. Apply all tools to synthetic analogues and validated site models.  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Glitch searches</a:t>
            </a:r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Common definition of glitch (different typologies) 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Common recipes to hunt for them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Common tools </a:t>
            </a: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Estimation of impact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34DDC-51D7-5A51-93F1-01D46B7F8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80E0C-9087-022C-4A9D-52E4F63CB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Let’s meet every week following the various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32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ET-PP Deliverable </a:t>
            </a:r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Paper ready for end of June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what do we need ?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Char char="❑"/>
            </a:pPr>
            <a:r>
              <a:rPr lang="en-US" dirty="0"/>
              <a:t>One framework/tool or different ones ? </a:t>
            </a:r>
            <a:endParaRPr dirty="0"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Char char="o"/>
            </a:pPr>
            <a:r>
              <a:rPr lang="en-US" dirty="0"/>
              <a:t>No time to set common tool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Char char="❑"/>
            </a:pPr>
            <a:r>
              <a:rPr lang="en-US" dirty="0"/>
              <a:t>Contents:</a:t>
            </a:r>
            <a:endParaRPr dirty="0"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Char char="o"/>
            </a:pPr>
            <a:r>
              <a:rPr lang="en-US" dirty="0"/>
              <a:t>ET localization (required!) </a:t>
            </a:r>
            <a:endParaRPr dirty="0"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Char char="o"/>
            </a:pPr>
            <a:r>
              <a:rPr lang="en-US" dirty="0"/>
              <a:t>current knowledge of site ...</a:t>
            </a:r>
            <a:endParaRPr dirty="0"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Char char="o"/>
            </a:pPr>
            <a:r>
              <a:rPr lang="en-US" dirty="0"/>
              <a:t>...</a:t>
            </a:r>
            <a:endParaRPr dirty="0"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Char char="o"/>
            </a:pPr>
            <a:r>
              <a:rPr lang="en-US" dirty="0"/>
              <a:t>...</a:t>
            </a:r>
            <a:endParaRPr dirty="0"/>
          </a:p>
          <a:p>
            <a: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None/>
            </a:pPr>
            <a:endParaRPr dirty="0"/>
          </a:p>
          <a:p>
            <a: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None/>
            </a:pPr>
            <a:endParaRPr dirty="0"/>
          </a:p>
          <a:p>
            <a: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rgbClr val="1F3864"/>
              </a:buClr>
              <a:buSzPts val="2400"/>
              <a:buNone/>
            </a:pPr>
            <a:endParaRPr dirty="0"/>
          </a:p>
          <a:p>
            <a: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Action list</a:t>
            </a:r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None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set deadline for </a:t>
            </a:r>
            <a:endParaRPr dirty="0"/>
          </a:p>
          <a:p>
            <a:pPr marL="742950" lvl="1" indent="-31115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Char char="❑"/>
            </a:pPr>
            <a:r>
              <a:rPr lang="en-US" dirty="0"/>
              <a:t>site dependent data availability</a:t>
            </a:r>
            <a:endParaRPr dirty="0"/>
          </a:p>
          <a:p>
            <a:pPr marL="1143000" lvl="2" indent="-228600" algn="l" rtl="0">
              <a:spcBef>
                <a:spcPts val="640"/>
              </a:spcBef>
              <a:spcAft>
                <a:spcPts val="0"/>
              </a:spcAft>
              <a:buSzPts val="2400"/>
              <a:buChar char="o"/>
            </a:pPr>
            <a:r>
              <a:rPr lang="en-US" dirty="0"/>
              <a:t>seismic</a:t>
            </a:r>
            <a:endParaRPr dirty="0"/>
          </a:p>
          <a:p>
            <a:pPr marL="1143000" lvl="2" indent="-228600" algn="l" rtl="0">
              <a:spcBef>
                <a:spcPts val="640"/>
              </a:spcBef>
              <a:spcAft>
                <a:spcPts val="0"/>
              </a:spcAft>
              <a:buSzPts val="2400"/>
              <a:buChar char="o"/>
            </a:pPr>
            <a:r>
              <a:rPr lang="en-US" dirty="0"/>
              <a:t>magnetic</a:t>
            </a:r>
            <a:endParaRPr dirty="0"/>
          </a:p>
          <a:p>
            <a:pPr marL="1143000" lvl="2" indent="-228600" algn="l" rtl="0">
              <a:spcBef>
                <a:spcPts val="640"/>
              </a:spcBef>
              <a:spcAft>
                <a:spcPts val="0"/>
              </a:spcAft>
              <a:buSzPts val="2400"/>
              <a:buChar char="o"/>
            </a:pPr>
            <a:r>
              <a:rPr lang="en-US" dirty="0"/>
              <a:t>infrasound</a:t>
            </a:r>
            <a:endParaRPr dirty="0"/>
          </a:p>
          <a:p>
            <a:pPr marL="742950" lvl="1" indent="-285750" algn="l" rtl="0">
              <a:spcBef>
                <a:spcPts val="640"/>
              </a:spcBef>
              <a:spcAft>
                <a:spcPts val="0"/>
              </a:spcAft>
              <a:buSzPts val="2800"/>
              <a:buChar char="❑"/>
            </a:pPr>
            <a:r>
              <a:rPr lang="en-US" dirty="0"/>
              <a:t>Triangle and L geometry/location</a:t>
            </a:r>
            <a:endParaRPr dirty="0"/>
          </a:p>
          <a:p>
            <a:pPr marL="74295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Site Candidature</a:t>
            </a:r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Char char="⮚"/>
            </a:pPr>
            <a:r>
              <a:rPr lang="en-US"/>
              <a:t>___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Estimation of Noise Impact on Detector Performance</a:t>
            </a:r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Site noise</a:t>
            </a:r>
          </a:p>
          <a:p>
            <a:pPr lvl="1" indent="-457200">
              <a:spcBef>
                <a:spcPts val="0"/>
              </a:spcBef>
              <a:buSzPts val="3200"/>
              <a:buFont typeface="Wingdings" pitchFamily="2" charset="2"/>
              <a:buChar char="q"/>
            </a:pPr>
            <a:r>
              <a:rPr lang="en-US" dirty="0"/>
              <a:t>attenuation with distance</a:t>
            </a: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tools for access and analyze data</a:t>
            </a: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tools to infer the effect on detector performance  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>
          <a:extLst>
            <a:ext uri="{FF2B5EF4-FFF2-40B4-BE49-F238E27FC236}">
              <a16:creationId xmlns:a16="http://schemas.microsoft.com/office/drawing/2014/main" id="{E13B79D2-3A51-B156-E54D-96BF8DFC7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>
            <a:extLst>
              <a:ext uri="{FF2B5EF4-FFF2-40B4-BE49-F238E27FC236}">
                <a16:creationId xmlns:a16="http://schemas.microsoft.com/office/drawing/2014/main" id="{FBCB0047-11DA-237F-530B-D1B4951219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Action list</a:t>
            </a:r>
            <a:endParaRPr/>
          </a:p>
        </p:txBody>
      </p:sp>
      <p:sp>
        <p:nvSpPr>
          <p:cNvPr id="32" name="Google Shape;32;p3">
            <a:extLst>
              <a:ext uri="{FF2B5EF4-FFF2-40B4-BE49-F238E27FC236}">
                <a16:creationId xmlns:a16="http://schemas.microsoft.com/office/drawing/2014/main" id="{7DB9FFCF-ED5A-4298-E253-4664198066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None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set deadline for </a:t>
            </a:r>
            <a:endParaRPr dirty="0"/>
          </a:p>
          <a:p>
            <a:pPr marL="685800" lvl="1" indent="-228600">
              <a:spcBef>
                <a:spcPts val="640"/>
              </a:spcBef>
              <a:buSzPts val="2400"/>
              <a:buChar char="o"/>
            </a:pPr>
            <a:r>
              <a:rPr lang="en-US" dirty="0"/>
              <a:t>seismic</a:t>
            </a:r>
            <a:endParaRPr dirty="0"/>
          </a:p>
          <a:p>
            <a:pPr marL="685800" lvl="1" indent="-228600">
              <a:spcBef>
                <a:spcPts val="640"/>
              </a:spcBef>
              <a:buSzPts val="2400"/>
              <a:buChar char="o"/>
            </a:pPr>
            <a:r>
              <a:rPr lang="en-US" dirty="0"/>
              <a:t>magnetic</a:t>
            </a:r>
            <a:endParaRPr dirty="0"/>
          </a:p>
          <a:p>
            <a:pPr marL="685800" lvl="1" indent="-228600">
              <a:spcBef>
                <a:spcPts val="640"/>
              </a:spcBef>
              <a:buSzPts val="2400"/>
              <a:buChar char="o"/>
            </a:pPr>
            <a:r>
              <a:rPr lang="en-US" dirty="0"/>
              <a:t>infrasound</a:t>
            </a:r>
            <a:endParaRPr dirty="0"/>
          </a:p>
          <a:p>
            <a:pPr marL="74295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3762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Magnetic Noise</a:t>
            </a:r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r>
              <a:rPr lang="en-US" dirty="0"/>
              <a:t>Take home message: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Reduce detector noise</a:t>
            </a: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r>
              <a:rPr lang="en-US" dirty="0"/>
              <a:t> 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Reduce detector coupling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Site noise </a:t>
            </a:r>
            <a:endParaRPr dirty="0"/>
          </a:p>
          <a:p>
            <a:pPr marL="742950" lvl="1" indent="-285750" algn="l" rtl="0">
              <a:spcBef>
                <a:spcPts val="640"/>
              </a:spcBef>
              <a:spcAft>
                <a:spcPts val="0"/>
              </a:spcAft>
              <a:buSzPts val="2800"/>
              <a:buChar char="❑"/>
            </a:pPr>
            <a:r>
              <a:rPr lang="en-US" dirty="0"/>
              <a:t>attenuation with distance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Magnetic Noise</a:t>
            </a:r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Data ?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Surface ? Underground ? Borehole ?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Tools to project the noise at detector depth?</a:t>
            </a: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 Tools to project the noise on the detector performance?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title"/>
          </p:nvPr>
        </p:nvSpPr>
        <p:spPr>
          <a:xfrm>
            <a:off x="585628" y="502920"/>
            <a:ext cx="11024170" cy="99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4000"/>
              <a:buFont typeface="Play"/>
              <a:buNone/>
            </a:pPr>
            <a:r>
              <a:rPr lang="en-US"/>
              <a:t>Estimation of Noise Impact on Detector Performance</a:t>
            </a:r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1"/>
          </p:nvPr>
        </p:nvSpPr>
        <p:spPr>
          <a:xfrm>
            <a:off x="462643" y="1629185"/>
            <a:ext cx="11266715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r>
              <a:rPr lang="en-US" dirty="0"/>
              <a:t>Caveat: sharing of data and tools </a:t>
            </a: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NN available tools: ETC list</a:t>
            </a:r>
            <a:endParaRPr dirty="0"/>
          </a:p>
          <a:p>
            <a:pPr marL="660400"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Wingdings" pitchFamily="2" charset="2"/>
              <a:buChar char="Ø"/>
            </a:pPr>
            <a:r>
              <a:rPr lang="en-US" dirty="0"/>
              <a:t>NN models  and benchmarks</a:t>
            </a: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Noto Sans Symbols"/>
              <a:buNone/>
            </a:pP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1F3864"/>
              </a:buClr>
              <a:buSzPts val="3200"/>
              <a:buNone/>
            </a:pPr>
            <a:endParaRPr dirty="0"/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rgbClr val="1F3864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359</Words>
  <Application>Microsoft Macintosh PowerPoint</Application>
  <PresentationFormat>Widescreen</PresentationFormat>
  <Paragraphs>78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Play</vt:lpstr>
      <vt:lpstr>Wingdings</vt:lpstr>
      <vt:lpstr>Noto Sans Symbols</vt:lpstr>
      <vt:lpstr>Courier New</vt:lpstr>
      <vt:lpstr>Arial</vt:lpstr>
      <vt:lpstr>Office Theme</vt:lpstr>
      <vt:lpstr>3D Geological Model –Towards Common standards</vt:lpstr>
      <vt:lpstr>ET-PP Deliverable </vt:lpstr>
      <vt:lpstr>Action list</vt:lpstr>
      <vt:lpstr>Site Candidature</vt:lpstr>
      <vt:lpstr>Estimation of Noise Impact on Detector Performance</vt:lpstr>
      <vt:lpstr>Action list</vt:lpstr>
      <vt:lpstr>Magnetic Noise</vt:lpstr>
      <vt:lpstr>Magnetic Noise</vt:lpstr>
      <vt:lpstr>Estimation of Noise Impact on Detector Performance</vt:lpstr>
      <vt:lpstr>NN benchmarks</vt:lpstr>
      <vt:lpstr>NN benchmarks</vt:lpstr>
      <vt:lpstr>Glitch searches</vt:lpstr>
      <vt:lpstr>Action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OpenAI</dc:creator>
  <cp:lastModifiedBy>D'URSO Domenico</cp:lastModifiedBy>
  <cp:revision>3</cp:revision>
  <dcterms:created xsi:type="dcterms:W3CDTF">2026-04-13T18:51:17Z</dcterms:created>
  <dcterms:modified xsi:type="dcterms:W3CDTF">2026-04-14T15:25:39Z</dcterms:modified>
</cp:coreProperties>
</file>