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69" r:id="rId4"/>
    <p:sldId id="297" r:id="rId5"/>
    <p:sldId id="298" r:id="rId6"/>
    <p:sldId id="299" r:id="rId7"/>
    <p:sldId id="300" r:id="rId8"/>
    <p:sldId id="290" r:id="rId9"/>
    <p:sldId id="303" r:id="rId10"/>
    <p:sldId id="293" r:id="rId11"/>
    <p:sldId id="291" r:id="rId12"/>
    <p:sldId id="292" r:id="rId13"/>
    <p:sldId id="307" r:id="rId14"/>
    <p:sldId id="304" r:id="rId15"/>
    <p:sldId id="305" r:id="rId16"/>
    <p:sldId id="306" r:id="rId17"/>
    <p:sldId id="310" r:id="rId18"/>
    <p:sldId id="301" r:id="rId19"/>
    <p:sldId id="280" r:id="rId20"/>
    <p:sldId id="295" r:id="rId21"/>
    <p:sldId id="274" r:id="rId22"/>
    <p:sldId id="308"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1/29/2021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1/29/2021</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1D8BD707-D9CF-40AE-B4C6-C98DA3205C09}" type="datetimeFigureOut">
              <a:rPr lang="en-US" smtClean="0"/>
              <a:pPr/>
              <a:t>1/29/2021</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1/29/2021</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1/29/2021</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1/29/2021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academo.org/demos/spectrum-analyz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youtube.com/watch?v=TWqhUANNFX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4GbWfNHtH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zooniverse.org/projects/zooniverse/gravity-spy"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gif"/><Relationship Id="rId2" Type="http://schemas.openxmlformats.org/officeDocument/2006/relationships/hyperlink" Target="http://www.virgo-gw.eu/" TargetMode="Externa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laserlabs.org/spacetimequest.php"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loud.graasp.eu/en/pages/5bd9b6190d7f5d27ca8c339f/subpages/5bd9b61b0d7f5d27ca8c33a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5512" y="1066800"/>
            <a:ext cx="6172200" cy="1894362"/>
          </a:xfrm>
        </p:spPr>
        <p:txBody>
          <a:bodyPr/>
          <a:lstStyle/>
          <a:p>
            <a:pPr algn="ctr"/>
            <a:r>
              <a:rPr lang="en-US" dirty="0"/>
              <a:t>GRAVITATIONAL WAVE NOISE HUNTING IN THE CLASSROOM</a:t>
            </a:r>
            <a:endParaRPr lang="el-GR" dirty="0"/>
          </a:p>
        </p:txBody>
      </p:sp>
      <p:sp>
        <p:nvSpPr>
          <p:cNvPr id="3" name="Subtitle 2"/>
          <p:cNvSpPr>
            <a:spLocks noGrp="1"/>
          </p:cNvSpPr>
          <p:nvPr>
            <p:ph type="subTitle" idx="1"/>
          </p:nvPr>
        </p:nvSpPr>
        <p:spPr>
          <a:xfrm>
            <a:off x="2195512" y="3200400"/>
            <a:ext cx="6172200" cy="1371600"/>
          </a:xfrm>
        </p:spPr>
        <p:txBody>
          <a:bodyPr/>
          <a:lstStyle/>
          <a:p>
            <a:pPr algn="ctr"/>
            <a:r>
              <a:rPr lang="en-US" dirty="0"/>
              <a:t>Emmanuel Chaniotakis,</a:t>
            </a:r>
            <a:br>
              <a:rPr lang="en-US" dirty="0"/>
            </a:br>
            <a:r>
              <a:rPr lang="en-US" dirty="0"/>
              <a:t>Research and Development Department,</a:t>
            </a:r>
            <a:br>
              <a:rPr lang="en-US" dirty="0"/>
            </a:br>
            <a:r>
              <a:rPr lang="en-US" dirty="0"/>
              <a:t>Ellinogermaniki Agogi</a:t>
            </a:r>
            <a:endParaRPr lang="el-GR"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867400"/>
            <a:ext cx="1552575" cy="776605"/>
          </a:xfrm>
          <a:prstGeom prst="rect">
            <a:avLst/>
          </a:prstGeom>
          <a:noFill/>
          <a:ln>
            <a:noFill/>
          </a:ln>
        </p:spPr>
      </p:pic>
      <p:sp>
        <p:nvSpPr>
          <p:cNvPr id="5" name="AutoShape 4" descr="Image result for scie citizens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6" descr="Image result for scie citizens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8" name="TextBox 7"/>
          <p:cNvSpPr txBox="1"/>
          <p:nvPr/>
        </p:nvSpPr>
        <p:spPr>
          <a:xfrm>
            <a:off x="1767840" y="4669502"/>
            <a:ext cx="7376160" cy="738664"/>
          </a:xfrm>
          <a:prstGeom prst="rect">
            <a:avLst/>
          </a:prstGeom>
          <a:noFill/>
        </p:spPr>
        <p:txBody>
          <a:bodyPr wrap="square" rtlCol="0">
            <a:spAutoFit/>
          </a:bodyPr>
          <a:lstStyle/>
          <a:p>
            <a:pPr algn="ctr"/>
            <a:r>
              <a:rPr lang="en-US" sz="1200" i="1" dirty="0">
                <a:solidFill>
                  <a:schemeClr val="tx2"/>
                </a:solidFill>
              </a:rPr>
              <a:t>FRONTIERS Winter School</a:t>
            </a:r>
            <a:br>
              <a:rPr lang="en-US" sz="1200" i="1" dirty="0">
                <a:solidFill>
                  <a:schemeClr val="tx2"/>
                </a:solidFill>
              </a:rPr>
            </a:br>
            <a:r>
              <a:rPr lang="en-US" sz="1200" i="1" dirty="0">
                <a:solidFill>
                  <a:schemeClr val="tx2"/>
                </a:solidFill>
              </a:rPr>
              <a:t>29/1 -7/2 2020</a:t>
            </a:r>
          </a:p>
          <a:p>
            <a:pPr algn="ctr"/>
            <a:endParaRPr lang="el-GR" i="1" dirty="0">
              <a:solidFill>
                <a:schemeClr val="tx2"/>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894705"/>
            <a:ext cx="3114675"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EC9ECDA3-EA38-4592-8FD1-FCA0C8DAEF2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159625" y="174240"/>
            <a:ext cx="1676400" cy="542778"/>
          </a:xfrm>
          <a:prstGeom prst="rect">
            <a:avLst/>
          </a:prstGeom>
        </p:spPr>
      </p:pic>
      <p:pic>
        <p:nvPicPr>
          <p:cNvPr id="4" name="Εικόνα 3">
            <a:extLst>
              <a:ext uri="{FF2B5EF4-FFF2-40B4-BE49-F238E27FC236}">
                <a16:creationId xmlns:a16="http://schemas.microsoft.com/office/drawing/2014/main" id="{A4AFA1B8-77C5-4531-A4A0-79CEAF5AFA39}"/>
              </a:ext>
            </a:extLst>
          </p:cNvPr>
          <p:cNvPicPr>
            <a:picLocks noChangeAspect="1"/>
          </p:cNvPicPr>
          <p:nvPr/>
        </p:nvPicPr>
        <p:blipFill>
          <a:blip r:embed="rId5"/>
          <a:stretch>
            <a:fillRect/>
          </a:stretch>
        </p:blipFill>
        <p:spPr>
          <a:xfrm>
            <a:off x="1787596" y="106097"/>
            <a:ext cx="2619375" cy="523875"/>
          </a:xfrm>
          <a:prstGeom prst="rect">
            <a:avLst/>
          </a:prstGeom>
        </p:spPr>
      </p:pic>
    </p:spTree>
    <p:extLst>
      <p:ext uri="{BB962C8B-B14F-4D97-AF65-F5344CB8AC3E}">
        <p14:creationId xmlns:p14="http://schemas.microsoft.com/office/powerpoint/2010/main" val="187059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7467600" cy="1143000"/>
          </a:xfrm>
        </p:spPr>
        <p:txBody>
          <a:bodyPr/>
          <a:lstStyle/>
          <a:p>
            <a:pPr algn="ctr"/>
            <a:r>
              <a:rPr lang="en-US" dirty="0"/>
              <a:t>A few examples of environmental noise..</a:t>
            </a:r>
            <a:endParaRPr lang="el-GR" dirty="0"/>
          </a:p>
        </p:txBody>
      </p:sp>
    </p:spTree>
    <p:extLst>
      <p:ext uri="{BB962C8B-B14F-4D97-AF65-F5344CB8AC3E}">
        <p14:creationId xmlns:p14="http://schemas.microsoft.com/office/powerpoint/2010/main" val="1111410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23321"/>
            <a:ext cx="7467600" cy="1858962"/>
          </a:xfrm>
        </p:spPr>
        <p:txBody>
          <a:bodyPr>
            <a:noAutofit/>
          </a:bodyPr>
          <a:lstStyle/>
          <a:p>
            <a:pPr algn="ctr"/>
            <a:r>
              <a:rPr lang="en-US" sz="2800" dirty="0"/>
              <a:t>Have you ever wondered how an earthquake in </a:t>
            </a:r>
            <a:r>
              <a:rPr lang="en-US" sz="2800" dirty="0" err="1"/>
              <a:t>magoula</a:t>
            </a:r>
            <a:r>
              <a:rPr lang="en-US" sz="2800" dirty="0"/>
              <a:t>/ </a:t>
            </a:r>
            <a:r>
              <a:rPr lang="en-US" sz="2800" dirty="0" err="1"/>
              <a:t>greece</a:t>
            </a:r>
            <a:r>
              <a:rPr lang="en-US" sz="2800" dirty="0"/>
              <a:t> affects the </a:t>
            </a:r>
            <a:r>
              <a:rPr lang="en-US" sz="2800" dirty="0" err="1"/>
              <a:t>virgo</a:t>
            </a:r>
            <a:r>
              <a:rPr lang="en-US" sz="2800" dirty="0"/>
              <a:t> gravitational wave detector in </a:t>
            </a:r>
            <a:r>
              <a:rPr lang="en-US" sz="2800" dirty="0" err="1"/>
              <a:t>pisa</a:t>
            </a:r>
            <a:r>
              <a:rPr lang="en-US" sz="2800" dirty="0"/>
              <a:t>? (19 July 2019)</a:t>
            </a:r>
            <a:endParaRPr lang="el-GR"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950" y="1141415"/>
            <a:ext cx="75958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68" y="604840"/>
            <a:ext cx="7625963"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6200000">
            <a:off x="-1372117" y="1924736"/>
            <a:ext cx="3733802" cy="646331"/>
          </a:xfrm>
          <a:prstGeom prst="rect">
            <a:avLst/>
          </a:prstGeom>
          <a:noFill/>
        </p:spPr>
        <p:txBody>
          <a:bodyPr wrap="square" rtlCol="0">
            <a:spAutoFit/>
          </a:bodyPr>
          <a:lstStyle/>
          <a:p>
            <a:r>
              <a:rPr lang="en-US" dirty="0"/>
              <a:t>*A measure of How far in the Universe can the detector “hear”</a:t>
            </a:r>
            <a:endParaRPr lang="el-GR" dirty="0"/>
          </a:p>
        </p:txBody>
      </p:sp>
      <p:sp>
        <p:nvSpPr>
          <p:cNvPr id="5" name="Oval 4"/>
          <p:cNvSpPr/>
          <p:nvPr/>
        </p:nvSpPr>
        <p:spPr>
          <a:xfrm>
            <a:off x="4191000" y="1141415"/>
            <a:ext cx="1219200" cy="5030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1449200" y="0"/>
            <a:ext cx="6891448" cy="927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Due to the earthquake in </a:t>
            </a:r>
            <a:r>
              <a:rPr lang="en-US" dirty="0" err="1"/>
              <a:t>Magoula</a:t>
            </a:r>
            <a:r>
              <a:rPr lang="en-US" dirty="0"/>
              <a:t>, the horizon of the Virgo detector dropped by a factor of 3!</a:t>
            </a:r>
            <a:endParaRPr lang="el-GR" dirty="0"/>
          </a:p>
        </p:txBody>
      </p:sp>
      <p:sp>
        <p:nvSpPr>
          <p:cNvPr id="7" name="TextBox 6"/>
          <p:cNvSpPr txBox="1"/>
          <p:nvPr/>
        </p:nvSpPr>
        <p:spPr>
          <a:xfrm>
            <a:off x="381000" y="6172200"/>
            <a:ext cx="5679760" cy="738664"/>
          </a:xfrm>
          <a:prstGeom prst="rect">
            <a:avLst/>
          </a:prstGeom>
          <a:noFill/>
        </p:spPr>
        <p:txBody>
          <a:bodyPr wrap="none" rtlCol="0">
            <a:spAutoFit/>
          </a:bodyPr>
          <a:lstStyle/>
          <a:p>
            <a:r>
              <a:rPr lang="en-US" sz="1400" dirty="0"/>
              <a:t>* BNS range is defined as the distance up to which a single</a:t>
            </a:r>
            <a:br>
              <a:rPr lang="en-US" sz="1400" dirty="0"/>
            </a:br>
            <a:r>
              <a:rPr lang="en-US" sz="1400" dirty="0"/>
              <a:t> detector could observe the coalescence of a pair of 1.4solar masses</a:t>
            </a:r>
            <a:br>
              <a:rPr lang="en-US" sz="1400" dirty="0"/>
            </a:br>
            <a:r>
              <a:rPr lang="en-US" sz="1400" dirty="0"/>
              <a:t> neutron stars with signal to noise ratio of 8. </a:t>
            </a:r>
            <a:endParaRPr lang="el-GR" sz="1400" dirty="0"/>
          </a:p>
        </p:txBody>
      </p:sp>
    </p:spTree>
    <p:extLst>
      <p:ext uri="{BB962C8B-B14F-4D97-AF65-F5344CB8AC3E}">
        <p14:creationId xmlns:p14="http://schemas.microsoft.com/office/powerpoint/2010/main" val="24552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the wind blowing, affect a gravitational wave detector?</a:t>
            </a:r>
            <a:endParaRPr lang="el-GR" dirty="0"/>
          </a:p>
        </p:txBody>
      </p:sp>
      <p:sp>
        <p:nvSpPr>
          <p:cNvPr id="3" name="Content Placeholder 2"/>
          <p:cNvSpPr>
            <a:spLocks noGrp="1"/>
          </p:cNvSpPr>
          <p:nvPr>
            <p:ph sz="quarter" idx="1"/>
          </p:nvPr>
        </p:nvSpPr>
        <p:spPr>
          <a:xfrm>
            <a:off x="457200" y="2514600"/>
            <a:ext cx="7467600" cy="3959352"/>
          </a:xfrm>
        </p:spPr>
        <p:txBody>
          <a:bodyPr/>
          <a:lstStyle/>
          <a:p>
            <a:pPr marL="0" indent="0">
              <a:buNone/>
            </a:pPr>
            <a:r>
              <a:rPr lang="en-US" dirty="0"/>
              <a:t>On March 22, from 20.00 UTC and on, the wind speed jumped from a few to &gt;40km/</a:t>
            </a:r>
            <a:r>
              <a:rPr lang="en-US" dirty="0" err="1"/>
              <a:t>hr</a:t>
            </a:r>
            <a:r>
              <a:rPr lang="en-US" dirty="0"/>
              <a:t> and exceeded 60km/</a:t>
            </a:r>
            <a:r>
              <a:rPr lang="en-US" dirty="0" err="1"/>
              <a:t>hr</a:t>
            </a:r>
            <a:r>
              <a:rPr lang="en-US" dirty="0"/>
              <a:t> around 08.00 in the morning. </a:t>
            </a:r>
          </a:p>
          <a:p>
            <a:pPr marL="0" indent="0">
              <a:buNone/>
            </a:pPr>
            <a:r>
              <a:rPr lang="en-US" dirty="0"/>
              <a:t>This induced seismic noise both to the ground and to the building where the VIRGO detectors are housed, thus affecting its performance. </a:t>
            </a:r>
          </a:p>
          <a:p>
            <a:endParaRPr lang="el-GR" dirty="0"/>
          </a:p>
        </p:txBody>
      </p:sp>
      <p:grpSp>
        <p:nvGrpSpPr>
          <p:cNvPr id="4" name="Group 3"/>
          <p:cNvGrpSpPr/>
          <p:nvPr/>
        </p:nvGrpSpPr>
        <p:grpSpPr>
          <a:xfrm>
            <a:off x="673100" y="1219200"/>
            <a:ext cx="7104965" cy="4545375"/>
            <a:chOff x="673100" y="1219200"/>
            <a:chExt cx="7104965" cy="4545375"/>
          </a:xfrm>
        </p:grpSpPr>
        <p:pic>
          <p:nvPicPr>
            <p:cNvPr id="4098" name="Picture 2" descr="https://scontent.fath6-1.fna.fbcdn.net/v/t1.0-9/90625344_865647730563938_2188773294625259520_o.png?_nc_cat=103&amp;_nc_sid=730e14&amp;_nc_eui2=AeHRAgUQ_ImcznDBP3l9VX96GE3oMT2u9igYTegxPa72KEHocDIpOuZZ8MNlozf8vIM&amp;_nc_ohc=LODUylumcrQAX958eFa&amp;_nc_ht=scontent.fath6-1.fna&amp;oh=69382ac41a979b6976805b19fc037f99&amp;oe=5F3AFB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00" y="1219200"/>
              <a:ext cx="710496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ath6-1.fna.fbcdn.net/v/t1.0-9/90587072_865647830563928_5720354782766432256_o.png?_nc_cat=101&amp;_nc_sid=730e14&amp;_nc_eui2=AeHYzv_B52L4xDI4OgKAqP-ZMK9kjalTUmUwr2SNqVNSZdhU8ifoY9Gsr0F9IAcRFT4&amp;_nc_ohc=gNFzuN0A7aEAX_fSPSr&amp;_nc_ht=scontent.fath6-1.fna&amp;oh=a89132d7fdc3477e1cd07ea5bb898b2c&amp;oe=5F3B3A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514599"/>
              <a:ext cx="6858000" cy="3249976"/>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4"/>
          <p:cNvSpPr/>
          <p:nvPr/>
        </p:nvSpPr>
        <p:spPr>
          <a:xfrm>
            <a:off x="4225581" y="1371600"/>
            <a:ext cx="3552483"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304800" y="5867400"/>
            <a:ext cx="8382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What does this plot tell us?</a:t>
            </a:r>
          </a:p>
          <a:p>
            <a:r>
              <a:rPr lang="en-US" dirty="0"/>
              <a:t>"If two neutron stars with mass equal to 1.4 solar masses merged in distance higher than 50 </a:t>
            </a:r>
            <a:r>
              <a:rPr lang="en-US" dirty="0" err="1"/>
              <a:t>MPc</a:t>
            </a:r>
            <a:r>
              <a:rPr lang="en-US" dirty="0"/>
              <a:t> and a signal arrived to our detector around 08.00 A.M, we wouldn't be able to detect it because the wind was blowing furiously!"</a:t>
            </a:r>
          </a:p>
          <a:p>
            <a:pPr algn="ctr"/>
            <a:endParaRPr lang="el-GR" dirty="0"/>
          </a:p>
        </p:txBody>
      </p:sp>
    </p:spTree>
    <p:extLst>
      <p:ext uri="{BB962C8B-B14F-4D97-AF65-F5344CB8AC3E}">
        <p14:creationId xmlns:p14="http://schemas.microsoft.com/office/powerpoint/2010/main" val="158828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EA24C6-8769-4B05-B0E6-1086CC6EC09F}"/>
              </a:ext>
            </a:extLst>
          </p:cNvPr>
          <p:cNvSpPr>
            <a:spLocks noGrp="1"/>
          </p:cNvSpPr>
          <p:nvPr>
            <p:ph type="title"/>
          </p:nvPr>
        </p:nvSpPr>
        <p:spPr>
          <a:xfrm>
            <a:off x="685800" y="2438400"/>
            <a:ext cx="7467600" cy="1143000"/>
          </a:xfrm>
        </p:spPr>
        <p:txBody>
          <a:bodyPr/>
          <a:lstStyle/>
          <a:p>
            <a:pPr algn="ctr"/>
            <a:r>
              <a:rPr lang="en-US" dirty="0"/>
              <a:t>GLITCH HUNTING!</a:t>
            </a:r>
            <a:endParaRPr lang="el-GR" dirty="0"/>
          </a:p>
        </p:txBody>
      </p:sp>
    </p:spTree>
    <p:extLst>
      <p:ext uri="{BB962C8B-B14F-4D97-AF65-F5344CB8AC3E}">
        <p14:creationId xmlns:p14="http://schemas.microsoft.com/office/powerpoint/2010/main" val="158347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57A123-A1B8-49E3-8955-F20EFB81FD88}"/>
              </a:ext>
            </a:extLst>
          </p:cNvPr>
          <p:cNvSpPr>
            <a:spLocks noGrp="1"/>
          </p:cNvSpPr>
          <p:nvPr>
            <p:ph type="title"/>
          </p:nvPr>
        </p:nvSpPr>
        <p:spPr/>
        <p:txBody>
          <a:bodyPr/>
          <a:lstStyle/>
          <a:p>
            <a:r>
              <a:rPr lang="en-US" dirty="0"/>
              <a:t>Introducing spectrograms..</a:t>
            </a:r>
            <a:endParaRPr lang="el-GR" dirty="0"/>
          </a:p>
        </p:txBody>
      </p:sp>
      <p:sp>
        <p:nvSpPr>
          <p:cNvPr id="3" name="Θέση περιεχομένου 2">
            <a:extLst>
              <a:ext uri="{FF2B5EF4-FFF2-40B4-BE49-F238E27FC236}">
                <a16:creationId xmlns:a16="http://schemas.microsoft.com/office/drawing/2014/main" id="{CB622DD9-01E0-4052-9BC4-702BD52E6219}"/>
              </a:ext>
            </a:extLst>
          </p:cNvPr>
          <p:cNvSpPr>
            <a:spLocks noGrp="1"/>
          </p:cNvSpPr>
          <p:nvPr>
            <p:ph sz="quarter" idx="1"/>
          </p:nvPr>
        </p:nvSpPr>
        <p:spPr>
          <a:xfrm>
            <a:off x="457200" y="1783644"/>
            <a:ext cx="7467600" cy="4690308"/>
          </a:xfrm>
        </p:spPr>
        <p:txBody>
          <a:bodyPr>
            <a:normAutofit fontScale="85000" lnSpcReduction="20000"/>
          </a:bodyPr>
          <a:lstStyle/>
          <a:p>
            <a:r>
              <a:rPr lang="en-US" dirty="0"/>
              <a:t>As we said, gravitational wave detectors resemble very sensitive “ears”. One of our most important visualizations to understand the signals coming from GW detectors are spectrograms.</a:t>
            </a:r>
            <a:br>
              <a:rPr lang="en-US" dirty="0"/>
            </a:br>
            <a:endParaRPr lang="en-US" dirty="0"/>
          </a:p>
          <a:p>
            <a:r>
              <a:rPr lang="en-US" dirty="0"/>
              <a:t>Assume that you observe a complex waveform, such as the waveform of an earthquake.</a:t>
            </a:r>
            <a:br>
              <a:rPr lang="en-US" dirty="0"/>
            </a:br>
            <a:r>
              <a:rPr lang="en-US" dirty="0"/>
              <a:t>The frequencies of which the waveform consists may contribute in different proportions over time.  In order to visualize this attribute, we use the spectrogram. The spectrogram shows both frequency and amplitude with respect to time. </a:t>
            </a:r>
            <a:br>
              <a:rPr lang="en-US" dirty="0"/>
            </a:br>
            <a:endParaRPr lang="en-US" dirty="0"/>
          </a:p>
          <a:p>
            <a:r>
              <a:rPr lang="en-US" dirty="0"/>
              <a:t>A spectrogram is essentially a 3D plot:</a:t>
            </a:r>
            <a:br>
              <a:rPr lang="en-US" dirty="0"/>
            </a:br>
            <a:r>
              <a:rPr lang="en-US" dirty="0"/>
              <a:t>It is a graph with x-axis representing time, y-axis representing frequency and the z-axis representing amplitude. Usually, the z-axis is replaced by a color code.</a:t>
            </a:r>
          </a:p>
          <a:p>
            <a:endParaRPr lang="en-US" dirty="0"/>
          </a:p>
        </p:txBody>
      </p:sp>
      <p:sp>
        <p:nvSpPr>
          <p:cNvPr id="4" name="Ορθογώνιο 3">
            <a:extLst>
              <a:ext uri="{FF2B5EF4-FFF2-40B4-BE49-F238E27FC236}">
                <a16:creationId xmlns:a16="http://schemas.microsoft.com/office/drawing/2014/main" id="{1814F268-E40C-45D1-B5F5-29115A8EC5DF}"/>
              </a:ext>
            </a:extLst>
          </p:cNvPr>
          <p:cNvSpPr/>
          <p:nvPr/>
        </p:nvSpPr>
        <p:spPr>
          <a:xfrm>
            <a:off x="304800" y="2209800"/>
            <a:ext cx="80010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Connecting gravitational wave noise hunting with sound!!</a:t>
            </a:r>
            <a:endParaRPr lang="el-GR" dirty="0"/>
          </a:p>
        </p:txBody>
      </p:sp>
    </p:spTree>
    <p:extLst>
      <p:ext uri="{BB962C8B-B14F-4D97-AF65-F5344CB8AC3E}">
        <p14:creationId xmlns:p14="http://schemas.microsoft.com/office/powerpoint/2010/main" val="29514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0EF41C8A-2D82-4B7E-9829-C0277783DDA0}"/>
              </a:ext>
            </a:extLst>
          </p:cNvPr>
          <p:cNvSpPr/>
          <p:nvPr/>
        </p:nvSpPr>
        <p:spPr>
          <a:xfrm>
            <a:off x="381000" y="2895600"/>
            <a:ext cx="8077200" cy="2862322"/>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This picture shows the spectrogram of a sound consisting of three frequencies. Can you say which frequency sounds the loudest at t=2s? At which time does frequency equal to 500 Hz sound louder than the others?</a:t>
            </a:r>
          </a:p>
        </p:txBody>
      </p:sp>
      <p:pic>
        <p:nvPicPr>
          <p:cNvPr id="11" name="image172.png">
            <a:extLst>
              <a:ext uri="{FF2B5EF4-FFF2-40B4-BE49-F238E27FC236}">
                <a16:creationId xmlns:a16="http://schemas.microsoft.com/office/drawing/2014/main" id="{AFF76F63-F70A-491E-B94F-9F029D4A13F0}"/>
              </a:ext>
            </a:extLst>
          </p:cNvPr>
          <p:cNvPicPr/>
          <p:nvPr/>
        </p:nvPicPr>
        <p:blipFill>
          <a:blip r:embed="rId2"/>
          <a:srcRect/>
          <a:stretch>
            <a:fillRect/>
          </a:stretch>
        </p:blipFill>
        <p:spPr>
          <a:xfrm>
            <a:off x="1981200" y="685800"/>
            <a:ext cx="4343400" cy="3752850"/>
          </a:xfrm>
          <a:prstGeom prst="rect">
            <a:avLst/>
          </a:prstGeom>
          <a:ln/>
        </p:spPr>
      </p:pic>
    </p:spTree>
    <p:extLst>
      <p:ext uri="{BB962C8B-B14F-4D97-AF65-F5344CB8AC3E}">
        <p14:creationId xmlns:p14="http://schemas.microsoft.com/office/powerpoint/2010/main" val="1385173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884641-8E15-4C1F-9D71-132006BA7AA1}"/>
              </a:ext>
            </a:extLst>
          </p:cNvPr>
          <p:cNvSpPr>
            <a:spLocks noGrp="1"/>
          </p:cNvSpPr>
          <p:nvPr>
            <p:ph type="title"/>
          </p:nvPr>
        </p:nvSpPr>
        <p:spPr>
          <a:xfrm>
            <a:off x="457200" y="274638"/>
            <a:ext cx="7467600" cy="715962"/>
          </a:xfrm>
        </p:spPr>
        <p:txBody>
          <a:bodyPr/>
          <a:lstStyle/>
          <a:p>
            <a:r>
              <a:rPr lang="en-US" dirty="0"/>
              <a:t>Let’s play with spectrograms</a:t>
            </a:r>
            <a:endParaRPr lang="el-GR" dirty="0"/>
          </a:p>
        </p:txBody>
      </p:sp>
      <p:sp>
        <p:nvSpPr>
          <p:cNvPr id="3" name="Θέση περιεχομένου 2">
            <a:extLst>
              <a:ext uri="{FF2B5EF4-FFF2-40B4-BE49-F238E27FC236}">
                <a16:creationId xmlns:a16="http://schemas.microsoft.com/office/drawing/2014/main" id="{BCA67E67-AB83-4E90-BE4C-87E0C273FFB3}"/>
              </a:ext>
            </a:extLst>
          </p:cNvPr>
          <p:cNvSpPr>
            <a:spLocks noGrp="1"/>
          </p:cNvSpPr>
          <p:nvPr>
            <p:ph sz="quarter" idx="1"/>
          </p:nvPr>
        </p:nvSpPr>
        <p:spPr>
          <a:xfrm>
            <a:off x="457200" y="1295400"/>
            <a:ext cx="7467600" cy="4848352"/>
          </a:xfrm>
        </p:spPr>
        <p:txBody>
          <a:bodyPr/>
          <a:lstStyle/>
          <a:p>
            <a:pPr marL="0" indent="0">
              <a:buNone/>
            </a:pPr>
            <a:r>
              <a:rPr lang="en-US" dirty="0">
                <a:hlinkClick r:id="rId2"/>
              </a:rPr>
              <a:t>https://academo.org/demos/spectrum-analyzer/</a:t>
            </a:r>
            <a:endParaRPr lang="el-GR" dirty="0"/>
          </a:p>
        </p:txBody>
      </p:sp>
      <p:pic>
        <p:nvPicPr>
          <p:cNvPr id="4" name="Εικόνα 3">
            <a:extLst>
              <a:ext uri="{FF2B5EF4-FFF2-40B4-BE49-F238E27FC236}">
                <a16:creationId xmlns:a16="http://schemas.microsoft.com/office/drawing/2014/main" id="{C86BEC3E-D276-4802-8508-1EABFB97088C}"/>
              </a:ext>
            </a:extLst>
          </p:cNvPr>
          <p:cNvPicPr>
            <a:picLocks noChangeAspect="1"/>
          </p:cNvPicPr>
          <p:nvPr/>
        </p:nvPicPr>
        <p:blipFill>
          <a:blip r:embed="rId3"/>
          <a:stretch>
            <a:fillRect/>
          </a:stretch>
        </p:blipFill>
        <p:spPr>
          <a:xfrm>
            <a:off x="685800" y="1995866"/>
            <a:ext cx="6877050" cy="4587496"/>
          </a:xfrm>
          <a:prstGeom prst="rect">
            <a:avLst/>
          </a:prstGeom>
        </p:spPr>
      </p:pic>
    </p:spTree>
    <p:extLst>
      <p:ext uri="{BB962C8B-B14F-4D97-AF65-F5344CB8AC3E}">
        <p14:creationId xmlns:p14="http://schemas.microsoft.com/office/powerpoint/2010/main" val="1918668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DF0C39-701D-4890-BBE4-E01D60DC68E6}"/>
              </a:ext>
            </a:extLst>
          </p:cNvPr>
          <p:cNvSpPr>
            <a:spLocks noGrp="1"/>
          </p:cNvSpPr>
          <p:nvPr>
            <p:ph type="title"/>
          </p:nvPr>
        </p:nvSpPr>
        <p:spPr/>
        <p:txBody>
          <a:bodyPr/>
          <a:lstStyle/>
          <a:p>
            <a:r>
              <a:rPr lang="en-US" dirty="0"/>
              <a:t>The sound of a gravitational wave</a:t>
            </a:r>
            <a:endParaRPr lang="el-GR" dirty="0"/>
          </a:p>
        </p:txBody>
      </p:sp>
      <p:sp>
        <p:nvSpPr>
          <p:cNvPr id="4" name="Ορθογώνιο 3">
            <a:extLst>
              <a:ext uri="{FF2B5EF4-FFF2-40B4-BE49-F238E27FC236}">
                <a16:creationId xmlns:a16="http://schemas.microsoft.com/office/drawing/2014/main" id="{8F42A496-9E6A-492D-B297-C767CFDA5161}"/>
              </a:ext>
            </a:extLst>
          </p:cNvPr>
          <p:cNvSpPr/>
          <p:nvPr/>
        </p:nvSpPr>
        <p:spPr>
          <a:xfrm>
            <a:off x="1143000" y="1676400"/>
            <a:ext cx="7010400" cy="369332"/>
          </a:xfrm>
          <a:prstGeom prst="rect">
            <a:avLst/>
          </a:prstGeom>
        </p:spPr>
        <p:txBody>
          <a:bodyPr wrap="square">
            <a:spAutoFit/>
          </a:bodyPr>
          <a:lstStyle/>
          <a:p>
            <a:r>
              <a:rPr lang="en-US" dirty="0">
                <a:hlinkClick r:id="rId2"/>
              </a:rPr>
              <a:t>https://www.youtube.com/watch?v=TWqhUANNFXw</a:t>
            </a:r>
            <a:endParaRPr lang="el-GR" dirty="0"/>
          </a:p>
        </p:txBody>
      </p:sp>
      <p:pic>
        <p:nvPicPr>
          <p:cNvPr id="5" name="Εικόνα 4">
            <a:extLst>
              <a:ext uri="{FF2B5EF4-FFF2-40B4-BE49-F238E27FC236}">
                <a16:creationId xmlns:a16="http://schemas.microsoft.com/office/drawing/2014/main" id="{FE6A804E-1353-4499-9C90-221E285A9854}"/>
              </a:ext>
            </a:extLst>
          </p:cNvPr>
          <p:cNvPicPr>
            <a:picLocks noChangeAspect="1"/>
          </p:cNvPicPr>
          <p:nvPr/>
        </p:nvPicPr>
        <p:blipFill>
          <a:blip r:embed="rId3"/>
          <a:stretch>
            <a:fillRect/>
          </a:stretch>
        </p:blipFill>
        <p:spPr>
          <a:xfrm>
            <a:off x="426156" y="2201359"/>
            <a:ext cx="8081247" cy="4634063"/>
          </a:xfrm>
          <a:prstGeom prst="rect">
            <a:avLst/>
          </a:prstGeom>
        </p:spPr>
      </p:pic>
    </p:spTree>
    <p:extLst>
      <p:ext uri="{BB962C8B-B14F-4D97-AF65-F5344CB8AC3E}">
        <p14:creationId xmlns:p14="http://schemas.microsoft.com/office/powerpoint/2010/main" val="700319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2514600"/>
            <a:ext cx="7467600" cy="3121152"/>
          </a:xfrm>
        </p:spPr>
        <p:txBody>
          <a:bodyPr/>
          <a:lstStyle/>
          <a:p>
            <a:pPr marL="0" indent="0">
              <a:buNone/>
            </a:pPr>
            <a:r>
              <a:rPr lang="en-US" dirty="0"/>
              <a:t>There are sources of “noise” in Gravitational Wave detectors that are poorly understood.. The so called “Glitches”!</a:t>
            </a:r>
            <a:endParaRPr lang="el-GR" dirty="0"/>
          </a:p>
        </p:txBody>
      </p:sp>
    </p:spTree>
    <p:extLst>
      <p:ext uri="{BB962C8B-B14F-4D97-AF65-F5344CB8AC3E}">
        <p14:creationId xmlns:p14="http://schemas.microsoft.com/office/powerpoint/2010/main" val="1805286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8286750" cy="478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6200000">
            <a:off x="-2203727" y="2721889"/>
            <a:ext cx="6120586" cy="646331"/>
          </a:xfrm>
          <a:prstGeom prst="rect">
            <a:avLst/>
          </a:prstGeom>
          <a:noFill/>
        </p:spPr>
        <p:txBody>
          <a:bodyPr wrap="none" rtlCol="0">
            <a:spAutoFit/>
          </a:bodyPr>
          <a:lstStyle/>
          <a:p>
            <a:r>
              <a:rPr lang="en-US" b="1" i="1" dirty="0">
                <a:solidFill>
                  <a:srgbClr val="00B050"/>
                </a:solidFill>
              </a:rPr>
              <a:t>How far in the Universe can a Gravitational Wave</a:t>
            </a:r>
            <a:br>
              <a:rPr lang="en-US" b="1" i="1" dirty="0">
                <a:solidFill>
                  <a:srgbClr val="00B050"/>
                </a:solidFill>
              </a:rPr>
            </a:br>
            <a:r>
              <a:rPr lang="en-US" b="1" i="1" dirty="0">
                <a:solidFill>
                  <a:srgbClr val="00B050"/>
                </a:solidFill>
              </a:rPr>
              <a:t> Detector “reach”</a:t>
            </a:r>
            <a:endParaRPr lang="el-GR" b="1" i="1" dirty="0">
              <a:solidFill>
                <a:srgbClr val="00B050"/>
              </a:solidFill>
            </a:endParaRPr>
          </a:p>
        </p:txBody>
      </p:sp>
      <p:cxnSp>
        <p:nvCxnSpPr>
          <p:cNvPr id="7" name="Straight Arrow Connector 6"/>
          <p:cNvCxnSpPr>
            <a:cxnSpLocks/>
          </p:cNvCxnSpPr>
          <p:nvPr/>
        </p:nvCxnSpPr>
        <p:spPr>
          <a:xfrm>
            <a:off x="1752600" y="1600200"/>
            <a:ext cx="566882" cy="3200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2971800" y="1780735"/>
            <a:ext cx="0" cy="29030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flipH="1">
            <a:off x="3613226" y="2523083"/>
            <a:ext cx="834950" cy="2160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17850" y="5415824"/>
            <a:ext cx="4830550" cy="1200329"/>
          </a:xfrm>
          <a:prstGeom prst="rect">
            <a:avLst/>
          </a:prstGeom>
          <a:noFill/>
        </p:spPr>
        <p:txBody>
          <a:bodyPr wrap="square" rtlCol="0">
            <a:spAutoFit/>
          </a:bodyPr>
          <a:lstStyle/>
          <a:p>
            <a:r>
              <a:rPr lang="en-US" dirty="0"/>
              <a:t>“Glitches”: Noise “triggers” that make their way in the GW data</a:t>
            </a:r>
            <a:br>
              <a:rPr lang="en-US" dirty="0"/>
            </a:br>
            <a:r>
              <a:rPr lang="en-US" dirty="0"/>
              <a:t>and introduce dead time in the detector and mimic GW signals. </a:t>
            </a:r>
            <a:endParaRPr lang="el-GR" dirty="0"/>
          </a:p>
        </p:txBody>
      </p:sp>
      <p:sp>
        <p:nvSpPr>
          <p:cNvPr id="18" name="TextBox 17"/>
          <p:cNvSpPr txBox="1"/>
          <p:nvPr/>
        </p:nvSpPr>
        <p:spPr>
          <a:xfrm>
            <a:off x="2209800" y="368105"/>
            <a:ext cx="4942379" cy="369332"/>
          </a:xfrm>
          <a:prstGeom prst="rect">
            <a:avLst/>
          </a:prstGeom>
          <a:noFill/>
        </p:spPr>
        <p:txBody>
          <a:bodyPr wrap="none" rtlCol="0">
            <a:spAutoFit/>
          </a:bodyPr>
          <a:lstStyle/>
          <a:p>
            <a:r>
              <a:rPr lang="en-US" dirty="0"/>
              <a:t>The frequency spectrum of a class of glitches</a:t>
            </a:r>
            <a:endParaRPr lang="el-G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41847"/>
            <a:ext cx="6534150" cy="67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9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6090FB5-CC97-4596-9FF5-B61BF9E8B850}"/>
              </a:ext>
            </a:extLst>
          </p:cNvPr>
          <p:cNvSpPr>
            <a:spLocks noGrp="1"/>
          </p:cNvSpPr>
          <p:nvPr>
            <p:ph type="title"/>
          </p:nvPr>
        </p:nvSpPr>
        <p:spPr>
          <a:xfrm>
            <a:off x="533400" y="2857500"/>
            <a:ext cx="7467600" cy="1143000"/>
          </a:xfrm>
        </p:spPr>
        <p:txBody>
          <a:bodyPr/>
          <a:lstStyle/>
          <a:p>
            <a:pPr algn="ctr"/>
            <a:r>
              <a:rPr lang="en-US" dirty="0"/>
              <a:t>A quick reminder about gravitational waves..</a:t>
            </a:r>
            <a:endParaRPr lang="el-GR" dirty="0"/>
          </a:p>
        </p:txBody>
      </p:sp>
      <p:sp>
        <p:nvSpPr>
          <p:cNvPr id="3" name="Rectangle 2"/>
          <p:cNvSpPr/>
          <p:nvPr/>
        </p:nvSpPr>
        <p:spPr>
          <a:xfrm>
            <a:off x="1447800" y="4191000"/>
            <a:ext cx="6096000" cy="369332"/>
          </a:xfrm>
          <a:prstGeom prst="rect">
            <a:avLst/>
          </a:prstGeom>
        </p:spPr>
        <p:txBody>
          <a:bodyPr wrap="square">
            <a:spAutoFit/>
          </a:bodyPr>
          <a:lstStyle/>
          <a:p>
            <a:r>
              <a:rPr lang="en-US" dirty="0">
                <a:hlinkClick r:id="rId2"/>
              </a:rPr>
              <a:t>https://www.youtube.com/watch?v=4GbWfNHtHRg</a:t>
            </a:r>
            <a:r>
              <a:rPr lang="en-US" dirty="0"/>
              <a:t> </a:t>
            </a:r>
            <a:endParaRPr lang="el-GR" dirty="0"/>
          </a:p>
        </p:txBody>
      </p:sp>
    </p:spTree>
    <p:extLst>
      <p:ext uri="{BB962C8B-B14F-4D97-AF65-F5344CB8AC3E}">
        <p14:creationId xmlns:p14="http://schemas.microsoft.com/office/powerpoint/2010/main" val="70818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7467600" cy="4873752"/>
          </a:xfrm>
        </p:spPr>
        <p:txBody>
          <a:bodyPr/>
          <a:lstStyle/>
          <a:p>
            <a:pPr marL="0" indent="0">
              <a:buNone/>
            </a:pPr>
            <a:r>
              <a:rPr lang="en-US" dirty="0"/>
              <a:t>Classifying glitches using computers has proven to be an exceedingly difficult task. A family of data analysis algorithms known as </a:t>
            </a:r>
            <a:r>
              <a:rPr lang="en-US" i="1" dirty="0"/>
              <a:t>machine learning</a:t>
            </a:r>
            <a:r>
              <a:rPr lang="en-US" dirty="0"/>
              <a:t> have made huge strides over the past decade in classification problems, though they usually require a large pre-classified dataset to operate effectively. However, human intuition has proven time and time again to be a useful tool in pattern recognition problems such as this. </a:t>
            </a:r>
            <a:br>
              <a:rPr lang="en-US" dirty="0"/>
            </a:br>
            <a:br>
              <a:rPr lang="en-US" dirty="0"/>
            </a:br>
            <a:r>
              <a:rPr lang="en-US" b="1" dirty="0"/>
              <a:t>This is where your help is needed!</a:t>
            </a:r>
            <a:endParaRPr lang="el-GR" b="1" dirty="0"/>
          </a:p>
        </p:txBody>
      </p:sp>
    </p:spTree>
    <p:extLst>
      <p:ext uri="{BB962C8B-B14F-4D97-AF65-F5344CB8AC3E}">
        <p14:creationId xmlns:p14="http://schemas.microsoft.com/office/powerpoint/2010/main" val="341386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pPr algn="ctr"/>
            <a:r>
              <a:rPr lang="en-US" sz="2400" dirty="0"/>
              <a:t>LET’S DO SOME GLITCH HUNTING WITH</a:t>
            </a:r>
            <a:r>
              <a:rPr lang="en-US" sz="2400" i="1" dirty="0"/>
              <a:t>: GRAVITY SPY</a:t>
            </a:r>
            <a:endParaRPr lang="el-GR" sz="2400" i="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4999"/>
            <a:ext cx="8676037" cy="478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0418" y="1406769"/>
            <a:ext cx="7772400" cy="369332"/>
          </a:xfrm>
          <a:prstGeom prst="rect">
            <a:avLst/>
          </a:prstGeom>
        </p:spPr>
        <p:txBody>
          <a:bodyPr wrap="square">
            <a:spAutoFit/>
          </a:bodyPr>
          <a:lstStyle/>
          <a:p>
            <a:pPr algn="ctr"/>
            <a:r>
              <a:rPr lang="en-US" dirty="0">
                <a:hlinkClick r:id="rId3"/>
              </a:rPr>
              <a:t>https://www.zooniverse.org/projects/zooniverse/gravity-spy</a:t>
            </a:r>
            <a:r>
              <a:rPr lang="en-US" dirty="0"/>
              <a:t> </a:t>
            </a:r>
            <a:endParaRPr lang="el-GR" dirty="0"/>
          </a:p>
        </p:txBody>
      </p:sp>
      <p:sp>
        <p:nvSpPr>
          <p:cNvPr id="5" name="Rectangle 4"/>
          <p:cNvSpPr/>
          <p:nvPr/>
        </p:nvSpPr>
        <p:spPr>
          <a:xfrm>
            <a:off x="680418" y="5943600"/>
            <a:ext cx="7772400" cy="743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152400" y="3352800"/>
            <a:ext cx="8839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Citizens help LIGO and VIRGO scientists identify typologies of glitches and advance their machine learning algorithms</a:t>
            </a:r>
            <a:endParaRPr lang="el-GR" dirty="0"/>
          </a:p>
        </p:txBody>
      </p:sp>
    </p:spTree>
    <p:extLst>
      <p:ext uri="{BB962C8B-B14F-4D97-AF65-F5344CB8AC3E}">
        <p14:creationId xmlns:p14="http://schemas.microsoft.com/office/powerpoint/2010/main" val="1485562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eaching citizen scientists to categorize glitches using machine ...">
            <a:extLst>
              <a:ext uri="{FF2B5EF4-FFF2-40B4-BE49-F238E27FC236}">
                <a16:creationId xmlns:a16="http://schemas.microsoft.com/office/drawing/2014/main" id="{98590F37-9A16-4205-B0E4-97DECE3FB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522698"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1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14B513-4ABE-4F01-98EF-6E9421EF6080}"/>
              </a:ext>
            </a:extLst>
          </p:cNvPr>
          <p:cNvSpPr>
            <a:spLocks noGrp="1"/>
          </p:cNvSpPr>
          <p:nvPr>
            <p:ph type="title"/>
          </p:nvPr>
        </p:nvSpPr>
        <p:spPr>
          <a:xfrm>
            <a:off x="609600" y="2857500"/>
            <a:ext cx="7467600" cy="1143000"/>
          </a:xfrm>
        </p:spPr>
        <p:txBody>
          <a:bodyPr/>
          <a:lstStyle/>
          <a:p>
            <a:pPr algn="ctr"/>
            <a:r>
              <a:rPr lang="en-US" dirty="0"/>
              <a:t>Let’s hunt some glitches!</a:t>
            </a:r>
            <a:endParaRPr lang="el-GR" dirty="0"/>
          </a:p>
        </p:txBody>
      </p:sp>
    </p:spTree>
    <p:extLst>
      <p:ext uri="{BB962C8B-B14F-4D97-AF65-F5344CB8AC3E}">
        <p14:creationId xmlns:p14="http://schemas.microsoft.com/office/powerpoint/2010/main" val="392636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marL="0" indent="0" algn="ctr">
              <a:buNone/>
            </a:pPr>
            <a:r>
              <a:rPr lang="en-US" dirty="0"/>
              <a:t>VIRGO (</a:t>
            </a:r>
            <a:r>
              <a:rPr lang="en-US" dirty="0">
                <a:hlinkClick r:id="rId2"/>
              </a:rPr>
              <a:t>http://www.virgo-gw.eu/</a:t>
            </a:r>
            <a:r>
              <a:rPr lang="en-US" dirty="0"/>
              <a:t> ), a giant laser interferometer designed to detect gravitational waves located in Italy</a:t>
            </a:r>
            <a:endParaRPr lang="el-GR" dirty="0"/>
          </a:p>
        </p:txBody>
      </p:sp>
      <p:pic>
        <p:nvPicPr>
          <p:cNvPr id="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341547" cy="483412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black hole mer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51156"/>
            <a:ext cx="8153400" cy="45862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gravitational waves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28" y="1101964"/>
            <a:ext cx="8323072" cy="468172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gravitational waves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1499" y="1015871"/>
            <a:ext cx="7570147" cy="505685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lated imag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6723" y="222796"/>
            <a:ext cx="8494883" cy="65580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black hole merger detect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8739"/>
            <a:ext cx="8610600" cy="728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5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 calcmode="lin" valueType="num">
                                      <p:cBhvr additive="base">
                                        <p:cTn id="7" dur="500" fill="hold"/>
                                        <p:tgtEl>
                                          <p:spTgt spid="5128"/>
                                        </p:tgtEl>
                                        <p:attrNameLst>
                                          <p:attrName>ppt_x</p:attrName>
                                        </p:attrNameLst>
                                      </p:cBhvr>
                                      <p:tavLst>
                                        <p:tav tm="0">
                                          <p:val>
                                            <p:strVal val="#ppt_x"/>
                                          </p:val>
                                        </p:tav>
                                        <p:tav tm="100000">
                                          <p:val>
                                            <p:strVal val="#ppt_x"/>
                                          </p:val>
                                        </p:tav>
                                      </p:tavLst>
                                    </p:anim>
                                    <p:anim calcmode="lin" valueType="num">
                                      <p:cBhvr additive="base">
                                        <p:cTn id="8"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30"/>
                                        </p:tgtEl>
                                        <p:attrNameLst>
                                          <p:attrName>style.visibility</p:attrName>
                                        </p:attrNameLst>
                                      </p:cBhvr>
                                      <p:to>
                                        <p:strVal val="visible"/>
                                      </p:to>
                                    </p:set>
                                    <p:anim calcmode="lin" valueType="num">
                                      <p:cBhvr additive="base">
                                        <p:cTn id="31" dur="500" fill="hold"/>
                                        <p:tgtEl>
                                          <p:spTgt spid="5130"/>
                                        </p:tgtEl>
                                        <p:attrNameLst>
                                          <p:attrName>ppt_x</p:attrName>
                                        </p:attrNameLst>
                                      </p:cBhvr>
                                      <p:tavLst>
                                        <p:tav tm="0">
                                          <p:val>
                                            <p:strVal val="#ppt_x"/>
                                          </p:val>
                                        </p:tav>
                                        <p:tav tm="100000">
                                          <p:val>
                                            <p:strVal val="#ppt_x"/>
                                          </p:val>
                                        </p:tav>
                                      </p:tavLst>
                                    </p:anim>
                                    <p:anim calcmode="lin" valueType="num">
                                      <p:cBhvr additive="base">
                                        <p:cTn id="32"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follow an analogy</a:t>
            </a:r>
            <a:endParaRPr lang="el-GR" dirty="0"/>
          </a:p>
        </p:txBody>
      </p:sp>
      <p:sp>
        <p:nvSpPr>
          <p:cNvPr id="3" name="Content Placeholder 2"/>
          <p:cNvSpPr>
            <a:spLocks noGrp="1"/>
          </p:cNvSpPr>
          <p:nvPr>
            <p:ph sz="quarter" idx="1"/>
          </p:nvPr>
        </p:nvSpPr>
        <p:spPr/>
        <p:txBody>
          <a:bodyPr/>
          <a:lstStyle/>
          <a:p>
            <a:pPr marL="0" indent="0">
              <a:buNone/>
            </a:pPr>
            <a:r>
              <a:rPr lang="en-US" dirty="0"/>
              <a:t>Imagine a gravitational wave detector as an “ear”</a:t>
            </a:r>
            <a:endParaRPr lang="el-GR" dirty="0"/>
          </a:p>
        </p:txBody>
      </p:sp>
      <p:pic>
        <p:nvPicPr>
          <p:cNvPr id="6146" name="Picture 2" descr="Virgo in a nutshell | the Virgo Collab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70162"/>
            <a:ext cx="335280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Ears: Facts, Function &amp; Disease | Live Sci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2570162"/>
            <a:ext cx="3655772"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6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4873752"/>
          </a:xfrm>
        </p:spPr>
        <p:txBody>
          <a:bodyPr/>
          <a:lstStyle/>
          <a:p>
            <a:pPr marL="0" indent="0">
              <a:buNone/>
            </a:pPr>
            <a:r>
              <a:rPr lang="en-US" dirty="0"/>
              <a:t>Your friend is humming a tune at some distance from your “ear”. The ear will listen to the tune. </a:t>
            </a:r>
            <a:br>
              <a:rPr lang="en-US" dirty="0"/>
            </a:br>
            <a:endParaRPr lang="el-GR"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6019800" cy="348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07548"/>
            <a:ext cx="631115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23" y="1482147"/>
            <a:ext cx="6590553" cy="381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6700" y="5486400"/>
            <a:ext cx="8539517" cy="1200329"/>
          </a:xfrm>
          <a:prstGeom prst="rect">
            <a:avLst/>
          </a:prstGeom>
          <a:noFill/>
        </p:spPr>
        <p:txBody>
          <a:bodyPr wrap="none" rtlCol="0">
            <a:spAutoFit/>
          </a:bodyPr>
          <a:lstStyle/>
          <a:p>
            <a:r>
              <a:rPr lang="en-US" dirty="0"/>
              <a:t>Your friend keeps his voice level the same. The farther he is, the weaker</a:t>
            </a:r>
            <a:br>
              <a:rPr lang="en-US" dirty="0"/>
            </a:br>
            <a:r>
              <a:rPr lang="en-US" dirty="0"/>
              <a:t>the sound you hear. A more sensitive ear will be able to listen </a:t>
            </a:r>
            <a:br>
              <a:rPr lang="en-US" dirty="0"/>
            </a:br>
            <a:r>
              <a:rPr lang="en-US" dirty="0"/>
              <a:t>to your friend humming from a greater distance. </a:t>
            </a:r>
            <a:br>
              <a:rPr lang="en-US" dirty="0"/>
            </a:br>
            <a:r>
              <a:rPr lang="en-US" dirty="0"/>
              <a:t>Therefore: “more sensitive ears” </a:t>
            </a:r>
            <a:r>
              <a:rPr lang="en-US" dirty="0">
                <a:sym typeface="Wingdings" pitchFamily="2" charset="2"/>
              </a:rPr>
              <a:t> “can identify signals from larger distances”</a:t>
            </a:r>
            <a:endParaRPr lang="el-GR" dirty="0"/>
          </a:p>
        </p:txBody>
      </p:sp>
      <p:sp>
        <p:nvSpPr>
          <p:cNvPr id="5" name="Rectangle 4"/>
          <p:cNvSpPr/>
          <p:nvPr/>
        </p:nvSpPr>
        <p:spPr>
          <a:xfrm>
            <a:off x="4958230" y="1326333"/>
            <a:ext cx="3733800" cy="2071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Similarly, a gravitational wave detector’s sensitivity corresponds to how far in the universe it can reach and thus to its discovery potential!</a:t>
            </a:r>
            <a:endParaRPr lang="el-GR" dirty="0"/>
          </a:p>
        </p:txBody>
      </p:sp>
    </p:spTree>
    <p:extLst>
      <p:ext uri="{BB962C8B-B14F-4D97-AF65-F5344CB8AC3E}">
        <p14:creationId xmlns:p14="http://schemas.microsoft.com/office/powerpoint/2010/main" val="730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additive="base">
                                        <p:cTn id="7" dur="500" fill="hold"/>
                                        <p:tgtEl>
                                          <p:spTgt spid="7172"/>
                                        </p:tgtEl>
                                        <p:attrNameLst>
                                          <p:attrName>ppt_x</p:attrName>
                                        </p:attrNameLst>
                                      </p:cBhvr>
                                      <p:tavLst>
                                        <p:tav tm="0">
                                          <p:val>
                                            <p:strVal val="#ppt_x"/>
                                          </p:val>
                                        </p:tav>
                                        <p:tav tm="100000">
                                          <p:val>
                                            <p:strVal val="#ppt_x"/>
                                          </p:val>
                                        </p:tav>
                                      </p:tavLst>
                                    </p:anim>
                                    <p:anim calcmode="lin" valueType="num">
                                      <p:cBhvr additive="base">
                                        <p:cTn id="8"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pPr algn="ctr"/>
            <a:r>
              <a:rPr lang="en-US" dirty="0"/>
              <a:t>What affects a gravitational wave detector’s sensitivity? Let’s go back to our analogy with the ear..</a:t>
            </a:r>
            <a:endParaRPr lang="el-GR" dirty="0"/>
          </a:p>
        </p:txBody>
      </p:sp>
      <p:sp>
        <p:nvSpPr>
          <p:cNvPr id="3" name="Content Placeholder 2"/>
          <p:cNvSpPr>
            <a:spLocks noGrp="1"/>
          </p:cNvSpPr>
          <p:nvPr>
            <p:ph sz="quarter" idx="1"/>
          </p:nvPr>
        </p:nvSpPr>
        <p:spPr>
          <a:xfrm>
            <a:off x="838200" y="1600200"/>
            <a:ext cx="7467600" cy="4873752"/>
          </a:xfrm>
        </p:spPr>
        <p:txBody>
          <a:bodyPr/>
          <a:lstStyle/>
          <a:p>
            <a:pPr marL="0" indent="0" algn="ctr">
              <a:buNone/>
            </a:pPr>
            <a:br>
              <a:rPr lang="en-US" dirty="0"/>
            </a:br>
            <a:br>
              <a:rPr lang="en-US" dirty="0"/>
            </a:br>
            <a:br>
              <a:rPr lang="en-US" dirty="0"/>
            </a:br>
            <a:r>
              <a:rPr lang="en-US" dirty="0"/>
              <a:t>Trying to detect gravitational waves is like trying to identify a song your friend is humming (signal) in a very noisy party (noise).</a:t>
            </a:r>
            <a:endParaRPr lang="el-GR" dirty="0"/>
          </a:p>
        </p:txBody>
      </p:sp>
      <p:pic>
        <p:nvPicPr>
          <p:cNvPr id="4" name="Εικόνα 3">
            <a:extLst>
              <a:ext uri="{FF2B5EF4-FFF2-40B4-BE49-F238E27FC236}">
                <a16:creationId xmlns:a16="http://schemas.microsoft.com/office/drawing/2014/main" id="{0AE0E5BF-63B9-467B-943D-7B9AB580FAE5}"/>
              </a:ext>
            </a:extLst>
          </p:cNvPr>
          <p:cNvPicPr>
            <a:picLocks noChangeAspect="1"/>
          </p:cNvPicPr>
          <p:nvPr/>
        </p:nvPicPr>
        <p:blipFill>
          <a:blip r:embed="rId2"/>
          <a:stretch>
            <a:fillRect/>
          </a:stretch>
        </p:blipFill>
        <p:spPr>
          <a:xfrm>
            <a:off x="381000" y="1536700"/>
            <a:ext cx="8353425" cy="4171950"/>
          </a:xfrm>
          <a:prstGeom prst="rect">
            <a:avLst/>
          </a:prstGeom>
        </p:spPr>
      </p:pic>
    </p:spTree>
    <p:extLst>
      <p:ext uri="{BB962C8B-B14F-4D97-AF65-F5344CB8AC3E}">
        <p14:creationId xmlns:p14="http://schemas.microsoft.com/office/powerpoint/2010/main" val="303836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143000"/>
            <a:ext cx="7467600" cy="4873752"/>
          </a:xfrm>
        </p:spPr>
        <p:txBody>
          <a:bodyPr/>
          <a:lstStyle/>
          <a:p>
            <a:pPr marL="0" indent="0">
              <a:buNone/>
            </a:pPr>
            <a:r>
              <a:rPr lang="en-US" dirty="0"/>
              <a:t>To detect gravitational waves even from the strongest events in the Universe, VIRGO needs to be able to know when the length of its 3-kilometer arms change by a distance 10,000 times smaller than the diameter of a proton! This makes VIRGO susceptible to a great deal of instrumental and environmental sources of noise. </a:t>
            </a:r>
            <a:br>
              <a:rPr lang="en-US" dirty="0"/>
            </a:br>
            <a:br>
              <a:rPr lang="en-US" dirty="0"/>
            </a:br>
            <a:r>
              <a:rPr lang="en-US" dirty="0"/>
              <a:t>These sources of noise need to be understood and controlled.</a:t>
            </a:r>
            <a:br>
              <a:rPr lang="en-US" dirty="0"/>
            </a:br>
            <a:br>
              <a:rPr lang="en-US" dirty="0"/>
            </a:br>
            <a:r>
              <a:rPr lang="en-US" dirty="0"/>
              <a:t>There are sources of noise that are understood…</a:t>
            </a:r>
            <a:endParaRPr lang="el-GR" dirty="0"/>
          </a:p>
          <a:p>
            <a:endParaRPr lang="el-GR" dirty="0"/>
          </a:p>
        </p:txBody>
      </p:sp>
    </p:spTree>
    <p:extLst>
      <p:ext uri="{BB962C8B-B14F-4D97-AF65-F5344CB8AC3E}">
        <p14:creationId xmlns:p14="http://schemas.microsoft.com/office/powerpoint/2010/main" val="2259434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sources of “noise” affect the gravitational wave detector’s sensitivity</a:t>
            </a:r>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220075"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6252" y="6506865"/>
            <a:ext cx="7848623" cy="307777"/>
          </a:xfrm>
          <a:prstGeom prst="rect">
            <a:avLst/>
          </a:prstGeom>
          <a:noFill/>
        </p:spPr>
        <p:txBody>
          <a:bodyPr wrap="none" rtlCol="0">
            <a:spAutoFit/>
          </a:bodyPr>
          <a:lstStyle/>
          <a:p>
            <a:r>
              <a:rPr lang="en-US" sz="1400" dirty="0"/>
              <a:t>Adapted from : Laser Labs’ </a:t>
            </a:r>
            <a:r>
              <a:rPr lang="en-US" sz="1400" dirty="0" err="1"/>
              <a:t>Spacetime</a:t>
            </a:r>
            <a:r>
              <a:rPr lang="en-US" sz="1400" dirty="0"/>
              <a:t> Quest: </a:t>
            </a:r>
            <a:r>
              <a:rPr lang="en-US" sz="1400" dirty="0">
                <a:hlinkClick r:id="rId3"/>
              </a:rPr>
              <a:t>https://www.laserlabs.org/spacetimequest.php</a:t>
            </a:r>
            <a:r>
              <a:rPr lang="en-US" sz="1400" dirty="0"/>
              <a:t> </a:t>
            </a:r>
            <a:endParaRPr lang="el-GR" sz="1400" dirty="0"/>
          </a:p>
        </p:txBody>
      </p:sp>
    </p:spTree>
    <p:extLst>
      <p:ext uri="{BB962C8B-B14F-4D97-AF65-F5344CB8AC3E}">
        <p14:creationId xmlns:p14="http://schemas.microsoft.com/office/powerpoint/2010/main" val="8399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514DA2-AF5A-4338-B2B6-D02DBCFBDD0F}"/>
              </a:ext>
            </a:extLst>
          </p:cNvPr>
          <p:cNvSpPr>
            <a:spLocks noGrp="1"/>
          </p:cNvSpPr>
          <p:nvPr>
            <p:ph type="title"/>
          </p:nvPr>
        </p:nvSpPr>
        <p:spPr/>
        <p:txBody>
          <a:bodyPr/>
          <a:lstStyle/>
          <a:p>
            <a:r>
              <a:rPr lang="en-US" dirty="0"/>
              <a:t>Let’s play with noise in gravitational wave detectors! A school activity</a:t>
            </a:r>
            <a:endParaRPr lang="el-GR" dirty="0"/>
          </a:p>
        </p:txBody>
      </p:sp>
      <p:sp>
        <p:nvSpPr>
          <p:cNvPr id="3" name="Θέση περιεχομένου 2">
            <a:extLst>
              <a:ext uri="{FF2B5EF4-FFF2-40B4-BE49-F238E27FC236}">
                <a16:creationId xmlns:a16="http://schemas.microsoft.com/office/drawing/2014/main" id="{57ABC952-7835-4EA3-A976-02D27538E346}"/>
              </a:ext>
            </a:extLst>
          </p:cNvPr>
          <p:cNvSpPr>
            <a:spLocks noGrp="1"/>
          </p:cNvSpPr>
          <p:nvPr>
            <p:ph sz="quarter" idx="1"/>
          </p:nvPr>
        </p:nvSpPr>
        <p:spPr>
          <a:xfrm>
            <a:off x="457200" y="3124200"/>
            <a:ext cx="7467600" cy="3349752"/>
          </a:xfrm>
        </p:spPr>
        <p:txBody>
          <a:bodyPr/>
          <a:lstStyle/>
          <a:p>
            <a:pPr marL="0" indent="0">
              <a:buNone/>
            </a:pPr>
            <a:r>
              <a:rPr lang="en-US" dirty="0">
                <a:hlinkClick r:id="rId2"/>
              </a:rPr>
              <a:t>https://cloud.graasp.eu/en/pages/5bd9b6190d7f5d27ca8c339f/subpages/5bd9b61b0d7f5d27ca8c33aa</a:t>
            </a:r>
            <a:endParaRPr lang="el-GR" dirty="0"/>
          </a:p>
        </p:txBody>
      </p:sp>
    </p:spTree>
    <p:extLst>
      <p:ext uri="{BB962C8B-B14F-4D97-AF65-F5344CB8AC3E}">
        <p14:creationId xmlns:p14="http://schemas.microsoft.com/office/powerpoint/2010/main" val="3382039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1352</TotalTime>
  <Words>1015</Words>
  <Application>Microsoft Office PowerPoint</Application>
  <PresentationFormat>Προβολή στην οθόνη (4:3)</PresentationFormat>
  <Paragraphs>55</Paragraphs>
  <Slides>23</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23</vt:i4>
      </vt:variant>
    </vt:vector>
  </HeadingPairs>
  <TitlesOfParts>
    <vt:vector size="27" baseType="lpstr">
      <vt:lpstr>Century Schoolbook</vt:lpstr>
      <vt:lpstr>Wingdings</vt:lpstr>
      <vt:lpstr>Wingdings 2</vt:lpstr>
      <vt:lpstr>Oriel</vt:lpstr>
      <vt:lpstr>GRAVITATIONAL WAVE NOISE HUNTING IN THE CLASSROOM</vt:lpstr>
      <vt:lpstr>A quick reminder about gravitational waves..</vt:lpstr>
      <vt:lpstr>Παρουσίαση του PowerPoint</vt:lpstr>
      <vt:lpstr>Let’s follow an analogy</vt:lpstr>
      <vt:lpstr>Παρουσίαση του PowerPoint</vt:lpstr>
      <vt:lpstr>What affects a gravitational wave detector’s sensitivity? Let’s go back to our analogy with the ear..</vt:lpstr>
      <vt:lpstr>Παρουσίαση του PowerPoint</vt:lpstr>
      <vt:lpstr>Different sources of “noise” affect the gravitational wave detector’s sensitivity</vt:lpstr>
      <vt:lpstr>Let’s play with noise in gravitational wave detectors! A school activity</vt:lpstr>
      <vt:lpstr>A few examples of environmental noise..</vt:lpstr>
      <vt:lpstr>Have you ever wondered how an earthquake in magoula/ greece affects the virgo gravitational wave detector in pisa? (19 July 2019)</vt:lpstr>
      <vt:lpstr>Does the wind blowing, affect a gravitational wave detector?</vt:lpstr>
      <vt:lpstr>GLITCH HUNTING!</vt:lpstr>
      <vt:lpstr>Introducing spectrograms..</vt:lpstr>
      <vt:lpstr>Παρουσίαση του PowerPoint</vt:lpstr>
      <vt:lpstr>Let’s play with spectrograms</vt:lpstr>
      <vt:lpstr>The sound of a gravitational wave</vt:lpstr>
      <vt:lpstr>Παρουσίαση του PowerPoint</vt:lpstr>
      <vt:lpstr>Παρουσίαση του PowerPoint</vt:lpstr>
      <vt:lpstr>Παρουσίαση του PowerPoint</vt:lpstr>
      <vt:lpstr>LET’S DO SOME GLITCH HUNTING WITH: GRAVITY SPY</vt:lpstr>
      <vt:lpstr>Παρουσίαση του PowerPoint</vt:lpstr>
      <vt:lpstr>Let’s hunt some glitches!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 optimize large research infrastructures</dc:title>
  <dc:creator>echaniot</dc:creator>
  <cp:lastModifiedBy>Manolis Chaniotakis</cp:lastModifiedBy>
  <cp:revision>57</cp:revision>
  <dcterms:created xsi:type="dcterms:W3CDTF">2006-08-16T00:00:00Z</dcterms:created>
  <dcterms:modified xsi:type="dcterms:W3CDTF">2021-01-29T13:44:58Z</dcterms:modified>
</cp:coreProperties>
</file>