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19"/>
  </p:notesMasterIdLst>
  <p:sldIdLst>
    <p:sldId id="283" r:id="rId2"/>
    <p:sldId id="287" r:id="rId3"/>
    <p:sldId id="288" r:id="rId4"/>
    <p:sldId id="269" r:id="rId5"/>
    <p:sldId id="290" r:id="rId6"/>
    <p:sldId id="299" r:id="rId7"/>
    <p:sldId id="291" r:id="rId8"/>
    <p:sldId id="298" r:id="rId9"/>
    <p:sldId id="300" r:id="rId10"/>
    <p:sldId id="301" r:id="rId11"/>
    <p:sldId id="292" r:id="rId12"/>
    <p:sldId id="293" r:id="rId13"/>
    <p:sldId id="295" r:id="rId14"/>
    <p:sldId id="303" r:id="rId15"/>
    <p:sldId id="296" r:id="rId16"/>
    <p:sldId id="302" r:id="rId17"/>
    <p:sldId id="29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snapToObjects="1">
      <p:cViewPr varScale="1">
        <p:scale>
          <a:sx n="108" d="100"/>
          <a:sy n="108" d="100"/>
        </p:scale>
        <p:origin x="17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00B5A-B3B4-4FD4-AB40-637D20A2C763}" type="datetimeFigureOut">
              <a:rPr lang="it-IT" smtClean="0"/>
              <a:t>22/01/2021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B9E81-71CF-4997-B1F5-6DEC087D4D56}" type="slidenum">
              <a:rPr lang="it-IT" smtClean="0"/>
              <a:t>‹N›</a:t>
            </a:fld>
            <a:endParaRPr lang="it-IT"/>
          </a:p>
        </p:txBody>
      </p:sp>
    </p:spTree>
    <p:extLst>
      <p:ext uri="{BB962C8B-B14F-4D97-AF65-F5344CB8AC3E}">
        <p14:creationId xmlns:p14="http://schemas.microsoft.com/office/powerpoint/2010/main" val="10348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68B9E81-71CF-4997-B1F5-6DEC087D4D56}" type="slidenum">
              <a:rPr lang="it-IT" smtClean="0"/>
              <a:t>14</a:t>
            </a:fld>
            <a:endParaRPr lang="it-IT"/>
          </a:p>
        </p:txBody>
      </p:sp>
    </p:spTree>
    <p:extLst>
      <p:ext uri="{BB962C8B-B14F-4D97-AF65-F5344CB8AC3E}">
        <p14:creationId xmlns:p14="http://schemas.microsoft.com/office/powerpoint/2010/main" val="289519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F84E693A-D684-804B-96C8-81D4BB86D942}" type="datetimeFigureOut">
              <a:rPr lang="en-US" smtClean="0"/>
              <a:t>1/22/2021</a:t>
            </a:fld>
            <a:endParaRPr lang="en-US"/>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n-US"/>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05D3DA0F-E2C4-384D-B6B3-9913F6443325}" type="slidenum">
              <a:rPr lang="en-US" smtClean="0"/>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84E693A-D684-804B-96C8-81D4BB86D942}" type="datetimeFigureOut">
              <a:rPr lang="en-US" smtClean="0"/>
              <a:t>1/22/2021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05D3DA0F-E2C4-384D-B6B3-9913F6443325}"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84E693A-D684-804B-96C8-81D4BB86D942}" type="datetimeFigureOut">
              <a:rPr lang="en-US" smtClean="0"/>
              <a:t>1/22/2021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05D3DA0F-E2C4-384D-B6B3-9913F6443325}"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4"/>
          </p:nvPr>
        </p:nvSpPr>
        <p:spPr/>
        <p:txBody>
          <a:bodyPr rtlCol="0"/>
          <a:lstStyle/>
          <a:p>
            <a:fld id="{F84E693A-D684-804B-96C8-81D4BB86D942}" type="datetimeFigureOut">
              <a:rPr lang="en-US" smtClean="0"/>
              <a:t>1/22/2021</a:t>
            </a:fld>
            <a:endParaRPr lang="en-US"/>
          </a:p>
        </p:txBody>
      </p:sp>
      <p:sp>
        <p:nvSpPr>
          <p:cNvPr id="9" name="Θέση αριθμού διαφάνειας 8"/>
          <p:cNvSpPr>
            <a:spLocks noGrp="1"/>
          </p:cNvSpPr>
          <p:nvPr>
            <p:ph type="sldNum" sz="quarter" idx="15"/>
          </p:nvPr>
        </p:nvSpPr>
        <p:spPr/>
        <p:txBody>
          <a:bodyPr rtlCol="0"/>
          <a:lstStyle/>
          <a:p>
            <a:fld id="{05D3DA0F-E2C4-384D-B6B3-9913F6443325}" type="slidenum">
              <a:rPr lang="en-US" smtClean="0"/>
              <a:t>‹N›</a:t>
            </a:fld>
            <a:endParaRPr lang="en-US"/>
          </a:p>
        </p:txBody>
      </p:sp>
      <p:sp>
        <p:nvSpPr>
          <p:cNvPr id="10" name="Θέση υποσέλιδου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F84E693A-D684-804B-96C8-81D4BB86D942}" type="datetimeFigureOut">
              <a:rPr lang="en-US" smtClean="0"/>
              <a:t>1/22/2021</a:t>
            </a:fld>
            <a:endParaRPr lang="en-US"/>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n-US"/>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05D3DA0F-E2C4-384D-B6B3-9913F6443325}" type="slidenum">
              <a:rPr lang="en-US" smtClean="0"/>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5" name="Θέση ημερομηνίας 4"/>
          <p:cNvSpPr>
            <a:spLocks noGrp="1"/>
          </p:cNvSpPr>
          <p:nvPr>
            <p:ph type="dt" sz="half" idx="10"/>
          </p:nvPr>
        </p:nvSpPr>
        <p:spPr/>
        <p:txBody>
          <a:bodyPr/>
          <a:lstStyle/>
          <a:p>
            <a:fld id="{F84E693A-D684-804B-96C8-81D4BB86D942}" type="datetimeFigureOut">
              <a:rPr lang="en-US" smtClean="0"/>
              <a:t>1/22/2021</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05D3DA0F-E2C4-384D-B6B3-9913F6443325}" type="slidenum">
              <a:rPr lang="en-US" smtClean="0"/>
              <a:t>‹N›</a:t>
            </a:fld>
            <a:endParaRPr lang="en-US"/>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a:t>Στυλ κύριου τίτλου</a:t>
            </a:r>
            <a:endParaRPr kumimoji="0" lang="en-US"/>
          </a:p>
        </p:txBody>
      </p:sp>
      <p:sp>
        <p:nvSpPr>
          <p:cNvPr id="7" name="Θέση ημερομηνίας 6"/>
          <p:cNvSpPr>
            <a:spLocks noGrp="1"/>
          </p:cNvSpPr>
          <p:nvPr>
            <p:ph type="dt" sz="half" idx="10"/>
          </p:nvPr>
        </p:nvSpPr>
        <p:spPr/>
        <p:txBody>
          <a:bodyPr/>
          <a:lstStyle/>
          <a:p>
            <a:fld id="{F84E693A-D684-804B-96C8-81D4BB86D942}" type="datetimeFigureOut">
              <a:rPr lang="en-US" smtClean="0"/>
              <a:t>1/22/2021</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05D3DA0F-E2C4-384D-B6B3-9913F6443325}" type="slidenum">
              <a:rPr lang="en-US" smtClean="0"/>
              <a:t>‹N›</a:t>
            </a:fld>
            <a:endParaRPr lang="en-US"/>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6" name="Θέση ημερομηνίας 5"/>
          <p:cNvSpPr>
            <a:spLocks noGrp="1"/>
          </p:cNvSpPr>
          <p:nvPr>
            <p:ph type="dt" sz="half" idx="10"/>
          </p:nvPr>
        </p:nvSpPr>
        <p:spPr/>
        <p:txBody>
          <a:bodyPr rtlCol="0"/>
          <a:lstStyle/>
          <a:p>
            <a:fld id="{F84E693A-D684-804B-96C8-81D4BB86D942}" type="datetimeFigureOut">
              <a:rPr lang="en-US" smtClean="0"/>
              <a:t>1/22/2021</a:t>
            </a:fld>
            <a:endParaRPr lang="en-US"/>
          </a:p>
        </p:txBody>
      </p:sp>
      <p:sp>
        <p:nvSpPr>
          <p:cNvPr id="7" name="Θέση αριθμού διαφάνειας 6"/>
          <p:cNvSpPr>
            <a:spLocks noGrp="1"/>
          </p:cNvSpPr>
          <p:nvPr>
            <p:ph type="sldNum" sz="quarter" idx="11"/>
          </p:nvPr>
        </p:nvSpPr>
        <p:spPr/>
        <p:txBody>
          <a:bodyPr rtlCol="0"/>
          <a:lstStyle/>
          <a:p>
            <a:fld id="{05D3DA0F-E2C4-384D-B6B3-9913F6443325}" type="slidenum">
              <a:rPr lang="en-US" smtClean="0"/>
              <a:t>‹N›</a:t>
            </a:fld>
            <a:endParaRPr lang="en-US"/>
          </a:p>
        </p:txBody>
      </p:sp>
      <p:sp>
        <p:nvSpPr>
          <p:cNvPr id="8" name="Θέση υποσέλιδου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84E693A-D684-804B-96C8-81D4BB86D942}" type="datetimeFigureOut">
              <a:rPr lang="en-US" smtClean="0"/>
              <a:t>1/22/2021</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05D3DA0F-E2C4-384D-B6B3-9913F6443325}"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Θέση ημερομηνίας 20"/>
          <p:cNvSpPr>
            <a:spLocks noGrp="1"/>
          </p:cNvSpPr>
          <p:nvPr>
            <p:ph type="dt" sz="half" idx="14"/>
          </p:nvPr>
        </p:nvSpPr>
        <p:spPr/>
        <p:txBody>
          <a:bodyPr rtlCol="0"/>
          <a:lstStyle/>
          <a:p>
            <a:fld id="{F84E693A-D684-804B-96C8-81D4BB86D942}" type="datetimeFigureOut">
              <a:rPr lang="en-US" smtClean="0"/>
              <a:t>1/22/2021</a:t>
            </a:fld>
            <a:endParaRPr lang="en-US"/>
          </a:p>
        </p:txBody>
      </p:sp>
      <p:sp>
        <p:nvSpPr>
          <p:cNvPr id="22" name="Θέση αριθμού διαφάνειας 21"/>
          <p:cNvSpPr>
            <a:spLocks noGrp="1"/>
          </p:cNvSpPr>
          <p:nvPr>
            <p:ph type="sldNum" sz="quarter" idx="15"/>
          </p:nvPr>
        </p:nvSpPr>
        <p:spPr/>
        <p:txBody>
          <a:bodyPr rtlCol="0"/>
          <a:lstStyle/>
          <a:p>
            <a:fld id="{05D3DA0F-E2C4-384D-B6B3-9913F6443325}" type="slidenum">
              <a:rPr lang="en-US" smtClean="0"/>
              <a:t>‹N›</a:t>
            </a:fld>
            <a:endParaRPr lang="en-US"/>
          </a:p>
        </p:txBody>
      </p:sp>
      <p:sp>
        <p:nvSpPr>
          <p:cNvPr id="23" name="Θέση υποσέλιδου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F84E693A-D684-804B-96C8-81D4BB86D942}" type="datetimeFigureOut">
              <a:rPr lang="en-US" smtClean="0"/>
              <a:t>1/22/2021</a:t>
            </a:fld>
            <a:endParaRPr lang="en-US"/>
          </a:p>
        </p:txBody>
      </p:sp>
      <p:sp>
        <p:nvSpPr>
          <p:cNvPr id="18" name="Θέση αριθμού διαφάνειας 17"/>
          <p:cNvSpPr>
            <a:spLocks noGrp="1"/>
          </p:cNvSpPr>
          <p:nvPr>
            <p:ph type="sldNum" sz="quarter" idx="11"/>
          </p:nvPr>
        </p:nvSpPr>
        <p:spPr/>
        <p:txBody>
          <a:bodyPr rtlCol="0"/>
          <a:lstStyle/>
          <a:p>
            <a:fld id="{05D3DA0F-E2C4-384D-B6B3-9913F6443325}" type="slidenum">
              <a:rPr lang="en-US" smtClean="0"/>
              <a:t>‹N›</a:t>
            </a:fld>
            <a:endParaRPr lang="en-US"/>
          </a:p>
        </p:txBody>
      </p:sp>
      <p:sp>
        <p:nvSpPr>
          <p:cNvPr id="21" name="Θέση υποσέλιδου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4E693A-D684-804B-96C8-81D4BB86D942}" type="datetimeFigureOut">
              <a:rPr lang="en-US" smtClean="0"/>
              <a:t>1/22/2021</a:t>
            </a:fld>
            <a:endParaRPr lang="en-US"/>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D3DA0F-E2C4-384D-B6B3-9913F6443325}"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ontiers-project.eu/"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indico.ego-gw.it/event/133/registrations/230/" TargetMode="External"/><Relationship Id="rId5" Type="http://schemas.openxmlformats.org/officeDocument/2006/relationships/hyperlink" Target="https://indico.ego-gw.it/event/133/timetable/" TargetMode="External"/><Relationship Id="rId4" Type="http://schemas.openxmlformats.org/officeDocument/2006/relationships/hyperlink" Target="https://esia.ea.gr/frontiers-winter-schoo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rtal.opendiscoveryspace.eu/en/community/bringing-nobel-prize-physics-classroom-854226" TargetMode="External"/><Relationship Id="rId2" Type="http://schemas.openxmlformats.org/officeDocument/2006/relationships/hyperlink" Target="http://plist.portaldoastronomo.org/?p=subscribe&amp;id=7" TargetMode="External"/><Relationship Id="rId1" Type="http://schemas.openxmlformats.org/officeDocument/2006/relationships/slideLayout" Target="../slideLayouts/slideLayout2.xml"/><Relationship Id="rId5" Type="http://schemas.openxmlformats.org/officeDocument/2006/relationships/hyperlink" Target="https://www.facebook.com/groups/665957563876838/" TargetMode="External"/><Relationship Id="rId4" Type="http://schemas.openxmlformats.org/officeDocument/2006/relationships/hyperlink" Target="https://portal.opendiscoveryspace.eu/node/85529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frontierseu" TargetMode="External"/><Relationship Id="rId2" Type="http://schemas.openxmlformats.org/officeDocument/2006/relationships/hyperlink" Target="http://www.frontiers-project.eu/" TargetMode="External"/><Relationship Id="rId1" Type="http://schemas.openxmlformats.org/officeDocument/2006/relationships/slideLayout" Target="../slideLayouts/slideLayout2.xml"/><Relationship Id="rId5" Type="http://schemas.openxmlformats.org/officeDocument/2006/relationships/hyperlink" Target="mailto:info@frontiers-project.eu" TargetMode="External"/><Relationship Id="rId4" Type="http://schemas.openxmlformats.org/officeDocument/2006/relationships/hyperlink" Target="https://www.facebook.com/groups/66595756387683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home.cern/students-educators/updates/2014/01/cern-connects-icecube-bring-science-schools" TargetMode="External"/><Relationship Id="rId7" Type="http://schemas.openxmlformats.org/officeDocument/2006/relationships/image" Target="../media/image15.png"/><Relationship Id="rId2" Type="http://schemas.openxmlformats.org/officeDocument/2006/relationships/hyperlink" Target="https://zenodo.org/record/3405912#.XaD3ASjVLZ4"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TJQAfJwVGy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67744" y="1844824"/>
            <a:ext cx="6876256" cy="1894362"/>
          </a:xfrm>
        </p:spPr>
        <p:txBody>
          <a:bodyPr/>
          <a:lstStyle/>
          <a:p>
            <a:r>
              <a:rPr lang="en-US" dirty="0"/>
              <a:t>BRINGING NOBEL PRIZE PHYSICS TO THE CLASSROOM</a:t>
            </a:r>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9796" y="6321696"/>
            <a:ext cx="1750188" cy="499927"/>
          </a:xfrm>
          <a:prstGeom prst="rect">
            <a:avLst/>
          </a:prstGeom>
        </p:spPr>
      </p:pic>
      <p:sp>
        <p:nvSpPr>
          <p:cNvPr id="4" name="Ορθογώνιο 3"/>
          <p:cNvSpPr/>
          <p:nvPr/>
        </p:nvSpPr>
        <p:spPr>
          <a:xfrm>
            <a:off x="3377105" y="6497588"/>
            <a:ext cx="2900153" cy="369332"/>
          </a:xfrm>
          <a:prstGeom prst="rect">
            <a:avLst/>
          </a:prstGeom>
        </p:spPr>
        <p:txBody>
          <a:bodyPr wrap="none">
            <a:spAutoFit/>
          </a:bodyPr>
          <a:lstStyle/>
          <a:p>
            <a:r>
              <a:rPr lang="en-US" dirty="0">
                <a:hlinkClick r:id="rId3"/>
              </a:rPr>
              <a:t>www.frontiers-project.eu</a:t>
            </a:r>
            <a:r>
              <a:rPr lang="en-US" dirty="0"/>
              <a:t> </a:t>
            </a:r>
            <a:endParaRPr lang="el-GR" dirty="0"/>
          </a:p>
        </p:txBody>
      </p:sp>
      <p:sp>
        <p:nvSpPr>
          <p:cNvPr id="8" name="Υπότιτλος 2">
            <a:extLst>
              <a:ext uri="{FF2B5EF4-FFF2-40B4-BE49-F238E27FC236}">
                <a16:creationId xmlns:a16="http://schemas.microsoft.com/office/drawing/2014/main" id="{36459362-32B3-456B-8D2A-101BF864CB2A}"/>
              </a:ext>
            </a:extLst>
          </p:cNvPr>
          <p:cNvSpPr>
            <a:spLocks noGrp="1"/>
          </p:cNvSpPr>
          <p:nvPr>
            <p:ph type="subTitle" idx="1"/>
          </p:nvPr>
        </p:nvSpPr>
        <p:spPr>
          <a:xfrm>
            <a:off x="2267744" y="4196450"/>
            <a:ext cx="6172200" cy="1371600"/>
          </a:xfrm>
        </p:spPr>
        <p:txBody>
          <a:bodyPr>
            <a:normAutofit lnSpcReduction="10000"/>
          </a:bodyPr>
          <a:lstStyle/>
          <a:p>
            <a:pPr algn="ctr"/>
            <a:r>
              <a:rPr lang="en-US" dirty="0"/>
              <a:t>Emmanuel Chaniotakis,</a:t>
            </a:r>
            <a:br>
              <a:rPr lang="en-US" dirty="0"/>
            </a:br>
            <a:r>
              <a:rPr lang="en-US" b="0" dirty="0"/>
              <a:t>Research and Development Department,</a:t>
            </a:r>
            <a:br>
              <a:rPr lang="en-US" b="0" dirty="0"/>
            </a:br>
            <a:r>
              <a:rPr lang="en-US" b="0" dirty="0"/>
              <a:t>Ellinogermaniki Agogi,</a:t>
            </a:r>
            <a:br>
              <a:rPr lang="en-US" b="0" dirty="0"/>
            </a:br>
            <a:r>
              <a:rPr lang="en-US" b="0" dirty="0"/>
              <a:t>Greece</a:t>
            </a:r>
            <a:br>
              <a:rPr lang="en-US" dirty="0"/>
            </a:br>
            <a:endParaRPr lang="el-GR" dirty="0"/>
          </a:p>
        </p:txBody>
      </p:sp>
      <p:pic>
        <p:nvPicPr>
          <p:cNvPr id="9" name="Picture 1">
            <a:extLst>
              <a:ext uri="{FF2B5EF4-FFF2-40B4-BE49-F238E27FC236}">
                <a16:creationId xmlns:a16="http://schemas.microsoft.com/office/drawing/2014/main" id="{6E29415F-66D3-426F-9CE2-D57FB7828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338" y="1613065"/>
            <a:ext cx="5691198" cy="1023552"/>
          </a:xfrm>
          <a:prstGeom prst="rect">
            <a:avLst/>
          </a:prstGeom>
        </p:spPr>
      </p:pic>
    </p:spTree>
    <p:extLst>
      <p:ext uri="{BB962C8B-B14F-4D97-AF65-F5344CB8AC3E}">
        <p14:creationId xmlns:p14="http://schemas.microsoft.com/office/powerpoint/2010/main" val="254087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avitational 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784" y="1170433"/>
            <a:ext cx="3505188" cy="1970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34370" y="658068"/>
            <a:ext cx="3894015" cy="369332"/>
          </a:xfrm>
          <a:prstGeom prst="rect">
            <a:avLst/>
          </a:prstGeom>
          <a:noFill/>
        </p:spPr>
        <p:txBody>
          <a:bodyPr wrap="none" rtlCol="0">
            <a:spAutoFit/>
          </a:bodyPr>
          <a:lstStyle/>
          <a:p>
            <a:r>
              <a:rPr lang="en-US" b="1" dirty="0"/>
              <a:t>Gravitational Wave Astronomy</a:t>
            </a:r>
            <a:endParaRPr lang="el-GR" b="1" dirty="0"/>
          </a:p>
        </p:txBody>
      </p:sp>
      <p:sp>
        <p:nvSpPr>
          <p:cNvPr id="5" name="Ορθογώνιο 4"/>
          <p:cNvSpPr/>
          <p:nvPr/>
        </p:nvSpPr>
        <p:spPr>
          <a:xfrm>
            <a:off x="180754" y="1026249"/>
            <a:ext cx="4572000" cy="2308324"/>
          </a:xfrm>
          <a:prstGeom prst="rect">
            <a:avLst/>
          </a:prstGeom>
        </p:spPr>
        <p:txBody>
          <a:bodyPr>
            <a:spAutoFit/>
          </a:bodyPr>
          <a:lstStyle/>
          <a:p>
            <a:pPr marL="285750" indent="-285750" fontAlgn="base">
              <a:buFont typeface="Arial" panose="020B0604020202020204" pitchFamily="34" charset="0"/>
              <a:buChar char="•"/>
            </a:pPr>
            <a:r>
              <a:rPr lang="en-US" dirty="0"/>
              <a:t>VIRGO Virtual Visit </a:t>
            </a:r>
          </a:p>
          <a:p>
            <a:pPr marL="285750" indent="-285750" fontAlgn="base">
              <a:buFont typeface="Arial" panose="020B0604020202020204" pitchFamily="34" charset="0"/>
              <a:buChar char="•"/>
            </a:pPr>
            <a:r>
              <a:rPr lang="en-US" dirty="0"/>
              <a:t>VIRGO Control (Class) Room</a:t>
            </a:r>
          </a:p>
          <a:p>
            <a:pPr marL="285750" indent="-285750" fontAlgn="base">
              <a:buFont typeface="Arial" panose="020B0604020202020204" pitchFamily="34" charset="0"/>
              <a:buChar char="•"/>
            </a:pPr>
            <a:r>
              <a:rPr lang="en-US" dirty="0"/>
              <a:t>Gravitational Wave Noise Hunting</a:t>
            </a:r>
          </a:p>
          <a:p>
            <a:pPr marL="285750" indent="-285750" fontAlgn="base">
              <a:buFont typeface="Arial" panose="020B0604020202020204" pitchFamily="34" charset="0"/>
              <a:buChar char="•"/>
            </a:pPr>
            <a:r>
              <a:rPr lang="en-US" dirty="0"/>
              <a:t>Finding black-holes in a chirp”</a:t>
            </a:r>
          </a:p>
          <a:p>
            <a:pPr marL="285750" indent="-285750" fontAlgn="base">
              <a:buFont typeface="Arial" panose="020B0604020202020204" pitchFamily="34" charset="0"/>
              <a:buChar char="•"/>
            </a:pPr>
            <a:r>
              <a:rPr lang="en-US" dirty="0"/>
              <a:t>The Michelson Interferometer</a:t>
            </a:r>
          </a:p>
          <a:p>
            <a:pPr marL="285750" indent="-285750" fontAlgn="base">
              <a:buFont typeface="Arial" panose="020B0604020202020204" pitchFamily="34" charset="0"/>
              <a:buChar char="•"/>
            </a:pPr>
            <a:r>
              <a:rPr lang="en-US" dirty="0"/>
              <a:t>Earthquake Interferometer</a:t>
            </a:r>
          </a:p>
          <a:p>
            <a:pPr fontAlgn="base"/>
            <a:endParaRPr lang="en-US" dirty="0"/>
          </a:p>
          <a:p>
            <a:pPr fontAlgn="base"/>
            <a:endParaRPr lang="en-US" dirty="0"/>
          </a:p>
        </p:txBody>
      </p:sp>
      <p:sp>
        <p:nvSpPr>
          <p:cNvPr id="6" name="TextBox 5"/>
          <p:cNvSpPr txBox="1"/>
          <p:nvPr/>
        </p:nvSpPr>
        <p:spPr>
          <a:xfrm>
            <a:off x="199905" y="3336737"/>
            <a:ext cx="4552849" cy="369332"/>
          </a:xfrm>
          <a:prstGeom prst="rect">
            <a:avLst/>
          </a:prstGeom>
          <a:noFill/>
        </p:spPr>
        <p:txBody>
          <a:bodyPr wrap="none" rtlCol="0">
            <a:spAutoFit/>
          </a:bodyPr>
          <a:lstStyle/>
          <a:p>
            <a:r>
              <a:rPr lang="en-US" b="1" dirty="0"/>
              <a:t>Astrophysics – Astroparticle Physics</a:t>
            </a:r>
            <a:endParaRPr lang="el-GR" b="1" dirty="0"/>
          </a:p>
        </p:txBody>
      </p:sp>
      <p:pic>
        <p:nvPicPr>
          <p:cNvPr id="1028" name="Picture 4" descr="Image result for astro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31" y="3819993"/>
            <a:ext cx="2910415" cy="29104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12781" y="4029740"/>
            <a:ext cx="4483920" cy="2616101"/>
          </a:xfrm>
          <a:prstGeom prst="rect">
            <a:avLst/>
          </a:prstGeom>
          <a:noFill/>
        </p:spPr>
        <p:txBody>
          <a:bodyPr wrap="none" rtlCol="0">
            <a:spAutoFit/>
          </a:bodyPr>
          <a:lstStyle/>
          <a:p>
            <a:pPr marL="285750" indent="-285750">
              <a:buFont typeface="Arial" panose="020B0604020202020204" pitchFamily="34" charset="0"/>
              <a:buChar char="•"/>
            </a:pPr>
            <a:r>
              <a:rPr lang="en-US" dirty="0"/>
              <a:t>Black Holes</a:t>
            </a:r>
          </a:p>
          <a:p>
            <a:pPr marL="285750" indent="-285750">
              <a:buFont typeface="Arial" panose="020B0604020202020204" pitchFamily="34" charset="0"/>
              <a:buChar char="•"/>
            </a:pPr>
            <a:r>
              <a:rPr lang="en-US" dirty="0"/>
              <a:t>Solar Rotation</a:t>
            </a:r>
          </a:p>
          <a:p>
            <a:pPr marL="285750" indent="-285750">
              <a:buFont typeface="Arial" panose="020B0604020202020204" pitchFamily="34" charset="0"/>
              <a:buChar char="•"/>
            </a:pPr>
            <a:r>
              <a:rPr lang="en-US" dirty="0"/>
              <a:t>Discovering Alien Worlds</a:t>
            </a:r>
          </a:p>
          <a:p>
            <a:pPr marL="285750" indent="-285750">
              <a:buFont typeface="Arial" panose="020B0604020202020204" pitchFamily="34" charset="0"/>
              <a:buChar char="•"/>
            </a:pPr>
            <a:r>
              <a:rPr lang="en-US" dirty="0"/>
              <a:t>Build your own cloud chamber</a:t>
            </a:r>
          </a:p>
          <a:p>
            <a:pPr marL="285750" indent="-285750">
              <a:buFont typeface="Arial" panose="020B0604020202020204" pitchFamily="34" charset="0"/>
              <a:buChar char="•"/>
            </a:pPr>
            <a:r>
              <a:rPr lang="en-US" dirty="0"/>
              <a:t>Relativistic Muons and Time Dilation</a:t>
            </a:r>
          </a:p>
          <a:p>
            <a:pPr marL="285750" indent="-285750">
              <a:buFont typeface="Arial" panose="020B0604020202020204" pitchFamily="34" charset="0"/>
              <a:buChar char="•"/>
            </a:pPr>
            <a:r>
              <a:rPr lang="en-US" dirty="0"/>
              <a:t>Cosmic Rays</a:t>
            </a:r>
          </a:p>
          <a:p>
            <a:pPr marL="285750" indent="-285750">
              <a:buFont typeface="Arial" panose="020B0604020202020204" pitchFamily="34" charset="0"/>
              <a:buChar char="•"/>
            </a:pPr>
            <a:r>
              <a:rPr lang="en-US" dirty="0"/>
              <a:t>Neutrino Astronomy</a:t>
            </a:r>
          </a:p>
          <a:p>
            <a:pPr marL="285750" indent="-285750">
              <a:buFont typeface="Arial" panose="020B0604020202020204" pitchFamily="34" charset="0"/>
              <a:buChar char="•"/>
            </a:pPr>
            <a:r>
              <a:rPr lang="en-US" dirty="0"/>
              <a:t>Age of the Universe</a:t>
            </a:r>
          </a:p>
          <a:p>
            <a:endParaRPr lang="el-GR" sz="2000" dirty="0"/>
          </a:p>
        </p:txBody>
      </p:sp>
    </p:spTree>
    <p:extLst>
      <p:ext uri="{BB962C8B-B14F-4D97-AF65-F5344CB8AC3E}">
        <p14:creationId xmlns:p14="http://schemas.microsoft.com/office/powerpoint/2010/main" val="40506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Developing cutting edge educational content</a:t>
            </a:r>
            <a:endParaRPr lang="el-GR" dirty="0"/>
          </a:p>
        </p:txBody>
      </p:sp>
      <p:sp>
        <p:nvSpPr>
          <p:cNvPr id="3" name="Content Placeholder 2"/>
          <p:cNvSpPr>
            <a:spLocks noGrp="1"/>
          </p:cNvSpPr>
          <p:nvPr>
            <p:ph sz="quarter" idx="1"/>
          </p:nvPr>
        </p:nvSpPr>
        <p:spPr/>
        <p:txBody>
          <a:bodyPr>
            <a:normAutofit fontScale="92500"/>
          </a:bodyPr>
          <a:lstStyle/>
          <a:p>
            <a:r>
              <a:rPr lang="en-US" dirty="0"/>
              <a:t>Free for everyone </a:t>
            </a:r>
            <a:br>
              <a:rPr lang="el-GR" dirty="0"/>
            </a:br>
            <a:endParaRPr lang="el-GR" dirty="0"/>
          </a:p>
          <a:p>
            <a:r>
              <a:rPr lang="en-US" dirty="0"/>
              <a:t>Following the inquiry based science education model. </a:t>
            </a:r>
            <a:br>
              <a:rPr lang="el-GR" dirty="0"/>
            </a:br>
            <a:endParaRPr lang="el-GR" dirty="0"/>
          </a:p>
          <a:p>
            <a:r>
              <a:rPr lang="en-US" dirty="0"/>
              <a:t>Connecting students with large research infrastructures in Physics. </a:t>
            </a:r>
            <a:br>
              <a:rPr lang="el-GR" dirty="0"/>
            </a:br>
            <a:endParaRPr lang="el-GR" dirty="0"/>
          </a:p>
          <a:p>
            <a:r>
              <a:rPr lang="en-US" dirty="0"/>
              <a:t>Offering real data for analysis by the students. </a:t>
            </a:r>
            <a:br>
              <a:rPr lang="el-GR" dirty="0"/>
            </a:br>
            <a:endParaRPr lang="el-GR" dirty="0"/>
          </a:p>
          <a:p>
            <a:r>
              <a:rPr lang="en-US" dirty="0"/>
              <a:t>Utilizing virtual and experiential labs for the deeper comprehension of modern Physics concepts. </a:t>
            </a:r>
            <a:br>
              <a:rPr lang="el-GR" dirty="0"/>
            </a:br>
            <a:endParaRPr lang="el-GR" dirty="0"/>
          </a:p>
          <a:p>
            <a:r>
              <a:rPr lang="en-US" dirty="0"/>
              <a:t>Building “bridges” to connect with school curricula.</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52" y="542925"/>
            <a:ext cx="9477375"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97" y="-220957"/>
            <a:ext cx="8677275" cy="625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96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Developing national and international communities of practice for educators</a:t>
            </a:r>
            <a:endParaRPr lang="el-GR" sz="2800" dirty="0"/>
          </a:p>
        </p:txBody>
      </p:sp>
      <p:sp>
        <p:nvSpPr>
          <p:cNvPr id="3" name="Content Placeholder 2"/>
          <p:cNvSpPr>
            <a:spLocks noGrp="1"/>
          </p:cNvSpPr>
          <p:nvPr>
            <p:ph sz="quarter" idx="1"/>
          </p:nvPr>
        </p:nvSpPr>
        <p:spPr/>
        <p:txBody>
          <a:bodyPr>
            <a:normAutofit/>
          </a:bodyPr>
          <a:lstStyle/>
          <a:p>
            <a:r>
              <a:rPr lang="en-US" dirty="0"/>
              <a:t>Giving opportunities for immediate interaction and feedback between researchers and educators. </a:t>
            </a:r>
            <a:br>
              <a:rPr lang="el-GR" dirty="0"/>
            </a:br>
            <a:endParaRPr lang="el-GR" dirty="0"/>
          </a:p>
          <a:p>
            <a:r>
              <a:rPr lang="en-US" dirty="0"/>
              <a:t>Useful for the exchange of good practices. </a:t>
            </a:r>
            <a:br>
              <a:rPr lang="el-GR" dirty="0"/>
            </a:br>
            <a:endParaRPr lang="el-GR" dirty="0"/>
          </a:p>
          <a:p>
            <a:r>
              <a:rPr lang="en-US" dirty="0"/>
              <a:t>With the capacity to host educational content </a:t>
            </a:r>
            <a:br>
              <a:rPr lang="en-US" dirty="0"/>
            </a:br>
            <a:endParaRPr lang="en-US" dirty="0"/>
          </a:p>
          <a:p>
            <a:r>
              <a:rPr lang="en-US" dirty="0"/>
              <a:t>Offering you the tools to create your own educational content. </a:t>
            </a:r>
            <a:endParaRPr lang="el-G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7273836" cy="573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2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Offering continuous training and support for the implementation of frontiers activities in your classroom. </a:t>
            </a:r>
            <a:endParaRPr lang="el-GR" dirty="0"/>
          </a:p>
        </p:txBody>
      </p:sp>
      <p:sp>
        <p:nvSpPr>
          <p:cNvPr id="3" name="Content Placeholder 2"/>
          <p:cNvSpPr>
            <a:spLocks noGrp="1"/>
          </p:cNvSpPr>
          <p:nvPr>
            <p:ph sz="quarter" idx="1"/>
          </p:nvPr>
        </p:nvSpPr>
        <p:spPr/>
        <p:txBody>
          <a:bodyPr/>
          <a:lstStyle/>
          <a:p>
            <a:r>
              <a:rPr lang="en-US" dirty="0"/>
              <a:t>Through the systematic organization of in situ and online training workshops for continuous professional development.</a:t>
            </a:r>
            <a:r>
              <a:rPr lang="el-GR" dirty="0"/>
              <a:t>.</a:t>
            </a:r>
            <a:br>
              <a:rPr lang="el-GR" dirty="0"/>
            </a:br>
            <a:endParaRPr lang="el-GR" dirty="0"/>
          </a:p>
          <a:p>
            <a:r>
              <a:rPr lang="en-US" dirty="0"/>
              <a:t>Through the organization of summer and winter schools. </a:t>
            </a:r>
            <a:endParaRPr lang="el-GR" dirty="0"/>
          </a:p>
        </p:txBody>
      </p:sp>
    </p:spTree>
    <p:extLst>
      <p:ext uri="{BB962C8B-B14F-4D97-AF65-F5344CB8AC3E}">
        <p14:creationId xmlns:p14="http://schemas.microsoft.com/office/powerpoint/2010/main" val="76251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29D0FD7-858C-430A-8DCE-028F2A19B092}"/>
              </a:ext>
            </a:extLst>
          </p:cNvPr>
          <p:cNvPicPr>
            <a:picLocks noChangeAspect="1"/>
          </p:cNvPicPr>
          <p:nvPr/>
        </p:nvPicPr>
        <p:blipFill rotWithShape="1">
          <a:blip r:embed="rId3"/>
          <a:srcRect l="5923" t="20960" r="22524" b="11553"/>
          <a:stretch/>
        </p:blipFill>
        <p:spPr>
          <a:xfrm>
            <a:off x="1300578" y="199747"/>
            <a:ext cx="6542843" cy="3471169"/>
          </a:xfrm>
          <a:prstGeom prst="rect">
            <a:avLst/>
          </a:prstGeom>
        </p:spPr>
      </p:pic>
      <p:sp>
        <p:nvSpPr>
          <p:cNvPr id="9" name="CasellaDiTesto 8">
            <a:extLst>
              <a:ext uri="{FF2B5EF4-FFF2-40B4-BE49-F238E27FC236}">
                <a16:creationId xmlns:a16="http://schemas.microsoft.com/office/drawing/2014/main" id="{44EDA72E-553A-4762-A412-D7BEABE22BBA}"/>
              </a:ext>
            </a:extLst>
          </p:cNvPr>
          <p:cNvSpPr txBox="1"/>
          <p:nvPr/>
        </p:nvSpPr>
        <p:spPr>
          <a:xfrm>
            <a:off x="426127" y="3861790"/>
            <a:ext cx="8291744" cy="1815882"/>
          </a:xfrm>
          <a:prstGeom prst="rect">
            <a:avLst/>
          </a:prstGeom>
          <a:noFill/>
        </p:spPr>
        <p:txBody>
          <a:bodyPr wrap="square">
            <a:spAutoFit/>
          </a:bodyPr>
          <a:lstStyle/>
          <a:p>
            <a:pPr marL="285750" indent="-285750">
              <a:buFont typeface="Arial" panose="020B0604020202020204" pitchFamily="34" charset="0"/>
              <a:buChar char="•"/>
            </a:pPr>
            <a:r>
              <a:rPr lang="en-US" sz="1600" b="1" i="0" u="none" strike="noStrike" baseline="0" dirty="0">
                <a:solidFill>
                  <a:srgbClr val="000000"/>
                </a:solidFill>
                <a:latin typeface="Arial" panose="020B0604020202020204" pitchFamily="34" charset="0"/>
              </a:rPr>
              <a:t>How can I learn more about the winter school?: </a:t>
            </a:r>
            <a:r>
              <a:rPr lang="en-US" sz="1600" b="0" i="0" u="none" strike="noStrike" baseline="0" dirty="0">
                <a:solidFill>
                  <a:srgbClr val="000000"/>
                </a:solidFill>
                <a:latin typeface="Arial" panose="020B0604020202020204" pitchFamily="34" charset="0"/>
                <a:hlinkClick r:id="rId4"/>
              </a:rPr>
              <a:t>https://esia.ea.gr/frontiers-winter-school/</a:t>
            </a:r>
            <a:r>
              <a:rPr lang="en-US" sz="16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endParaRPr lang="en-US"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600" b="1" i="0" u="none" strike="noStrike" baseline="0" dirty="0">
                <a:solidFill>
                  <a:srgbClr val="000000"/>
                </a:solidFill>
                <a:latin typeface="Arial" panose="020B0604020202020204" pitchFamily="34" charset="0"/>
              </a:rPr>
              <a:t>What is the agenda?: </a:t>
            </a:r>
            <a:r>
              <a:rPr lang="en-US" sz="1600" b="0" i="0" u="none" strike="noStrike" baseline="0" dirty="0">
                <a:solidFill>
                  <a:srgbClr val="000000"/>
                </a:solidFill>
                <a:latin typeface="Arial" panose="020B0604020202020204" pitchFamily="34" charset="0"/>
                <a:hlinkClick r:id="rId5"/>
              </a:rPr>
              <a:t>https://indico.ego-gw.it/event/133/timetable/ </a:t>
            </a:r>
            <a:endParaRPr lang="en-US"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en-US"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600" b="1" i="0" u="none" strike="noStrike" baseline="0" dirty="0">
                <a:solidFill>
                  <a:srgbClr val="000000"/>
                </a:solidFill>
                <a:latin typeface="Arial" panose="020B0604020202020204" pitchFamily="34" charset="0"/>
              </a:rPr>
              <a:t>How do I register?: </a:t>
            </a:r>
            <a:endParaRPr lang="en-US" sz="1600" b="1" i="1" dirty="0">
              <a:solidFill>
                <a:srgbClr val="000000"/>
              </a:solidFill>
              <a:latin typeface="Arial" panose="020B0604020202020204" pitchFamily="34" charset="0"/>
            </a:endParaRPr>
          </a:p>
          <a:p>
            <a:r>
              <a:rPr lang="en-US" sz="1600" i="1" u="none" strike="noStrike" baseline="0" dirty="0">
                <a:solidFill>
                  <a:srgbClr val="000000"/>
                </a:solidFill>
                <a:latin typeface="Arial" panose="020B0604020202020204" pitchFamily="34" charset="0"/>
              </a:rPr>
              <a:t>You can register here </a:t>
            </a:r>
            <a:r>
              <a:rPr lang="en-US" sz="1600" b="0" i="0" u="none" strike="noStrike" baseline="0" dirty="0">
                <a:solidFill>
                  <a:srgbClr val="000000"/>
                </a:solidFill>
                <a:latin typeface="Arial" panose="020B0604020202020204" pitchFamily="34" charset="0"/>
                <a:hlinkClick r:id="rId6"/>
              </a:rPr>
              <a:t>https://indico.ego-gw.it/event/133/registrations/230/ </a:t>
            </a:r>
            <a:endParaRPr lang="en-US" sz="1600" b="0" i="0" u="none" strike="noStrike" baseline="0" dirty="0">
              <a:solidFill>
                <a:srgbClr val="000000"/>
              </a:solidFill>
              <a:latin typeface="Arial" panose="020B0604020202020204" pitchFamily="34" charset="0"/>
            </a:endParaRPr>
          </a:p>
        </p:txBody>
      </p:sp>
      <p:sp>
        <p:nvSpPr>
          <p:cNvPr id="11" name="CasellaDiTesto 10">
            <a:extLst>
              <a:ext uri="{FF2B5EF4-FFF2-40B4-BE49-F238E27FC236}">
                <a16:creationId xmlns:a16="http://schemas.microsoft.com/office/drawing/2014/main" id="{4792D172-9824-4C0D-84EE-62EF4E8F4FCA}"/>
              </a:ext>
            </a:extLst>
          </p:cNvPr>
          <p:cNvSpPr txBox="1"/>
          <p:nvPr/>
        </p:nvSpPr>
        <p:spPr>
          <a:xfrm>
            <a:off x="2191674" y="5930283"/>
            <a:ext cx="4760650" cy="369332"/>
          </a:xfrm>
          <a:prstGeom prst="rect">
            <a:avLst/>
          </a:prstGeom>
          <a:noFill/>
        </p:spPr>
        <p:txBody>
          <a:bodyPr wrap="square">
            <a:spAutoFit/>
          </a:bodyPr>
          <a:lstStyle/>
          <a:p>
            <a:pPr algn="ctr"/>
            <a:r>
              <a:rPr lang="en-US" sz="1800" b="1" i="0" u="none" strike="noStrike" baseline="0" dirty="0">
                <a:solidFill>
                  <a:srgbClr val="FF0000"/>
                </a:solidFill>
                <a:latin typeface="Arial" panose="020B0604020202020204" pitchFamily="34" charset="0"/>
              </a:rPr>
              <a:t>Hurry up! Some spots are still available </a:t>
            </a:r>
            <a:endParaRPr lang="en-US" dirty="0">
              <a:solidFill>
                <a:srgbClr val="FF0000"/>
              </a:solidFill>
            </a:endParaRPr>
          </a:p>
        </p:txBody>
      </p:sp>
    </p:spTree>
    <p:extLst>
      <p:ext uri="{BB962C8B-B14F-4D97-AF65-F5344CB8AC3E}">
        <p14:creationId xmlns:p14="http://schemas.microsoft.com/office/powerpoint/2010/main" val="212497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a:t>
            </a:r>
            <a:r>
              <a:rPr lang="el-GR" dirty="0"/>
              <a:t>..</a:t>
            </a:r>
          </a:p>
        </p:txBody>
      </p:sp>
      <p:sp>
        <p:nvSpPr>
          <p:cNvPr id="3" name="Content Placeholder 2"/>
          <p:cNvSpPr>
            <a:spLocks noGrp="1"/>
          </p:cNvSpPr>
          <p:nvPr>
            <p:ph sz="quarter" idx="1"/>
          </p:nvPr>
        </p:nvSpPr>
        <p:spPr/>
        <p:txBody>
          <a:bodyPr>
            <a:normAutofit fontScale="85000" lnSpcReduction="10000"/>
          </a:bodyPr>
          <a:lstStyle/>
          <a:p>
            <a:r>
              <a:rPr lang="en-US" dirty="0"/>
              <a:t>You believe that it is worthwhile to introduce topics such as the discovery of Gravitational Waves or of the Higgs Boson in your classroom in a systematic and understandable fashion. </a:t>
            </a:r>
            <a:br>
              <a:rPr lang="en-US" dirty="0"/>
            </a:br>
            <a:endParaRPr lang="en-US" dirty="0"/>
          </a:p>
          <a:p>
            <a:r>
              <a:rPr lang="en-US" dirty="0"/>
              <a:t>You want your students to be able to perform virtual visits at VIRGO or CERN, to analyze real data and to interact with leading experts in Physics and Education research. </a:t>
            </a:r>
            <a:br>
              <a:rPr lang="el-GR" dirty="0"/>
            </a:br>
            <a:endParaRPr lang="el-GR" dirty="0"/>
          </a:p>
          <a:p>
            <a:r>
              <a:rPr lang="en-US" dirty="0"/>
              <a:t>You want to receive continuous training and support in these scientific topics. </a:t>
            </a:r>
            <a:br>
              <a:rPr lang="en-US" dirty="0"/>
            </a:br>
            <a:endParaRPr lang="en-US" dirty="0"/>
          </a:p>
          <a:p>
            <a:r>
              <a:rPr lang="en-US" dirty="0"/>
              <a:t>You want to become part of our international community of educators and researchers with who you will be able to interact, collaborate, exchange ideas and practices. </a:t>
            </a:r>
            <a:endParaRPr lang="el-GR" dirty="0"/>
          </a:p>
        </p:txBody>
      </p:sp>
      <p:sp>
        <p:nvSpPr>
          <p:cNvPr id="4" name="Rectangle 3"/>
          <p:cNvSpPr/>
          <p:nvPr/>
        </p:nvSpPr>
        <p:spPr>
          <a:xfrm>
            <a:off x="435935" y="2078665"/>
            <a:ext cx="8325293" cy="2488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invite you to become members of the FRONTIERS family!</a:t>
            </a:r>
            <a:br>
              <a:rPr lang="en-US" dirty="0"/>
            </a:br>
            <a:endParaRPr lang="el-GR" dirty="0"/>
          </a:p>
        </p:txBody>
      </p:sp>
    </p:spTree>
    <p:extLst>
      <p:ext uri="{BB962C8B-B14F-4D97-AF65-F5344CB8AC3E}">
        <p14:creationId xmlns:p14="http://schemas.microsoft.com/office/powerpoint/2010/main" val="17278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5149"/>
            <a:ext cx="8240233" cy="1143000"/>
          </a:xfrm>
        </p:spPr>
        <p:txBody>
          <a:bodyPr/>
          <a:lstStyle/>
          <a:p>
            <a:r>
              <a:rPr lang="en-US" dirty="0"/>
              <a:t>How do I become a frontiers teacher?</a:t>
            </a:r>
            <a:endParaRPr lang="el-GR" dirty="0"/>
          </a:p>
        </p:txBody>
      </p:sp>
      <p:sp>
        <p:nvSpPr>
          <p:cNvPr id="3" name="Θέση περιεχομένου 2"/>
          <p:cNvSpPr>
            <a:spLocks noGrp="1"/>
          </p:cNvSpPr>
          <p:nvPr>
            <p:ph sz="quarter" idx="1"/>
          </p:nvPr>
        </p:nvSpPr>
        <p:spPr/>
        <p:txBody>
          <a:bodyPr>
            <a:normAutofit fontScale="92500" lnSpcReduction="10000"/>
          </a:bodyPr>
          <a:lstStyle/>
          <a:p>
            <a:pPr marL="0" indent="0">
              <a:buNone/>
            </a:pPr>
            <a:r>
              <a:rPr lang="en-US" dirty="0"/>
              <a:t>It is done in 5 easy steps:</a:t>
            </a:r>
            <a:br>
              <a:rPr lang="en-US" dirty="0"/>
            </a:br>
            <a:endParaRPr lang="en-US" dirty="0"/>
          </a:p>
          <a:p>
            <a:r>
              <a:rPr lang="en-US" dirty="0"/>
              <a:t>Subscribe to our </a:t>
            </a:r>
            <a:r>
              <a:rPr lang="en-US" dirty="0">
                <a:hlinkClick r:id="rId2"/>
              </a:rPr>
              <a:t>newsletter</a:t>
            </a:r>
            <a:r>
              <a:rPr lang="en-US" dirty="0"/>
              <a:t>!</a:t>
            </a:r>
            <a:br>
              <a:rPr lang="en-US" dirty="0"/>
            </a:br>
            <a:endParaRPr lang="en-US" dirty="0"/>
          </a:p>
          <a:p>
            <a:r>
              <a:rPr lang="en-US" dirty="0"/>
              <a:t>Join the FRONTIERS </a:t>
            </a:r>
            <a:r>
              <a:rPr lang="en-US" dirty="0">
                <a:hlinkClick r:id="rId3"/>
              </a:rPr>
              <a:t>international community </a:t>
            </a:r>
            <a:r>
              <a:rPr lang="en-US" dirty="0"/>
              <a:t>and national community in </a:t>
            </a:r>
            <a:r>
              <a:rPr lang="en-US" dirty="0">
                <a:hlinkClick r:id="rId4"/>
              </a:rPr>
              <a:t>Italy</a:t>
            </a:r>
            <a:r>
              <a:rPr lang="en-US" dirty="0"/>
              <a:t>!</a:t>
            </a:r>
            <a:br>
              <a:rPr lang="en-US" dirty="0"/>
            </a:br>
            <a:endParaRPr lang="en-US" dirty="0"/>
          </a:p>
          <a:p>
            <a:r>
              <a:rPr lang="en-US" dirty="0"/>
              <a:t>Contribute to our </a:t>
            </a:r>
            <a:r>
              <a:rPr lang="en-US" dirty="0">
                <a:hlinkClick r:id="rId5"/>
              </a:rPr>
              <a:t>Facebook group</a:t>
            </a:r>
            <a:r>
              <a:rPr lang="en-US" dirty="0"/>
              <a:t>!</a:t>
            </a:r>
            <a:br>
              <a:rPr lang="en-US" dirty="0"/>
            </a:br>
            <a:endParaRPr lang="en-US" dirty="0"/>
          </a:p>
          <a:p>
            <a:r>
              <a:rPr lang="en-US" dirty="0"/>
              <a:t>Participate in our training workshops to be announced soon!</a:t>
            </a:r>
            <a:br>
              <a:rPr lang="en-US" dirty="0"/>
            </a:br>
            <a:endParaRPr lang="en-US" dirty="0"/>
          </a:p>
          <a:p>
            <a:r>
              <a:rPr lang="en-US" dirty="0"/>
              <a:t>Implement at least one FRONTIERS activity in your classroom!</a:t>
            </a:r>
            <a:endParaRPr lang="el-GR" dirty="0"/>
          </a:p>
        </p:txBody>
      </p:sp>
      <p:sp>
        <p:nvSpPr>
          <p:cNvPr id="4" name="Ορθογώνιο 3"/>
          <p:cNvSpPr/>
          <p:nvPr/>
        </p:nvSpPr>
        <p:spPr>
          <a:xfrm>
            <a:off x="265813" y="359698"/>
            <a:ext cx="8314661" cy="1796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Throughout your engagement with FRONTIERS you will be offered continuous support and training, you will receive online badges and you will be able to participate in educational competitions with great prizes!</a:t>
            </a:r>
            <a:endParaRPr lang="el-GR" dirty="0"/>
          </a:p>
        </p:txBody>
      </p:sp>
    </p:spTree>
    <p:extLst>
      <p:ext uri="{BB962C8B-B14F-4D97-AF65-F5344CB8AC3E}">
        <p14:creationId xmlns:p14="http://schemas.microsoft.com/office/powerpoint/2010/main" val="260638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 very much</a:t>
            </a:r>
            <a:endParaRPr lang="el-GR" dirty="0"/>
          </a:p>
        </p:txBody>
      </p:sp>
      <p:sp>
        <p:nvSpPr>
          <p:cNvPr id="4" name="Content Placeholder 4"/>
          <p:cNvSpPr>
            <a:spLocks noGrp="1"/>
          </p:cNvSpPr>
          <p:nvPr>
            <p:ph sz="quarter" idx="1"/>
          </p:nvPr>
        </p:nvSpPr>
        <p:spPr/>
        <p:txBody>
          <a:bodyPr>
            <a:normAutofit fontScale="92500"/>
          </a:bodyPr>
          <a:lstStyle/>
          <a:p>
            <a:pPr marL="0" indent="0">
              <a:buNone/>
            </a:pPr>
            <a:r>
              <a:rPr lang="en-US" dirty="0"/>
              <a:t>For further details visit:</a:t>
            </a:r>
            <a:br>
              <a:rPr lang="el-GR" dirty="0"/>
            </a:br>
            <a:br>
              <a:rPr lang="el-GR" dirty="0"/>
            </a:br>
            <a:r>
              <a:rPr lang="en-US" dirty="0"/>
              <a:t>FRONTIERS website: </a:t>
            </a:r>
            <a:br>
              <a:rPr lang="en-US" dirty="0"/>
            </a:br>
            <a:r>
              <a:rPr lang="en-US" sz="2000" dirty="0">
                <a:hlinkClick r:id="rId2"/>
              </a:rPr>
              <a:t>www.frontiers-project.eu</a:t>
            </a:r>
            <a:r>
              <a:rPr lang="en-US" sz="2000" dirty="0"/>
              <a:t> </a:t>
            </a:r>
            <a:br>
              <a:rPr lang="en-US" sz="2000" dirty="0"/>
            </a:br>
            <a:br>
              <a:rPr lang="en-US" sz="2000" dirty="0"/>
            </a:br>
            <a:r>
              <a:rPr lang="en-US" dirty="0"/>
              <a:t>Facebook page:</a:t>
            </a:r>
            <a:br>
              <a:rPr lang="en-US" dirty="0"/>
            </a:br>
            <a:r>
              <a:rPr lang="en-US" dirty="0">
                <a:hlinkClick r:id="rId3"/>
              </a:rPr>
              <a:t>https://www.facebook.com/frontierseu</a:t>
            </a:r>
            <a:r>
              <a:rPr lang="en-US" dirty="0"/>
              <a:t> </a:t>
            </a:r>
            <a:br>
              <a:rPr lang="en-US" dirty="0"/>
            </a:br>
            <a:endParaRPr lang="en-US" dirty="0"/>
          </a:p>
          <a:p>
            <a:pPr marL="0" indent="0">
              <a:buNone/>
            </a:pPr>
            <a:r>
              <a:rPr lang="en-US" dirty="0"/>
              <a:t>Facebook group:</a:t>
            </a:r>
            <a:br>
              <a:rPr lang="en-US" dirty="0"/>
            </a:br>
            <a:r>
              <a:rPr lang="en-US" dirty="0">
                <a:hlinkClick r:id="rId4"/>
              </a:rPr>
              <a:t>https://www.facebook.com/groups/665957563876838/</a:t>
            </a:r>
            <a:br>
              <a:rPr lang="en-US" dirty="0"/>
            </a:br>
            <a:br>
              <a:rPr lang="en-US" dirty="0"/>
            </a:br>
            <a:br>
              <a:rPr lang="en-US" dirty="0"/>
            </a:br>
            <a:r>
              <a:rPr lang="en-US" dirty="0"/>
              <a:t>Don’t hesitate to contact us : </a:t>
            </a:r>
            <a:r>
              <a:rPr lang="en-US" dirty="0">
                <a:hlinkClick r:id="rId5"/>
              </a:rPr>
              <a:t>info@frontiers-project.eu</a:t>
            </a:r>
            <a:r>
              <a:rPr lang="en-US" dirty="0"/>
              <a:t> </a:t>
            </a:r>
            <a:endParaRPr lang="el-GR" dirty="0"/>
          </a:p>
        </p:txBody>
      </p:sp>
    </p:spTree>
    <p:extLst>
      <p:ext uri="{BB962C8B-B14F-4D97-AF65-F5344CB8AC3E}">
        <p14:creationId xmlns:p14="http://schemas.microsoft.com/office/powerpoint/2010/main" val="424459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39"/>
            <a:ext cx="7467600" cy="1143000"/>
          </a:xfrm>
        </p:spPr>
        <p:txBody>
          <a:bodyPr/>
          <a:lstStyle/>
          <a:p>
            <a:r>
              <a:rPr lang="en-US" dirty="0"/>
              <a:t>The role of </a:t>
            </a:r>
          </a:p>
        </p:txBody>
      </p:sp>
      <p:sp>
        <p:nvSpPr>
          <p:cNvPr id="3" name="Content Placeholder 2"/>
          <p:cNvSpPr>
            <a:spLocks noGrp="1"/>
          </p:cNvSpPr>
          <p:nvPr>
            <p:ph sz="quarter" idx="1"/>
          </p:nvPr>
        </p:nvSpPr>
        <p:spPr/>
        <p:txBody>
          <a:bodyPr>
            <a:normAutofit/>
          </a:bodyPr>
          <a:lstStyle/>
          <a:p>
            <a:r>
              <a:rPr lang="en-US" dirty="0"/>
              <a:t>FRONTIERS is a project funded by the Erasmus+ framework of the EU with duration from 2018 to 2021. </a:t>
            </a:r>
            <a:br>
              <a:rPr lang="el-GR" dirty="0"/>
            </a:br>
            <a:endParaRPr lang="el-GR" dirty="0"/>
          </a:p>
          <a:p>
            <a:r>
              <a:rPr lang="en-US" b="1" dirty="0">
                <a:solidFill>
                  <a:srgbClr val="00B050"/>
                </a:solidFill>
              </a:rPr>
              <a:t>It aims to address the challenges of introducing frontier Physics in the Classroom. </a:t>
            </a:r>
            <a:endParaRPr lang="en-US" dirty="0"/>
          </a:p>
        </p:txBody>
      </p:sp>
      <p:pic>
        <p:nvPicPr>
          <p:cNvPr id="5" name="Picture 1">
            <a:extLst>
              <a:ext uri="{FF2B5EF4-FFF2-40B4-BE49-F238E27FC236}">
                <a16:creationId xmlns:a16="http://schemas.microsoft.com/office/drawing/2014/main" id="{BE6EFD2F-F040-4ED4-8711-2EEA328EC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652" y="847958"/>
            <a:ext cx="2192786" cy="394369"/>
          </a:xfrm>
          <a:prstGeom prst="rect">
            <a:avLst/>
          </a:prstGeom>
        </p:spPr>
      </p:pic>
    </p:spTree>
    <p:extLst>
      <p:ext uri="{BB962C8B-B14F-4D97-AF65-F5344CB8AC3E}">
        <p14:creationId xmlns:p14="http://schemas.microsoft.com/office/powerpoint/2010/main" val="41804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0855"/>
            <a:ext cx="7467600" cy="1143000"/>
          </a:xfrm>
        </p:spPr>
        <p:txBody>
          <a:bodyPr/>
          <a:lstStyle/>
          <a:p>
            <a:pPr algn="ctr"/>
            <a:r>
              <a:rPr lang="en-US" dirty="0"/>
              <a:t>HOW….</a:t>
            </a:r>
            <a:endParaRPr lang="el-GR" dirty="0"/>
          </a:p>
        </p:txBody>
      </p:sp>
    </p:spTree>
    <p:extLst>
      <p:ext uri="{BB962C8B-B14F-4D97-AF65-F5344CB8AC3E}">
        <p14:creationId xmlns:p14="http://schemas.microsoft.com/office/powerpoint/2010/main" val="270369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By bringing together research and educational institutions from all over Europe</a:t>
            </a:r>
          </a:p>
        </p:txBody>
      </p:sp>
      <p:sp>
        <p:nvSpPr>
          <p:cNvPr id="4" name="Rectangle 3"/>
          <p:cNvSpPr/>
          <p:nvPr/>
        </p:nvSpPr>
        <p:spPr>
          <a:xfrm>
            <a:off x="2639924" y="6200545"/>
            <a:ext cx="6063074" cy="461665"/>
          </a:xfrm>
          <a:prstGeom prst="rect">
            <a:avLst/>
          </a:prstGeom>
        </p:spPr>
        <p:txBody>
          <a:bodyPr wrap="square">
            <a:spAutoFit/>
          </a:bodyPr>
          <a:lstStyle/>
          <a:p>
            <a:r>
              <a:rPr lang="en-US" sz="1200" dirty="0"/>
              <a:t>Frontiers has been funded within the framework of the European Union Erasmus+ </a:t>
            </a:r>
            <a:r>
              <a:rPr lang="en-US" sz="1200" dirty="0" err="1"/>
              <a:t>programme</a:t>
            </a:r>
            <a:endParaRPr lang="en-US" sz="1200" dirty="0"/>
          </a:p>
        </p:txBody>
      </p:sp>
      <p:pic>
        <p:nvPicPr>
          <p:cNvPr id="5" name="Picture 4"/>
          <p:cNvPicPr>
            <a:picLocks noChangeAspect="1"/>
          </p:cNvPicPr>
          <p:nvPr/>
        </p:nvPicPr>
        <p:blipFill>
          <a:blip r:embed="rId2"/>
          <a:stretch>
            <a:fillRect/>
          </a:stretch>
        </p:blipFill>
        <p:spPr>
          <a:xfrm>
            <a:off x="1464092" y="6119743"/>
            <a:ext cx="952289" cy="653905"/>
          </a:xfrm>
          <a:prstGeom prst="rect">
            <a:avLst/>
          </a:prstGeom>
        </p:spPr>
      </p:pic>
      <p:pic>
        <p:nvPicPr>
          <p:cNvPr id="6" name="Picture 5"/>
          <p:cNvPicPr>
            <a:picLocks noChangeAspect="1"/>
          </p:cNvPicPr>
          <p:nvPr/>
        </p:nvPicPr>
        <p:blipFill>
          <a:blip r:embed="rId3"/>
          <a:stretch>
            <a:fillRect/>
          </a:stretch>
        </p:blipFill>
        <p:spPr>
          <a:xfrm>
            <a:off x="335096" y="6119744"/>
            <a:ext cx="987825" cy="653905"/>
          </a:xfrm>
          <a:prstGeom prst="rect">
            <a:avLst/>
          </a:prstGeom>
        </p:spPr>
      </p:pic>
      <p:sp>
        <p:nvSpPr>
          <p:cNvPr id="8" name="Oval 7"/>
          <p:cNvSpPr/>
          <p:nvPr/>
        </p:nvSpPr>
        <p:spPr>
          <a:xfrm>
            <a:off x="457199" y="1779182"/>
            <a:ext cx="5214261" cy="34945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Oval 8"/>
          <p:cNvSpPr/>
          <p:nvPr/>
        </p:nvSpPr>
        <p:spPr>
          <a:xfrm>
            <a:off x="4125433" y="1779182"/>
            <a:ext cx="4657060" cy="34945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0" name="TextBox 9"/>
          <p:cNvSpPr txBox="1"/>
          <p:nvPr/>
        </p:nvSpPr>
        <p:spPr>
          <a:xfrm>
            <a:off x="1773531" y="1405938"/>
            <a:ext cx="1958421" cy="369332"/>
          </a:xfrm>
          <a:prstGeom prst="rect">
            <a:avLst/>
          </a:prstGeom>
          <a:noFill/>
        </p:spPr>
        <p:txBody>
          <a:bodyPr wrap="none" rtlCol="0">
            <a:spAutoFit/>
          </a:bodyPr>
          <a:lstStyle/>
          <a:p>
            <a:r>
              <a:rPr lang="en-US" b="1" dirty="0"/>
              <a:t>Scientific Research</a:t>
            </a:r>
            <a:endParaRPr lang="el-GR" b="1" dirty="0"/>
          </a:p>
        </p:txBody>
      </p:sp>
      <p:sp>
        <p:nvSpPr>
          <p:cNvPr id="11" name="TextBox 10"/>
          <p:cNvSpPr txBox="1"/>
          <p:nvPr/>
        </p:nvSpPr>
        <p:spPr>
          <a:xfrm>
            <a:off x="5882951" y="1409850"/>
            <a:ext cx="1894621" cy="369332"/>
          </a:xfrm>
          <a:prstGeom prst="rect">
            <a:avLst/>
          </a:prstGeom>
          <a:noFill/>
        </p:spPr>
        <p:txBody>
          <a:bodyPr wrap="none" rtlCol="0">
            <a:spAutoFit/>
          </a:bodyPr>
          <a:lstStyle/>
          <a:p>
            <a:r>
              <a:rPr lang="en-US" b="1" dirty="0"/>
              <a:t>Science Education</a:t>
            </a:r>
            <a:endParaRPr lang="el-GR" b="1" dirty="0"/>
          </a:p>
        </p:txBody>
      </p:sp>
      <p:sp>
        <p:nvSpPr>
          <p:cNvPr id="12" name="Oval 11"/>
          <p:cNvSpPr/>
          <p:nvPr/>
        </p:nvSpPr>
        <p:spPr>
          <a:xfrm>
            <a:off x="3244133" y="2254103"/>
            <a:ext cx="3967696" cy="3679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3" name="TextBox 12"/>
          <p:cNvSpPr txBox="1"/>
          <p:nvPr/>
        </p:nvSpPr>
        <p:spPr>
          <a:xfrm>
            <a:off x="523458" y="5306130"/>
            <a:ext cx="3785846" cy="646331"/>
          </a:xfrm>
          <a:prstGeom prst="rect">
            <a:avLst/>
          </a:prstGeom>
          <a:noFill/>
        </p:spPr>
        <p:txBody>
          <a:bodyPr wrap="square" rtlCol="0">
            <a:spAutoFit/>
          </a:bodyPr>
          <a:lstStyle/>
          <a:p>
            <a:r>
              <a:rPr lang="en-US" b="1" dirty="0"/>
              <a:t>Teacher Training Networks and Astrophysics Outreach</a:t>
            </a:r>
            <a:endParaRPr lang="el-GR" b="1" dirty="0"/>
          </a:p>
        </p:txBody>
      </p:sp>
      <p:pic>
        <p:nvPicPr>
          <p:cNvPr id="14" name="Picture 13"/>
          <p:cNvPicPr>
            <a:picLocks noChangeAspect="1"/>
          </p:cNvPicPr>
          <p:nvPr/>
        </p:nvPicPr>
        <p:blipFill>
          <a:blip r:embed="rId4"/>
          <a:stretch>
            <a:fillRect/>
          </a:stretch>
        </p:blipFill>
        <p:spPr>
          <a:xfrm>
            <a:off x="1509413" y="3209535"/>
            <a:ext cx="1527598" cy="316930"/>
          </a:xfrm>
          <a:prstGeom prst="rect">
            <a:avLst/>
          </a:prstGeom>
        </p:spPr>
      </p:pic>
      <p:pic>
        <p:nvPicPr>
          <p:cNvPr id="15" name="Picture 14"/>
          <p:cNvPicPr>
            <a:picLocks noChangeAspect="1"/>
          </p:cNvPicPr>
          <p:nvPr/>
        </p:nvPicPr>
        <p:blipFill>
          <a:blip r:embed="rId5"/>
          <a:stretch>
            <a:fillRect/>
          </a:stretch>
        </p:blipFill>
        <p:spPr>
          <a:xfrm>
            <a:off x="1288291" y="3812748"/>
            <a:ext cx="1748720" cy="562309"/>
          </a:xfrm>
          <a:prstGeom prst="rect">
            <a:avLst/>
          </a:prstGeom>
        </p:spPr>
      </p:pic>
      <p:pic>
        <p:nvPicPr>
          <p:cNvPr id="16" name="Picture 15"/>
          <p:cNvPicPr>
            <a:picLocks noChangeAspect="1"/>
          </p:cNvPicPr>
          <p:nvPr/>
        </p:nvPicPr>
        <p:blipFill>
          <a:blip r:embed="rId6"/>
          <a:stretch>
            <a:fillRect/>
          </a:stretch>
        </p:blipFill>
        <p:spPr>
          <a:xfrm>
            <a:off x="5435735" y="4385299"/>
            <a:ext cx="1549970" cy="406350"/>
          </a:xfrm>
          <a:prstGeom prst="rect">
            <a:avLst/>
          </a:prstGeom>
        </p:spPr>
      </p:pic>
      <p:pic>
        <p:nvPicPr>
          <p:cNvPr id="17" name="Picture 16"/>
          <p:cNvPicPr>
            <a:picLocks noChangeAspect="1"/>
          </p:cNvPicPr>
          <p:nvPr/>
        </p:nvPicPr>
        <p:blipFill>
          <a:blip r:embed="rId7"/>
          <a:stretch>
            <a:fillRect/>
          </a:stretch>
        </p:blipFill>
        <p:spPr>
          <a:xfrm>
            <a:off x="7155649" y="2959935"/>
            <a:ext cx="806709" cy="546315"/>
          </a:xfrm>
          <a:prstGeom prst="rect">
            <a:avLst/>
          </a:prstGeom>
        </p:spPr>
      </p:pic>
      <p:pic>
        <p:nvPicPr>
          <p:cNvPr id="18" name="Picture 17"/>
          <p:cNvPicPr>
            <a:picLocks noChangeAspect="1"/>
          </p:cNvPicPr>
          <p:nvPr/>
        </p:nvPicPr>
        <p:blipFill>
          <a:blip r:embed="rId8"/>
          <a:stretch>
            <a:fillRect/>
          </a:stretch>
        </p:blipFill>
        <p:spPr>
          <a:xfrm>
            <a:off x="1148316" y="2423547"/>
            <a:ext cx="2413592" cy="536388"/>
          </a:xfrm>
          <a:prstGeom prst="rect">
            <a:avLst/>
          </a:prstGeom>
        </p:spPr>
      </p:pic>
      <p:pic>
        <p:nvPicPr>
          <p:cNvPr id="19" name="Picture 18"/>
          <p:cNvPicPr>
            <a:picLocks noChangeAspect="1"/>
          </p:cNvPicPr>
          <p:nvPr/>
        </p:nvPicPr>
        <p:blipFill>
          <a:blip r:embed="rId9"/>
          <a:stretch>
            <a:fillRect/>
          </a:stretch>
        </p:blipFill>
        <p:spPr>
          <a:xfrm>
            <a:off x="4230995" y="5257801"/>
            <a:ext cx="1512970" cy="435936"/>
          </a:xfrm>
          <a:prstGeom prst="rect">
            <a:avLst/>
          </a:prstGeom>
        </p:spPr>
      </p:pic>
      <p:pic>
        <p:nvPicPr>
          <p:cNvPr id="20" name="Picture 1">
            <a:extLst>
              <a:ext uri="{FF2B5EF4-FFF2-40B4-BE49-F238E27FC236}">
                <a16:creationId xmlns:a16="http://schemas.microsoft.com/office/drawing/2014/main" id="{7B25089D-FD49-4B26-8235-CE65EDA3C5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78852" y="3416341"/>
            <a:ext cx="1459552" cy="262498"/>
          </a:xfrm>
          <a:prstGeom prst="rect">
            <a:avLst/>
          </a:prstGeom>
        </p:spPr>
      </p:pic>
    </p:spTree>
    <p:extLst>
      <p:ext uri="{BB962C8B-B14F-4D97-AF65-F5344CB8AC3E}">
        <p14:creationId xmlns:p14="http://schemas.microsoft.com/office/powerpoint/2010/main" val="360428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210"/>
            <a:ext cx="7467600" cy="1143000"/>
          </a:xfrm>
        </p:spPr>
        <p:txBody>
          <a:bodyPr>
            <a:normAutofit fontScale="90000"/>
          </a:bodyPr>
          <a:lstStyle/>
          <a:p>
            <a:pPr algn="ctr"/>
            <a:r>
              <a:rPr lang="en-US" dirty="0"/>
              <a:t>Investigating already existent outreach practices and drawing lessons learnt from them</a:t>
            </a:r>
            <a:endParaRPr lang="el-GR" dirty="0"/>
          </a:p>
        </p:txBody>
      </p:sp>
      <p:sp>
        <p:nvSpPr>
          <p:cNvPr id="3" name="Content Placeholder 2"/>
          <p:cNvSpPr>
            <a:spLocks noGrp="1"/>
          </p:cNvSpPr>
          <p:nvPr>
            <p:ph sz="quarter" idx="1"/>
          </p:nvPr>
        </p:nvSpPr>
        <p:spPr>
          <a:xfrm>
            <a:off x="1190847" y="6309784"/>
            <a:ext cx="7467600" cy="328333"/>
          </a:xfrm>
        </p:spPr>
        <p:txBody>
          <a:bodyPr>
            <a:normAutofit fontScale="92500" lnSpcReduction="20000"/>
          </a:bodyPr>
          <a:lstStyle/>
          <a:p>
            <a:r>
              <a:rPr lang="en-US" sz="2000" dirty="0">
                <a:hlinkClick r:id="rId2"/>
              </a:rPr>
              <a:t>https://zenodo.org/record/3405912#.XaD3ASjVLZ4</a:t>
            </a:r>
            <a:r>
              <a:rPr lang="el-GR" sz="2000" dirty="0"/>
              <a:t> </a:t>
            </a:r>
          </a:p>
        </p:txBody>
      </p:sp>
      <p:pic>
        <p:nvPicPr>
          <p:cNvPr id="4"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47" y="1133756"/>
            <a:ext cx="7464056" cy="517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67326"/>
            <a:ext cx="825817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347" y="967326"/>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003" y="2195276"/>
            <a:ext cx="90487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7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Adopting the inquiry based science education pedagogy</a:t>
            </a:r>
            <a:endParaRPr lang="el-GR" dirty="0"/>
          </a:p>
        </p:txBody>
      </p:sp>
      <p:sp>
        <p:nvSpPr>
          <p:cNvPr id="3" name="Θέση περιεχομένου 2"/>
          <p:cNvSpPr>
            <a:spLocks noGrp="1"/>
          </p:cNvSpPr>
          <p:nvPr>
            <p:ph sz="quarter" idx="1"/>
          </p:nvPr>
        </p:nvSpPr>
        <p:spPr/>
        <p:txBody>
          <a:bodyPr>
            <a:normAutofit fontScale="92500" lnSpcReduction="20000"/>
          </a:bodyPr>
          <a:lstStyle/>
          <a:p>
            <a:pPr fontAlgn="base"/>
            <a:r>
              <a:rPr lang="en-US" dirty="0"/>
              <a:t>Learners are </a:t>
            </a:r>
            <a:r>
              <a:rPr lang="en-US" b="1" dirty="0"/>
              <a:t>engaged</a:t>
            </a:r>
            <a:r>
              <a:rPr lang="en-US" dirty="0"/>
              <a:t> by scientifically oriented questions.</a:t>
            </a:r>
            <a:br>
              <a:rPr lang="en-US" dirty="0"/>
            </a:br>
            <a:endParaRPr lang="en-US" dirty="0"/>
          </a:p>
          <a:p>
            <a:pPr fontAlgn="base"/>
            <a:r>
              <a:rPr lang="en-US" dirty="0"/>
              <a:t>Learners give priority to </a:t>
            </a:r>
            <a:r>
              <a:rPr lang="en-US" b="1" dirty="0"/>
              <a:t>evidence</a:t>
            </a:r>
            <a:r>
              <a:rPr lang="en-US" dirty="0"/>
              <a:t> which allows them to develop and </a:t>
            </a:r>
            <a:r>
              <a:rPr lang="en-US" b="1" dirty="0"/>
              <a:t>evaluate explanations</a:t>
            </a:r>
            <a:r>
              <a:rPr lang="en-US" dirty="0"/>
              <a:t> that address </a:t>
            </a:r>
            <a:r>
              <a:rPr lang="en-US" b="1" dirty="0"/>
              <a:t>scientifically oriented questions</a:t>
            </a:r>
            <a:r>
              <a:rPr lang="en-US" dirty="0"/>
              <a:t>.</a:t>
            </a:r>
            <a:br>
              <a:rPr lang="en-US" dirty="0"/>
            </a:br>
            <a:endParaRPr lang="en-US" dirty="0"/>
          </a:p>
          <a:p>
            <a:pPr fontAlgn="base"/>
            <a:r>
              <a:rPr lang="en-US" dirty="0"/>
              <a:t>Learners </a:t>
            </a:r>
            <a:r>
              <a:rPr lang="en-US" b="1" dirty="0"/>
              <a:t>formulate explanations</a:t>
            </a:r>
            <a:r>
              <a:rPr lang="en-US" dirty="0"/>
              <a:t> from evidence to address scientifically oriented questions.</a:t>
            </a:r>
            <a:br>
              <a:rPr lang="en-US" dirty="0"/>
            </a:br>
            <a:endParaRPr lang="en-US" dirty="0"/>
          </a:p>
          <a:p>
            <a:pPr fontAlgn="base"/>
            <a:r>
              <a:rPr lang="en-US" dirty="0"/>
              <a:t>Learners </a:t>
            </a:r>
            <a:r>
              <a:rPr lang="en-US" b="1" dirty="0"/>
              <a:t>evaluate their explanations</a:t>
            </a:r>
            <a:r>
              <a:rPr lang="en-US" dirty="0"/>
              <a:t> in light of alternative explanations, particularly those reflecting scientific understanding.</a:t>
            </a:r>
            <a:br>
              <a:rPr lang="en-US" dirty="0"/>
            </a:br>
            <a:endParaRPr lang="en-US" dirty="0"/>
          </a:p>
          <a:p>
            <a:r>
              <a:rPr lang="en-US" dirty="0"/>
              <a:t>Learners </a:t>
            </a:r>
            <a:r>
              <a:rPr lang="en-US" b="1" dirty="0"/>
              <a:t>communicate and justify</a:t>
            </a:r>
            <a:r>
              <a:rPr lang="en-US" dirty="0"/>
              <a:t> their proposed explanations. </a:t>
            </a:r>
            <a:endParaRPr lang="el-GR" dirty="0"/>
          </a:p>
          <a:p>
            <a:endParaRPr lang="el-GR" dirty="0"/>
          </a:p>
        </p:txBody>
      </p:sp>
    </p:spTree>
    <p:extLst>
      <p:ext uri="{BB962C8B-B14F-4D97-AF65-F5344CB8AC3E}">
        <p14:creationId xmlns:p14="http://schemas.microsoft.com/office/powerpoint/2010/main" val="382617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Adopting the inquiry-based science education pedagogy</a:t>
            </a:r>
            <a:endParaRPr lang="el-GR" dirty="0"/>
          </a:p>
        </p:txBody>
      </p:sp>
      <p:sp>
        <p:nvSpPr>
          <p:cNvPr id="3" name="Content Placeholder 2"/>
          <p:cNvSpPr>
            <a:spLocks noGrp="1"/>
          </p:cNvSpPr>
          <p:nvPr>
            <p:ph sz="quarter" idx="1"/>
          </p:nvPr>
        </p:nvSpPr>
        <p:spPr>
          <a:xfrm>
            <a:off x="457200" y="5890437"/>
            <a:ext cx="7467600" cy="583514"/>
          </a:xfrm>
        </p:spPr>
        <p:txBody>
          <a:bodyPr>
            <a:normAutofit/>
          </a:bodyPr>
          <a:lstStyle/>
          <a:p>
            <a:pPr marL="0" indent="0" algn="ctr">
              <a:buNone/>
            </a:pPr>
            <a:r>
              <a:rPr lang="en-US" sz="2000" dirty="0">
                <a:hlinkClick r:id="rId2"/>
              </a:rPr>
              <a:t>https://www.youtube.com/watch?v=TJQAfJwVGyk</a:t>
            </a:r>
            <a:r>
              <a:rPr lang="el-GR" sz="2000" dirty="0"/>
              <a:t> </a:t>
            </a:r>
          </a:p>
        </p:txBody>
      </p:sp>
      <p:sp>
        <p:nvSpPr>
          <p:cNvPr id="4" name="Oval 3"/>
          <p:cNvSpPr/>
          <p:nvPr/>
        </p:nvSpPr>
        <p:spPr>
          <a:xfrm>
            <a:off x="2945218" y="1616149"/>
            <a:ext cx="2498651" cy="1158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Orienting and Asking Questions</a:t>
            </a:r>
            <a:endParaRPr lang="el-GR" sz="1600" dirty="0"/>
          </a:p>
        </p:txBody>
      </p:sp>
      <p:sp>
        <p:nvSpPr>
          <p:cNvPr id="6" name="Oval 5"/>
          <p:cNvSpPr/>
          <p:nvPr/>
        </p:nvSpPr>
        <p:spPr>
          <a:xfrm>
            <a:off x="5603358" y="3040908"/>
            <a:ext cx="2236382" cy="967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Hypothesis Generation and Design</a:t>
            </a:r>
            <a:endParaRPr lang="el-GR" sz="1600" dirty="0"/>
          </a:p>
        </p:txBody>
      </p:sp>
      <p:sp>
        <p:nvSpPr>
          <p:cNvPr id="7" name="Oval 6"/>
          <p:cNvSpPr/>
          <p:nvPr/>
        </p:nvSpPr>
        <p:spPr>
          <a:xfrm>
            <a:off x="4813003" y="4557824"/>
            <a:ext cx="2608521" cy="967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Planning and Investigation</a:t>
            </a:r>
            <a:endParaRPr lang="el-GR" sz="1600" dirty="0"/>
          </a:p>
        </p:txBody>
      </p:sp>
      <p:sp>
        <p:nvSpPr>
          <p:cNvPr id="8" name="Oval 7"/>
          <p:cNvSpPr/>
          <p:nvPr/>
        </p:nvSpPr>
        <p:spPr>
          <a:xfrm>
            <a:off x="1222745" y="4557824"/>
            <a:ext cx="2551814" cy="967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Analysis and Interpretation</a:t>
            </a:r>
            <a:endParaRPr lang="el-GR" sz="1600" dirty="0"/>
          </a:p>
        </p:txBody>
      </p:sp>
      <p:sp>
        <p:nvSpPr>
          <p:cNvPr id="9" name="Oval 8"/>
          <p:cNvSpPr/>
          <p:nvPr/>
        </p:nvSpPr>
        <p:spPr>
          <a:xfrm>
            <a:off x="552892" y="3051542"/>
            <a:ext cx="2392325" cy="967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Conclusions- Evaluation</a:t>
            </a:r>
            <a:endParaRPr lang="el-GR" sz="1600" dirty="0"/>
          </a:p>
        </p:txBody>
      </p:sp>
      <p:cxnSp>
        <p:nvCxnSpPr>
          <p:cNvPr id="10" name="Straight Arrow Connector 9"/>
          <p:cNvCxnSpPr/>
          <p:nvPr/>
        </p:nvCxnSpPr>
        <p:spPr>
          <a:xfrm>
            <a:off x="5603358" y="2317898"/>
            <a:ext cx="691116" cy="595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117263" y="4125433"/>
            <a:ext cx="177211" cy="308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76577" y="5041605"/>
            <a:ext cx="6485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137144" y="4125433"/>
            <a:ext cx="361508" cy="308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37144" y="2434856"/>
            <a:ext cx="680484" cy="478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1">
            <a:extLst>
              <a:ext uri="{FF2B5EF4-FFF2-40B4-BE49-F238E27FC236}">
                <a16:creationId xmlns:a16="http://schemas.microsoft.com/office/drawing/2014/main" id="{D0305D5E-4877-4573-B814-4B4FFFF6B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076" y="3387740"/>
            <a:ext cx="2458178" cy="442099"/>
          </a:xfrm>
          <a:prstGeom prst="rect">
            <a:avLst/>
          </a:prstGeom>
        </p:spPr>
      </p:pic>
    </p:spTree>
    <p:extLst>
      <p:ext uri="{BB962C8B-B14F-4D97-AF65-F5344CB8AC3E}">
        <p14:creationId xmlns:p14="http://schemas.microsoft.com/office/powerpoint/2010/main" val="297083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46567" y="696433"/>
            <a:ext cx="7467600" cy="4873752"/>
          </a:xfrm>
        </p:spPr>
        <p:txBody>
          <a:bodyPr>
            <a:normAutofit fontScale="92500" lnSpcReduction="10000"/>
          </a:bodyPr>
          <a:lstStyle/>
          <a:p>
            <a:pPr fontAlgn="base"/>
            <a:r>
              <a:rPr lang="en-US" b="1" u="sng" dirty="0"/>
              <a:t>Orienting and Asking Questions</a:t>
            </a:r>
            <a:r>
              <a:rPr lang="en-US" dirty="0"/>
              <a:t>.  The topic of the lesson is introduced, assumptions the students may have are challenged, and questions they may have are formulated.</a:t>
            </a:r>
            <a:endParaRPr lang="en-US" b="1" dirty="0"/>
          </a:p>
          <a:p>
            <a:pPr fontAlgn="base"/>
            <a:r>
              <a:rPr lang="en-US" b="1" u="sng" dirty="0"/>
              <a:t>Hypothesis Generation and Design</a:t>
            </a:r>
            <a:r>
              <a:rPr lang="en-US" dirty="0"/>
              <a:t>. During which the students develop one of their questions into a hypothesis.</a:t>
            </a:r>
            <a:endParaRPr lang="en-US" b="1" dirty="0"/>
          </a:p>
          <a:p>
            <a:pPr fontAlgn="base"/>
            <a:r>
              <a:rPr lang="en-US" b="1" u="sng" dirty="0"/>
              <a:t>Planning and Investigation</a:t>
            </a:r>
            <a:r>
              <a:rPr lang="en-US" dirty="0"/>
              <a:t>. In which the hypothesis previously developed is tested.</a:t>
            </a:r>
            <a:endParaRPr lang="en-US" b="1" dirty="0"/>
          </a:p>
          <a:p>
            <a:pPr fontAlgn="base"/>
            <a:r>
              <a:rPr lang="en-US" b="1" u="sng" dirty="0"/>
              <a:t>Analysis and Interpretation</a:t>
            </a:r>
            <a:r>
              <a:rPr lang="en-US" dirty="0"/>
              <a:t>. Where the students </a:t>
            </a:r>
            <a:r>
              <a:rPr lang="en-US" dirty="0" err="1"/>
              <a:t>analyse</a:t>
            </a:r>
            <a:r>
              <a:rPr lang="en-US" dirty="0"/>
              <a:t> the data collected from their investigation and refute or confirm the hypothesis.</a:t>
            </a:r>
            <a:endParaRPr lang="en-US" b="1" dirty="0"/>
          </a:p>
          <a:p>
            <a:r>
              <a:rPr lang="en-US" b="1" u="sng" dirty="0"/>
              <a:t>Conclusion and Evaluation</a:t>
            </a:r>
            <a:r>
              <a:rPr lang="en-US" dirty="0"/>
              <a:t>.  When the students communicate their findings. </a:t>
            </a:r>
            <a:endParaRPr lang="el-GR" dirty="0"/>
          </a:p>
          <a:p>
            <a:pPr fontAlgn="base"/>
            <a:endParaRPr lang="el-GR" dirty="0"/>
          </a:p>
        </p:txBody>
      </p:sp>
    </p:spTree>
    <p:extLst>
      <p:ext uri="{BB962C8B-B14F-4D97-AF65-F5344CB8AC3E}">
        <p14:creationId xmlns:p14="http://schemas.microsoft.com/office/powerpoint/2010/main" val="154220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49066"/>
            <a:ext cx="7467600" cy="1143000"/>
          </a:xfrm>
        </p:spPr>
        <p:txBody>
          <a:bodyPr>
            <a:normAutofit fontScale="90000"/>
          </a:bodyPr>
          <a:lstStyle/>
          <a:p>
            <a:pPr algn="ctr"/>
            <a:r>
              <a:rPr lang="en-US" dirty="0"/>
              <a:t>Developing the frontiers demonstrators:</a:t>
            </a:r>
            <a:br>
              <a:rPr lang="en-US" dirty="0"/>
            </a:br>
            <a:r>
              <a:rPr lang="en-US" sz="2200" dirty="0"/>
              <a:t>cutting edge educational activities for your classroom</a:t>
            </a:r>
            <a:endParaRPr lang="el-GR" sz="2200" dirty="0"/>
          </a:p>
        </p:txBody>
      </p:sp>
      <p:sp>
        <p:nvSpPr>
          <p:cNvPr id="5" name="TextBox 4"/>
          <p:cNvSpPr txBox="1"/>
          <p:nvPr/>
        </p:nvSpPr>
        <p:spPr>
          <a:xfrm>
            <a:off x="212651" y="4040231"/>
            <a:ext cx="4059125" cy="2308324"/>
          </a:xfrm>
          <a:prstGeom prst="rect">
            <a:avLst/>
          </a:prstGeom>
          <a:noFill/>
        </p:spPr>
        <p:txBody>
          <a:bodyPr wrap="none" rtlCol="0">
            <a:spAutoFit/>
          </a:bodyPr>
          <a:lstStyle/>
          <a:p>
            <a:pPr marL="285750" indent="-285750" fontAlgn="base">
              <a:buFont typeface="Arial" panose="020B0604020202020204" pitchFamily="34" charset="0"/>
              <a:buChar char="•"/>
            </a:pPr>
            <a:r>
              <a:rPr lang="en-US" dirty="0"/>
              <a:t>Discover the Z and Higgs Bosons</a:t>
            </a:r>
          </a:p>
          <a:p>
            <a:pPr marL="285750" indent="-285750" fontAlgn="base">
              <a:buFont typeface="Arial" panose="020B0604020202020204" pitchFamily="34" charset="0"/>
              <a:buChar char="•"/>
            </a:pPr>
            <a:r>
              <a:rPr lang="en-US" dirty="0"/>
              <a:t>World Data Day </a:t>
            </a:r>
          </a:p>
          <a:p>
            <a:pPr marL="285750" indent="-285750" fontAlgn="base">
              <a:buFont typeface="Arial" panose="020B0604020202020204" pitchFamily="34" charset="0"/>
              <a:buChar char="•"/>
            </a:pPr>
            <a:r>
              <a:rPr lang="en-US" dirty="0"/>
              <a:t>Magnetic Field</a:t>
            </a:r>
          </a:p>
          <a:p>
            <a:pPr marL="285750" indent="-285750" fontAlgn="base">
              <a:buFont typeface="Arial" panose="020B0604020202020204" pitchFamily="34" charset="0"/>
              <a:buChar char="•"/>
            </a:pPr>
            <a:r>
              <a:rPr lang="en-US" dirty="0"/>
              <a:t>Let’s Accelerate particles</a:t>
            </a:r>
          </a:p>
          <a:p>
            <a:pPr marL="285750" indent="-285750" fontAlgn="base">
              <a:buFont typeface="Arial" panose="020B0604020202020204" pitchFamily="34" charset="0"/>
              <a:buChar char="•"/>
            </a:pPr>
            <a:r>
              <a:rPr lang="en-US" dirty="0"/>
              <a:t>The ALICE Experiment at CERN</a:t>
            </a:r>
          </a:p>
          <a:p>
            <a:pPr marL="285750" indent="-285750" fontAlgn="base">
              <a:buFont typeface="Arial" panose="020B0604020202020204" pitchFamily="34" charset="0"/>
              <a:buChar char="•"/>
            </a:pPr>
            <a:r>
              <a:rPr lang="en-US" dirty="0"/>
              <a:t>Mass- Energy Equivalence</a:t>
            </a:r>
          </a:p>
          <a:p>
            <a:pPr fontAlgn="base"/>
            <a:endParaRPr lang="en-US" dirty="0"/>
          </a:p>
          <a:p>
            <a:endParaRPr lang="el-GR" dirty="0"/>
          </a:p>
        </p:txBody>
      </p:sp>
      <p:sp>
        <p:nvSpPr>
          <p:cNvPr id="7" name="TextBox 6"/>
          <p:cNvSpPr txBox="1"/>
          <p:nvPr/>
        </p:nvSpPr>
        <p:spPr>
          <a:xfrm>
            <a:off x="5183521" y="3037751"/>
            <a:ext cx="2688557" cy="369332"/>
          </a:xfrm>
          <a:prstGeom prst="rect">
            <a:avLst/>
          </a:prstGeom>
          <a:noFill/>
        </p:spPr>
        <p:txBody>
          <a:bodyPr wrap="none" rtlCol="0">
            <a:spAutoFit/>
          </a:bodyPr>
          <a:lstStyle/>
          <a:p>
            <a:r>
              <a:rPr lang="en-US" b="1" dirty="0"/>
              <a:t>High Energy Physics</a:t>
            </a:r>
            <a:endParaRPr lang="el-GR" b="1" dirty="0"/>
          </a:p>
        </p:txBody>
      </p:sp>
      <p:pic>
        <p:nvPicPr>
          <p:cNvPr id="2050" name="Picture 2" descr="Image result for particle phy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724" y="3509800"/>
            <a:ext cx="4248150" cy="2838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4413" y="1837422"/>
            <a:ext cx="8130367" cy="1200329"/>
          </a:xfrm>
          <a:prstGeom prst="rect">
            <a:avLst/>
          </a:prstGeom>
          <a:noFill/>
        </p:spPr>
        <p:txBody>
          <a:bodyPr wrap="square" rtlCol="0">
            <a:spAutoFit/>
          </a:bodyPr>
          <a:lstStyle/>
          <a:p>
            <a:r>
              <a:rPr lang="en-US"/>
              <a:t>FRONTIERS will prepare 20 </a:t>
            </a:r>
            <a:r>
              <a:rPr lang="en-US" dirty="0"/>
              <a:t>demonstrator lessons that are about a modern physics topic for secondary school;  ready to be used (or adapted);</a:t>
            </a:r>
          </a:p>
          <a:p>
            <a:pPr fontAlgn="base"/>
            <a:r>
              <a:rPr lang="en-US" dirty="0"/>
              <a:t>follow an inquiry methodology; available @ ISE platform: </a:t>
            </a:r>
          </a:p>
          <a:p>
            <a:endParaRPr lang="el-GR" dirty="0"/>
          </a:p>
        </p:txBody>
      </p:sp>
    </p:spTree>
    <p:extLst>
      <p:ext uri="{BB962C8B-B14F-4D97-AF65-F5344CB8AC3E}">
        <p14:creationId xmlns:p14="http://schemas.microsoft.com/office/powerpoint/2010/main" val="1472414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570</TotalTime>
  <Words>966</Words>
  <Application>Microsoft Office PowerPoint</Application>
  <PresentationFormat>Presentazione su schermo (4:3)</PresentationFormat>
  <Paragraphs>98</Paragraphs>
  <Slides>17</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vt:lpstr>
      <vt:lpstr>Century Schoolbook</vt:lpstr>
      <vt:lpstr>Wingdings</vt:lpstr>
      <vt:lpstr>Wingdings 2</vt:lpstr>
      <vt:lpstr>Προεξοχή</vt:lpstr>
      <vt:lpstr>BRINGING NOBEL PRIZE PHYSICS TO THE CLASSROOM</vt:lpstr>
      <vt:lpstr>The role of </vt:lpstr>
      <vt:lpstr>HOW….</vt:lpstr>
      <vt:lpstr>By bringing together research and educational institutions from all over Europe</vt:lpstr>
      <vt:lpstr>Investigating already existent outreach practices and drawing lessons learnt from them</vt:lpstr>
      <vt:lpstr>Adopting the inquiry based science education pedagogy</vt:lpstr>
      <vt:lpstr>Adopting the inquiry-based science education pedagogy</vt:lpstr>
      <vt:lpstr>Presentazione standard di PowerPoint</vt:lpstr>
      <vt:lpstr>Developing the frontiers demonstrators: cutting edge educational activities for your classroom</vt:lpstr>
      <vt:lpstr>Presentazione standard di PowerPoint</vt:lpstr>
      <vt:lpstr>Developing cutting edge educational content</vt:lpstr>
      <vt:lpstr>Developing national and international communities of practice for educators</vt:lpstr>
      <vt:lpstr>Offering continuous training and support for the implementation of frontiers activities in your classroom. </vt:lpstr>
      <vt:lpstr>Presentazione standard di PowerPoint</vt:lpstr>
      <vt:lpstr>IF..</vt:lpstr>
      <vt:lpstr>How do I become a frontiers teacher?</vt:lpstr>
      <vt:lpstr>Thank you very much</vt:lpstr>
    </vt:vector>
  </TitlesOfParts>
  <Company>DCU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crotty</dc:creator>
  <cp:lastModifiedBy>Valerio Boschi</cp:lastModifiedBy>
  <cp:revision>59</cp:revision>
  <dcterms:created xsi:type="dcterms:W3CDTF">2018-09-11T08:23:08Z</dcterms:created>
  <dcterms:modified xsi:type="dcterms:W3CDTF">2021-01-22T11:45:22Z</dcterms:modified>
</cp:coreProperties>
</file>