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  <p:sldMasterId id="2147483733" r:id="rId2"/>
  </p:sldMasterIdLst>
  <p:notesMasterIdLst>
    <p:notesMasterId r:id="rId18"/>
  </p:notesMasterIdLst>
  <p:sldIdLst>
    <p:sldId id="458" r:id="rId3"/>
    <p:sldId id="448" r:id="rId4"/>
    <p:sldId id="451" r:id="rId5"/>
    <p:sldId id="450" r:id="rId6"/>
    <p:sldId id="453" r:id="rId7"/>
    <p:sldId id="459" r:id="rId8"/>
    <p:sldId id="463" r:id="rId9"/>
    <p:sldId id="464" r:id="rId10"/>
    <p:sldId id="393" r:id="rId11"/>
    <p:sldId id="455" r:id="rId12"/>
    <p:sldId id="465" r:id="rId13"/>
    <p:sldId id="460" r:id="rId14"/>
    <p:sldId id="461" r:id="rId15"/>
    <p:sldId id="462" r:id="rId16"/>
    <p:sldId id="457" r:id="rId17"/>
  </p:sldIdLst>
  <p:sldSz cx="9144000" cy="6858000" type="screen4x3"/>
  <p:notesSz cx="6669088" cy="9926638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458"/>
            <p14:sldId id="448"/>
            <p14:sldId id="451"/>
            <p14:sldId id="450"/>
            <p14:sldId id="453"/>
            <p14:sldId id="459"/>
            <p14:sldId id="463"/>
            <p14:sldId id="464"/>
            <p14:sldId id="393"/>
            <p14:sldId id="455"/>
            <p14:sldId id="465"/>
            <p14:sldId id="460"/>
            <p14:sldId id="461"/>
            <p14:sldId id="462"/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9AC8"/>
    <a:srgbClr val="F2952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4" autoAdjust="0"/>
    <p:restoredTop sz="82238" autoAdjust="0"/>
  </p:normalViewPr>
  <p:slideViewPr>
    <p:cSldViewPr>
      <p:cViewPr>
        <p:scale>
          <a:sx n="60" d="100"/>
          <a:sy n="60" d="100"/>
        </p:scale>
        <p:origin x="18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2880"/>
        <p:guide pos="2160"/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00F830A1-3891-4B82-A120-081866556DA0}" type="datetimeFigureOut">
              <a:rPr lang="en-GB"/>
              <a:pPr/>
              <a:t>26/05/2019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58CC9574-A819-4FE4-99A7-1E27AD09ADC2}" type="slidenum">
              <a:rPr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732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749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446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74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047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" name="Straight Connector 8"/>
          <p:cNvCxnSpPr/>
          <p:nvPr/>
        </p:nvCxnSpPr>
        <p:spPr>
          <a:xfrm>
            <a:off x="889224" y="2546871"/>
            <a:ext cx="4392612" cy="1588"/>
          </a:xfrm>
          <a:prstGeom prst="line">
            <a:avLst/>
          </a:prstGeom>
          <a:ln w="3175" cmpd="sng">
            <a:solidFill>
              <a:srgbClr val="0AA8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9"/>
          <p:cNvSpPr txBox="1"/>
          <p:nvPr/>
        </p:nvSpPr>
        <p:spPr>
          <a:xfrm>
            <a:off x="2195736" y="2492896"/>
            <a:ext cx="5861050" cy="368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CH" sz="1800" dirty="0" err="1" smtClean="0">
                <a:solidFill>
                  <a:srgbClr val="0AA8C8"/>
                </a:solidFill>
                <a:latin typeface="Helvetica Neue UltraLight" charset="0"/>
                <a:cs typeface="Helvetica Neue UltraLight" charset="0"/>
              </a:rPr>
              <a:t>Astroparticle</a:t>
            </a:r>
            <a:r>
              <a:rPr lang="fr-CH" sz="1800" dirty="0" smtClean="0">
                <a:solidFill>
                  <a:srgbClr val="0AA8C8"/>
                </a:solidFill>
                <a:latin typeface="Helvetica Neue UltraLight" charset="0"/>
                <a:cs typeface="Helvetica Neue UltraLight" charset="0"/>
              </a:rPr>
              <a:t> </a:t>
            </a:r>
            <a:r>
              <a:rPr lang="fr-CH" sz="1800" dirty="0" err="1" smtClean="0">
                <a:solidFill>
                  <a:srgbClr val="0AA8C8"/>
                </a:solidFill>
                <a:latin typeface="Helvetica Neue UltraLight" charset="0"/>
                <a:cs typeface="Helvetica Neue UltraLight" charset="0"/>
              </a:rPr>
              <a:t>Physics</a:t>
            </a:r>
            <a:r>
              <a:rPr lang="fr-CH" sz="1800" dirty="0" smtClean="0">
                <a:solidFill>
                  <a:srgbClr val="0AA8C8"/>
                </a:solidFill>
                <a:latin typeface="Helvetica Neue UltraLight" charset="0"/>
                <a:cs typeface="Helvetica Neue UltraLight" charset="0"/>
              </a:rPr>
              <a:t> for Europe</a:t>
            </a:r>
            <a:endParaRPr lang="en-US" sz="1800" dirty="0" smtClean="0">
              <a:solidFill>
                <a:srgbClr val="0AA8C8"/>
              </a:solidFill>
              <a:latin typeface="Helvetica Neue UltraLight" charset="0"/>
              <a:cs typeface="Helvetica Neue UltraLight" charset="0"/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934E2-BBB6-4D34-BB01-078E9AA25260}" type="datetimeFigureOut">
              <a:rPr kumimoji="0" lang="en-GB" smtClean="0"/>
              <a:pPr/>
              <a:t>26/05/2019</a:t>
            </a:fld>
            <a:endParaRPr kumimoji="0" lang="fr-FR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3820FCD-5F4C-4989-BE05-0A8208BCBC21}" type="slidenum">
              <a:rPr kumimoji="0" lang="fr-FR" smtClean="0"/>
              <a:pPr/>
              <a:t>‹nr.›</a:t>
            </a:fld>
            <a:endParaRPr kumimoji="0" lang="fr-FR"/>
          </a:p>
        </p:txBody>
      </p:sp>
      <p:pic>
        <p:nvPicPr>
          <p:cNvPr id="2" name="Picture 6" descr="appec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36" y="613296"/>
            <a:ext cx="14859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002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236"/>
          </a:xfrm>
          <a:prstGeom prst="rect">
            <a:avLst/>
          </a:prstGeom>
        </p:spPr>
      </p:pic>
      <p:sp>
        <p:nvSpPr>
          <p:cNvPr id="25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84928" y="417968"/>
            <a:ext cx="6276872" cy="61994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="1">
                <a:solidFill>
                  <a:srgbClr val="00688A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688A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688A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688A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688A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  <p:sp>
        <p:nvSpPr>
          <p:cNvPr id="26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384924" y="1037909"/>
            <a:ext cx="6276872" cy="63940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1">
                <a:solidFill>
                  <a:srgbClr val="00688A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688A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688A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688A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688A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add subtitle</a:t>
            </a:r>
            <a:endParaRPr lang="en-US" dirty="0"/>
          </a:p>
        </p:txBody>
      </p:sp>
      <p:sp>
        <p:nvSpPr>
          <p:cNvPr id="28" name="Text Placehold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5271927" y="5987208"/>
            <a:ext cx="3433865" cy="354613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800" b="1">
                <a:solidFill>
                  <a:srgbClr val="00688A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688A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688A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688A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688A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add name</a:t>
            </a:r>
            <a:endParaRPr lang="en-US" dirty="0"/>
          </a:p>
        </p:txBody>
      </p:sp>
      <p:sp>
        <p:nvSpPr>
          <p:cNvPr id="8" name="Text Placeholder 22"/>
          <p:cNvSpPr>
            <a:spLocks noGrp="1"/>
          </p:cNvSpPr>
          <p:nvPr>
            <p:ph type="body" sz="quarter" idx="13" hasCustomPrompt="1"/>
          </p:nvPr>
        </p:nvSpPr>
        <p:spPr>
          <a:xfrm>
            <a:off x="5270364" y="6272184"/>
            <a:ext cx="3433865" cy="354613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800" b="0">
                <a:solidFill>
                  <a:srgbClr val="00688A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688A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688A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688A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688A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add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70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KA_PowerPoint Templates V8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2226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8123" y="1546158"/>
            <a:ext cx="8378326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500" dirty="0">
              <a:latin typeface="Arial"/>
              <a:cs typeface="Arial"/>
            </a:endParaRPr>
          </a:p>
        </p:txBody>
      </p:sp>
      <p:sp>
        <p:nvSpPr>
          <p:cNvPr id="8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60964" y="521799"/>
            <a:ext cx="6276872" cy="61994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b="1">
                <a:solidFill>
                  <a:srgbClr val="00688A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688A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688A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688A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688A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Slide Title</a:t>
            </a:r>
            <a:endParaRPr lang="en-US" dirty="0"/>
          </a:p>
        </p:txBody>
      </p:sp>
      <p:sp>
        <p:nvSpPr>
          <p:cNvPr id="10" name="Text Placehold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5439675" y="6410519"/>
            <a:ext cx="3433865" cy="354613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>
                <a:solidFill>
                  <a:srgbClr val="00688A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00688A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00688A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00688A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00688A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Footer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21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6037"/>
            <a:ext cx="8229600" cy="11525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32250"/>
            <a:ext cx="8229600" cy="1054100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89BA17"/>
                </a:solidFill>
                <a:latin typeface="Helvetica Neue UltraLight"/>
                <a:cs typeface="Helvetica Neue Ultra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 b="0" i="0">
                <a:solidFill>
                  <a:srgbClr val="0AA8C8"/>
                </a:solidFill>
                <a:latin typeface="Helvetica Neue UltraLight"/>
                <a:cs typeface="Helvetica Neue UltraLight"/>
              </a:defRPr>
            </a:lvl1pPr>
          </a:lstStyle>
          <a:p>
            <a:fld id="{A258050E-B668-4FA7-85AD-C750C80A6E9B}" type="datetimeFigureOut">
              <a:rPr kumimoji="0" lang="en-GB" smtClean="0"/>
              <a:pPr/>
              <a:t>26/05/2019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0" i="0">
                <a:solidFill>
                  <a:srgbClr val="0AA8C8"/>
                </a:solidFill>
                <a:latin typeface="Helvetica Neue UltraLight"/>
                <a:cs typeface="Helvetica Neue UltraLight"/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AA8C8"/>
                </a:solidFill>
              </a:defRPr>
            </a:lvl1pPr>
          </a:lstStyle>
          <a:p>
            <a:fld id="{240D5ECE-8B49-45CD-BE81-EF81920D1969}" type="slidenum">
              <a:rPr kumimoji="0" lang="fr-FR" smtClean="0"/>
              <a:pPr/>
              <a:t>‹nr.›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74395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89517"/>
            <a:ext cx="8229600" cy="1179458"/>
          </a:xfrm>
          <a:prstGeom prst="rect">
            <a:avLst/>
          </a:prstGeom>
        </p:spPr>
        <p:txBody>
          <a:bodyPr anchor="t"/>
          <a:lstStyle>
            <a:lvl1pPr algn="ctr">
              <a:defRPr sz="4000" b="1" strike="noStrike" cap="none"/>
            </a:lvl1pPr>
          </a:lstStyle>
          <a:p>
            <a:r>
              <a:rPr lang="en-GB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06713"/>
            <a:ext cx="82295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2952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‹nr.›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62492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5034"/>
            <a:ext cx="3008313" cy="119993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05034"/>
            <a:ext cx="5111750" cy="48211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37793"/>
            <a:ext cx="3008313" cy="3288370"/>
          </a:xfrm>
        </p:spPr>
        <p:txBody>
          <a:bodyPr/>
          <a:lstStyle>
            <a:lvl1pPr marL="0" indent="0">
              <a:buNone/>
              <a:defRPr sz="1400">
                <a:solidFill>
                  <a:srgbClr val="F2952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26/05/2019</a:t>
            </a:fld>
            <a:endParaRPr kumimoji="0"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‹nr.›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5443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26/05/2019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‹nr.›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82642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26/05/2019</a:t>
            </a:fld>
            <a:endParaRPr kumimoji="0"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‹nr.›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4939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26/05/2019</a:t>
            </a:fld>
            <a:endParaRPr kumimoji="0"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‹nr.›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58697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18118"/>
            <a:ext cx="8229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331309"/>
            <a:ext cx="8229600" cy="33962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Faire glisser l'image vers l'espace réservé ou cliquer sur l'icône pour l'ajouter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482896"/>
            <a:ext cx="8229600" cy="6893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Cliquez pour 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050E-B668-4FA7-85AD-C750C80A6E9B}" type="datetimeFigureOut">
              <a:rPr kumimoji="0" lang="en-GB" smtClean="0"/>
              <a:pPr/>
              <a:t>26/05/2019</a:t>
            </a:fld>
            <a:endParaRPr kumimoji="0"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0"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D5ECE-8B49-45CD-BE81-EF81920D1969}" type="slidenum">
              <a:rPr kumimoji="0" lang="fr-FR" smtClean="0"/>
              <a:pPr/>
              <a:t>‹nr.›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50696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41ADF-799F-404F-AC53-07337D322C30}" type="datetimeFigureOut">
              <a:rPr lang="de-DE" smtClean="0">
                <a:solidFill>
                  <a:srgbClr val="564B3C"/>
                </a:solidFill>
              </a:rPr>
              <a:pPr/>
              <a:t>26.05.2019</a:t>
            </a:fld>
            <a:endParaRPr lang="de-DE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0F6CF-7D6C-45A3-A9E5-8A8F58A7FA2C}" type="slidenum">
              <a:rPr lang="de-DE" smtClean="0">
                <a:solidFill>
                  <a:srgbClr val="564B3C"/>
                </a:solidFill>
              </a:rPr>
              <a:pPr/>
              <a:t>‹nr.›</a:t>
            </a:fld>
            <a:endParaRPr lang="de-DE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62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277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rgbClr val="0AA8C8"/>
                </a:solidFill>
                <a:latin typeface="Helvetica Neue UltraLight"/>
                <a:ea typeface="+mn-ea"/>
                <a:cs typeface="Helvetica Neue UltraLight"/>
              </a:defRPr>
            </a:lvl1pPr>
          </a:lstStyle>
          <a:p>
            <a:fld id="{A258050E-B668-4FA7-85AD-C750C80A6E9B}" type="datetimeFigureOut">
              <a:rPr kumimoji="0" lang="en-GB" smtClean="0"/>
              <a:pPr/>
              <a:t>26/05/2019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rgbClr val="5B5C5E"/>
                </a:solidFill>
                <a:latin typeface="Helvetica Neue UltraLight"/>
                <a:ea typeface="+mn-ea"/>
                <a:cs typeface="Helvetica Neue UltraLight"/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BA17"/>
                </a:solidFill>
                <a:latin typeface="Helvetica Neue UltraLight" charset="0"/>
                <a:cs typeface="Helvetica Neue UltraLight" charset="0"/>
              </a:defRPr>
            </a:lvl1pPr>
          </a:lstStyle>
          <a:p>
            <a:fld id="{240D5ECE-8B49-45CD-BE81-EF81920D1969}" type="slidenum">
              <a:rPr kumimoji="0" lang="fr-FR" smtClean="0"/>
              <a:pPr/>
              <a:t>‹nr.›</a:t>
            </a:fld>
            <a:endParaRPr kumimoji="0" lang="fr-FR"/>
          </a:p>
        </p:txBody>
      </p:sp>
      <p:pic>
        <p:nvPicPr>
          <p:cNvPr id="1030" name="Picture 6" descr="header2.jp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0" r:id="rId9"/>
  </p:sldLayoutIdLst>
  <p:txStyles>
    <p:titleStyle>
      <a:lvl1pPr algn="r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AA8C8"/>
          </a:solidFill>
          <a:latin typeface="Helvetica Neue UltraLight"/>
          <a:ea typeface="ＭＳ Ｐゴシック" charset="-128"/>
          <a:cs typeface="Helvetica Neue UltraLight"/>
        </a:defRPr>
      </a:lvl1pPr>
      <a:lvl2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2pPr>
      <a:lvl3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3pPr>
      <a:lvl4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4pPr>
      <a:lvl5pPr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5pPr>
      <a:lvl6pPr marL="4572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6pPr>
      <a:lvl7pPr marL="9144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7pPr>
      <a:lvl8pPr marL="13716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8pPr>
      <a:lvl9pPr marL="1828800" algn="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AA8C8"/>
          </a:solidFill>
          <a:latin typeface="Helvetica Neue UltraLight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89BA17"/>
          </a:solidFill>
          <a:latin typeface="Helvetica Neue Light"/>
          <a:ea typeface="ＭＳ Ｐゴシック" charset="-128"/>
          <a:cs typeface="Helvetica Neue Light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AA8C8"/>
          </a:solidFill>
          <a:latin typeface="Helvetica Neue Light"/>
          <a:ea typeface="ＭＳ Ｐゴシック" charset="-128"/>
          <a:cs typeface="Helvetica Neue Light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F29527"/>
          </a:solidFill>
          <a:latin typeface="Helvetica Neue Light"/>
          <a:ea typeface="ＭＳ Ｐゴシック" charset="-128"/>
          <a:cs typeface="Helvetica Neue Light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560A4"/>
          </a:solidFill>
          <a:latin typeface="Helvetica Neue Light"/>
          <a:ea typeface="ＭＳ Ｐゴシック" charset="-128"/>
          <a:cs typeface="Helvetica Neue Light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 Neue Light"/>
          <a:ea typeface="ＭＳ Ｐゴシック" charset="-128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414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qgv24830\Desktop\APPEC images\illustration_astroparticules_V3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08720"/>
            <a:ext cx="9180512" cy="59766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hoek 3"/>
          <p:cNvSpPr/>
          <p:nvPr/>
        </p:nvSpPr>
        <p:spPr>
          <a:xfrm>
            <a:off x="1719065" y="908720"/>
            <a:ext cx="57423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800" b="1" i="1" dirty="0" smtClean="0">
              <a:solidFill>
                <a:srgbClr val="FFFF00"/>
              </a:solidFill>
            </a:endParaRPr>
          </a:p>
          <a:p>
            <a:pPr algn="ctr"/>
            <a:r>
              <a:rPr lang="en-US" sz="4800" b="1" i="1" dirty="0" smtClean="0">
                <a:solidFill>
                  <a:srgbClr val="FFFF00"/>
                </a:solidFill>
              </a:rPr>
              <a:t>ESFRI roadmap update 2021</a:t>
            </a:r>
          </a:p>
          <a:p>
            <a:pPr algn="ctr"/>
            <a:endParaRPr lang="en-US" sz="4800" b="1" i="1" dirty="0">
              <a:solidFill>
                <a:srgbClr val="FFFF00"/>
              </a:solidFill>
            </a:endParaRPr>
          </a:p>
          <a:p>
            <a:pPr algn="ctr"/>
            <a:r>
              <a:rPr lang="en-US" sz="3200" b="1" i="1" dirty="0" smtClean="0">
                <a:solidFill>
                  <a:srgbClr val="FFFF00"/>
                </a:solidFill>
              </a:rPr>
              <a:t>Job de Kleuver</a:t>
            </a:r>
            <a:br>
              <a:rPr lang="en-US" sz="3200" b="1" i="1" dirty="0" smtClean="0">
                <a:solidFill>
                  <a:srgbClr val="FFFF00"/>
                </a:solidFill>
              </a:rPr>
            </a:br>
            <a:r>
              <a:rPr lang="en-US" sz="3200" b="1" i="1" dirty="0" smtClean="0">
                <a:solidFill>
                  <a:srgbClr val="FFFF00"/>
                </a:solidFill>
              </a:rPr>
              <a:t>NWO-I/APPEC</a:t>
            </a:r>
          </a:p>
          <a:p>
            <a:pPr algn="ctr"/>
            <a:endParaRPr lang="en-US" sz="3200" b="1" i="1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b="1" i="1" dirty="0" smtClean="0">
                <a:solidFill>
                  <a:srgbClr val="FFFF00"/>
                </a:solidFill>
              </a:rPr>
              <a:t>DAWN V meeting 27 May 2019</a:t>
            </a:r>
            <a:endParaRPr lang="en-US" sz="3200" b="1" i="1" dirty="0" smtClean="0">
              <a:solidFill>
                <a:srgbClr val="FFFF00"/>
              </a:solidFill>
            </a:endParaRPr>
          </a:p>
          <a:p>
            <a:pPr algn="ctr"/>
            <a:endParaRPr lang="en-US" sz="4800" b="1" i="1" dirty="0" smtClean="0">
              <a:solidFill>
                <a:srgbClr val="FFFF00"/>
              </a:solidFill>
            </a:endParaRPr>
          </a:p>
          <a:p>
            <a:pPr algn="ctr"/>
            <a:endParaRPr lang="en-US" sz="4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8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Back up slides</a:t>
            </a:r>
          </a:p>
          <a:p>
            <a:pPr marL="0" indent="0" algn="ctr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2060"/>
                </a:solidFill>
              </a:rPr>
              <a:t>Some ESFRI 2018 criteria in more detail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32" y="2060848"/>
            <a:ext cx="8117955" cy="285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Concerning the Technical Design Report (TDR), describe if all the relevant technologies are available or if and how much Research and Development (R&amp;D) is needed in order to assess the full technical feasibility and draw a </a:t>
            </a:r>
            <a:r>
              <a:rPr lang="en-US" dirty="0" smtClean="0">
                <a:solidFill>
                  <a:srgbClr val="002060"/>
                </a:solidFill>
              </a:rPr>
              <a:t>cost-book</a:t>
            </a:r>
            <a:endParaRPr lang="nl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Describe the detailed planning for your RI as approved within the consortium complementing the timeline provided in PART A by specifying all phases, Work Breakdown Structure (WBS), deliverables and milestones, including investments decisions and possible updates and decommissioning</a:t>
            </a:r>
            <a:endParaRPr lang="nl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6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Explain how your RI will reach the firm decisions for implementation by the involved stakeholders and the financial commitment by a critical mass consortium within the permanence time on the ESFRI Roadmap, i.e. maximally ten years</a:t>
            </a:r>
            <a:endParaRPr lang="nl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Describe the project organisation for the preparation - and if able for the implementation - of your RI as approved within your consortium with clearly defined skills, responsibilities and reporting lines</a:t>
            </a:r>
            <a:endParaRPr lang="nl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Elaborate on the business case of your RI effectively linking the described scientific case, funding commitments, user strategy, access policy and Cost-Benefit Analysis (CBA) demonstrating the long term sustainability of the operations of your RI and explain whether and how this business case has already been </a:t>
            </a:r>
            <a:r>
              <a:rPr lang="en-GB" dirty="0" smtClean="0">
                <a:solidFill>
                  <a:srgbClr val="002060"/>
                </a:solidFill>
              </a:rPr>
              <a:t>reviewed</a:t>
            </a:r>
            <a:endParaRPr lang="nl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9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312593" y="2828437"/>
            <a:ext cx="5491607" cy="1932232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028733"/>
            <a:ext cx="6768752" cy="511256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ESFRI is…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The </a:t>
            </a:r>
            <a:r>
              <a:rPr lang="en-US" sz="2400" dirty="0">
                <a:solidFill>
                  <a:srgbClr val="0070C0"/>
                </a:solidFill>
              </a:rPr>
              <a:t>mission of ESFRI is to support a coherent and strategy-led </a:t>
            </a:r>
            <a:r>
              <a:rPr lang="en-US" sz="2400" dirty="0" smtClean="0">
                <a:solidFill>
                  <a:srgbClr val="0070C0"/>
                </a:solidFill>
              </a:rPr>
              <a:t>approach to </a:t>
            </a:r>
            <a:r>
              <a:rPr lang="en-US" sz="2400" dirty="0">
                <a:solidFill>
                  <a:srgbClr val="0070C0"/>
                </a:solidFill>
              </a:rPr>
              <a:t>policy-making on research infrastructures in Europe, and to </a:t>
            </a:r>
            <a:r>
              <a:rPr lang="en-US" sz="2400" dirty="0" smtClean="0">
                <a:solidFill>
                  <a:srgbClr val="0070C0"/>
                </a:solidFill>
              </a:rPr>
              <a:t>facilitate multilateral </a:t>
            </a:r>
            <a:r>
              <a:rPr lang="en-US" sz="2400" dirty="0">
                <a:solidFill>
                  <a:srgbClr val="0070C0"/>
                </a:solidFill>
              </a:rPr>
              <a:t>initiatives leading to the better use and development </a:t>
            </a:r>
            <a:r>
              <a:rPr lang="en-US" sz="2400" dirty="0" smtClean="0">
                <a:solidFill>
                  <a:srgbClr val="0070C0"/>
                </a:solidFill>
              </a:rPr>
              <a:t>of research </a:t>
            </a:r>
            <a:r>
              <a:rPr lang="en-US" sz="2400" dirty="0">
                <a:solidFill>
                  <a:srgbClr val="0070C0"/>
                </a:solidFill>
              </a:rPr>
              <a:t>infrastructures, at EU and international level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nl-NL" sz="2400" dirty="0">
                <a:solidFill>
                  <a:srgbClr val="0070C0"/>
                </a:solidFill>
              </a:rPr>
              <a:t>28 </a:t>
            </a:r>
            <a:r>
              <a:rPr lang="nl-NL" sz="2400" dirty="0" smtClean="0">
                <a:solidFill>
                  <a:srgbClr val="0070C0"/>
                </a:solidFill>
              </a:rPr>
              <a:t>member </a:t>
            </a:r>
            <a:r>
              <a:rPr lang="nl-NL" sz="2400" dirty="0" err="1" smtClean="0">
                <a:solidFill>
                  <a:srgbClr val="0070C0"/>
                </a:solidFill>
              </a:rPr>
              <a:t>states</a:t>
            </a:r>
            <a:r>
              <a:rPr lang="nl-NL" sz="2400" dirty="0" smtClean="0">
                <a:solidFill>
                  <a:srgbClr val="0070C0"/>
                </a:solidFill>
              </a:rPr>
              <a:t>, 13 </a:t>
            </a:r>
            <a:r>
              <a:rPr lang="nl-NL" sz="2400" dirty="0" err="1" smtClean="0">
                <a:solidFill>
                  <a:srgbClr val="0070C0"/>
                </a:solidFill>
              </a:rPr>
              <a:t>associated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</a:p>
          <a:p>
            <a:endParaRPr lang="nl-NL" sz="2400" dirty="0">
              <a:solidFill>
                <a:srgbClr val="0070C0"/>
              </a:solidFill>
            </a:endParaRPr>
          </a:p>
          <a:p>
            <a:r>
              <a:rPr lang="en-US" sz="2400" i="1" dirty="0">
                <a:solidFill>
                  <a:srgbClr val="0070C0"/>
                </a:solidFill>
              </a:rPr>
              <a:t>ESFRI is not a funding body</a:t>
            </a:r>
            <a:endParaRPr lang="en-GB" sz="2400" dirty="0">
              <a:solidFill>
                <a:srgbClr val="0070C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5095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</a:rPr>
              <a:t>ESFRI timelines</a:t>
            </a:r>
            <a:endParaRPr lang="en-US" sz="2400" b="1" dirty="0">
              <a:solidFill>
                <a:srgbClr val="0070C0"/>
              </a:solidFill>
            </a:endParaRPr>
          </a:p>
          <a:p>
            <a:r>
              <a:rPr lang="nl-NL" sz="2400" dirty="0" smtClean="0">
                <a:solidFill>
                  <a:srgbClr val="0070C0"/>
                </a:solidFill>
              </a:rPr>
              <a:t>Applications </a:t>
            </a:r>
            <a:r>
              <a:rPr lang="nl-NL" sz="2400" dirty="0" err="1" smtClean="0">
                <a:solidFill>
                  <a:srgbClr val="0070C0"/>
                </a:solidFill>
              </a:rPr>
              <a:t>can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be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done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by</a:t>
            </a:r>
            <a:r>
              <a:rPr lang="nl-NL" sz="2400" dirty="0" smtClean="0">
                <a:solidFill>
                  <a:srgbClr val="0070C0"/>
                </a:solidFill>
              </a:rPr>
              <a:t> Member </a:t>
            </a:r>
            <a:r>
              <a:rPr lang="nl-NL" sz="2400" dirty="0" err="1" smtClean="0">
                <a:solidFill>
                  <a:srgbClr val="0070C0"/>
                </a:solidFill>
              </a:rPr>
              <a:t>States</a:t>
            </a:r>
            <a:r>
              <a:rPr lang="nl-NL" sz="2400" dirty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only</a:t>
            </a:r>
            <a:r>
              <a:rPr lang="nl-NL" sz="2400" dirty="0" smtClean="0">
                <a:solidFill>
                  <a:srgbClr val="0070C0"/>
                </a:solidFill>
              </a:rPr>
              <a:t>!</a:t>
            </a:r>
          </a:p>
          <a:p>
            <a:r>
              <a:rPr lang="nl-NL" sz="2400" dirty="0" err="1">
                <a:solidFill>
                  <a:srgbClr val="0070C0"/>
                </a:solidFill>
              </a:rPr>
              <a:t>Expectation</a:t>
            </a:r>
            <a:r>
              <a:rPr lang="nl-NL" sz="2400" dirty="0">
                <a:solidFill>
                  <a:srgbClr val="0070C0"/>
                </a:solidFill>
              </a:rPr>
              <a:t> </a:t>
            </a:r>
            <a:r>
              <a:rPr lang="nl-NL" sz="2400" dirty="0" err="1">
                <a:solidFill>
                  <a:srgbClr val="0070C0"/>
                </a:solidFill>
              </a:rPr>
              <a:t>application</a:t>
            </a:r>
            <a:r>
              <a:rPr lang="nl-NL" sz="2400" dirty="0">
                <a:solidFill>
                  <a:srgbClr val="0070C0"/>
                </a:solidFill>
              </a:rPr>
              <a:t> deadline: April/May 2020</a:t>
            </a:r>
          </a:p>
          <a:p>
            <a:r>
              <a:rPr lang="nl-NL" sz="2400" dirty="0">
                <a:solidFill>
                  <a:srgbClr val="0070C0"/>
                </a:solidFill>
              </a:rPr>
              <a:t>Next update </a:t>
            </a:r>
            <a:r>
              <a:rPr lang="nl-NL" sz="2400" dirty="0" smtClean="0">
                <a:solidFill>
                  <a:srgbClr val="0070C0"/>
                </a:solidFill>
              </a:rPr>
              <a:t>opening </a:t>
            </a:r>
            <a:r>
              <a:rPr lang="nl-NL" sz="2400" dirty="0" err="1" smtClean="0">
                <a:solidFill>
                  <a:srgbClr val="0070C0"/>
                </a:solidFill>
              </a:rPr>
              <a:t>expected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>
                <a:solidFill>
                  <a:srgbClr val="0070C0"/>
                </a:solidFill>
              </a:rPr>
              <a:t>3-5 </a:t>
            </a:r>
            <a:r>
              <a:rPr lang="nl-NL" sz="2400" dirty="0" err="1">
                <a:solidFill>
                  <a:srgbClr val="0070C0"/>
                </a:solidFill>
              </a:rPr>
              <a:t>years</a:t>
            </a:r>
            <a:r>
              <a:rPr lang="nl-NL" sz="2400" dirty="0">
                <a:solidFill>
                  <a:srgbClr val="0070C0"/>
                </a:solidFill>
              </a:rPr>
              <a:t> </a:t>
            </a:r>
            <a:r>
              <a:rPr lang="nl-NL" sz="2400" dirty="0" smtClean="0">
                <a:solidFill>
                  <a:srgbClr val="0070C0"/>
                </a:solidFill>
              </a:rPr>
              <a:t>later</a:t>
            </a:r>
            <a:endParaRPr lang="nl-NL" sz="2400" dirty="0">
              <a:solidFill>
                <a:srgbClr val="0070C0"/>
              </a:solidFill>
            </a:endParaRPr>
          </a:p>
          <a:p>
            <a:r>
              <a:rPr lang="nl-NL" sz="2400" dirty="0" smtClean="0">
                <a:solidFill>
                  <a:srgbClr val="0070C0"/>
                </a:solidFill>
              </a:rPr>
              <a:t>Time </a:t>
            </a:r>
            <a:r>
              <a:rPr lang="nl-NL" sz="2400" dirty="0" err="1" smtClean="0">
                <a:solidFill>
                  <a:srgbClr val="0070C0"/>
                </a:solidFill>
              </a:rPr>
              <a:t>schedule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announcement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for</a:t>
            </a:r>
            <a:r>
              <a:rPr lang="nl-NL" sz="2400" dirty="0" smtClean="0">
                <a:solidFill>
                  <a:srgbClr val="0070C0"/>
                </a:solidFill>
              </a:rPr>
              <a:t> next </a:t>
            </a:r>
            <a:r>
              <a:rPr lang="nl-NL" sz="2400" dirty="0" err="1" smtClean="0">
                <a:solidFill>
                  <a:srgbClr val="0070C0"/>
                </a:solidFill>
              </a:rPr>
              <a:t>two</a:t>
            </a:r>
            <a:r>
              <a:rPr lang="nl-NL" sz="2400" dirty="0" smtClean="0">
                <a:solidFill>
                  <a:srgbClr val="0070C0"/>
                </a:solidFill>
              </a:rPr>
              <a:t> updates in </a:t>
            </a:r>
            <a:r>
              <a:rPr lang="nl-NL" sz="2400" dirty="0" smtClean="0">
                <a:solidFill>
                  <a:srgbClr val="0070C0"/>
                </a:solidFill>
              </a:rPr>
              <a:t>September </a:t>
            </a:r>
            <a:r>
              <a:rPr lang="nl-NL" sz="2400" dirty="0" smtClean="0">
                <a:solidFill>
                  <a:srgbClr val="0070C0"/>
                </a:solidFill>
              </a:rPr>
              <a:t>2019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rgbClr val="0070C0"/>
                </a:solidFill>
              </a:rPr>
              <a:t> </a:t>
            </a:r>
            <a:endParaRPr lang="nl-NL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0070C0"/>
                </a:solidFill>
              </a:rPr>
              <a:t> </a:t>
            </a:r>
            <a:r>
              <a:rPr lang="nl-NL" sz="2400" dirty="0" smtClean="0">
                <a:solidFill>
                  <a:srgbClr val="0070C0"/>
                </a:solidFill>
              </a:rPr>
              <a:t>   </a:t>
            </a:r>
            <a:r>
              <a:rPr lang="nl-NL" sz="2400" dirty="0" smtClean="0">
                <a:solidFill>
                  <a:srgbClr val="FF0000"/>
                </a:solidFill>
              </a:rPr>
              <a:t>BUT</a:t>
            </a:r>
          </a:p>
          <a:p>
            <a:r>
              <a:rPr lang="nl-NL" sz="2400" dirty="0" smtClean="0">
                <a:solidFill>
                  <a:srgbClr val="0070C0"/>
                </a:solidFill>
              </a:rPr>
              <a:t>National procedures </a:t>
            </a:r>
            <a:r>
              <a:rPr lang="nl-NL" sz="2400" dirty="0" err="1" smtClean="0">
                <a:solidFill>
                  <a:srgbClr val="0070C0"/>
                </a:solidFill>
              </a:rPr>
              <a:t>differ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from</a:t>
            </a:r>
            <a:r>
              <a:rPr lang="nl-NL" sz="2400" dirty="0" smtClean="0">
                <a:solidFill>
                  <a:srgbClr val="0070C0"/>
                </a:solidFill>
              </a:rPr>
              <a:t> country </a:t>
            </a:r>
            <a:r>
              <a:rPr lang="nl-NL" sz="2400" dirty="0" err="1" smtClean="0">
                <a:solidFill>
                  <a:srgbClr val="0070C0"/>
                </a:solidFill>
              </a:rPr>
              <a:t>to</a:t>
            </a:r>
            <a:r>
              <a:rPr lang="nl-NL" sz="2400" dirty="0" smtClean="0">
                <a:solidFill>
                  <a:srgbClr val="0070C0"/>
                </a:solidFill>
              </a:rPr>
              <a:t> country </a:t>
            </a:r>
            <a:r>
              <a:rPr lang="nl-NL" sz="2400" dirty="0" err="1" smtClean="0">
                <a:solidFill>
                  <a:srgbClr val="0070C0"/>
                </a:solidFill>
              </a:rPr>
              <a:t>and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will</a:t>
            </a:r>
            <a:r>
              <a:rPr lang="nl-NL" sz="2400" dirty="0" smtClean="0">
                <a:solidFill>
                  <a:srgbClr val="0070C0"/>
                </a:solidFill>
              </a:rPr>
              <a:t> lead </a:t>
            </a:r>
            <a:r>
              <a:rPr lang="nl-NL" sz="2400" dirty="0" err="1" smtClean="0">
                <a:solidFill>
                  <a:srgbClr val="0070C0"/>
                </a:solidFill>
              </a:rPr>
              <a:t>to</a:t>
            </a:r>
            <a:r>
              <a:rPr lang="nl-NL" sz="2400" dirty="0" smtClean="0">
                <a:solidFill>
                  <a:srgbClr val="0070C0"/>
                </a:solidFill>
              </a:rPr>
              <a:t> deadlines </a:t>
            </a:r>
            <a:r>
              <a:rPr lang="nl-NL" sz="2400" dirty="0" smtClean="0">
                <a:solidFill>
                  <a:srgbClr val="0070C0"/>
                </a:solidFill>
              </a:rPr>
              <a:t>(</a:t>
            </a:r>
            <a:r>
              <a:rPr lang="nl-NL" sz="2400" dirty="0" err="1" smtClean="0">
                <a:solidFill>
                  <a:srgbClr val="0070C0"/>
                </a:solidFill>
              </a:rPr>
              <a:t>much</a:t>
            </a:r>
            <a:r>
              <a:rPr lang="nl-NL" sz="2400" dirty="0" smtClean="0">
                <a:solidFill>
                  <a:srgbClr val="0070C0"/>
                </a:solidFill>
              </a:rPr>
              <a:t>) </a:t>
            </a:r>
            <a:r>
              <a:rPr lang="nl-NL" sz="2400" dirty="0" err="1" smtClean="0">
                <a:solidFill>
                  <a:srgbClr val="0070C0"/>
                </a:solidFill>
              </a:rPr>
              <a:t>earlier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national</a:t>
            </a:r>
            <a:r>
              <a:rPr lang="nl-NL" sz="2400" dirty="0" smtClean="0">
                <a:solidFill>
                  <a:srgbClr val="0070C0"/>
                </a:solidFill>
              </a:rPr>
              <a:t> deadline</a:t>
            </a:r>
          </a:p>
          <a:p>
            <a:endParaRPr lang="nl-NL" sz="2400" dirty="0">
              <a:solidFill>
                <a:srgbClr val="0070C0"/>
              </a:solidFill>
            </a:endParaRPr>
          </a:p>
          <a:p>
            <a:r>
              <a:rPr lang="nl-NL" sz="2400" dirty="0" smtClean="0">
                <a:solidFill>
                  <a:srgbClr val="0070C0"/>
                </a:solidFill>
              </a:rPr>
              <a:t>Draft ESFRI </a:t>
            </a:r>
            <a:r>
              <a:rPr lang="nl-NL" sz="2400" dirty="0" err="1" smtClean="0">
                <a:solidFill>
                  <a:srgbClr val="0070C0"/>
                </a:solidFill>
              </a:rPr>
              <a:t>proposal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should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be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available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FF0000"/>
                </a:solidFill>
              </a:rPr>
              <a:t>January</a:t>
            </a:r>
            <a:r>
              <a:rPr lang="nl-NL" sz="2400" dirty="0" smtClean="0">
                <a:solidFill>
                  <a:srgbClr val="FF0000"/>
                </a:solidFill>
              </a:rPr>
              <a:t> </a:t>
            </a:r>
            <a:r>
              <a:rPr lang="nl-NL" sz="2400" dirty="0" smtClean="0">
                <a:solidFill>
                  <a:srgbClr val="FF0000"/>
                </a:solidFill>
              </a:rPr>
              <a:t>2020</a:t>
            </a:r>
            <a:endParaRPr lang="nl-NL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5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41987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EINSTEIN TELESCOPE new project on </a:t>
            </a:r>
            <a:r>
              <a:rPr lang="en-US" sz="2400" b="1" dirty="0" smtClean="0">
                <a:solidFill>
                  <a:srgbClr val="0070C0"/>
                </a:solidFill>
              </a:rPr>
              <a:t>ESFRI </a:t>
            </a:r>
            <a:r>
              <a:rPr lang="en-US" sz="2400" b="1" dirty="0" smtClean="0">
                <a:solidFill>
                  <a:srgbClr val="0070C0"/>
                </a:solidFill>
              </a:rPr>
              <a:t>roadmap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nl-NL" sz="2400" dirty="0" err="1" smtClean="0">
                <a:solidFill>
                  <a:srgbClr val="0070C0"/>
                </a:solidFill>
              </a:rPr>
              <a:t>Scientific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>
                <a:solidFill>
                  <a:srgbClr val="0070C0"/>
                </a:solidFill>
              </a:rPr>
              <a:t>Sound project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70C0"/>
                </a:solidFill>
              </a:rPr>
              <a:t>-Maturity project (a realistic plan, consortium, time line, </a:t>
            </a:r>
            <a:r>
              <a:rPr lang="en-US" sz="1600" dirty="0" smtClean="0">
                <a:solidFill>
                  <a:srgbClr val="0070C0"/>
                </a:solidFill>
              </a:rPr>
              <a:t>access </a:t>
            </a:r>
            <a:r>
              <a:rPr lang="nl-NL" sz="1600" dirty="0" smtClean="0">
                <a:solidFill>
                  <a:srgbClr val="0070C0"/>
                </a:solidFill>
              </a:rPr>
              <a:t>policy</a:t>
            </a:r>
            <a:r>
              <a:rPr lang="nl-NL" sz="1600" dirty="0">
                <a:solidFill>
                  <a:srgbClr val="0070C0"/>
                </a:solidFill>
              </a:rPr>
              <a:t>…)</a:t>
            </a:r>
          </a:p>
          <a:p>
            <a:r>
              <a:rPr lang="nl-NL" sz="2400" dirty="0" smtClean="0">
                <a:solidFill>
                  <a:srgbClr val="0070C0"/>
                </a:solidFill>
              </a:rPr>
              <a:t>Financial Commitment (country or agency level)</a:t>
            </a:r>
            <a:endParaRPr lang="nl-NL" sz="2400" dirty="0">
              <a:solidFill>
                <a:srgbClr val="0070C0"/>
              </a:solidFill>
            </a:endParaRPr>
          </a:p>
          <a:p>
            <a:r>
              <a:rPr lang="nl-NL" sz="2400" dirty="0" err="1" smtClean="0">
                <a:solidFill>
                  <a:srgbClr val="0070C0"/>
                </a:solidFill>
              </a:rPr>
              <a:t>Political</a:t>
            </a:r>
            <a:r>
              <a:rPr lang="nl-NL" sz="2400" dirty="0" smtClean="0">
                <a:solidFill>
                  <a:srgbClr val="0070C0"/>
                </a:solidFill>
              </a:rPr>
              <a:t> Commitment (country level)</a:t>
            </a:r>
            <a:endParaRPr lang="nl-NL" sz="2400" dirty="0">
              <a:solidFill>
                <a:srgbClr val="0070C0"/>
              </a:solidFill>
            </a:endParaRPr>
          </a:p>
          <a:p>
            <a:r>
              <a:rPr lang="nl-NL" sz="2400" dirty="0" err="1" smtClean="0">
                <a:solidFill>
                  <a:srgbClr val="0070C0"/>
                </a:solidFill>
              </a:rPr>
              <a:t>Enough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>
                <a:solidFill>
                  <a:srgbClr val="0070C0"/>
                </a:solidFill>
              </a:rPr>
              <a:t>partners = </a:t>
            </a:r>
            <a:r>
              <a:rPr lang="nl-NL" sz="2400" dirty="0" smtClean="0">
                <a:solidFill>
                  <a:srgbClr val="0070C0"/>
                </a:solidFill>
              </a:rPr>
              <a:t>3 </a:t>
            </a:r>
            <a:r>
              <a:rPr lang="nl-NL" sz="2400" dirty="0" err="1" smtClean="0">
                <a:solidFill>
                  <a:srgbClr val="0070C0"/>
                </a:solidFill>
              </a:rPr>
              <a:t>countries</a:t>
            </a:r>
            <a:r>
              <a:rPr lang="nl-NL" sz="2400" dirty="0" smtClean="0">
                <a:solidFill>
                  <a:srgbClr val="0070C0"/>
                </a:solidFill>
              </a:rPr>
              <a:t> at </a:t>
            </a:r>
            <a:r>
              <a:rPr lang="nl-NL" sz="2400" dirty="0" err="1" smtClean="0">
                <a:solidFill>
                  <a:srgbClr val="0070C0"/>
                </a:solidFill>
              </a:rPr>
              <a:t>least</a:t>
            </a:r>
            <a:endParaRPr lang="nl-NL" sz="2400" dirty="0" smtClean="0">
              <a:solidFill>
                <a:srgbClr val="0070C0"/>
              </a:solidFill>
            </a:endParaRPr>
          </a:p>
          <a:p>
            <a:r>
              <a:rPr lang="nl-NL" sz="2400" dirty="0" smtClean="0">
                <a:solidFill>
                  <a:srgbClr val="0070C0"/>
                </a:solidFill>
              </a:rPr>
              <a:t>In </a:t>
            </a:r>
            <a:r>
              <a:rPr lang="nl-NL" sz="2400" dirty="0" err="1" smtClean="0">
                <a:solidFill>
                  <a:srgbClr val="0070C0"/>
                </a:solidFill>
              </a:rPr>
              <a:t>construction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within</a:t>
            </a:r>
            <a:r>
              <a:rPr lang="nl-NL" sz="2400" dirty="0" smtClean="0">
                <a:solidFill>
                  <a:srgbClr val="0070C0"/>
                </a:solidFill>
              </a:rPr>
              <a:t> 10 </a:t>
            </a:r>
            <a:r>
              <a:rPr lang="nl-NL" sz="2400" dirty="0" err="1" smtClean="0">
                <a:solidFill>
                  <a:srgbClr val="0070C0"/>
                </a:solidFill>
              </a:rPr>
              <a:t>years</a:t>
            </a:r>
            <a:r>
              <a:rPr lang="nl-NL" sz="2400" dirty="0" smtClean="0">
                <a:solidFill>
                  <a:srgbClr val="0070C0"/>
                </a:solidFill>
              </a:rPr>
              <a:t> </a:t>
            </a:r>
            <a:r>
              <a:rPr lang="nl-NL" sz="2400" dirty="0" err="1" smtClean="0">
                <a:solidFill>
                  <a:srgbClr val="0070C0"/>
                </a:solidFill>
              </a:rPr>
              <a:t>after</a:t>
            </a:r>
            <a:r>
              <a:rPr lang="nl-NL" sz="2400" dirty="0" smtClean="0">
                <a:solidFill>
                  <a:srgbClr val="0070C0"/>
                </a:solidFill>
              </a:rPr>
              <a:t> adoption </a:t>
            </a:r>
            <a:r>
              <a:rPr lang="nl-NL" sz="2400" dirty="0" err="1" smtClean="0">
                <a:solidFill>
                  <a:srgbClr val="0070C0"/>
                </a:solidFill>
              </a:rPr>
              <a:t>by</a:t>
            </a:r>
            <a:r>
              <a:rPr lang="nl-NL" sz="2400" dirty="0" smtClean="0">
                <a:solidFill>
                  <a:srgbClr val="0070C0"/>
                </a:solidFill>
              </a:rPr>
              <a:t> ESF</a:t>
            </a:r>
          </a:p>
          <a:p>
            <a:endParaRPr lang="nl-NL" sz="2400" dirty="0">
              <a:solidFill>
                <a:srgbClr val="0070C0"/>
              </a:solidFill>
            </a:endParaRPr>
          </a:p>
          <a:p>
            <a:r>
              <a:rPr lang="nl-NL" sz="2400" i="1" dirty="0" err="1" smtClean="0">
                <a:solidFill>
                  <a:srgbClr val="FF0000"/>
                </a:solidFill>
              </a:rPr>
              <a:t>Based</a:t>
            </a:r>
            <a:r>
              <a:rPr lang="nl-NL" sz="2400" i="1" dirty="0" smtClean="0">
                <a:solidFill>
                  <a:srgbClr val="FF0000"/>
                </a:solidFill>
              </a:rPr>
              <a:t> on </a:t>
            </a:r>
            <a:r>
              <a:rPr lang="nl-NL" sz="2400" i="1" dirty="0" err="1" smtClean="0">
                <a:solidFill>
                  <a:srgbClr val="FF0000"/>
                </a:solidFill>
              </a:rPr>
              <a:t>current</a:t>
            </a:r>
            <a:r>
              <a:rPr lang="nl-NL" sz="2400" i="1" dirty="0" smtClean="0">
                <a:solidFill>
                  <a:srgbClr val="FF0000"/>
                </a:solidFill>
              </a:rPr>
              <a:t> criteria; </a:t>
            </a:r>
            <a:r>
              <a:rPr lang="nl-NL" sz="2400" i="1" dirty="0" err="1" smtClean="0">
                <a:solidFill>
                  <a:srgbClr val="FF0000"/>
                </a:solidFill>
              </a:rPr>
              <a:t>could</a:t>
            </a:r>
            <a:r>
              <a:rPr lang="nl-NL" sz="2400" i="1" dirty="0" smtClean="0">
                <a:solidFill>
                  <a:srgbClr val="FF0000"/>
                </a:solidFill>
              </a:rPr>
              <a:t> change </a:t>
            </a:r>
            <a:r>
              <a:rPr lang="nl-NL" sz="2400" i="1" dirty="0" err="1" smtClean="0">
                <a:solidFill>
                  <a:srgbClr val="FF0000"/>
                </a:solidFill>
              </a:rPr>
              <a:t>for</a:t>
            </a:r>
            <a:r>
              <a:rPr lang="nl-NL" sz="2400" i="1" dirty="0" smtClean="0">
                <a:solidFill>
                  <a:srgbClr val="FF0000"/>
                </a:solidFill>
              </a:rPr>
              <a:t> next update!</a:t>
            </a:r>
            <a:endParaRPr lang="nl-NL" sz="24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63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1521" y="1033771"/>
            <a:ext cx="8676455" cy="921139"/>
          </a:xfrm>
          <a:prstGeom prst="rect">
            <a:avLst/>
          </a:prstGeom>
        </p:spPr>
        <p:txBody>
          <a:bodyPr lIns="68580" tIns="34290" rIns="68580" bIns="34290"/>
          <a:lstStyle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AA8C8"/>
                </a:solidFill>
                <a:latin typeface="Helvetica Neue UltraLight"/>
                <a:ea typeface="ＭＳ Ｐゴシック" charset="-128"/>
                <a:cs typeface="Helvetica Neue UltraLight"/>
              </a:defRPr>
            </a:lvl1pPr>
            <a:lvl2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2pPr>
            <a:lvl3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3pPr>
            <a:lvl4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4pPr>
            <a:lvl5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5pPr>
            <a:lvl6pPr marL="457200"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6pPr>
            <a:lvl7pPr marL="914400"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7pPr>
            <a:lvl8pPr marL="1371600"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8pPr>
            <a:lvl9pPr marL="1828800"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9pPr>
          </a:lstStyle>
          <a:p>
            <a:pPr algn="l"/>
            <a:r>
              <a:rPr lang="it-IT" dirty="0" smtClean="0">
                <a:latin typeface="+mj-lt"/>
              </a:rPr>
              <a:t>PARALLEL REVIEW PROCESSES:</a:t>
            </a:r>
          </a:p>
          <a:p>
            <a:r>
              <a:rPr lang="it-IT" dirty="0" smtClean="0">
                <a:latin typeface="+mj-lt"/>
              </a:rPr>
              <a:t>science and implementation</a:t>
            </a:r>
            <a:endParaRPr lang="it-IT" dirty="0">
              <a:latin typeface="+mj-lt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51521" y="2219068"/>
            <a:ext cx="3312367" cy="117375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rgbClr val="2F5D7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2400" dirty="0">
                <a:solidFill>
                  <a:srgbClr val="0068AC"/>
                </a:solidFill>
                <a:latin typeface="+mj-lt"/>
              </a:rPr>
              <a:t>STRATEGY WORKING </a:t>
            </a:r>
            <a:r>
              <a:rPr lang="de-CH" sz="2400" dirty="0" smtClean="0">
                <a:solidFill>
                  <a:srgbClr val="0068AC"/>
                </a:solidFill>
                <a:latin typeface="+mj-lt"/>
              </a:rPr>
              <a:t>GROUP EVALUATES SCIENTIFIC </a:t>
            </a:r>
            <a:r>
              <a:rPr lang="de-CH" sz="2400" dirty="0">
                <a:solidFill>
                  <a:srgbClr val="0068AC"/>
                </a:solidFill>
                <a:latin typeface="+mj-lt"/>
              </a:rPr>
              <a:t>CASE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251520" y="3392818"/>
            <a:ext cx="3888431" cy="36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89BA17"/>
                </a:solidFill>
                <a:latin typeface="Helvetica Neue Light"/>
                <a:ea typeface="ＭＳ Ｐゴシック" charset="-128"/>
                <a:cs typeface="Helvetica Neue Light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AA8C8"/>
                </a:solidFill>
                <a:latin typeface="Helvetica Neue Light"/>
                <a:ea typeface="ＭＳ Ｐゴシック" charset="-128"/>
                <a:cs typeface="Helvetica Neue Light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F29527"/>
                </a:solidFill>
                <a:latin typeface="Helvetica Neue Light"/>
                <a:ea typeface="ＭＳ Ｐゴシック" charset="-128"/>
                <a:cs typeface="Helvetica Neue Light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560A4"/>
                </a:solidFill>
                <a:latin typeface="Helvetica Neue Light"/>
                <a:ea typeface="ＭＳ Ｐゴシック" charset="-128"/>
                <a:cs typeface="Helvetica Neue Light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ＭＳ Ｐゴシック" charset="-128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sz="2000" cap="all" dirty="0" smtClean="0">
                <a:solidFill>
                  <a:schemeClr val="accent1">
                    <a:lumMod val="50000"/>
                  </a:schemeClr>
                </a:solidFill>
              </a:rPr>
              <a:t>scientific excellence</a:t>
            </a:r>
          </a:p>
          <a:p>
            <a:pPr>
              <a:buFont typeface="+mj-lt"/>
              <a:buAutoNum type="arabicPeriod"/>
            </a:pPr>
            <a:r>
              <a:rPr lang="en-GB" sz="2000" cap="all" dirty="0" smtClean="0">
                <a:solidFill>
                  <a:schemeClr val="accent1">
                    <a:lumMod val="50000"/>
                  </a:schemeClr>
                </a:solidFill>
              </a:rPr>
              <a:t>pan-European relevance</a:t>
            </a:r>
          </a:p>
          <a:p>
            <a:pPr>
              <a:buFont typeface="+mj-lt"/>
              <a:buAutoNum type="arabicPeriod"/>
            </a:pPr>
            <a:r>
              <a:rPr lang="en-GB" sz="2000" cap="all" dirty="0" smtClean="0">
                <a:solidFill>
                  <a:schemeClr val="accent1">
                    <a:lumMod val="50000"/>
                  </a:schemeClr>
                </a:solidFill>
              </a:rPr>
              <a:t>socio-economic impact</a:t>
            </a:r>
          </a:p>
          <a:p>
            <a:pPr>
              <a:buFont typeface="+mj-lt"/>
              <a:buAutoNum type="arabicPeriod"/>
            </a:pPr>
            <a:r>
              <a:rPr lang="en-GB" sz="2000" cap="all" dirty="0" smtClean="0">
                <a:solidFill>
                  <a:schemeClr val="accent1">
                    <a:lumMod val="50000"/>
                  </a:schemeClr>
                </a:solidFill>
              </a:rPr>
              <a:t>e-needs</a:t>
            </a:r>
          </a:p>
          <a:p>
            <a:endParaRPr lang="en-GB" sz="1500" cap="all" dirty="0">
              <a:solidFill>
                <a:srgbClr val="0070C0"/>
              </a:solidFill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4499992" y="2219068"/>
            <a:ext cx="4248472" cy="823912"/>
          </a:xfrm>
          <a:prstGeom prst="rect">
            <a:avLst/>
          </a:prstGeom>
        </p:spPr>
        <p:txBody>
          <a:bodyPr lIns="68580" tIns="34290" rIns="68580" bIns="3429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rgbClr val="2F5D7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CH" sz="2400" dirty="0">
                <a:solidFill>
                  <a:srgbClr val="0068AC"/>
                </a:solidFill>
                <a:latin typeface="+mj-lt"/>
              </a:rPr>
              <a:t>IMPLEMENTATION GROUP (IG) ASSESSES IMPLEMENTATION </a:t>
            </a:r>
          </a:p>
          <a:p>
            <a:pPr marL="0" indent="0">
              <a:buNone/>
            </a:pPr>
            <a:r>
              <a:rPr lang="de-CH" sz="1500" dirty="0">
                <a:solidFill>
                  <a:srgbClr val="0068AC"/>
                </a:solidFill>
                <a:latin typeface="+mj-lt"/>
              </a:rPr>
              <a:t> </a:t>
            </a:r>
          </a:p>
        </p:txBody>
      </p:sp>
      <p:sp>
        <p:nvSpPr>
          <p:cNvPr id="7" name="Content Placeholder 8"/>
          <p:cNvSpPr txBox="1">
            <a:spLocks/>
          </p:cNvSpPr>
          <p:nvPr/>
        </p:nvSpPr>
        <p:spPr bwMode="auto">
          <a:xfrm>
            <a:off x="4355976" y="3392818"/>
            <a:ext cx="4572000" cy="36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89BA17"/>
                </a:solidFill>
                <a:latin typeface="Helvetica Neue Light"/>
                <a:ea typeface="ＭＳ Ｐゴシック" charset="-128"/>
                <a:cs typeface="Helvetica Neue Light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AA8C8"/>
                </a:solidFill>
                <a:latin typeface="Helvetica Neue Light"/>
                <a:ea typeface="ＭＳ Ｐゴシック" charset="-128"/>
                <a:cs typeface="Helvetica Neue Light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F29527"/>
                </a:solidFill>
                <a:latin typeface="Helvetica Neue Light"/>
                <a:ea typeface="ＭＳ Ｐゴシック" charset="-128"/>
                <a:cs typeface="Helvetica Neue Light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560A4"/>
                </a:solidFill>
                <a:latin typeface="Helvetica Neue Light"/>
                <a:ea typeface="ＭＳ Ｐゴシック" charset="-128"/>
                <a:cs typeface="Helvetica Neue Light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ＭＳ Ｐゴシック" charset="-128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chemeClr val="accent1">
                    <a:lumMod val="50000"/>
                  </a:schemeClr>
                </a:solidFill>
              </a:rPr>
              <a:t>stakeholder commitment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chemeClr val="accent1">
                    <a:lumMod val="50000"/>
                  </a:schemeClr>
                </a:solidFill>
              </a:rPr>
              <a:t>user strategy &amp; access policy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chemeClr val="accent1">
                    <a:lumMod val="50000"/>
                  </a:schemeClr>
                </a:solidFill>
              </a:rPr>
              <a:t>preparatory work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chemeClr val="accent1">
                    <a:lumMod val="50000"/>
                  </a:schemeClr>
                </a:solidFill>
              </a:rPr>
              <a:t>planning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chemeClr val="accent1">
                    <a:lumMod val="50000"/>
                  </a:schemeClr>
                </a:solidFill>
              </a:rPr>
              <a:t>governance &amp; management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chemeClr val="accent1">
                    <a:lumMod val="50000"/>
                  </a:schemeClr>
                </a:solidFill>
              </a:rPr>
              <a:t>human resources policy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chemeClr val="accent1">
                    <a:lumMod val="50000"/>
                  </a:schemeClr>
                </a:solidFill>
              </a:rPr>
              <a:t>finances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chemeClr val="accent1">
                    <a:lumMod val="50000"/>
                  </a:schemeClr>
                </a:solidFill>
              </a:rPr>
              <a:t>risks</a:t>
            </a:r>
          </a:p>
          <a:p>
            <a:endParaRPr lang="de-CH" sz="1500" cap="al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30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1521" y="1033771"/>
            <a:ext cx="8676455" cy="921139"/>
          </a:xfrm>
          <a:prstGeom prst="rect">
            <a:avLst/>
          </a:prstGeom>
        </p:spPr>
        <p:txBody>
          <a:bodyPr lIns="68580" tIns="34290" rIns="68580" bIns="34290"/>
          <a:lstStyle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AA8C8"/>
                </a:solidFill>
                <a:latin typeface="Helvetica Neue UltraLight"/>
                <a:ea typeface="ＭＳ Ｐゴシック" charset="-128"/>
                <a:cs typeface="Helvetica Neue UltraLight"/>
              </a:defRPr>
            </a:lvl1pPr>
            <a:lvl2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2pPr>
            <a:lvl3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3pPr>
            <a:lvl4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4pPr>
            <a:lvl5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5pPr>
            <a:lvl6pPr marL="457200"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6pPr>
            <a:lvl7pPr marL="914400"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7pPr>
            <a:lvl8pPr marL="1371600"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8pPr>
            <a:lvl9pPr marL="1828800"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AA8C8"/>
                </a:solidFill>
                <a:latin typeface="Helvetica Neue UltraLight" charset="0"/>
                <a:ea typeface="ＭＳ Ｐゴシック" charset="-128"/>
              </a:defRPr>
            </a:lvl9pPr>
          </a:lstStyle>
          <a:p>
            <a:pPr algn="l"/>
            <a:r>
              <a:rPr lang="it-IT" dirty="0" smtClean="0">
                <a:latin typeface="+mj-lt"/>
              </a:rPr>
              <a:t>PARALLEL REVIEW PROCESSES:</a:t>
            </a:r>
          </a:p>
          <a:p>
            <a:r>
              <a:rPr lang="it-IT" dirty="0" smtClean="0">
                <a:latin typeface="+mj-lt"/>
              </a:rPr>
              <a:t>science and implementation</a:t>
            </a:r>
            <a:endParaRPr lang="it-IT" dirty="0">
              <a:latin typeface="+mj-lt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51521" y="2219068"/>
            <a:ext cx="3312367" cy="117375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rgbClr val="2F5D7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2400" dirty="0">
                <a:solidFill>
                  <a:srgbClr val="0068AC"/>
                </a:solidFill>
                <a:latin typeface="+mj-lt"/>
              </a:rPr>
              <a:t>STRATEGY WORKING </a:t>
            </a:r>
            <a:r>
              <a:rPr lang="de-CH" sz="2400" dirty="0" smtClean="0">
                <a:solidFill>
                  <a:srgbClr val="0068AC"/>
                </a:solidFill>
                <a:latin typeface="+mj-lt"/>
              </a:rPr>
              <a:t>GROUP EVALUATES SCIENTIFIC </a:t>
            </a:r>
            <a:r>
              <a:rPr lang="de-CH" sz="2400" dirty="0">
                <a:solidFill>
                  <a:srgbClr val="0068AC"/>
                </a:solidFill>
                <a:latin typeface="+mj-lt"/>
              </a:rPr>
              <a:t>CASE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251521" y="3356992"/>
            <a:ext cx="3888431" cy="208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89BA17"/>
                </a:solidFill>
                <a:latin typeface="Helvetica Neue Light"/>
                <a:ea typeface="ＭＳ Ｐゴシック" charset="-128"/>
                <a:cs typeface="Helvetica Neue Light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AA8C8"/>
                </a:solidFill>
                <a:latin typeface="Helvetica Neue Light"/>
                <a:ea typeface="ＭＳ Ｐゴシック" charset="-128"/>
                <a:cs typeface="Helvetica Neue Light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F29527"/>
                </a:solidFill>
                <a:latin typeface="Helvetica Neue Light"/>
                <a:ea typeface="ＭＳ Ｐゴシック" charset="-128"/>
                <a:cs typeface="Helvetica Neue Light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560A4"/>
                </a:solidFill>
                <a:latin typeface="Helvetica Neue Light"/>
                <a:ea typeface="ＭＳ Ｐゴシック" charset="-128"/>
                <a:cs typeface="Helvetica Neue Light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ＭＳ Ｐゴシック" charset="-128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sz="2000" cap="all" dirty="0" smtClean="0">
                <a:solidFill>
                  <a:srgbClr val="00B050"/>
                </a:solidFill>
              </a:rPr>
              <a:t>scientific excellence</a:t>
            </a:r>
          </a:p>
          <a:p>
            <a:pPr>
              <a:buFont typeface="+mj-lt"/>
              <a:buAutoNum type="arabicPeriod"/>
            </a:pPr>
            <a:r>
              <a:rPr lang="en-GB" sz="2000" cap="all" dirty="0">
                <a:solidFill>
                  <a:srgbClr val="FFC000"/>
                </a:solidFill>
              </a:rPr>
              <a:t>pan-European relevance</a:t>
            </a:r>
          </a:p>
          <a:p>
            <a:pPr>
              <a:buFont typeface="+mj-lt"/>
              <a:buAutoNum type="arabicPeriod"/>
            </a:pPr>
            <a:r>
              <a:rPr lang="en-GB" sz="2000" cap="all" dirty="0" smtClean="0">
                <a:solidFill>
                  <a:srgbClr val="00B050"/>
                </a:solidFill>
              </a:rPr>
              <a:t>socio-economic impact</a:t>
            </a:r>
          </a:p>
          <a:p>
            <a:pPr>
              <a:buFont typeface="+mj-lt"/>
              <a:buAutoNum type="arabicPeriod"/>
            </a:pPr>
            <a:r>
              <a:rPr lang="en-GB" sz="2000" cap="all" dirty="0" smtClean="0">
                <a:solidFill>
                  <a:srgbClr val="00B050"/>
                </a:solidFill>
              </a:rPr>
              <a:t>e-needs</a:t>
            </a:r>
          </a:p>
          <a:p>
            <a:endParaRPr lang="en-GB" sz="1500" cap="all" dirty="0">
              <a:solidFill>
                <a:srgbClr val="0070C0"/>
              </a:solidFill>
            </a:endParaRPr>
          </a:p>
        </p:txBody>
      </p:sp>
      <p:sp>
        <p:nvSpPr>
          <p:cNvPr id="6" name="Text Placeholder 7"/>
          <p:cNvSpPr txBox="1">
            <a:spLocks/>
          </p:cNvSpPr>
          <p:nvPr/>
        </p:nvSpPr>
        <p:spPr>
          <a:xfrm>
            <a:off x="4499992" y="2219068"/>
            <a:ext cx="4248472" cy="823912"/>
          </a:xfrm>
          <a:prstGeom prst="rect">
            <a:avLst/>
          </a:prstGeom>
        </p:spPr>
        <p:txBody>
          <a:bodyPr lIns="68580" tIns="34290" rIns="68580" bIns="3429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rgbClr val="2F5D78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CH" sz="2400" dirty="0">
                <a:solidFill>
                  <a:srgbClr val="0068AC"/>
                </a:solidFill>
                <a:latin typeface="+mj-lt"/>
              </a:rPr>
              <a:t>IMPLEMENTATION GROUP (IG) ASSESSES IMPLEMENTATION </a:t>
            </a:r>
          </a:p>
          <a:p>
            <a:pPr marL="0" indent="0">
              <a:buNone/>
            </a:pPr>
            <a:r>
              <a:rPr lang="de-CH" sz="1500" dirty="0">
                <a:solidFill>
                  <a:srgbClr val="0068AC"/>
                </a:solidFill>
                <a:latin typeface="+mj-lt"/>
              </a:rPr>
              <a:t> </a:t>
            </a:r>
          </a:p>
        </p:txBody>
      </p:sp>
      <p:sp>
        <p:nvSpPr>
          <p:cNvPr id="7" name="Content Placeholder 8"/>
          <p:cNvSpPr txBox="1">
            <a:spLocks/>
          </p:cNvSpPr>
          <p:nvPr/>
        </p:nvSpPr>
        <p:spPr bwMode="auto">
          <a:xfrm>
            <a:off x="4355976" y="3392818"/>
            <a:ext cx="4572000" cy="36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89BA17"/>
                </a:solidFill>
                <a:latin typeface="Helvetica Neue Light"/>
                <a:ea typeface="ＭＳ Ｐゴシック" charset="-128"/>
                <a:cs typeface="Helvetica Neue Light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AA8C8"/>
                </a:solidFill>
                <a:latin typeface="Helvetica Neue Light"/>
                <a:ea typeface="ＭＳ Ｐゴシック" charset="-128"/>
                <a:cs typeface="Helvetica Neue Light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F29527"/>
                </a:solidFill>
                <a:latin typeface="Helvetica Neue Light"/>
                <a:ea typeface="ＭＳ Ｐゴシック" charset="-128"/>
                <a:cs typeface="Helvetica Neue Light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560A4"/>
                </a:solidFill>
                <a:latin typeface="Helvetica Neue Light"/>
                <a:ea typeface="ＭＳ Ｐゴシック" charset="-128"/>
                <a:cs typeface="Helvetica Neue Light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ＭＳ Ｐゴシック" charset="-128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rgbClr val="FFC000"/>
                </a:solidFill>
              </a:rPr>
              <a:t>stakeholder commitment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rgbClr val="00B050"/>
                </a:solidFill>
              </a:rPr>
              <a:t>user strategy &amp; access policy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rgbClr val="FFC000"/>
                </a:solidFill>
              </a:rPr>
              <a:t>preparatory work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rgbClr val="FFC000"/>
                </a:solidFill>
              </a:rPr>
              <a:t>planning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rgbClr val="FFC000"/>
                </a:solidFill>
              </a:rPr>
              <a:t>governance &amp; management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rgbClr val="00B050"/>
                </a:solidFill>
              </a:rPr>
              <a:t>human resources policy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rgbClr val="FFC000"/>
                </a:solidFill>
              </a:rPr>
              <a:t>finances</a:t>
            </a:r>
          </a:p>
          <a:p>
            <a:pPr>
              <a:buFont typeface="+mj-lt"/>
              <a:buAutoNum type="arabicPeriod"/>
            </a:pPr>
            <a:r>
              <a:rPr lang="en-US" sz="2000" cap="all" dirty="0" smtClean="0">
                <a:solidFill>
                  <a:srgbClr val="FFC000"/>
                </a:solidFill>
              </a:rPr>
              <a:t>risks</a:t>
            </a:r>
          </a:p>
          <a:p>
            <a:endParaRPr lang="de-CH" sz="1500" cap="all" dirty="0">
              <a:solidFill>
                <a:srgbClr val="0070C0"/>
              </a:solidFill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358022" y="5342744"/>
            <a:ext cx="3888431" cy="1326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89BA17"/>
                </a:solidFill>
                <a:latin typeface="Helvetica Neue Light"/>
                <a:ea typeface="ＭＳ Ｐゴシック" charset="-128"/>
                <a:cs typeface="Helvetica Neue Light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AA8C8"/>
                </a:solidFill>
                <a:latin typeface="Helvetica Neue Light"/>
                <a:ea typeface="ＭＳ Ｐゴシック" charset="-128"/>
                <a:cs typeface="Helvetica Neue Light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F29527"/>
                </a:solidFill>
                <a:latin typeface="Helvetica Neue Light"/>
                <a:ea typeface="ＭＳ Ｐゴシック" charset="-128"/>
                <a:cs typeface="Helvetica Neue Light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560A4"/>
                </a:solidFill>
                <a:latin typeface="Helvetica Neue Light"/>
                <a:ea typeface="ＭＳ Ｐゴシック" charset="-128"/>
                <a:cs typeface="Helvetica Neue Light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 Neue Light"/>
                <a:ea typeface="ＭＳ Ｐゴシック" charset="-128"/>
                <a:cs typeface="Helvetica Neue 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cap="all" dirty="0" smtClean="0">
                <a:solidFill>
                  <a:srgbClr val="00B050"/>
                </a:solidFill>
              </a:rPr>
              <a:t>GREEN = Science In LEAD</a:t>
            </a:r>
          </a:p>
          <a:p>
            <a:pPr marL="0" indent="0">
              <a:buNone/>
            </a:pPr>
            <a:r>
              <a:rPr lang="en-GB" sz="2000" cap="all" dirty="0" smtClean="0">
                <a:solidFill>
                  <a:srgbClr val="FFC000"/>
                </a:solidFill>
              </a:rPr>
              <a:t>ORANGE = AGENCIES, COUNTRIES and </a:t>
            </a:r>
            <a:r>
              <a:rPr lang="en-GB" sz="2000" cap="all" dirty="0" err="1" smtClean="0">
                <a:solidFill>
                  <a:srgbClr val="FFC000"/>
                </a:solidFill>
              </a:rPr>
              <a:t>ScIENCE</a:t>
            </a:r>
            <a:r>
              <a:rPr lang="en-GB" sz="2000" cap="all" dirty="0" smtClean="0">
                <a:solidFill>
                  <a:srgbClr val="FFC000"/>
                </a:solidFill>
              </a:rPr>
              <a:t> INVOLVEMENT</a:t>
            </a:r>
          </a:p>
          <a:p>
            <a:endParaRPr lang="en-GB" sz="1500" cap="al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8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F835CF-FAD1-0844-89D3-E0BAFB7D8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“If you can measure that of which you speak and can express it by a number, you know something of your subject; but if you cannot measure it, your knowledge is meager and unsatisfactory” </a:t>
            </a: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 Management is measurement</a:t>
            </a:r>
          </a:p>
          <a:p>
            <a:r>
              <a:rPr lang="en-US" dirty="0">
                <a:sym typeface="Wingdings"/>
              </a:rPr>
              <a:t>Observatory staff provide critical data and analysis that contributes to the management of the project and the ultimate success or failure (protection of the scientific scope).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057F8-1839-1347-A67A-5B57E07D9F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964" y="389745"/>
            <a:ext cx="6276872" cy="751996"/>
          </a:xfrm>
        </p:spPr>
        <p:txBody>
          <a:bodyPr/>
          <a:lstStyle/>
          <a:p>
            <a:r>
              <a:rPr lang="en-US" dirty="0"/>
              <a:t>Construction Proposal:</a:t>
            </a:r>
          </a:p>
          <a:p>
            <a:r>
              <a:rPr lang="en-US" dirty="0"/>
              <a:t>Message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76E0D-4838-8F46-AEFC-9A31947158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Source: Joe </a:t>
            </a:r>
            <a:r>
              <a:rPr lang="en-US" dirty="0" err="1" smtClean="0"/>
              <a:t>McMullin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8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F835CF-FAD1-0844-89D3-E0BAFB7D8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“</a:t>
            </a:r>
            <a:r>
              <a:rPr lang="en-US" b="1" dirty="0"/>
              <a:t>See first that the design is wise </a:t>
            </a:r>
            <a:r>
              <a:rPr lang="en-US" dirty="0"/>
              <a:t>and just: that ascertained, pursue it resolutely; do not for one repulse forego the purpose that you resolved to effect.”</a:t>
            </a:r>
          </a:p>
          <a:p>
            <a:endParaRPr lang="en-US" dirty="0"/>
          </a:p>
          <a:p>
            <a:r>
              <a:rPr lang="en-US" dirty="0"/>
              <a:t>Ergo the Project management motto:</a:t>
            </a:r>
          </a:p>
          <a:p>
            <a:pPr lvl="1"/>
            <a:r>
              <a:rPr lang="en-US" dirty="0"/>
              <a:t>“le </a:t>
            </a:r>
            <a:r>
              <a:rPr lang="en-US" dirty="0" err="1"/>
              <a:t>mieux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l’ennemi</a:t>
            </a:r>
            <a:r>
              <a:rPr lang="en-US" dirty="0"/>
              <a:t> du </a:t>
            </a:r>
            <a:r>
              <a:rPr lang="en-US" dirty="0" err="1"/>
              <a:t>bien</a:t>
            </a:r>
            <a:r>
              <a:rPr lang="en-US" dirty="0"/>
              <a:t>” [Voltaire, 1764]</a:t>
            </a:r>
          </a:p>
          <a:p>
            <a:pPr lvl="1"/>
            <a:r>
              <a:rPr lang="en-US" dirty="0"/>
              <a:t>“Il </a:t>
            </a:r>
            <a:r>
              <a:rPr lang="en-US" dirty="0" err="1"/>
              <a:t>meglio</a:t>
            </a:r>
            <a:r>
              <a:rPr lang="en-US" dirty="0"/>
              <a:t> e </a:t>
            </a:r>
            <a:r>
              <a:rPr lang="en-US" dirty="0" err="1"/>
              <a:t>l’inimico</a:t>
            </a:r>
            <a:r>
              <a:rPr lang="en-US" dirty="0"/>
              <a:t> del bene” [</a:t>
            </a:r>
            <a:r>
              <a:rPr lang="en-US" dirty="0" err="1"/>
              <a:t>Boccacchio</a:t>
            </a:r>
            <a:r>
              <a:rPr lang="en-US" dirty="0"/>
              <a:t>, 14</a:t>
            </a:r>
            <a:r>
              <a:rPr lang="en-US" baseline="30000" dirty="0"/>
              <a:t>th</a:t>
            </a:r>
            <a:r>
              <a:rPr lang="en-US" dirty="0"/>
              <a:t> cent]</a:t>
            </a:r>
          </a:p>
          <a:p>
            <a:pPr lvl="1"/>
            <a:r>
              <a:rPr lang="en-US" u="sng" dirty="0"/>
              <a:t>“</a:t>
            </a:r>
            <a:r>
              <a:rPr lang="en-US" b="1" u="sng" dirty="0"/>
              <a:t>the better is the enemy of the good enough</a:t>
            </a:r>
            <a:r>
              <a:rPr lang="en-US" u="sng" dirty="0"/>
              <a:t>”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057F8-1839-1347-A67A-5B57E07D9F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Essentials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76E0D-4838-8F46-AEFC-9A31947158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Source: Joe </a:t>
            </a:r>
            <a:r>
              <a:rPr lang="en-US" dirty="0" err="1"/>
              <a:t>McMullin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1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qgv24830\Desktop\APPEC images\illustration_astroparticules_V3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08720"/>
            <a:ext cx="9180512" cy="59766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hoek 3"/>
          <p:cNvSpPr/>
          <p:nvPr/>
        </p:nvSpPr>
        <p:spPr>
          <a:xfrm>
            <a:off x="1475656" y="1700808"/>
            <a:ext cx="57423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800" b="1" i="1" dirty="0" smtClean="0">
              <a:solidFill>
                <a:srgbClr val="FFFF00"/>
              </a:solidFill>
            </a:endParaRPr>
          </a:p>
          <a:p>
            <a:pPr algn="ctr"/>
            <a:r>
              <a:rPr lang="en-US" sz="4800" b="1" i="1" dirty="0" smtClean="0">
                <a:solidFill>
                  <a:srgbClr val="FFFF00"/>
                </a:solidFill>
              </a:rPr>
              <a:t>Thank you!</a:t>
            </a:r>
          </a:p>
          <a:p>
            <a:pPr algn="ctr"/>
            <a:endParaRPr lang="en-US" sz="4800" b="1" i="1" dirty="0" smtClean="0">
              <a:solidFill>
                <a:srgbClr val="FFFF00"/>
              </a:solidFill>
            </a:endParaRPr>
          </a:p>
          <a:p>
            <a:pPr algn="ctr"/>
            <a:endParaRPr lang="en-US" sz="4800" b="1" i="1" dirty="0">
              <a:solidFill>
                <a:srgbClr val="FFFF00"/>
              </a:solidFill>
            </a:endParaRPr>
          </a:p>
          <a:p>
            <a:pPr algn="ctr"/>
            <a:r>
              <a:rPr lang="en-US" sz="4800" b="1" i="1" dirty="0" smtClean="0">
                <a:solidFill>
                  <a:srgbClr val="FFFF00"/>
                </a:solidFill>
              </a:rPr>
              <a:t>www.appec.org</a:t>
            </a:r>
          </a:p>
          <a:p>
            <a:pPr algn="ctr"/>
            <a:r>
              <a:rPr lang="en-US" sz="4800" b="1" i="1" dirty="0" smtClean="0">
                <a:solidFill>
                  <a:srgbClr val="FFFF00"/>
                </a:solidFill>
              </a:rPr>
              <a:t>j.dekleuver@nwo.nl</a:t>
            </a:r>
            <a:endParaRPr lang="en-US" sz="48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25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PEC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SKA_PowerPoint Template Update 150dpi">
  <a:themeElements>
    <a:clrScheme name="GRD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800000"/>
      </a:accent1>
      <a:accent2>
        <a:srgbClr val="FF6600"/>
      </a:accent2>
      <a:accent3>
        <a:srgbClr val="FFFF00"/>
      </a:accent3>
      <a:accent4>
        <a:srgbClr val="008000"/>
      </a:accent4>
      <a:accent5>
        <a:srgbClr val="0000FF"/>
      </a:accent5>
      <a:accent6>
        <a:srgbClr val="FF00FF"/>
      </a:accent6>
      <a:hlink>
        <a:srgbClr val="0000FF"/>
      </a:hlink>
      <a:folHlink>
        <a:srgbClr val="7030A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682</Words>
  <Application>Microsoft Office PowerPoint</Application>
  <PresentationFormat>Diavoorstelling (4:3)</PresentationFormat>
  <Paragraphs>105</Paragraphs>
  <Slides>15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4" baseType="lpstr">
      <vt:lpstr>MS PGothic</vt:lpstr>
      <vt:lpstr>Arial</vt:lpstr>
      <vt:lpstr>Calibri</vt:lpstr>
      <vt:lpstr>Helvetica</vt:lpstr>
      <vt:lpstr>Helvetica Neue Light</vt:lpstr>
      <vt:lpstr>Helvetica Neue UltraLight</vt:lpstr>
      <vt:lpstr>Wingdings</vt:lpstr>
      <vt:lpstr>APPEC</vt:lpstr>
      <vt:lpstr>1_SKA_PowerPoint Template Update 150dpi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2013-09-25T13:06:09Z</dcterms:created>
  <dcterms:modified xsi:type="dcterms:W3CDTF">2019-05-26T08:46:26Z</dcterms:modified>
</cp:coreProperties>
</file>