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9" r:id="rId3"/>
    <p:sldId id="266" r:id="rId4"/>
    <p:sldId id="267" r:id="rId5"/>
    <p:sldId id="272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1" autoAdjust="0"/>
    <p:restoredTop sz="94660"/>
  </p:normalViewPr>
  <p:slideViewPr>
    <p:cSldViewPr snapToGrid="0">
      <p:cViewPr varScale="1">
        <p:scale>
          <a:sx n="75" d="100"/>
          <a:sy n="75" d="100"/>
        </p:scale>
        <p:origin x="36" y="2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BE55B-25A1-4430-BE5A-5C6F5757D116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43F2C-93FD-484F-A239-A2D6231A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31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44B-CC6D-4E57-A413-426CCFFE8883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27A2-A40F-45EF-8D40-26C4A64C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7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44B-CC6D-4E57-A413-426CCFFE8883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27A2-A40F-45EF-8D40-26C4A64C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4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44B-CC6D-4E57-A413-426CCFFE8883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27A2-A40F-45EF-8D40-26C4A64C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3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44B-CC6D-4E57-A413-426CCFFE8883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27A2-A40F-45EF-8D40-26C4A64C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44B-CC6D-4E57-A413-426CCFFE8883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27A2-A40F-45EF-8D40-26C4A64C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0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44B-CC6D-4E57-A413-426CCFFE8883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27A2-A40F-45EF-8D40-26C4A64C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5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44B-CC6D-4E57-A413-426CCFFE8883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27A2-A40F-45EF-8D40-26C4A64C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7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44B-CC6D-4E57-A413-426CCFFE8883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27A2-A40F-45EF-8D40-26C4A64C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9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44B-CC6D-4E57-A413-426CCFFE8883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27A2-A40F-45EF-8D40-26C4A64C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0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44B-CC6D-4E57-A413-426CCFFE8883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27A2-A40F-45EF-8D40-26C4A64C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8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44B-CC6D-4E57-A413-426CCFFE8883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27A2-A40F-45EF-8D40-26C4A64C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2644B-CC6D-4E57-A413-426CCFFE8883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327A2-A40F-45EF-8D40-26C4A64C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8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xiv.org/abs/1905.0926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55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loosely modeled “burst” searches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480" y="1122680"/>
            <a:ext cx="11282680" cy="5455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eyes-wide-open</a:t>
            </a:r>
            <a:r>
              <a:rPr lang="en-US" dirty="0" smtClean="0"/>
              <a:t>” ----&gt; is it </a:t>
            </a:r>
            <a:r>
              <a:rPr lang="en-US" dirty="0" smtClean="0">
                <a:solidFill>
                  <a:srgbClr val="FF0000"/>
                </a:solidFill>
              </a:rPr>
              <a:t>“ideally” agnostic to the GW morphology 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yes as a goal, …. not fully viable as a method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coherent analysis is an excellent starting point, </a:t>
            </a:r>
            <a:r>
              <a:rPr lang="en-US" i="1" dirty="0" smtClean="0"/>
              <a:t>but </a:t>
            </a:r>
          </a:p>
          <a:p>
            <a:r>
              <a:rPr lang="en-US" dirty="0" smtClean="0"/>
              <a:t>candidate morphology is a powerful additional tool for a more efficient discrimination of signals vs glitches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e.g. blip glitches are killers of GW candidates</a:t>
            </a:r>
          </a:p>
          <a:p>
            <a:endParaRPr lang="en-US" dirty="0"/>
          </a:p>
          <a:p>
            <a:r>
              <a:rPr lang="en-US" dirty="0" smtClean="0"/>
              <a:t>which classification methods ?</a:t>
            </a:r>
          </a:p>
          <a:p>
            <a:r>
              <a:rPr lang="en-US" dirty="0" smtClean="0"/>
              <a:t>how to inform the GW candidate ranking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24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55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“burst” detection challenges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480" y="1122680"/>
            <a:ext cx="11282680" cy="54559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preparing for a significant detection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improve discrimination against glitches and noise outliers</a:t>
            </a:r>
          </a:p>
          <a:p>
            <a:pPr lvl="2"/>
            <a:r>
              <a:rPr lang="en-US" dirty="0" smtClean="0"/>
              <a:t>vetoes: excise from the search some signal parameters </a:t>
            </a:r>
          </a:p>
          <a:p>
            <a:pPr lvl="2"/>
            <a:r>
              <a:rPr lang="en-US" dirty="0" smtClean="0"/>
              <a:t>demote known glitch morphologies (e.g. bin the search so to delimit the damage of some glitch family to the smallest volume of GW morphologies)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promote some loosely defined GW morphologies </a:t>
            </a:r>
          </a:p>
          <a:p>
            <a:pPr lvl="2"/>
            <a:r>
              <a:rPr lang="en-US" dirty="0" smtClean="0"/>
              <a:t>preference to collection of coherent SNR from some morphological prior (e.g. flavored searches for </a:t>
            </a:r>
            <a:r>
              <a:rPr lang="en-US" dirty="0" smtClean="0"/>
              <a:t>long duration transients, for </a:t>
            </a:r>
            <a:r>
              <a:rPr lang="en-US" dirty="0" smtClean="0"/>
              <a:t>chirping-</a:t>
            </a:r>
            <a:r>
              <a:rPr lang="en-US" dirty="0" err="1" smtClean="0"/>
              <a:t>ish</a:t>
            </a:r>
            <a:r>
              <a:rPr lang="en-US" dirty="0" smtClean="0"/>
              <a:t> transients, …)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 smtClean="0"/>
              <a:t> some classification method (of your choice).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careful about not loosing the needed generality of the search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the simpler is the classification machinery the better ? 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problem is entangled with the reconstruction of the morphology and extrinsic parameters of the candidate</a:t>
            </a:r>
          </a:p>
          <a:p>
            <a:pPr marL="0" indent="0">
              <a:buNone/>
            </a:pPr>
            <a:r>
              <a:rPr lang="en-US" i="1" dirty="0" smtClean="0"/>
              <a:t>future: </a:t>
            </a:r>
          </a:p>
          <a:p>
            <a:pPr marL="0" indent="0">
              <a:buNone/>
            </a:pPr>
            <a:r>
              <a:rPr lang="en-US" i="1" dirty="0" smtClean="0"/>
              <a:t>more frequent overlap of different signals and glitches (at all amplitude scales)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757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“burst” searches: interpretation challenges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1122680"/>
            <a:ext cx="4333240" cy="5455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interpreting the observation: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measure </a:t>
            </a:r>
            <a:r>
              <a:rPr lang="en-US" dirty="0" smtClean="0">
                <a:solidFill>
                  <a:srgbClr val="FF0000"/>
                </a:solidFill>
              </a:rPr>
              <a:t>very general signal characteristics </a:t>
            </a:r>
            <a:r>
              <a:rPr lang="en-US" dirty="0" smtClean="0"/>
              <a:t>(mean frequency, bandwidth, duration, </a:t>
            </a:r>
            <a:r>
              <a:rPr lang="en-US" dirty="0" err="1" smtClean="0"/>
              <a:t>hrss</a:t>
            </a:r>
            <a:r>
              <a:rPr lang="en-US" dirty="0" smtClean="0"/>
              <a:t> in the network…)</a:t>
            </a:r>
          </a:p>
          <a:p>
            <a:pPr lvl="1"/>
            <a:r>
              <a:rPr lang="en-US" dirty="0" smtClean="0"/>
              <a:t>calibrate with signal models </a:t>
            </a: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e.g. simulations informed by NR waveforms for a search for GW emission from a NS remnant after BNS merger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A.Pucher</a:t>
            </a:r>
            <a:r>
              <a:rPr lang="en-US" dirty="0" smtClean="0"/>
              <a:t> + in progress)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1984" y="939800"/>
            <a:ext cx="7528897" cy="583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6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55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“burst” searches: interpretation challenges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780" y="1059224"/>
            <a:ext cx="4885419" cy="34270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596" y="4268820"/>
            <a:ext cx="8551688" cy="2425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1122680"/>
            <a:ext cx="3586480" cy="5455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interpreting the observation:</a:t>
            </a:r>
          </a:p>
          <a:p>
            <a:pPr lvl="1"/>
            <a:r>
              <a:rPr lang="en-US" dirty="0" smtClean="0"/>
              <a:t>model selection among sparse or loosely defined alternatives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636000" y="1427480"/>
            <a:ext cx="23121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coherentWB</a:t>
            </a:r>
            <a:r>
              <a:rPr lang="en-US" dirty="0" smtClean="0"/>
              <a:t> reconstruction of GW151012</a:t>
            </a:r>
          </a:p>
          <a:p>
            <a:endParaRPr lang="en-US" dirty="0"/>
          </a:p>
          <a:p>
            <a:r>
              <a:rPr lang="en-US" dirty="0" smtClean="0"/>
              <a:t>investigating a sub-threshold post-merger feature</a:t>
            </a:r>
          </a:p>
          <a:p>
            <a:endParaRPr lang="en-US" dirty="0"/>
          </a:p>
          <a:p>
            <a:pPr lvl="1"/>
            <a:r>
              <a:rPr lang="en-US" dirty="0" err="1" smtClean="0"/>
              <a:t>F.Salemi</a:t>
            </a:r>
            <a:r>
              <a:rPr lang="en-US" dirty="0" smtClean="0"/>
              <a:t>+ </a:t>
            </a:r>
          </a:p>
          <a:p>
            <a:pPr lvl="1"/>
            <a:r>
              <a:rPr lang="en-US" dirty="0" err="1" smtClean="0">
                <a:hlinkClick r:id="rId4"/>
              </a:rPr>
              <a:t>arxiv</a:t>
            </a:r>
            <a:r>
              <a:rPr lang="en-US" dirty="0" smtClean="0">
                <a:hlinkClick r:id="rId4"/>
              </a:rPr>
              <a:t> 1905.09260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470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8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55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“burst” searches: 2</a:t>
            </a:r>
            <a:r>
              <a:rPr lang="en-US" b="1" baseline="30000" dirty="0" smtClean="0">
                <a:solidFill>
                  <a:srgbClr val="7030A0"/>
                </a:solidFill>
              </a:rPr>
              <a:t>nd</a:t>
            </a:r>
            <a:r>
              <a:rPr lang="en-US" b="1" dirty="0" smtClean="0">
                <a:solidFill>
                  <a:srgbClr val="7030A0"/>
                </a:solidFill>
              </a:rPr>
              <a:t> detection challenge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480" y="1122680"/>
            <a:ext cx="11282680" cy="54559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which agreement should we expect across different burst searches ?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background distributions of different analyses are currently independent</a:t>
            </a:r>
          </a:p>
          <a:p>
            <a:r>
              <a:rPr lang="en-US" dirty="0" smtClean="0"/>
              <a:t>different analyses have different detection efficiencies for different GW morphologies 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1775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332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loosely modeled “burst” searches</vt:lpstr>
      <vt:lpstr>“burst” detection challenges</vt:lpstr>
      <vt:lpstr>“burst” searches: interpretation challenges</vt:lpstr>
      <vt:lpstr>“burst” searches: interpretation challenges</vt:lpstr>
      <vt:lpstr>PowerPoint Presentation</vt:lpstr>
      <vt:lpstr>“burst” searches: 2nd detection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GW data analysis challenges posed by CCSN</dc:title>
  <dc:creator>giovanni prodi</dc:creator>
  <cp:lastModifiedBy>giovanni prodi</cp:lastModifiedBy>
  <cp:revision>48</cp:revision>
  <dcterms:created xsi:type="dcterms:W3CDTF">2019-05-27T14:09:59Z</dcterms:created>
  <dcterms:modified xsi:type="dcterms:W3CDTF">2019-05-29T11:57:23Z</dcterms:modified>
</cp:coreProperties>
</file>