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307" r:id="rId3"/>
    <p:sldId id="309" r:id="rId4"/>
    <p:sldId id="310" r:id="rId5"/>
    <p:sldId id="313" r:id="rId6"/>
    <p:sldId id="290" r:id="rId7"/>
    <p:sldId id="292" r:id="rId8"/>
    <p:sldId id="291" r:id="rId9"/>
    <p:sldId id="314" r:id="rId10"/>
    <p:sldId id="350" r:id="rId11"/>
    <p:sldId id="326" r:id="rId12"/>
    <p:sldId id="316" r:id="rId13"/>
    <p:sldId id="345" r:id="rId14"/>
    <p:sldId id="354" r:id="rId15"/>
    <p:sldId id="351" r:id="rId16"/>
    <p:sldId id="352" r:id="rId17"/>
    <p:sldId id="355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CD"/>
    <a:srgbClr val="6CB815"/>
    <a:srgbClr val="1A49FA"/>
    <a:srgbClr val="0253FD"/>
    <a:srgbClr val="EA4CE6"/>
    <a:srgbClr val="EF782A"/>
    <a:srgbClr val="FF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038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240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0EAC-A7F8-4D48-A047-E1E2BF82F685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9208-19D7-9E47-969D-1A76A4CE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50BB3CC-5599-3048-9C00-B7A118248894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943600" y="781665"/>
            <a:ext cx="6248400" cy="8979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alpha val="35000"/>
                </a:schemeClr>
              </a:gs>
              <a:gs pos="48000">
                <a:schemeClr val="accent1">
                  <a:lumMod val="97000"/>
                  <a:lumOff val="3000"/>
                  <a:alpha val="89000"/>
                </a:schemeClr>
              </a:gs>
              <a:gs pos="100000">
                <a:schemeClr val="accent1">
                  <a:lumMod val="60000"/>
                  <a:lumOff val="40000"/>
                  <a:alpha val="5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374651" y="5541402"/>
            <a:ext cx="10198100" cy="882289"/>
          </a:xfrm>
          <a:ln>
            <a:noFill/>
          </a:ln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44" y="540157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96000" y="899651"/>
            <a:ext cx="624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DEEP SPACE GATEWAY CONCEPT </a:t>
            </a:r>
            <a:r>
              <a:rPr lang="en-US" sz="2000" b="1" baseline="0" dirty="0">
                <a:solidFill>
                  <a:schemeClr val="tx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SCIENCE WORKSHOP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5999" y="1310285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FEBRUARY 27-MARCH 1, 2018 • </a:t>
            </a:r>
            <a:r>
              <a:rPr lang="en-US" sz="18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DENVER, CO</a:t>
            </a:r>
          </a:p>
        </p:txBody>
      </p:sp>
      <p:pic>
        <p:nvPicPr>
          <p:cNvPr id="13" name="Picture Placeholder 14" descr="A picture containing crater, nature, outdoor, beach&#10;&#10;Description automatically generated">
            <a:extLst>
              <a:ext uri="{FF2B5EF4-FFF2-40B4-BE49-F238E27FC236}">
                <a16:creationId xmlns:a16="http://schemas.microsoft.com/office/drawing/2014/main" id="{92B6B6F3-265F-4745-8382-89CB1A901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b="51907"/>
          <a:stretch/>
        </p:blipFill>
        <p:spPr bwMode="auto">
          <a:xfrm>
            <a:off x="0" y="721146"/>
            <a:ext cx="12192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3CD9384-D80C-5343-9959-D7EED0C79A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63491" y="40259"/>
            <a:ext cx="6083758" cy="6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sz="2000" i="1" dirty="0">
                <a:solidFill>
                  <a:schemeClr val="bg1"/>
                </a:solidFill>
                <a:latin typeface="Garamond" charset="0"/>
              </a:rPr>
              <a:t>Workshop on Gravitational wave detection at the moon,  </a:t>
            </a:r>
            <a:br>
              <a:rPr lang="en-US" sz="2000" i="1" dirty="0">
                <a:solidFill>
                  <a:schemeClr val="bg1"/>
                </a:solidFill>
                <a:latin typeface="Garamond" charset="0"/>
              </a:rPr>
            </a:br>
            <a:r>
              <a:rPr lang="en-US" sz="2000" i="1" dirty="0">
                <a:solidFill>
                  <a:schemeClr val="bg1"/>
                </a:solidFill>
                <a:latin typeface="Garamond" charset="0"/>
              </a:rPr>
              <a:t>Italy, October 14-15, 2021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427E6-6351-5A40-BA6E-C3A57C7FF3C8}"/>
              </a:ext>
            </a:extLst>
          </p:cNvPr>
          <p:cNvCxnSpPr/>
          <p:nvPr userDrawn="1"/>
        </p:nvCxnSpPr>
        <p:spPr>
          <a:xfrm>
            <a:off x="432" y="711593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A66C-9E60-1449-A623-238DBBA6A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D0D4A83-3B17-7A48-A94F-5D36219D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6AC575-653E-4439-AA59-2B406492A3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71C0408-E7B5-774F-B7C6-376BFC4D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168E58-362E-438E-ACB3-5E5CAE5012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F5ADAB4-3EE5-1F43-9354-E1814BE2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blue and black Ameri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B67CC4C-B595-AF45-87B2-0E824489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99FF8D-6D2F-4A50-8CDF-4097B74CB8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13662D4-BFFF-D54E-A02D-0E8504AC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75" y="289139"/>
            <a:ext cx="10475384" cy="46321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F41CD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222B-4B3E-3943-AD3F-B16433997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551498E-12D5-B243-A105-76B56D6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0655"/>
            <a:ext cx="5384800" cy="5045511"/>
          </a:xfrm>
        </p:spPr>
        <p:txBody>
          <a:bodyPr/>
          <a:lstStyle>
            <a:lvl1pPr>
              <a:defRPr sz="2000">
                <a:solidFill>
                  <a:srgbClr val="0F41CD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0655"/>
            <a:ext cx="5384800" cy="5045511"/>
          </a:xfrm>
        </p:spPr>
        <p:txBody>
          <a:bodyPr/>
          <a:lstStyle>
            <a:lvl1pPr>
              <a:defRPr sz="2000">
                <a:solidFill>
                  <a:srgbClr val="0F41CD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800A-40B0-9F47-AA4E-26F2C6069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5C6CDEF-9CB0-F04D-AF15-041B5FD4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EEBA-EC9D-884B-A76C-51E8805C6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3D58061-6CF0-F147-A896-7D0ADFC1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59B5-FA2A-D14A-9FA4-0D0A48FB7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648" y="6355080"/>
            <a:ext cx="7416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A73B-62DA-7C45-A31D-D6B41ED9C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3413035-8983-304E-93A4-D6792180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772-625F-0E46-B934-F9082C83F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9AD4322-BF28-064E-8A82-872705CD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0982-42F3-5447-871F-AFA39A36B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A92987C-F46F-AD49-B337-0560FD98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3"/>
            <a:ext cx="7416800" cy="36512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0F41C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8461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3975" y="289139"/>
            <a:ext cx="10475384" cy="4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03303"/>
            <a:ext cx="109728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B15C5C-0988-094E-B1BA-EF1B8BCD2926}" type="slidenum">
              <a:rPr lang="en-US" smtClean="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741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900" cap="all" baseline="0">
                <a:solidFill>
                  <a:srgbClr val="0F41CD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Physical Sciences Lunar Surface Science Workshop | August 18-19, 2021</a:t>
            </a:r>
          </a:p>
        </p:txBody>
      </p:sp>
      <p:pic>
        <p:nvPicPr>
          <p:cNvPr id="8" name="Picture 11" descr="lgmeatball">
            <a:extLst>
              <a:ext uri="{FF2B5EF4-FFF2-40B4-BE49-F238E27FC236}">
                <a16:creationId xmlns:a16="http://schemas.microsoft.com/office/drawing/2014/main" id="{437BDE7A-BBB0-7847-9BE6-A83846E98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630" y="98425"/>
            <a:ext cx="7683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FDD61CF-4640-3145-8872-3FEDB62C08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9050"/>
            <a:ext cx="6753225" cy="30276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DDDDDD">
                <a:alpha val="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square" lIns="86478" tIns="43239" rIns="86478" bIns="43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cap="all" baseline="0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Fundamental Physics Research on the Lunar Surface</a:t>
            </a:r>
          </a:p>
        </p:txBody>
      </p:sp>
    </p:spTree>
    <p:extLst>
      <p:ext uri="{BB962C8B-B14F-4D97-AF65-F5344CB8AC3E}">
        <p14:creationId xmlns:p14="http://schemas.microsoft.com/office/powerpoint/2010/main" val="10198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advClick="0"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0" kern="1200">
          <a:solidFill>
            <a:schemeClr val="bg1"/>
          </a:solidFill>
          <a:latin typeface="Arial Rounded MT Bold" panose="020F0704030504030204" pitchFamily="34" charset="77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85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3" Type="http://schemas.openxmlformats.org/officeDocument/2006/relationships/image" Target="../media/image11.emf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0.w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3BD8-584F-594E-BFF7-FE0CB9B0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1" y="5443538"/>
            <a:ext cx="10198100" cy="1303626"/>
          </a:xfrm>
          <a:noFill/>
          <a:ln>
            <a:noFill/>
          </a:ln>
        </p:spPr>
        <p:txBody>
          <a:bodyPr/>
          <a:lstStyle/>
          <a:p>
            <a:pPr lvl="0" defTabSz="9144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00" kern="0" dirty="0">
                <a:ea typeface="+mj-ea"/>
                <a:cs typeface="Arial Rounded MT Bold"/>
              </a:rPr>
              <a:t>Fundamental Physics Research on the Lunar Surface and</a:t>
            </a:r>
            <a:br>
              <a:rPr lang="en-US" sz="2300" kern="0" dirty="0">
                <a:ea typeface="+mj-ea"/>
                <a:cs typeface="Arial Rounded MT Bold"/>
              </a:rPr>
            </a:br>
            <a:r>
              <a:rPr lang="en-US" sz="2300" kern="0" dirty="0">
                <a:ea typeface="+mj-ea"/>
                <a:cs typeface="Arial Rounded MT Bold"/>
              </a:rPr>
              <a:t>Decadal Survey for Biological and Physical Sciences in Space</a:t>
            </a:r>
            <a:br>
              <a:rPr lang="en-US" sz="2800" i="1" kern="0" dirty="0">
                <a:latin typeface="Garamond" pitchFamily="18" charset="0"/>
                <a:ea typeface="+mj-ea"/>
                <a:cs typeface="+mj-cs"/>
              </a:rPr>
            </a:br>
            <a:r>
              <a:rPr lang="en-US" i="1" kern="0" dirty="0">
                <a:latin typeface="Garamond" pitchFamily="18" charset="0"/>
                <a:ea typeface="+mj-ea"/>
                <a:cs typeface="+mj-cs"/>
              </a:rPr>
              <a:t>Slava G. Turyshev</a:t>
            </a:r>
            <a:br>
              <a:rPr lang="en-US" i="1" kern="0" dirty="0">
                <a:latin typeface="Garamond" pitchFamily="18" charset="0"/>
                <a:ea typeface="+mj-ea"/>
                <a:cs typeface="+mj-cs"/>
              </a:rPr>
            </a:br>
            <a:r>
              <a:rPr lang="en-US" i="1" kern="0" dirty="0">
                <a:latin typeface="Garamond" pitchFamily="18" charset="0"/>
                <a:ea typeface="+mj-ea"/>
                <a:cs typeface="+mj-cs"/>
              </a:rPr>
              <a:t>Jet Propulsion Laboratory, California Institute of Technology</a:t>
            </a:r>
            <a:br>
              <a:rPr lang="en-US" i="1" kern="0" dirty="0">
                <a:latin typeface="Garamond" pitchFamily="18" charset="0"/>
                <a:ea typeface="+mj-ea"/>
                <a:cs typeface="+mj-cs"/>
              </a:rPr>
            </a:br>
            <a:br>
              <a:rPr lang="en-US" i="1" kern="0" dirty="0">
                <a:latin typeface="Garamond" pitchFamily="18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6169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A966-B5EB-8A4E-A505-1B16FFAF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Optical Transceiver (LOT): Ranging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7D6D-62C4-AF4B-B99B-8E7003424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80655"/>
            <a:ext cx="4876800" cy="5045511"/>
          </a:xfrm>
        </p:spPr>
        <p:txBody>
          <a:bodyPr/>
          <a:lstStyle/>
          <a:p>
            <a:r>
              <a:rPr lang="en-US" dirty="0"/>
              <a:t>Successful laser ranging to LRO (OCA in IR):</a:t>
            </a:r>
          </a:p>
          <a:p>
            <a:pPr lvl="1"/>
            <a:r>
              <a:rPr lang="en-US" dirty="0"/>
              <a:t>2‑way laser ranging to a CCR array on LRO accurate to 3 cm (</a:t>
            </a:r>
            <a:r>
              <a:rPr lang="en-US" dirty="0" err="1"/>
              <a:t>Mazarico</a:t>
            </a:r>
            <a:r>
              <a:rPr lang="en-US" dirty="0"/>
              <a:t> et al, 2020)</a:t>
            </a:r>
          </a:p>
          <a:p>
            <a:pPr lvl="1"/>
            <a:r>
              <a:rPr lang="en-US" dirty="0"/>
              <a:t>Paving the way for lunar laser transceivers.</a:t>
            </a:r>
          </a:p>
          <a:p>
            <a:r>
              <a:rPr lang="en-US" dirty="0"/>
              <a:t>Design for a LOT instrument: </a:t>
            </a:r>
          </a:p>
          <a:p>
            <a:pPr lvl="1"/>
            <a:r>
              <a:rPr lang="en-US" dirty="0"/>
              <a:t>A gimbaled optical head and a body mounted opto-electronics box </a:t>
            </a:r>
          </a:p>
          <a:p>
            <a:pPr lvl="2"/>
            <a:r>
              <a:rPr lang="en-US" dirty="0"/>
              <a:t>10 cm transmit/receive aperture</a:t>
            </a:r>
          </a:p>
          <a:p>
            <a:pPr lvl="2"/>
            <a:r>
              <a:rPr lang="en-US" dirty="0"/>
              <a:t>4 mm sub-aperture transmit beam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63074-B7BA-1941-A4F2-79A21E652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2800A-40B0-9F47-AA4E-26F2C6069B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A471267-CD9B-3E42-ACE0-F0C68FF8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5" y="4082548"/>
            <a:ext cx="3453153" cy="212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02F7C74-3D4E-7B4F-B3D1-92EAE456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210" y="6266886"/>
            <a:ext cx="2748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x-none" sz="1600" dirty="0">
                <a:solidFill>
                  <a:srgbClr val="0A50A1"/>
                </a:solidFill>
                <a:latin typeface="Trebuchet MS" charset="0"/>
              </a:rPr>
              <a:t>LOT telescope cross-section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452FDE-1127-294A-BB5D-4C00F6BFEB3E}"/>
              </a:ext>
            </a:extLst>
          </p:cNvPr>
          <p:cNvSpPr txBox="1">
            <a:spLocks/>
          </p:cNvSpPr>
          <p:nvPr/>
        </p:nvSpPr>
        <p:spPr bwMode="auto">
          <a:xfrm>
            <a:off x="8480857" y="1272646"/>
            <a:ext cx="3228213" cy="4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rgbClr val="0F41CD"/>
                </a:solidFill>
                <a:latin typeface="+mn-lt"/>
              </a:rPr>
              <a:t>LOT Capabilities</a:t>
            </a:r>
          </a:p>
        </p:txBody>
      </p:sp>
      <p:graphicFrame>
        <p:nvGraphicFramePr>
          <p:cNvPr id="10" name="Group 153">
            <a:extLst>
              <a:ext uri="{FF2B5EF4-FFF2-40B4-BE49-F238E27FC236}">
                <a16:creationId xmlns:a16="http://schemas.microsoft.com/office/drawing/2014/main" id="{94DBDA63-2488-E74E-B1A6-9C48D4AAB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107202"/>
              </p:ext>
            </p:extLst>
          </p:nvPr>
        </p:nvGraphicFramePr>
        <p:xfrm>
          <a:off x="8480858" y="1689991"/>
          <a:ext cx="3228212" cy="4324042"/>
        </p:xfrm>
        <a:graphic>
          <a:graphicData uri="http://schemas.openxmlformats.org/drawingml/2006/table">
            <a:tbl>
              <a:tblPr/>
              <a:tblGrid>
                <a:gridCol w="19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6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Instrumental parameter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unit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LOT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Aperture diameter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m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0.10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Wavelength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µm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1.06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On-board timing resolution, per photon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On-board timing stability,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anose="05050102010706020507" pitchFamily="18" charset="2"/>
                        </a:rPr>
                        <a:t>/,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anose="05050102010706020507" pitchFamily="18" charset="2"/>
                        </a:rPr>
                        <a:t>in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anose="05050102010706020507" pitchFamily="18" charset="2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anose="05050102010706020507" pitchFamily="18" charset="2"/>
                        </a:rPr>
                        <a:t>ms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–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1e-10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8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Ranging detector: single pixel APD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0.7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Astrometry detector: low noise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sCMOS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–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2K x 2K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Astrometric accuracy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µas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400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  <a:sym typeface="Symbol" pitchFamily="18" charset="2"/>
                        </a:rPr>
                        <a:t>Synthetic tracking architecture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–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FPGA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5">
            <a:extLst>
              <a:ext uri="{FF2B5EF4-FFF2-40B4-BE49-F238E27FC236}">
                <a16:creationId xmlns:a16="http://schemas.microsoft.com/office/drawing/2014/main" id="{7321E819-7F2E-4F40-AF18-BAA3E772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4" y="1454899"/>
            <a:ext cx="2836116" cy="204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D41CC79-3A11-2F48-9CE4-C65CBAA0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6227" y="3667073"/>
            <a:ext cx="2386057" cy="2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F2E961F9-9A4C-7048-97DF-D032AA1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296" y="6303715"/>
            <a:ext cx="2739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x-none" sz="1600" dirty="0">
                <a:solidFill>
                  <a:srgbClr val="0A50A1"/>
                </a:solidFill>
                <a:latin typeface="Trebuchet MS" charset="0"/>
              </a:rPr>
              <a:t>LOT gimbaled optical head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62C2498-86F0-F64F-BDB2-93583280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191" y="3462136"/>
            <a:ext cx="2102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x-none" sz="1600" dirty="0">
                <a:solidFill>
                  <a:srgbClr val="0A50A1"/>
                </a:solidFill>
                <a:latin typeface="Trebuchet MS" charset="0"/>
              </a:rPr>
              <a:t>LOT optical channels</a:t>
            </a:r>
          </a:p>
        </p:txBody>
      </p:sp>
    </p:spTree>
    <p:extLst>
      <p:ext uri="{BB962C8B-B14F-4D97-AF65-F5344CB8AC3E}">
        <p14:creationId xmlns:p14="http://schemas.microsoft.com/office/powerpoint/2010/main" val="34255711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17A8-FB45-8541-B600-C33D44B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LLOT Navigation &amp; Science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3928A-7E62-6F4C-8038-66389D00E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8C6FF-0EE3-9A49-A057-92616DABC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9B52-8EE2-084F-AA67-F7819314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graphicFrame>
        <p:nvGraphicFramePr>
          <p:cNvPr id="10" name="Group 153">
            <a:extLst>
              <a:ext uri="{FF2B5EF4-FFF2-40B4-BE49-F238E27FC236}">
                <a16:creationId xmlns:a16="http://schemas.microsoft.com/office/drawing/2014/main" id="{6F51A564-FBB2-8346-A641-AC63C4614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21555"/>
              </p:ext>
            </p:extLst>
          </p:nvPr>
        </p:nvGraphicFramePr>
        <p:xfrm>
          <a:off x="1123146" y="1026086"/>
          <a:ext cx="7247424" cy="1946510"/>
        </p:xfrm>
        <a:graphic>
          <a:graphicData uri="http://schemas.openxmlformats.org/drawingml/2006/table">
            <a:tbl>
              <a:tblPr/>
              <a:tblGrid>
                <a:gridCol w="247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32">
                  <a:extLst>
                    <a:ext uri="{9D8B030D-6E8A-4147-A177-3AD203B41FA5}">
                      <a16:colId xmlns:a16="http://schemas.microsoft.com/office/drawing/2014/main" val="2964588567"/>
                    </a:ext>
                  </a:extLst>
                </a:gridCol>
                <a:gridCol w="983415">
                  <a:extLst>
                    <a:ext uri="{9D8B030D-6E8A-4147-A177-3AD203B41FA5}">
                      <a16:colId xmlns:a16="http://schemas.microsoft.com/office/drawing/2014/main" val="547714848"/>
                    </a:ext>
                  </a:extLst>
                </a:gridCol>
                <a:gridCol w="68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596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Tracking Error Source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(1σ Accuracy)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units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X-band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capability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Ka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-band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capability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ILRT capability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value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Int.time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value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Int.time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Range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m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2 m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0.1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5 mm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Doppler (range-rate)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µm/s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Astrometry from space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mas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500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1-10 s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1-10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3-300 s</a:t>
                      </a:r>
                    </a:p>
                  </a:txBody>
                  <a:tcPr marL="92047" marR="92047" marT="45299" marB="45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22E864-198A-374D-BA09-A3C204D3E60D}"/>
              </a:ext>
            </a:extLst>
          </p:cNvPr>
          <p:cNvSpPr txBox="1"/>
          <p:nvPr/>
        </p:nvSpPr>
        <p:spPr>
          <a:xfrm rot="16200000">
            <a:off x="-386915" y="1703287"/>
            <a:ext cx="1676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indent="-111125" algn="ctr">
              <a:defRPr/>
            </a:pPr>
            <a:r>
              <a:rPr lang="en-US" sz="2000" kern="0" dirty="0">
                <a:solidFill>
                  <a:srgbClr val="0033CC"/>
                </a:solidFill>
                <a:latin typeface="Arial Rounded MT Bold"/>
              </a:rPr>
              <a:t>Cislunar Navigation</a:t>
            </a:r>
            <a:endParaRPr lang="en-US" sz="2000" kern="0" baseline="30000" dirty="0">
              <a:solidFill>
                <a:srgbClr val="0033CC"/>
              </a:solidFill>
              <a:latin typeface="Arial Rounded MT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70E90-2BA5-8041-865E-2F50654BB710}"/>
              </a:ext>
            </a:extLst>
          </p:cNvPr>
          <p:cNvSpPr txBox="1"/>
          <p:nvPr/>
        </p:nvSpPr>
        <p:spPr>
          <a:xfrm rot="16200000">
            <a:off x="-371723" y="4753285"/>
            <a:ext cx="137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indent="-111125" algn="ctr">
              <a:defRPr/>
            </a:pPr>
            <a:r>
              <a:rPr lang="en-US" sz="2000" kern="0" dirty="0">
                <a:solidFill>
                  <a:srgbClr val="0033CC"/>
                </a:solidFill>
                <a:latin typeface="Arial Rounded MT Bold"/>
              </a:rPr>
              <a:t>Science</a:t>
            </a:r>
            <a:endParaRPr lang="en-US" sz="2000" kern="0" baseline="30000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B36F6A-495E-164C-A034-D76A1014EA1C}"/>
              </a:ext>
            </a:extLst>
          </p:cNvPr>
          <p:cNvSpPr txBox="1">
            <a:spLocks/>
          </p:cNvSpPr>
          <p:nvPr/>
        </p:nvSpPr>
        <p:spPr bwMode="auto">
          <a:xfrm>
            <a:off x="8517126" y="1040837"/>
            <a:ext cx="3175764" cy="52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F41CD"/>
                </a:solidFill>
                <a:latin typeface="+mn-lt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Absolute to lunar s/c:</a:t>
            </a:r>
          </a:p>
          <a:p>
            <a:pPr marL="522288" lvl="1" indent="-287338"/>
            <a:r>
              <a:rPr lang="en-US" sz="1600" dirty="0"/>
              <a:t>SNR ~200 in 1 sec </a:t>
            </a:r>
          </a:p>
          <a:p>
            <a:pPr marL="522288" lvl="1" indent="-287338"/>
            <a:r>
              <a:rPr lang="en-US" sz="1600" dirty="0"/>
              <a:t>Range: sub-mm resolution, limited by Earth’s </a:t>
            </a:r>
            <a:br>
              <a:rPr lang="en-US" sz="1600" dirty="0"/>
            </a:br>
            <a:r>
              <a:rPr lang="en-US" sz="1600" dirty="0"/>
              <a:t>atmosphere to ~5 mm;</a:t>
            </a:r>
          </a:p>
          <a:p>
            <a:pPr marL="522288" lvl="1" indent="-287338"/>
            <a:r>
              <a:rPr lang="en-US" sz="1600" dirty="0"/>
              <a:t>Range-rate: ~5−10 </a:t>
            </a:r>
            <a:r>
              <a:rPr lang="en-US" sz="1600" dirty="0" err="1"/>
              <a:t>μm</a:t>
            </a:r>
            <a:r>
              <a:rPr lang="en-US" sz="1600" dirty="0"/>
              <a:t>/s, limited by Earth’s </a:t>
            </a:r>
            <a:r>
              <a:rPr lang="en-US" sz="1600" dirty="0" err="1"/>
              <a:t>atmosph</a:t>
            </a:r>
            <a:r>
              <a:rPr lang="en-US" sz="1600" dirty="0"/>
              <a:t>.</a:t>
            </a:r>
          </a:p>
          <a:p>
            <a:r>
              <a:rPr lang="en-US" dirty="0"/>
              <a:t>Differenced range @LLR:</a:t>
            </a:r>
          </a:p>
          <a:p>
            <a:pPr marL="522288" lvl="1" indent="-287338"/>
            <a:r>
              <a:rPr lang="en-US" sz="1600" dirty="0"/>
              <a:t>Switching between CCRs </a:t>
            </a:r>
            <a:br>
              <a:rPr lang="en-US" sz="1600" dirty="0"/>
            </a:br>
            <a:r>
              <a:rPr lang="en-US" sz="1600" dirty="0"/>
              <a:t>on the s/c and those on the lunar surface to take nearly-simultaneous range data;</a:t>
            </a:r>
          </a:p>
          <a:p>
            <a:pPr marL="522288" lvl="1" indent="-287338"/>
            <a:r>
              <a:rPr lang="en-US" sz="1600" dirty="0"/>
              <a:t>If two ranges are taken within 5 min, the atmospheric limit is as low as ~10 </a:t>
            </a:r>
            <a:r>
              <a:rPr lang="en-US" sz="1600" dirty="0" err="1"/>
              <a:t>μm</a:t>
            </a:r>
            <a:r>
              <a:rPr lang="en-US" sz="1600" dirty="0"/>
              <a:t>;</a:t>
            </a:r>
          </a:p>
          <a:p>
            <a:pPr marL="522288" lvl="1" indent="-287338"/>
            <a:r>
              <a:rPr lang="en-US" sz="1600" dirty="0"/>
              <a:t>In 100 sec, this translates to orbit determination at the level ~10 </a:t>
            </a:r>
            <a:r>
              <a:rPr lang="en-US" sz="1600" dirty="0" err="1"/>
              <a:t>μas</a:t>
            </a:r>
            <a:r>
              <a:rPr lang="en-US" sz="1600" dirty="0"/>
              <a:t>/s (or 50 prad/s);</a:t>
            </a:r>
          </a:p>
          <a:p>
            <a:pPr marL="522288" lvl="1" indent="-287338"/>
            <a:r>
              <a:rPr lang="en-US" sz="1600" dirty="0"/>
              <a:t>Good for navigation</a:t>
            </a:r>
          </a:p>
        </p:txBody>
      </p:sp>
      <p:graphicFrame>
        <p:nvGraphicFramePr>
          <p:cNvPr id="15" name="Group 153">
            <a:extLst>
              <a:ext uri="{FF2B5EF4-FFF2-40B4-BE49-F238E27FC236}">
                <a16:creationId xmlns:a16="http://schemas.microsoft.com/office/drawing/2014/main" id="{6E8D85BC-823B-DD4C-9FEE-9BDB79465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26627"/>
              </p:ext>
            </p:extLst>
          </p:nvPr>
        </p:nvGraphicFramePr>
        <p:xfrm>
          <a:off x="598168" y="3294544"/>
          <a:ext cx="7800629" cy="2949696"/>
        </p:xfrm>
        <a:graphic>
          <a:graphicData uri="http://schemas.openxmlformats.org/drawingml/2006/table">
            <a:tbl>
              <a:tblPr/>
              <a:tblGrid>
                <a:gridCol w="302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46">
                  <a:extLst>
                    <a:ext uri="{9D8B030D-6E8A-4147-A177-3AD203B41FA5}">
                      <a16:colId xmlns:a16="http://schemas.microsoft.com/office/drawing/2014/main" val="1071737184"/>
                    </a:ext>
                  </a:extLst>
                </a:gridCol>
                <a:gridCol w="92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5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X-band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capability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Ka-band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capability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LOT Science Capabilities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9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Optical solar system science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60 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Range-rate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60 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Angle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600 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 Gravity fields (lunar &amp; asteroids)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30 µm/s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 µm/s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5 um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 µm/s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 Lunar altimetry (range-Doppler)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 cm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5 um 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 µm/s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 Asteroids &amp; near-Earth objects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0.1nrad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5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Tests of gravitation &amp; ephemerides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 Shapiro time delay measurements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30 µm/s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10 µm/s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&lt; 1 µm/s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 Other GR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tests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&amp; ephemerides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1 m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5 um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C18B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3 µm/s</a:t>
                      </a:r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047" marR="92047" marT="45291" marB="45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F442D5-130B-D64F-AD09-D0649DBD1206}"/>
              </a:ext>
            </a:extLst>
          </p:cNvPr>
          <p:cNvSpPr txBox="1"/>
          <p:nvPr/>
        </p:nvSpPr>
        <p:spPr>
          <a:xfrm>
            <a:off x="349667" y="3003571"/>
            <a:ext cx="3285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indent="-111125" algn="ctr">
              <a:defRPr/>
            </a:pPr>
            <a:r>
              <a:rPr lang="en-US" sz="1600" kern="0" dirty="0">
                <a:solidFill>
                  <a:srgbClr val="000000"/>
                </a:solidFill>
              </a:rPr>
              <a:t>Assumed: 0.10m aperture at 1LD distance, non-coherent detection</a:t>
            </a:r>
          </a:p>
        </p:txBody>
      </p:sp>
    </p:spTree>
    <p:extLst>
      <p:ext uri="{BB962C8B-B14F-4D97-AF65-F5344CB8AC3E}">
        <p14:creationId xmlns:p14="http://schemas.microsoft.com/office/powerpoint/2010/main" val="395378783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2822-1B55-D348-A370-503BFD27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&amp; Technology Advances with Upcoming Lunar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E579-2F2E-3B4F-BBCE-4B04528DFF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Anticipated developments (2022-2027):</a:t>
            </a:r>
          </a:p>
          <a:p>
            <a:pPr marL="522288" lvl="1" indent="-287338"/>
            <a:r>
              <a:rPr lang="en-US" dirty="0"/>
              <a:t>New CCRs on the Moon (</a:t>
            </a:r>
            <a:r>
              <a:rPr lang="en-US" dirty="0">
                <a:solidFill>
                  <a:srgbClr val="C00000"/>
                </a:solidFill>
              </a:rPr>
              <a:t>NGLRs, D. Currie</a:t>
            </a:r>
            <a:r>
              <a:rPr lang="en-US" dirty="0"/>
              <a:t>):</a:t>
            </a:r>
          </a:p>
          <a:p>
            <a:pPr marL="979488" lvl="2" indent="-287338"/>
            <a:r>
              <a:rPr lang="en-US" dirty="0"/>
              <a:t>Single solid 10 cm CCRs for mm range accuracies. First deployment of these NGLRs by a CLPS provider in 2022, in Mare </a:t>
            </a:r>
            <a:r>
              <a:rPr lang="en-US" dirty="0" err="1"/>
              <a:t>Crisium</a:t>
            </a:r>
            <a:r>
              <a:rPr lang="en-US" dirty="0"/>
              <a:t>.</a:t>
            </a:r>
          </a:p>
          <a:p>
            <a:pPr marL="522288" lvl="1" indent="-287338"/>
            <a:r>
              <a:rPr lang="en-US" dirty="0"/>
              <a:t>LRR/SBI/Delta-DOR may soon be implemented (</a:t>
            </a:r>
            <a:r>
              <a:rPr lang="en-US" dirty="0" err="1">
                <a:solidFill>
                  <a:srgbClr val="C00000"/>
                </a:solidFill>
              </a:rPr>
              <a:t>Masten</a:t>
            </a:r>
            <a:r>
              <a:rPr lang="en-US" dirty="0">
                <a:solidFill>
                  <a:srgbClr val="C00000"/>
                </a:solidFill>
              </a:rPr>
              <a:t> PNT beacons</a:t>
            </a:r>
            <a:r>
              <a:rPr lang="en-US" dirty="0"/>
              <a:t>; long-lived lunar landers).</a:t>
            </a:r>
          </a:p>
          <a:p>
            <a:r>
              <a:rPr lang="en-US" dirty="0"/>
              <a:t>Emerging Opportunities:</a:t>
            </a:r>
          </a:p>
          <a:p>
            <a:pPr marL="522288" lvl="1" indent="-287338"/>
            <a:r>
              <a:rPr lang="en-US" dirty="0"/>
              <a:t>Laser transceivers in space/surface (Comm/Nav)</a:t>
            </a:r>
          </a:p>
          <a:p>
            <a:pPr marL="522288" lvl="1" indent="-287338"/>
            <a:r>
              <a:rPr lang="en-US" dirty="0"/>
              <a:t>Clocks (Gateway, lunar GNSS constellations)</a:t>
            </a:r>
          </a:p>
          <a:p>
            <a:pPr marL="522288" lvl="1" indent="-287338"/>
            <a:r>
              <a:rPr lang="en-US" dirty="0"/>
              <a:t>High-precision laser ranging/nav from TMO:</a:t>
            </a:r>
          </a:p>
          <a:p>
            <a:pPr marL="979488" lvl="2" indent="-287338"/>
            <a:r>
              <a:rPr lang="en-US" dirty="0"/>
              <a:t>Lunar orbit/surface accuracy: </a:t>
            </a:r>
            <a:br>
              <a:rPr lang="en-US" dirty="0"/>
            </a:br>
            <a:r>
              <a:rPr lang="en-US" dirty="0"/>
              <a:t>Doppler to &lt;10 µm/s; Range to &lt;5 mm; </a:t>
            </a:r>
          </a:p>
          <a:p>
            <a:pPr marL="522288" lvl="1" indent="-287338"/>
            <a:r>
              <a:rPr lang="en-US" dirty="0"/>
              <a:t>Power via High-Power Ground-Based Laser Arrays</a:t>
            </a:r>
          </a:p>
          <a:p>
            <a:pPr marL="522288" lvl="1" indent="-287338"/>
            <a:r>
              <a:rPr lang="en-US" dirty="0"/>
              <a:t>GW detectors on the Moon</a:t>
            </a:r>
          </a:p>
          <a:p>
            <a:pPr marL="979488" lvl="2" indent="-287338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9CE9E-75B7-3D4D-B0A5-90A4CFDD3F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data will benefit studies of lunar interior:</a:t>
            </a:r>
          </a:p>
          <a:p>
            <a:pPr marL="522288" lvl="1" indent="-287338"/>
            <a:r>
              <a:rPr lang="en-US" dirty="0"/>
              <a:t>Improve measurements of forced librations</a:t>
            </a:r>
          </a:p>
          <a:p>
            <a:pPr marL="522288" lvl="1" indent="-287338"/>
            <a:r>
              <a:rPr lang="en-US" dirty="0"/>
              <a:t>Measure tidal distortion (amplitude and phase)</a:t>
            </a:r>
          </a:p>
          <a:p>
            <a:pPr marL="522288" lvl="1" indent="-287338"/>
            <a:r>
              <a:rPr lang="en-US" dirty="0"/>
              <a:t>Lunar oscillations are due to quakes or impacts?</a:t>
            </a:r>
          </a:p>
          <a:p>
            <a:r>
              <a:rPr lang="en-US" dirty="0"/>
              <a:t>Improve tests of relativistic gravity:</a:t>
            </a:r>
          </a:p>
          <a:p>
            <a:pPr marL="522288" lvl="1" indent="-287338"/>
            <a:r>
              <a:rPr lang="en-US" dirty="0"/>
              <a:t>Time variability of the gravitational constant</a:t>
            </a:r>
          </a:p>
          <a:p>
            <a:pPr marL="522288" lvl="1" indent="-287338"/>
            <a:r>
              <a:rPr lang="en-US" dirty="0"/>
              <a:t>Test of strong equivalence principle</a:t>
            </a:r>
          </a:p>
          <a:p>
            <a:pPr marL="522288" lvl="1" indent="-287338"/>
            <a:r>
              <a:rPr lang="en-US" dirty="0"/>
              <a:t>Improve the tie between the lunar network and the radio reference frame (VLBI)</a:t>
            </a:r>
          </a:p>
          <a:p>
            <a:r>
              <a:rPr lang="en-US" dirty="0"/>
              <a:t>Above goals require more data, more accurate data, and unbiased measurements!</a:t>
            </a:r>
          </a:p>
          <a:p>
            <a:pPr marL="522288" lvl="1" indent="-287338"/>
            <a:r>
              <a:rPr lang="en-US" dirty="0"/>
              <a:t>Synergistic with emerging LRR and VLBI efforts</a:t>
            </a:r>
          </a:p>
          <a:p>
            <a:r>
              <a:rPr lang="en-US" dirty="0"/>
              <a:t>All these activities are directly relevant to future exploration of Mars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416F1-7C4B-9641-BC01-DD3B5ED30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2800A-40B0-9F47-AA4E-26F2C6069B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B59A5-C129-9D41-B26F-02EA6A0C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901E39-878D-1749-B3C6-94C3236B6299}"/>
              </a:ext>
            </a:extLst>
          </p:cNvPr>
          <p:cNvSpPr txBox="1">
            <a:spLocks/>
          </p:cNvSpPr>
          <p:nvPr/>
        </p:nvSpPr>
        <p:spPr>
          <a:xfrm>
            <a:off x="1084616" y="5879595"/>
            <a:ext cx="10113818" cy="463915"/>
          </a:xfrm>
          <a:prstGeom prst="rect">
            <a:avLst/>
          </a:prstGeom>
          <a:solidFill>
            <a:srgbClr val="0033CC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white"/>
                </a:solidFill>
                <a:latin typeface="Arial Rounded MT Bold" panose="020F0704030504030204" pitchFamily="34" charset="77"/>
              </a:rPr>
              <a:t>Missions to Lunar surface offer advances in Fundamental Physics and Lunar Science</a:t>
            </a:r>
          </a:p>
        </p:txBody>
      </p:sp>
    </p:spTree>
    <p:extLst>
      <p:ext uri="{BB962C8B-B14F-4D97-AF65-F5344CB8AC3E}">
        <p14:creationId xmlns:p14="http://schemas.microsoft.com/office/powerpoint/2010/main" val="236665386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BB22-E7B6-444D-9712-A5D5DF3C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Planetary, Heliophysics, Astrophysics Investigations from the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6288-38D5-7044-91E8-B1648F09F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Near side: </a:t>
            </a:r>
            <a:r>
              <a:rPr lang="en-US" dirty="0">
                <a:solidFill>
                  <a:srgbClr val="00B050"/>
                </a:solidFill>
              </a:rPr>
              <a:t>Planetary science</a:t>
            </a:r>
          </a:p>
          <a:p>
            <a:r>
              <a:rPr lang="en-US" dirty="0"/>
              <a:t>Search for near-Earth asteroids (NEA):</a:t>
            </a:r>
          </a:p>
          <a:p>
            <a:pPr lvl="1"/>
            <a:r>
              <a:rPr lang="en-US" dirty="0"/>
              <a:t>Few small (20cm) robotic optical telescopes to search for hazardous NEAs, Interstellar asteroids  </a:t>
            </a:r>
          </a:p>
          <a:p>
            <a:pPr lvl="1"/>
            <a:r>
              <a:rPr lang="en-US" dirty="0"/>
              <a:t>At lunar night, search in the “anti-sun” direction, inaccessible for ground-based facilities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Near side: </a:t>
            </a:r>
            <a:r>
              <a:rPr lang="en-US" dirty="0">
                <a:solidFill>
                  <a:srgbClr val="00B050"/>
                </a:solidFill>
              </a:rPr>
              <a:t>Heliophysics</a:t>
            </a:r>
          </a:p>
          <a:p>
            <a:r>
              <a:rPr lang="en-US" dirty="0"/>
              <a:t>Space weather sensor network:</a:t>
            </a:r>
          </a:p>
          <a:p>
            <a:pPr lvl="1"/>
            <a:r>
              <a:rPr lang="en-US" dirty="0"/>
              <a:t>To characterize lunar radiation environment</a:t>
            </a:r>
          </a:p>
          <a:p>
            <a:pPr lvl="1"/>
            <a:r>
              <a:rPr lang="en-US" dirty="0"/>
              <a:t>Study fundamental physics of particle acceleration in inner heliosphere</a:t>
            </a:r>
          </a:p>
          <a:p>
            <a:r>
              <a:rPr lang="en-US" dirty="0"/>
              <a:t>A small low-frequency radio array:</a:t>
            </a:r>
          </a:p>
          <a:p>
            <a:pPr lvl="1"/>
            <a:r>
              <a:rPr lang="en-US" dirty="0"/>
              <a:t>Dozens of antennas deployed on the moon</a:t>
            </a:r>
          </a:p>
          <a:p>
            <a:pPr lvl="1"/>
            <a:r>
              <a:rPr lang="en-US" dirty="0"/>
              <a:t>Image bright emission from energetic electrons accelerated at coronal mass ejections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2809D-EFF5-B440-91D3-8ADDDF55C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Far side: </a:t>
            </a:r>
            <a:r>
              <a:rPr lang="en-US" dirty="0">
                <a:solidFill>
                  <a:srgbClr val="6CB815"/>
                </a:solidFill>
              </a:rPr>
              <a:t>Cosmology &amp; Astrophysics</a:t>
            </a:r>
          </a:p>
          <a:p>
            <a:pPr lvl="1"/>
            <a:r>
              <a:rPr lang="en-US" dirty="0"/>
              <a:t>Lunar far side is the best place in the inner Solar System to monitor low-frequency radio waves — the only way of detecting some faint ‘fingerprints’ of the Big Bang.</a:t>
            </a:r>
          </a:p>
          <a:p>
            <a:r>
              <a:rPr lang="en-US" dirty="0"/>
              <a:t>A Low-Frequency Radio Array:</a:t>
            </a:r>
          </a:p>
          <a:p>
            <a:pPr lvl="1"/>
            <a:r>
              <a:rPr lang="en-US" dirty="0"/>
              <a:t>Using HI emission/absorption signatures against the CMB as cosmological &amp; astrophysical probe</a:t>
            </a:r>
          </a:p>
          <a:p>
            <a:pPr lvl="1"/>
            <a:r>
              <a:rPr lang="en-US" dirty="0"/>
              <a:t>Mapping of the HI line brightness temperature, to determine distribution of H throughout the Universe from present day to a redshift z ~ 100. </a:t>
            </a:r>
          </a:p>
          <a:p>
            <a:pPr lvl="1"/>
            <a:r>
              <a:rPr lang="en-US" dirty="0"/>
              <a:t>Objective: To constrain reionization using 21 cm observations in combination with CMB and Lyman-alpha forest data</a:t>
            </a:r>
          </a:p>
          <a:p>
            <a:pPr lvl="1"/>
            <a:r>
              <a:rPr lang="en-US" dirty="0"/>
              <a:t>NASA’s Exploration infrastructure opens avenue for science exploitation of lunar far side.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45BB-DB31-DE42-B2B1-3456F8B68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2800A-40B0-9F47-AA4E-26F2C6069B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0A65F-230A-9946-BBE2-B02754C0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Physical Sciences Lunar Surface Science Workshop | August 18-19, 2021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F8D276-857C-CA4F-992D-6BB1D1B2724E}"/>
              </a:ext>
            </a:extLst>
          </p:cNvPr>
          <p:cNvSpPr txBox="1">
            <a:spLocks/>
          </p:cNvSpPr>
          <p:nvPr/>
        </p:nvSpPr>
        <p:spPr>
          <a:xfrm>
            <a:off x="621475" y="6121733"/>
            <a:ext cx="10949050" cy="463915"/>
          </a:xfrm>
          <a:prstGeom prst="rect">
            <a:avLst/>
          </a:prstGeom>
          <a:solidFill>
            <a:srgbClr val="0033CC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white"/>
                </a:solidFill>
                <a:latin typeface="Arial Rounded MT Bold" panose="020F0704030504030204" pitchFamily="34" charset="77"/>
              </a:rPr>
              <a:t>Majors Science Advances via Engineering Solutions to the Power, Comm, Thermal, Dust issues</a:t>
            </a:r>
          </a:p>
        </p:txBody>
      </p:sp>
    </p:spTree>
    <p:extLst>
      <p:ext uri="{BB962C8B-B14F-4D97-AF65-F5344CB8AC3E}">
        <p14:creationId xmlns:p14="http://schemas.microsoft.com/office/powerpoint/2010/main" val="375981330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92A1-49C5-5E43-B57E-D9287C0A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75" y="289139"/>
            <a:ext cx="10677794" cy="463213"/>
          </a:xfrm>
        </p:spPr>
        <p:txBody>
          <a:bodyPr/>
          <a:lstStyle/>
          <a:p>
            <a:r>
              <a:rPr lang="en-US" sz="2300" dirty="0"/>
              <a:t>NASA Biological and Physical Sciences (BPS) Decadal Survey, 2023-2032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8AFF-E0DA-594A-885F-631F5FAD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517EE-FFBE-1743-BE7C-BC811F5A5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48D4-8FA1-EB47-AA8F-E0A9758F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Gravitational wave detection at the moon | October 14-15,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7C7F9-1156-2249-B363-FDD25F2F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120900"/>
            <a:ext cx="9359900" cy="261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265B4D-73FC-F841-8162-48142BF7B6C5}"/>
              </a:ext>
            </a:extLst>
          </p:cNvPr>
          <p:cNvSpPr/>
          <p:nvPr/>
        </p:nvSpPr>
        <p:spPr>
          <a:xfrm>
            <a:off x="609600" y="5670031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https://surveygizmolibrary.s3.amazonaws.com/library/623127/BPSDecadalWhitePaperSolicitationCallLetterV11.pdf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DA10A9-3626-AD42-9471-11329860D6E3}"/>
              </a:ext>
            </a:extLst>
          </p:cNvPr>
          <p:cNvSpPr/>
          <p:nvPr/>
        </p:nvSpPr>
        <p:spPr>
          <a:xfrm>
            <a:off x="304800" y="5234414"/>
            <a:ext cx="1158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www.nationalacademies.org</a:t>
            </a:r>
            <a:r>
              <a:rPr lang="en-US" dirty="0"/>
              <a:t>/our-work/decadal-survey-on-life-and-physical-sciences-research-in-space-2023-2032</a:t>
            </a:r>
          </a:p>
        </p:txBody>
      </p:sp>
    </p:spTree>
    <p:extLst>
      <p:ext uri="{BB962C8B-B14F-4D97-AF65-F5344CB8AC3E}">
        <p14:creationId xmlns:p14="http://schemas.microsoft.com/office/powerpoint/2010/main" val="515336937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8015-DA5C-8843-ABA3-33113625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75" y="289139"/>
            <a:ext cx="10670288" cy="463213"/>
          </a:xfrm>
        </p:spPr>
        <p:txBody>
          <a:bodyPr/>
          <a:lstStyle/>
          <a:p>
            <a:r>
              <a:rPr lang="en-US" sz="2300" dirty="0"/>
              <a:t>NASA Biological and Physical Sciences (BPS) Decadal Survey, 2023-2032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E8CF-F3E2-FB4F-9E93-69693446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2020: NASA BPS moves from </a:t>
            </a:r>
            <a:r>
              <a:rPr lang="en-US" sz="2400" b="0" i="1" dirty="0">
                <a:latin typeface="Garamond" panose="02020404030301010803" pitchFamily="18" charset="0"/>
              </a:rPr>
              <a:t>Human Exploration and Operations Mission Directorate </a:t>
            </a:r>
            <a:r>
              <a:rPr lang="en-US" dirty="0"/>
              <a:t>(HEOMD) to </a:t>
            </a:r>
            <a:r>
              <a:rPr lang="en-US" sz="2400" b="0" i="1" dirty="0">
                <a:latin typeface="Garamond" panose="02020404030301010803" pitchFamily="18" charset="0"/>
              </a:rPr>
              <a:t>Science Mission Directorate</a:t>
            </a:r>
            <a:r>
              <a:rPr lang="en-US" dirty="0"/>
              <a:t> (SMD) – creating opportunity for physics growth</a:t>
            </a:r>
          </a:p>
          <a:p>
            <a:endParaRPr lang="en-US" dirty="0"/>
          </a:p>
          <a:p>
            <a:r>
              <a:rPr lang="en-US" dirty="0"/>
              <a:t>BPS Decadal Survey underway with report expected in early 2023</a:t>
            </a:r>
          </a:p>
          <a:p>
            <a:r>
              <a:rPr lang="en-US" dirty="0"/>
              <a:t>BPS Decadal Survey Report will directly influence BPS funding allocations </a:t>
            </a:r>
          </a:p>
          <a:p>
            <a:pPr marL="457200" lvl="1" indent="0">
              <a:buNone/>
            </a:pPr>
            <a:r>
              <a:rPr lang="en-US" dirty="0"/>
              <a:t>⇒ critically important for community to respond strongly</a:t>
            </a:r>
          </a:p>
          <a:p>
            <a:r>
              <a:rPr lang="en-US" dirty="0"/>
              <a:t>Community response mechanism is through 5-page white papers</a:t>
            </a:r>
          </a:p>
          <a:p>
            <a:pPr lvl="1"/>
            <a:r>
              <a:rPr lang="en-US" dirty="0"/>
              <a:t>Jun 17: Call for White papers released</a:t>
            </a:r>
          </a:p>
          <a:p>
            <a:pPr lvl="1"/>
            <a:r>
              <a:rPr lang="en-US" dirty="0"/>
              <a:t>Oct 31: Topical White Papers due</a:t>
            </a:r>
          </a:p>
          <a:p>
            <a:pPr lvl="2"/>
            <a:r>
              <a:rPr lang="en-US" dirty="0"/>
              <a:t>Science, theory, technology, experiments, programmatic recommendations, etc.</a:t>
            </a:r>
          </a:p>
          <a:p>
            <a:pPr lvl="1"/>
            <a:r>
              <a:rPr lang="en-US" dirty="0"/>
              <a:t>Dec 23: Research Campaign White Papers due</a:t>
            </a:r>
          </a:p>
          <a:p>
            <a:pPr lvl="2"/>
            <a:r>
              <a:rPr lang="en-US" dirty="0"/>
              <a:t>Dedicated missions, sequence of experiments</a:t>
            </a:r>
          </a:p>
          <a:p>
            <a:r>
              <a:rPr lang="en-US" dirty="0"/>
              <a:t>White papers are made public</a:t>
            </a:r>
          </a:p>
          <a:p>
            <a:r>
              <a:rPr lang="en-US" dirty="0"/>
              <a:t>Teaming encouraged, including international contributions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4EE7-0959-5941-A956-C98096FC5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93A3-AF72-184D-A1DF-D941C071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</p:spTree>
    <p:extLst>
      <p:ext uri="{BB962C8B-B14F-4D97-AF65-F5344CB8AC3E}">
        <p14:creationId xmlns:p14="http://schemas.microsoft.com/office/powerpoint/2010/main" val="330771820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A1C6-D888-4A42-8F20-2225E369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Physics White Paper Decadal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DA16-5550-014A-B493-BA51E3D2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Atom Physics – Apr 23, 2021</a:t>
            </a:r>
          </a:p>
          <a:p>
            <a:r>
              <a:rPr lang="en-US" dirty="0"/>
              <a:t>Dusty/Complex Plasmas &amp; Lunar Dust Physics – May 26-27, 2021</a:t>
            </a:r>
          </a:p>
          <a:p>
            <a:r>
              <a:rPr lang="en-US" dirty="0"/>
              <a:t>Quantum Entanglement Physics – June 3, 2021</a:t>
            </a:r>
          </a:p>
          <a:p>
            <a:r>
              <a:rPr lang="en-US" dirty="0"/>
              <a:t>Physics with Atom Interferometers – June 11, 2021</a:t>
            </a:r>
          </a:p>
          <a:p>
            <a:r>
              <a:rPr lang="en-US" dirty="0"/>
              <a:t>Physics with Optical Clocks – June 17, 2021</a:t>
            </a:r>
          </a:p>
          <a:p>
            <a:endParaRPr lang="en-US" dirty="0"/>
          </a:p>
          <a:p>
            <a:r>
              <a:rPr lang="en-US" dirty="0"/>
              <a:t>Fundamental Physics on the Lunar Surface – Aug 18, 2021</a:t>
            </a:r>
          </a:p>
          <a:p>
            <a:pPr lvl="1"/>
            <a:r>
              <a:rPr lang="en-US" dirty="0"/>
              <a:t>White Paper Objective –&gt; BPS Decadal priority recommendations</a:t>
            </a:r>
          </a:p>
          <a:p>
            <a:pPr lvl="2"/>
            <a:r>
              <a:rPr lang="en-US" dirty="0"/>
              <a:t>BPS funds community aimed towards fundamental physics research on lunar surface</a:t>
            </a:r>
          </a:p>
          <a:p>
            <a:pPr lvl="2"/>
            <a:r>
              <a:rPr lang="en-US" dirty="0"/>
              <a:t>BPS funds development of Keystone mission(s) for lunar surface</a:t>
            </a:r>
          </a:p>
          <a:p>
            <a:r>
              <a:rPr lang="en-US" dirty="0"/>
              <a:t>White Papers must Focus on Science, but can have many flavors</a:t>
            </a:r>
          </a:p>
          <a:p>
            <a:pPr lvl="1"/>
            <a:r>
              <a:rPr lang="en-US" dirty="0"/>
              <a:t>Experiments, Theory, Technology, Missions, etc.</a:t>
            </a:r>
          </a:p>
          <a:p>
            <a:pPr lvl="2"/>
            <a:r>
              <a:rPr lang="en-US" dirty="0"/>
              <a:t>Gravitational Wave Detectors and Fundamental Physics</a:t>
            </a:r>
          </a:p>
          <a:p>
            <a:pPr lvl="2"/>
            <a:r>
              <a:rPr lang="en-US" dirty="0"/>
              <a:t>Lunar Laser Ranging and Fundamental Physics</a:t>
            </a:r>
          </a:p>
          <a:p>
            <a:pPr lvl="2"/>
            <a:r>
              <a:rPr lang="en-US" dirty="0"/>
              <a:t>Exploration topics: positioning, navigation, timing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33F33-D774-E645-92ED-F3F247292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DF454-9E3D-954E-86D6-ADD01B71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</p:spTree>
    <p:extLst>
      <p:ext uri="{BB962C8B-B14F-4D97-AF65-F5344CB8AC3E}">
        <p14:creationId xmlns:p14="http://schemas.microsoft.com/office/powerpoint/2010/main" val="138425980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1631-FBA5-234F-AFCD-AEB02081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white papers: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7AC57-3429-B44B-A2F1-7F895B7F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white papers are sought:</a:t>
            </a:r>
          </a:p>
          <a:p>
            <a:pPr lvl="1"/>
            <a:r>
              <a:rPr lang="en-US" dirty="0"/>
              <a:t>Topical white papers (</a:t>
            </a:r>
            <a:r>
              <a:rPr lang="en-US" u="sng" dirty="0"/>
              <a:t>due Oct 31, 2021</a:t>
            </a:r>
            <a:r>
              <a:rPr lang="en-US" dirty="0"/>
              <a:t>) that focus on a single research area, scientific investigation or experiment. There is no specify minimum cost or maximum duration; </a:t>
            </a:r>
          </a:p>
          <a:p>
            <a:pPr lvl="2"/>
            <a:r>
              <a:rPr lang="en-US" dirty="0"/>
              <a:t>i.e., GW wave detection from the moon, as a high value research topic (one-two papers)</a:t>
            </a:r>
          </a:p>
          <a:p>
            <a:pPr lvl="1"/>
            <a:r>
              <a:rPr lang="en-US" dirty="0"/>
              <a:t>Research Campaign white papers (</a:t>
            </a:r>
            <a:r>
              <a:rPr lang="en-US" u="sng" dirty="0"/>
              <a:t>due Dec 23, 2021</a:t>
            </a:r>
            <a:r>
              <a:rPr lang="en-US" dirty="0"/>
              <a:t>) that address broad or large-scale goals and may span multiple topics or disciplines, multiple missions, or multiple platforms, but that logically aggregate into a single, defined mission concept. Such proposed campaigns will have a minimum total project cost of $100M, may include a dedicated spaceflight, and will have a maximum duration of 10 years.</a:t>
            </a:r>
          </a:p>
          <a:p>
            <a:pPr lvl="2"/>
            <a:r>
              <a:rPr lang="en-US" dirty="0"/>
              <a:t>i.e., Various proposals to implement a moon-based GW observatory (as many as needed)</a:t>
            </a:r>
          </a:p>
          <a:p>
            <a:pPr lvl="1"/>
            <a:endParaRPr lang="en-US" dirty="0"/>
          </a:p>
          <a:p>
            <a:r>
              <a:rPr lang="en-US" dirty="0"/>
              <a:t>Your white paper should articulate how the proposed science represents one or more of the following priorities: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Science that can or must be done in space, with anticipated value to human exploration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Science that can be done in space, with anticipated value to humans on Earth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Science that can be done in space, because the reduced gravity environment enables cleaner analysis of   fundamental 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603B-F973-7348-B849-3A86750F1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8BCF-FBF9-D741-862A-27F42D0B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Gravitational wave detection at the moon | October 14-15,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031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at_earth_eating_mouse_moon-7517.jpg">
            <a:extLst>
              <a:ext uri="{FF2B5EF4-FFF2-40B4-BE49-F238E27FC236}">
                <a16:creationId xmlns:a16="http://schemas.microsoft.com/office/drawing/2014/main" id="{D031580F-A492-A641-9AED-5AFE60B7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74E8AA4C-E251-DF46-AD0B-16A15643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079" y="5064826"/>
            <a:ext cx="52578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x-none" altLang="x-none">
              <a:solidFill>
                <a:schemeClr val="tx1"/>
              </a:solidFill>
              <a:latin typeface="Arial Rounded MT Bold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9857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A4F1-D0A6-CB41-8F0A-4A99E8A5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/>
              <a:t>Back to the Future:  Lunar Mission Set During 2021 – 2028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8CD3-F4BC-494C-AB84-17D6E266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Unprecedented number of Lunar missions: </a:t>
            </a:r>
          </a:p>
          <a:p>
            <a:pPr lvl="1"/>
            <a:r>
              <a:rPr lang="en-US" dirty="0"/>
              <a:t>Lunar traffic: 42+ missions are planned, including 68+ space vehicles, involving 10+ national space agencies. </a:t>
            </a:r>
          </a:p>
          <a:p>
            <a:pPr lvl="1"/>
            <a:r>
              <a:rPr lang="en-US" dirty="0"/>
              <a:t>Prominent presence of private space industry, e.g., SpaceX, Moon Express, Astrobotic, Blue Origin, Sierra Nevada Corp, </a:t>
            </a:r>
            <a:r>
              <a:rPr lang="en-US" dirty="0" err="1"/>
              <a:t>Masten</a:t>
            </a:r>
            <a:r>
              <a:rPr lang="en-US" dirty="0"/>
              <a:t> Space Systems, etc.</a:t>
            </a:r>
          </a:p>
          <a:p>
            <a:r>
              <a:rPr lang="en-US" dirty="0"/>
              <a:t>Emerging trends in cislunar activities: </a:t>
            </a:r>
          </a:p>
          <a:p>
            <a:pPr lvl="1"/>
            <a:r>
              <a:rPr lang="en-US" dirty="0"/>
              <a:t>Lunar surface exploration: 16+ missions will deploy a lander, a rover, or both.</a:t>
            </a:r>
          </a:p>
          <a:p>
            <a:pPr lvl="1"/>
            <a:r>
              <a:rPr lang="en-US" dirty="0"/>
              <a:t>Emergence of Lunar relay orbiters: 4+ lunar relay orbiters to serve landed vehicles; navigational beacons.</a:t>
            </a:r>
          </a:p>
          <a:p>
            <a:pPr lvl="1"/>
            <a:r>
              <a:rPr lang="en-US" dirty="0"/>
              <a:t>SmallSat/CubeSat missions: 16+ CubeSat and 8+ SmallSat lunar missions (many more are expected).</a:t>
            </a:r>
          </a:p>
          <a:p>
            <a:pPr lvl="1"/>
            <a:r>
              <a:rPr lang="en-US" dirty="0"/>
              <a:t>Mix of crewed/robotic missions both in orbit and on the lunar surface.</a:t>
            </a:r>
          </a:p>
          <a:p>
            <a:pPr lvl="1"/>
            <a:r>
              <a:rPr lang="en-US" dirty="0"/>
              <a:t>Commercially “owned” landers will deliver science instruments/tech demos on the moon.</a:t>
            </a:r>
            <a:endParaRPr lang="ru-RU" dirty="0"/>
          </a:p>
          <a:p>
            <a:r>
              <a:rPr lang="en-US" dirty="0"/>
              <a:t>Major technology advancements/science opportunities are expected:</a:t>
            </a:r>
          </a:p>
          <a:p>
            <a:pPr lvl="1"/>
            <a:r>
              <a:rPr lang="en-US" dirty="0"/>
              <a:t>Emergence of long duration sensor networks (power permitting) on the surface. </a:t>
            </a:r>
          </a:p>
          <a:p>
            <a:pPr lvl="1"/>
            <a:r>
              <a:rPr lang="en-US" dirty="0"/>
              <a:t>Increased interest in lunar far side: quite a few landers/rovers on the far side of the South Pole, etc. </a:t>
            </a:r>
          </a:p>
          <a:p>
            <a:pPr lvl="1"/>
            <a:r>
              <a:rPr lang="en-US" dirty="0"/>
              <a:t>Opportunities of optical (nearside) and radio (far side) telescopes for astronomy/cosmology. </a:t>
            </a:r>
          </a:p>
          <a:p>
            <a:r>
              <a:rPr lang="en-US" dirty="0"/>
              <a:t>What is the role of Fundamental Physics in these activities?</a:t>
            </a:r>
          </a:p>
          <a:p>
            <a:pPr lvl="1"/>
            <a:r>
              <a:rPr lang="en-US" dirty="0"/>
              <a:t>Lunar laser ranging (LLR), new CCRs, optical transceivers/telescopes, lunar radio ranging (LRR), etc.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0AC1-A46B-8545-BC9C-9768040FD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6163-F606-5448-9F65-9F89987A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</p:spTree>
    <p:extLst>
      <p:ext uri="{BB962C8B-B14F-4D97-AF65-F5344CB8AC3E}">
        <p14:creationId xmlns:p14="http://schemas.microsoft.com/office/powerpoint/2010/main" val="196309472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3DAC-2A75-DB4D-A792-1162C4F5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 is a Legacy of the Apollo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DD4D-1C9F-404A-871E-C4F947AB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Apollo 11 array In 1969 initiated a shift from analyzing lunar position angles to ranges. The present-day range accuracy is ~5 mm, limited by Earth’s atmosphere.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DFE4F-FA9C-B942-9DD0-7F47C55C2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82FCD2-6ADC-B24E-A03A-DE9023A44759}"/>
              </a:ext>
            </a:extLst>
          </p:cNvPr>
          <p:cNvGrpSpPr>
            <a:grpSpLocks noChangeAspect="1"/>
          </p:cNvGrpSpPr>
          <p:nvPr/>
        </p:nvGrpSpPr>
        <p:grpSpPr>
          <a:xfrm>
            <a:off x="8542023" y="1762091"/>
            <a:ext cx="2596717" cy="2428814"/>
            <a:chOff x="5260183" y="-28985"/>
            <a:chExt cx="3903663" cy="3651250"/>
          </a:xfrm>
        </p:grpSpPr>
        <p:pic>
          <p:nvPicPr>
            <p:cNvPr id="7" name="Picture 7" descr="moon_annotate">
              <a:extLst>
                <a:ext uri="{FF2B5EF4-FFF2-40B4-BE49-F238E27FC236}">
                  <a16:creationId xmlns:a16="http://schemas.microsoft.com/office/drawing/2014/main" id="{FFDF5457-9B19-434A-B341-5F4F8980A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60183" y="-28985"/>
              <a:ext cx="3903663" cy="36512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D13A2D-BDCB-B94B-A169-52490563FB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2725" y="1819275"/>
              <a:ext cx="457200" cy="457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30000"/>
                </a:spcBef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30000"/>
                </a:spcBef>
                <a:buFont typeface="Arial" panose="020B0604020202020204" pitchFamily="34" charset="0"/>
                <a:buChar char="–"/>
                <a:defRPr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30000"/>
                </a:spcBef>
                <a:buSzPct val="120000"/>
                <a:buChar char="•"/>
                <a:defRPr sz="14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10000"/>
                </a:lnSpc>
                <a:spcBef>
                  <a:spcPct val="30000"/>
                </a:spcBef>
                <a:buChar char="–"/>
                <a:defRPr sz="1200"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10000"/>
                </a:lnSpc>
                <a:spcBef>
                  <a:spcPct val="30000"/>
                </a:spcBef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sz="2400">
                <a:solidFill>
                  <a:srgbClr val="0A50A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1EA29F1-7AC4-D743-9663-A60C95A1E3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67625" y="1819275"/>
              <a:ext cx="457200" cy="457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30000"/>
                </a:spcBef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30000"/>
                </a:spcBef>
                <a:buFont typeface="Arial" panose="020B0604020202020204" pitchFamily="34" charset="0"/>
                <a:buChar char="–"/>
                <a:defRPr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30000"/>
                </a:spcBef>
                <a:buSzPct val="120000"/>
                <a:buChar char="•"/>
                <a:defRPr sz="14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10000"/>
                </a:lnSpc>
                <a:spcBef>
                  <a:spcPct val="30000"/>
                </a:spcBef>
                <a:buChar char="–"/>
                <a:defRPr sz="1200"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10000"/>
                </a:lnSpc>
                <a:spcBef>
                  <a:spcPct val="30000"/>
                </a:spcBef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sz="2400">
                <a:solidFill>
                  <a:srgbClr val="0A50A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0FFBAE9A-81E5-284B-A542-1B3C39E514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81850" y="1095375"/>
              <a:ext cx="457200" cy="457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30000"/>
                </a:spcBef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30000"/>
                </a:spcBef>
                <a:buFont typeface="Arial" panose="020B0604020202020204" pitchFamily="34" charset="0"/>
                <a:buChar char="–"/>
                <a:defRPr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30000"/>
                </a:spcBef>
                <a:buSzPct val="120000"/>
                <a:buChar char="•"/>
                <a:defRPr sz="14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10000"/>
                </a:lnSpc>
                <a:spcBef>
                  <a:spcPct val="30000"/>
                </a:spcBef>
                <a:buChar char="–"/>
                <a:defRPr sz="1200"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10000"/>
                </a:lnSpc>
                <a:spcBef>
                  <a:spcPct val="30000"/>
                </a:spcBef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sz="2400">
                <a:solidFill>
                  <a:srgbClr val="0A50A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10888E96-2396-8B4F-98A6-3E0652825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20025" y="1152525"/>
              <a:ext cx="457200" cy="4572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30000"/>
                </a:spcBef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30000"/>
                </a:spcBef>
                <a:buFont typeface="Arial" panose="020B0604020202020204" pitchFamily="34" charset="0"/>
                <a:buChar char="–"/>
                <a:defRPr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30000"/>
                </a:spcBef>
                <a:buSzPct val="120000"/>
                <a:buChar char="•"/>
                <a:defRPr sz="14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10000"/>
                </a:lnSpc>
                <a:spcBef>
                  <a:spcPct val="30000"/>
                </a:spcBef>
                <a:buChar char="–"/>
                <a:defRPr sz="1200"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10000"/>
                </a:lnSpc>
                <a:spcBef>
                  <a:spcPct val="30000"/>
                </a:spcBef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sz="2400">
                <a:solidFill>
                  <a:srgbClr val="0A50A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47D879AA-C237-E544-9FAD-FB6DDEDDE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48425" y="704850"/>
              <a:ext cx="457200" cy="4572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30000"/>
                </a:spcBef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110000"/>
                </a:lnSpc>
                <a:spcBef>
                  <a:spcPct val="30000"/>
                </a:spcBef>
                <a:buFont typeface="Arial" panose="020B0604020202020204" pitchFamily="34" charset="0"/>
                <a:buChar char="–"/>
                <a:defRPr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110000"/>
                </a:lnSpc>
                <a:spcBef>
                  <a:spcPct val="30000"/>
                </a:spcBef>
                <a:buSzPct val="120000"/>
                <a:buChar char="•"/>
                <a:defRPr sz="14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110000"/>
                </a:lnSpc>
                <a:spcBef>
                  <a:spcPct val="30000"/>
                </a:spcBef>
                <a:buChar char="–"/>
                <a:defRPr sz="1200">
                  <a:solidFill>
                    <a:srgbClr val="0A50A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110000"/>
                </a:lnSpc>
                <a:spcBef>
                  <a:spcPct val="30000"/>
                </a:spcBef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sz="1000">
                  <a:solidFill>
                    <a:srgbClr val="6C18B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sz="2400">
                <a:solidFill>
                  <a:srgbClr val="0A50A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55694B0-1D40-FE4B-AEFD-94EAE008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682" y="1741742"/>
            <a:ext cx="2570412" cy="1923251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436696-F559-4748-B8D0-30809494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600" y="1736963"/>
            <a:ext cx="3082460" cy="2545227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E1777505-7D96-3C4C-AE70-9F7531DCF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536" y="1751714"/>
            <a:ext cx="946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–"/>
              <a:defRPr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Apollo 14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DBEA8B0-1034-BB44-81FB-FECEAD28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231" y="1773966"/>
            <a:ext cx="946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–"/>
              <a:defRPr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Apollo 11</a:t>
            </a:r>
          </a:p>
        </p:txBody>
      </p:sp>
      <p:pic>
        <p:nvPicPr>
          <p:cNvPr id="17" name="Picture 6" descr="lunokhod">
            <a:extLst>
              <a:ext uri="{FF2B5EF4-FFF2-40B4-BE49-F238E27FC236}">
                <a16:creationId xmlns:a16="http://schemas.microsoft.com/office/drawing/2014/main" id="{D029B1B9-CCC4-CB41-AEA6-E134EE76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75" y="4161862"/>
            <a:ext cx="2127637" cy="1722602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3EAC8A3-AC99-C844-966A-1029705C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4961" r="9224"/>
          <a:stretch>
            <a:fillRect/>
          </a:stretch>
        </p:blipFill>
        <p:spPr>
          <a:xfrm>
            <a:off x="1028925" y="3734900"/>
            <a:ext cx="1462617" cy="2152814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345E3DD6-E21E-9240-8209-E709456B1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8082" y="4161862"/>
            <a:ext cx="14424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–"/>
              <a:defRPr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Lunokhod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 &amp; 2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12287C0-9D2B-C045-BABE-2FBAE81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24" y="5589170"/>
            <a:ext cx="1444825" cy="2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panose="05000000000000000000" pitchFamily="2" charset="2"/>
              <a:buChar char="n"/>
              <a:defRPr sz="2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–"/>
              <a:defRPr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Aldrin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Apollo 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DBF25B-208F-AB44-A9E0-8EF5645F8B7C}"/>
              </a:ext>
            </a:extLst>
          </p:cNvPr>
          <p:cNvSpPr>
            <a:spLocks noChangeAspect="1"/>
          </p:cNvSpPr>
          <p:nvPr/>
        </p:nvSpPr>
        <p:spPr>
          <a:xfrm>
            <a:off x="6679989" y="5602400"/>
            <a:ext cx="30660" cy="3245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8E6AF7-C6F7-E248-A9B4-37C526AF2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580" y="3583681"/>
            <a:ext cx="6504847" cy="2294766"/>
          </a:xfrm>
          <a:prstGeom prst="rect">
            <a:avLst/>
          </a:prstGeom>
          <a:ln w="3175">
            <a:solidFill>
              <a:srgbClr val="0F41CD"/>
            </a:solidFill>
          </a:ln>
        </p:spPr>
      </p:pic>
      <p:pic>
        <p:nvPicPr>
          <p:cNvPr id="30" name="Picture 3" descr="A15_LRRRfull">
            <a:extLst>
              <a:ext uri="{FF2B5EF4-FFF2-40B4-BE49-F238E27FC236}">
                <a16:creationId xmlns:a16="http://schemas.microsoft.com/office/drawing/2014/main" id="{5EB30288-F700-454D-A4EA-E387A441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71" y="1751713"/>
            <a:ext cx="1803204" cy="18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>
            <a:extLst>
              <a:ext uri="{FF2B5EF4-FFF2-40B4-BE49-F238E27FC236}">
                <a16:creationId xmlns:a16="http://schemas.microsoft.com/office/drawing/2014/main" id="{D47F1521-D6C1-4A4F-AA3F-4D3CA366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989" y="1773966"/>
            <a:ext cx="9316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charset="0"/>
                <a:ea typeface="Arial Unicode MS" charset="0"/>
                <a:cs typeface="Arial Unicode MS"/>
              </a:rPr>
              <a:t>Apollo 15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F4240EC1-2D59-3941-B5E7-2953D13A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083" y="3662594"/>
            <a:ext cx="1601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8B20A"/>
                </a:solidFill>
                <a:latin typeface="Arial Rounded MT Bold" charset="0"/>
                <a:ea typeface="Arial Unicode MS" charset="0"/>
              </a:rPr>
              <a:t>big telescope,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8B20A"/>
                </a:solidFill>
                <a:latin typeface="Arial Rounded MT Bold" charset="0"/>
                <a:ea typeface="Arial Unicode MS" charset="0"/>
              </a:rPr>
              <a:t>wide laser pulse</a:t>
            </a:r>
            <a:endParaRPr lang="en-US" altLang="en-US" sz="1400" dirty="0">
              <a:solidFill>
                <a:srgbClr val="06DD24"/>
              </a:solidFill>
              <a:latin typeface="Arial Rounded MT Bold" charset="0"/>
              <a:ea typeface="Arial Unicode MS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2B14D4AB-7103-FB43-B842-C832ADAF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675" y="4783663"/>
            <a:ext cx="1821646" cy="5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8B20A"/>
                </a:solidFill>
                <a:latin typeface="Arial Rounded MT Bold" charset="0"/>
                <a:ea typeface="Arial Unicode MS" charset="0"/>
              </a:rPr>
              <a:t>small telescope,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8B20A"/>
                </a:solidFill>
                <a:latin typeface="Arial Rounded MT Bold" charset="0"/>
                <a:ea typeface="Arial Unicode MS" charset="0"/>
              </a:rPr>
              <a:t>narrow laser pulse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0C54BB2-1F2F-BC4B-ABA1-FCC620D7DCBC}"/>
              </a:ext>
            </a:extLst>
          </p:cNvPr>
          <p:cNvSpPr txBox="1">
            <a:spLocks/>
          </p:cNvSpPr>
          <p:nvPr/>
        </p:nvSpPr>
        <p:spPr>
          <a:xfrm>
            <a:off x="1393731" y="5989055"/>
            <a:ext cx="9350464" cy="447491"/>
          </a:xfrm>
          <a:prstGeom prst="rect">
            <a:avLst/>
          </a:prstGeom>
          <a:solidFill>
            <a:srgbClr val="0033CC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>
                <a:solidFill>
                  <a:prstClr val="white"/>
                </a:solidFill>
                <a:latin typeface="Arial Rounded MT Bold" panose="020F0704030504030204" pitchFamily="34" charset="77"/>
              </a:rPr>
              <a:t>LLR is the longest running successful experiment in the history of space sciences</a:t>
            </a: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EACF5C8B-2212-F14B-B367-9FFD05E4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824" y="3731468"/>
            <a:ext cx="1674497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A50A1"/>
                </a:solidFill>
                <a:ea typeface="Arial Unicode MS" charset="0"/>
              </a:rPr>
              <a:t>WRMS of data fit today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A50A1"/>
                </a:solidFill>
                <a:ea typeface="Arial Unicode MS" charset="0"/>
              </a:rPr>
              <a:t>1.5 cm</a:t>
            </a:r>
            <a:endParaRPr lang="en-US" altLang="en-US" sz="1200" baseline="30000" dirty="0">
              <a:solidFill>
                <a:srgbClr val="0A50A1"/>
              </a:solidFill>
              <a:ea typeface="Arial Unicode MS" charset="0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601D276D-6416-4B41-86DF-E1163BD6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139" y="3957098"/>
            <a:ext cx="1893724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Arial Rounded MT Bold" charset="0"/>
                <a:ea typeface="Arial Unicode MS" charset="0"/>
              </a:rPr>
              <a:t>Near-Term Goal: </a:t>
            </a:r>
            <a:br>
              <a:rPr lang="en-US" altLang="en-US" sz="1200" dirty="0">
                <a:solidFill>
                  <a:srgbClr val="FF0000"/>
                </a:solidFill>
                <a:latin typeface="Arial Rounded MT Bold" charset="0"/>
                <a:ea typeface="Arial Unicode MS" charset="0"/>
              </a:rPr>
            </a:br>
            <a:r>
              <a:rPr lang="en-US" altLang="en-US" sz="1200" dirty="0">
                <a:solidFill>
                  <a:srgbClr val="FF0000"/>
                </a:solidFill>
                <a:latin typeface="Arial Rounded MT Bold" charset="0"/>
                <a:ea typeface="Arial Unicode MS" charset="0"/>
              </a:rPr>
              <a:t>WRMS post fit residuals </a:t>
            </a:r>
            <a:br>
              <a:rPr lang="en-US" altLang="en-US" sz="1200" dirty="0">
                <a:solidFill>
                  <a:srgbClr val="FF0000"/>
                </a:solidFill>
                <a:latin typeface="Arial Rounded MT Bold" charset="0"/>
                <a:ea typeface="Arial Unicode MS" charset="0"/>
              </a:rPr>
            </a:br>
            <a:r>
              <a:rPr lang="en-US" altLang="en-US" sz="1200" dirty="0">
                <a:solidFill>
                  <a:srgbClr val="FF0000"/>
                </a:solidFill>
                <a:latin typeface="Arial Rounded MT Bold" charset="0"/>
                <a:ea typeface="Arial Unicode MS" charset="0"/>
              </a:rPr>
              <a:t>1 mm</a:t>
            </a:r>
            <a:endParaRPr lang="en-US" altLang="en-US" sz="1200" baseline="30000" dirty="0">
              <a:solidFill>
                <a:srgbClr val="FF0000"/>
              </a:solidFill>
              <a:latin typeface="Arial Rounded MT Bold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4228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C9CE-580C-5E48-BA9C-84A700B4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General Relativity with LLR</a:t>
            </a:r>
          </a:p>
        </p:txBody>
      </p:sp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89493980-BF8D-E94D-9AE4-12F15D40A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247" y="5794197"/>
            <a:ext cx="2217225" cy="2719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0298-CAB0-5D42-9847-11F0114A0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43773-0373-C44A-9F8A-26CDE530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3D2EF0-E25F-254E-80E0-023D9EA9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400">
              <a:solidFill>
                <a:srgbClr val="0A50A1"/>
              </a:solidFill>
              <a:latin typeface="Arial Rounded MT Bold" charset="0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7AC8929-34A7-7245-8A5E-301E94A14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2013" y="1431925"/>
          <a:ext cx="56134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" name="Equation" r:id="rId4" imgW="4216400" imgH="939800" progId="Equation.DSMT4">
                  <p:embed/>
                </p:oleObj>
              </mc:Choice>
              <mc:Fallback>
                <p:oleObj name="Equation" r:id="rId4" imgW="4216400" imgH="939800" progId="Equation.DSMT4">
                  <p:embed/>
                  <p:pic>
                    <p:nvPicPr>
                      <p:cNvPr id="4464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1431925"/>
                        <a:ext cx="561340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DB5D9715-F887-A14B-925E-D2E4C5D7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187" y="2895600"/>
            <a:ext cx="5885813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600" dirty="0">
                <a:solidFill>
                  <a:srgbClr val="0A50A1"/>
                </a:solidFill>
              </a:rPr>
              <a:t>If </a:t>
            </a:r>
            <a:r>
              <a:rPr lang="en-US" altLang="en-US" sz="1600" i="1" dirty="0">
                <a:solidFill>
                  <a:srgbClr val="0A50A1"/>
                </a:solidFill>
                <a:sym typeface="Symbol" charset="2"/>
              </a:rPr>
              <a:t>𝜂 </a:t>
            </a:r>
            <a:r>
              <a:rPr lang="en-US" altLang="en-US" sz="1600" dirty="0">
                <a:solidFill>
                  <a:srgbClr val="0A50A1"/>
                </a:solidFill>
                <a:sym typeface="Symbol" charset="2"/>
              </a:rPr>
              <a:t>=1, this would produce a </a:t>
            </a:r>
            <a:r>
              <a:rPr lang="en-US" altLang="en-US" sz="1600" dirty="0">
                <a:solidFill>
                  <a:srgbClr val="FF0000"/>
                </a:solidFill>
                <a:sym typeface="Symbol" charset="2"/>
              </a:rPr>
              <a:t>13.1 m</a:t>
            </a:r>
            <a:r>
              <a:rPr lang="en-US" altLang="en-US" sz="1600" dirty="0">
                <a:solidFill>
                  <a:srgbClr val="0A50A1"/>
                </a:solidFill>
                <a:sym typeface="Symbol" charset="2"/>
              </a:rPr>
              <a:t> displacement of lunar orbit.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600" dirty="0">
                <a:solidFill>
                  <a:srgbClr val="0A50A1"/>
                </a:solidFill>
                <a:sym typeface="Symbol" charset="2"/>
              </a:rPr>
              <a:t>By 2020, range accuracy is </a:t>
            </a:r>
            <a:r>
              <a:rPr lang="en-US" altLang="en-US" sz="1600" dirty="0">
                <a:solidFill>
                  <a:srgbClr val="FF0000"/>
                </a:solidFill>
                <a:sym typeface="Symbol" charset="2"/>
              </a:rPr>
              <a:t>∼1.4 cm</a:t>
            </a:r>
            <a:r>
              <a:rPr lang="en-US" altLang="en-US" sz="1600" dirty="0">
                <a:solidFill>
                  <a:srgbClr val="0A50A1"/>
                </a:solidFill>
                <a:sym typeface="Symbol" charset="2"/>
              </a:rPr>
              <a:t>,  the effect was not seen. </a:t>
            </a:r>
          </a:p>
        </p:txBody>
      </p:sp>
      <p:sp>
        <p:nvSpPr>
          <p:cNvPr id="9" name="Rectangle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5982144-D4FC-1B40-835D-EF55E383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3648075"/>
            <a:ext cx="4614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SzPct val="120000"/>
              <a:buFont typeface="Wingdings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 Rounded MT Bold" charset="0"/>
              </a:rPr>
              <a:t>LLR results (April 2020):</a:t>
            </a:r>
          </a:p>
        </p:txBody>
      </p:sp>
      <p:sp>
        <p:nvSpPr>
          <p:cNvPr id="11" name="Rectangle 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E3CF17E-2645-7F4D-B476-8CDD6053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473" y="4278428"/>
            <a:ext cx="2969083" cy="2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Wingdings" charset="2"/>
              <a:buNone/>
            </a:pPr>
            <a:r>
              <a:rPr lang="en-US" altLang="en-US" sz="1400" dirty="0"/>
              <a:t>–  close to the Microscope (2019):  </a:t>
            </a:r>
          </a:p>
        </p:txBody>
      </p:sp>
      <p:sp>
        <p:nvSpPr>
          <p:cNvPr id="13" name="Rectangle 11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1F5504F-5CD0-2040-8087-D1DB06AA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692" y="4740486"/>
            <a:ext cx="3707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US" altLang="en-US" sz="1400" dirty="0"/>
              <a:t>–  test of the Strong Equivalence Principle </a:t>
            </a:r>
          </a:p>
        </p:txBody>
      </p:sp>
      <p:sp>
        <p:nvSpPr>
          <p:cNvPr id="15" name="Rectangle 1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6CD455F-82C5-394B-91C4-FB2F616D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35" y="5279964"/>
            <a:ext cx="21240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Wingdings" charset="2"/>
              <a:buNone/>
            </a:pPr>
            <a:r>
              <a:rPr lang="en-US" altLang="en-US" sz="1400" dirty="0"/>
              <a:t>Using Cassini ’03 result</a:t>
            </a:r>
            <a:endParaRPr lang="en-US" altLang="en-US" sz="1400" dirty="0">
              <a:sym typeface="Symbol" charset="2"/>
            </a:endParaRPr>
          </a:p>
        </p:txBody>
      </p:sp>
      <p:sp>
        <p:nvSpPr>
          <p:cNvPr id="18" name="Rectangle 1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52AB785-6C9D-9444-824F-EBD36716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303" y="5725066"/>
            <a:ext cx="2078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Wingdings" charset="2"/>
              <a:buNone/>
            </a:pPr>
            <a:r>
              <a:rPr lang="en-US" altLang="en-US" sz="1400" dirty="0"/>
              <a:t>Geodetic / de Sitter-Fokker precession 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41BADA6F-2A61-D143-B802-2FA928641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52300"/>
            <a:ext cx="458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400" dirty="0">
                <a:solidFill>
                  <a:srgbClr val="0A50A1"/>
                </a:solidFill>
              </a:rPr>
              <a:t>27,485 normal points through April  20, 2020, </a:t>
            </a:r>
            <a:br>
              <a:rPr lang="en-US" altLang="en-US" sz="1400" dirty="0">
                <a:solidFill>
                  <a:srgbClr val="0A50A1"/>
                </a:solidFill>
              </a:rPr>
            </a:br>
            <a:r>
              <a:rPr lang="en-US" altLang="en-US" sz="1400" dirty="0">
                <a:solidFill>
                  <a:srgbClr val="0A50A1"/>
                </a:solidFill>
              </a:rPr>
              <a:t>in green and IR from OCA, APOLLO, MLRS, and HALA</a:t>
            </a:r>
          </a:p>
        </p:txBody>
      </p:sp>
      <p:pic>
        <p:nvPicPr>
          <p:cNvPr id="21" name="Picture 25" descr="main-physics">
            <a:extLst>
              <a:ext uri="{FF2B5EF4-FFF2-40B4-BE49-F238E27FC236}">
                <a16:creationId xmlns:a16="http://schemas.microsoft.com/office/drawing/2014/main" id="{1AC82BEB-066C-CB43-85CB-1EBA0757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04888"/>
            <a:ext cx="3160713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id="{4B3E926E-745F-A54C-8831-EC4184F2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85838"/>
            <a:ext cx="6183313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1" compatLnSpc="1">
            <a:prstTxWarp prst="textNoShape">
              <a:avLst/>
            </a:prstTxWarp>
          </a:bodyPr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F41CD"/>
                </a:solidFill>
                <a:latin typeface="+mn-lt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SzPct val="120000"/>
              <a:buFont typeface="Wingdings" charset="2"/>
              <a:buNone/>
            </a:pPr>
            <a:r>
              <a:rPr lang="en-US" altLang="en-US" sz="1800" b="0" dirty="0">
                <a:latin typeface="Arial Rounded MT Bold" charset="0"/>
              </a:rPr>
              <a:t>Violation of the Equivalence Principle in PPN formalism:</a:t>
            </a:r>
          </a:p>
        </p:txBody>
      </p:sp>
      <p:sp>
        <p:nvSpPr>
          <p:cNvPr id="24" name="Rectangle 2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9491B8A-205D-5E49-BB1F-7D5A5885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242" y="578175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r>
              <a:rPr lang="en-US" altLang="en-US" sz="1600" dirty="0"/>
              <a:t>–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4683C4-3984-A347-B12D-85F02E802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962" y="5688638"/>
            <a:ext cx="3135279" cy="2664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1CE9DD-B699-AC46-92DC-6A63CECDB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225" y="5236080"/>
            <a:ext cx="2562042" cy="3004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5C3BCA-E708-F743-9AB5-7B2DBC1248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076" y="4744150"/>
            <a:ext cx="2951494" cy="282054"/>
          </a:xfrm>
          <a:prstGeom prst="rect">
            <a:avLst/>
          </a:prstGeom>
        </p:spPr>
      </p:pic>
      <p:sp>
        <p:nvSpPr>
          <p:cNvPr id="38" name="Rectangle 1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609C84E-3873-A740-8D1F-D40C22BC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046" y="5286626"/>
            <a:ext cx="852692" cy="2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 typeface="Wingdings" charset="2"/>
              <a:buNone/>
            </a:pPr>
            <a:r>
              <a:rPr lang="en-US" altLang="en-US" sz="1400" dirty="0"/>
              <a:t>yielded</a:t>
            </a:r>
            <a:endParaRPr lang="en-US" altLang="en-US" sz="1400" dirty="0">
              <a:sym typeface="Symbol" charset="2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F612CE9-4831-0A4D-A242-B06D404D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252" y="6347237"/>
            <a:ext cx="3487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30000"/>
              </a:spcBef>
              <a:buSzPct val="90000"/>
              <a:buFont typeface="Wingdings" charset="2"/>
              <a:buChar char="n"/>
              <a:defRPr sz="2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1pPr>
            <a:lvl2pPr marL="742950" indent="-285750">
              <a:lnSpc>
                <a:spcPct val="110000"/>
              </a:lnSpc>
              <a:spcBef>
                <a:spcPct val="30000"/>
              </a:spcBef>
              <a:buFont typeface="Arial" charset="0"/>
              <a:buChar char="–"/>
              <a:defRPr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2pPr>
            <a:lvl3pPr marL="1143000" indent="-228600">
              <a:lnSpc>
                <a:spcPct val="110000"/>
              </a:lnSpc>
              <a:spcBef>
                <a:spcPct val="30000"/>
              </a:spcBef>
              <a:buSzPct val="120000"/>
              <a:buChar char="•"/>
              <a:defRPr sz="14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3pPr>
            <a:lvl4pPr marL="1600200" indent="-228600">
              <a:lnSpc>
                <a:spcPct val="110000"/>
              </a:lnSpc>
              <a:spcBef>
                <a:spcPct val="30000"/>
              </a:spcBef>
              <a:buChar char="–"/>
              <a:defRPr sz="1200">
                <a:solidFill>
                  <a:srgbClr val="0A50A1"/>
                </a:solidFill>
                <a:latin typeface="Arial Unicode MS" charset="0"/>
                <a:ea typeface="Arial Unicode MS" charset="0"/>
              </a:defRPr>
            </a:lvl4pPr>
            <a:lvl5pPr marL="2057400" indent="-228600">
              <a:lnSpc>
                <a:spcPct val="110000"/>
              </a:lnSpc>
              <a:spcBef>
                <a:spcPct val="30000"/>
              </a:spcBef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har char="»"/>
              <a:defRPr sz="1000">
                <a:solidFill>
                  <a:srgbClr val="6C18B0"/>
                </a:solidFill>
                <a:latin typeface="Arial Unicode MS" charset="0"/>
                <a:ea typeface="Arial Unicode MS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ＭＳ Ｐゴシック" charset="-128"/>
              </a:rPr>
              <a:t>Hofmann &amp; </a:t>
            </a:r>
            <a:r>
              <a:rPr lang="en-US" altLang="en-US" sz="1200" dirty="0" err="1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ＭＳ Ｐゴシック" charset="-128"/>
              </a:rPr>
              <a:t>Müller</a:t>
            </a:r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ＭＳ Ｐゴシック" charset="-128"/>
              </a:rPr>
              <a:t> CGQ 35 035015 (2018)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dirty="0" err="1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ＭＳ Ｐゴシック" charset="-128"/>
              </a:rPr>
              <a:t>Biskupek</a:t>
            </a:r>
            <a:r>
              <a:rPr lang="en-US" altLang="en-US" sz="1200" dirty="0">
                <a:solidFill>
                  <a:schemeClr val="accent2">
                    <a:lumMod val="75000"/>
                  </a:schemeClr>
                </a:solidFill>
                <a:latin typeface="Helvetica Neue" charset="0"/>
                <a:ea typeface="ＭＳ Ｐゴシック" charset="-128"/>
              </a:rPr>
              <a:t> et al, Universe 7, 34 (2021)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D6C5681-314D-9F4C-AA01-4FCE0AEE6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5724" y="5244448"/>
            <a:ext cx="2201692" cy="2613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CC5595-9F4F-7240-8929-2FBEFBE9F7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5823" y="5986837"/>
            <a:ext cx="3110857" cy="3593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B27783A-FF2A-A145-B4FE-088246BB0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3482" y="987884"/>
            <a:ext cx="2408368" cy="26482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58C1864-678A-BC40-8F25-CB10B4D884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3639" y="3883458"/>
            <a:ext cx="2357583" cy="25744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673B879-D327-D744-A4BD-FCA61070170C}"/>
              </a:ext>
            </a:extLst>
          </p:cNvPr>
          <p:cNvSpPr txBox="1"/>
          <p:nvPr/>
        </p:nvSpPr>
        <p:spPr>
          <a:xfrm>
            <a:off x="10724387" y="2128167"/>
            <a:ext cx="1388238" cy="33855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1CD"/>
                </a:solidFill>
                <a:latin typeface="+mj-lt"/>
              </a:rPr>
              <a:t>EP satisfied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C89B56-67E7-604E-85EC-8546DF045E54}"/>
              </a:ext>
            </a:extLst>
          </p:cNvPr>
          <p:cNvSpPr txBox="1"/>
          <p:nvPr/>
        </p:nvSpPr>
        <p:spPr>
          <a:xfrm>
            <a:off x="10789908" y="5091677"/>
            <a:ext cx="1388238" cy="33855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1CD"/>
                </a:solidFill>
                <a:latin typeface="+mj-lt"/>
              </a:rPr>
              <a:t>EP violated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3240B-6DCE-D143-B81B-8E30BCB214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778" y="4169313"/>
            <a:ext cx="3023915" cy="450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C05EE-4BAA-4849-9752-565973A982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4163" y="4166033"/>
            <a:ext cx="2905582" cy="4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4143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5F5E-C096-684B-B222-27100DEE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LLR: Anticipated Science Results &amp; Value for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BB3E-849C-3044-9A95-86C6C3E4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236" y="1017158"/>
            <a:ext cx="4791564" cy="5339195"/>
          </a:xfrm>
        </p:spPr>
        <p:txBody>
          <a:bodyPr/>
          <a:lstStyle/>
          <a:p>
            <a:r>
              <a:rPr lang="en-US" dirty="0"/>
              <a:t>LLR and Lunar Reference Frame:</a:t>
            </a:r>
          </a:p>
          <a:p>
            <a:pPr lvl="1"/>
            <a:r>
              <a:rPr lang="en-US" dirty="0"/>
              <a:t>Provides 3-D orbit/orient. of the Moon in inertial frame defined by ICRF.</a:t>
            </a:r>
          </a:p>
          <a:p>
            <a:pPr lvl="1"/>
            <a:r>
              <a:rPr lang="en-US" dirty="0"/>
              <a:t>Critical for 1) establishing position &amp; navigating s/c relative to the Moon, 2) determining position on the lunar surface.</a:t>
            </a:r>
          </a:p>
          <a:p>
            <a:pPr lvl="1"/>
            <a:r>
              <a:rPr lang="en-US" dirty="0"/>
              <a:t>LLR used to determine orbit and orientation of Moon as function of time.</a:t>
            </a:r>
          </a:p>
          <a:p>
            <a:pPr lvl="1"/>
            <a:endParaRPr lang="en-US" dirty="0"/>
          </a:p>
          <a:p>
            <a:r>
              <a:rPr lang="en-US" dirty="0"/>
              <a:t>Anticipated/ongoing developments:	            </a:t>
            </a:r>
          </a:p>
          <a:p>
            <a:pPr lvl="1"/>
            <a:r>
              <a:rPr lang="en-US" dirty="0"/>
              <a:t>New LLR instruments on the Moon: </a:t>
            </a:r>
          </a:p>
          <a:p>
            <a:pPr lvl="2"/>
            <a:r>
              <a:rPr lang="en-US" dirty="0"/>
              <a:t>Corner-Cube Retroreflector (CCR) instruments: arrays and single CCRs, </a:t>
            </a:r>
          </a:p>
          <a:p>
            <a:pPr lvl="2"/>
            <a:r>
              <a:rPr lang="en-US" dirty="0"/>
              <a:t>Laser optical transceivers.</a:t>
            </a:r>
          </a:p>
          <a:p>
            <a:pPr lvl="1"/>
            <a:r>
              <a:rPr lang="en-US" dirty="0"/>
              <a:t>New LLR facilities are being developed:</a:t>
            </a:r>
          </a:p>
          <a:p>
            <a:pPr lvl="2"/>
            <a:r>
              <a:rPr lang="en-US" dirty="0"/>
              <a:t>JPL’s Facility on Table Mountain Observatory, California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3ACB4-692D-4744-98FD-E5F78E248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6C49E-213C-7441-92AA-4E168697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15976724-6897-AB4B-B7A4-9BC1D7670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637268"/>
              </p:ext>
            </p:extLst>
          </p:nvPr>
        </p:nvGraphicFramePr>
        <p:xfrm>
          <a:off x="1410094" y="1175659"/>
          <a:ext cx="5473711" cy="2087922"/>
        </p:xfrm>
        <a:graphic>
          <a:graphicData uri="http://schemas.openxmlformats.org/drawingml/2006/table">
            <a:tbl>
              <a:tblPr/>
              <a:tblGrid>
                <a:gridCol w="195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Science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Current (1 cm)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 mm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0.1 mm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Weak EP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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/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|&lt;2.4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&lt;10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Strong EP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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|&lt;3.4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3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PPN parameter </a:t>
                      </a:r>
                      <a:r>
                        <a:rPr kumimoji="0" lang="en-US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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1|&lt;7.2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&lt;10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-5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Time variation of 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9.5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15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 yr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5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&lt;1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Inverse Square Law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|&lt;3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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10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  <a:sym typeface="Symbol" charset="2"/>
                        </a:rPr>
                        <a:t>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Cambria" charset="0"/>
                          <a:cs typeface="Times New Roman" charset="0"/>
                        </a:rPr>
                        <a:t>13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id="{A4F13D8F-6DA3-CF45-A4A6-8DE8863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6" y="3527211"/>
            <a:ext cx="62484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F9F301A-3675-0749-962C-2BC051D8C55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792" y="2218549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Rounded MT Bold" charset="0"/>
                <a:ea typeface="+mn-ea"/>
                <a:cs typeface="+mn-cs"/>
              </a:rPr>
              <a:t>Tests of GR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86D895F7-1002-5E40-B0B4-9D7F5AA9EC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4000" y="4722858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Rounded MT Bold" charset="0"/>
                <a:ea typeface="+mn-ea"/>
                <a:cs typeface="+mn-cs"/>
              </a:rPr>
              <a:t>Lunar science</a:t>
            </a:r>
          </a:p>
        </p:txBody>
      </p:sp>
    </p:spTree>
    <p:extLst>
      <p:ext uri="{BB962C8B-B14F-4D97-AF65-F5344CB8AC3E}">
        <p14:creationId xmlns:p14="http://schemas.microsoft.com/office/powerpoint/2010/main" val="99667620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E05B-198A-B045-A746-073864F8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Lunar Laser Ranging (</a:t>
            </a:r>
            <a:r>
              <a:rPr lang="en-US" dirty="0" err="1"/>
              <a:t>AdLLR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407E-BF63-4848-A2DF-D49C245E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3303"/>
            <a:ext cx="6788727" cy="5353050"/>
          </a:xfrm>
        </p:spPr>
        <p:txBody>
          <a:bodyPr/>
          <a:lstStyle/>
          <a:p>
            <a:r>
              <a:rPr lang="en-US" dirty="0"/>
              <a:t>New LLR facility at the JPL’s Table Mountain Observatory, CA:</a:t>
            </a:r>
          </a:p>
          <a:p>
            <a:pPr lvl="1"/>
            <a:r>
              <a:rPr lang="en-US" dirty="0"/>
              <a:t>1-m telescope of the JPL’s Optical Comm. Testbed Lab. (OCTL); </a:t>
            </a:r>
          </a:p>
          <a:p>
            <a:pPr lvl="1"/>
            <a:r>
              <a:rPr lang="en-US" dirty="0"/>
              <a:t>High-power (2kW average) CW laser to range the moon:</a:t>
            </a:r>
          </a:p>
          <a:p>
            <a:pPr lvl="2"/>
            <a:r>
              <a:rPr lang="en-US" dirty="0"/>
              <a:t>This power is 10</a:t>
            </a:r>
            <a:r>
              <a:rPr lang="en-US" baseline="30000" dirty="0"/>
              <a:t>3</a:t>
            </a:r>
            <a:r>
              <a:rPr lang="en-US" dirty="0"/>
              <a:t> higher than is used by the LLR facility at the Apache Point Observatory (APOLLO, pulsed laser with 2W average power and 3.5-m telescope);</a:t>
            </a:r>
          </a:p>
          <a:p>
            <a:pPr lvl="2"/>
            <a:r>
              <a:rPr lang="en-US" dirty="0"/>
              <a:t>TMO will pioneer differenced LLR measurements with precision &lt;30 𝜇m (limited by Earth’s atmosphere) – a factor of 200 better than is currently possible. </a:t>
            </a:r>
          </a:p>
          <a:p>
            <a:r>
              <a:rPr lang="en-US" dirty="0"/>
              <a:t>New science investigations of the moon:</a:t>
            </a:r>
          </a:p>
          <a:p>
            <a:pPr lvl="1"/>
            <a:r>
              <a:rPr lang="en-US" dirty="0" err="1"/>
              <a:t>AdLLR</a:t>
            </a:r>
            <a:r>
              <a:rPr lang="en-US" dirty="0"/>
              <a:t> would enhance our knowledge of the deep lunar interior, beyond the GRAIL mission &amp; current LLR efforts;</a:t>
            </a:r>
          </a:p>
          <a:p>
            <a:pPr lvl="2"/>
            <a:r>
              <a:rPr lang="en-US" dirty="0"/>
              <a:t>Key new insights into origin and evolution of Moon;</a:t>
            </a:r>
          </a:p>
          <a:p>
            <a:pPr lvl="2"/>
            <a:r>
              <a:rPr lang="en-US" dirty="0"/>
              <a:t>Core: shape, rotation, dissipation, free libration modes;</a:t>
            </a:r>
          </a:p>
          <a:p>
            <a:pPr lvl="2"/>
            <a:r>
              <a:rPr lang="en-US" dirty="0"/>
              <a:t>Interior tidal rigidity/dissipation, regions of partial melt;</a:t>
            </a:r>
          </a:p>
          <a:p>
            <a:pPr lvl="2"/>
            <a:r>
              <a:rPr lang="en-US" dirty="0"/>
              <a:t>Improved tests of relativistic gravitation.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4B8A-490C-1F4E-964F-8F0824623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503D-32CD-874D-B630-8C3FF294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E20C9-25C6-524B-A34F-FAD137A3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294" y="1190733"/>
            <a:ext cx="4216940" cy="2803816"/>
          </a:xfrm>
          <a:prstGeom prst="rect">
            <a:avLst/>
          </a:prstGeom>
        </p:spPr>
      </p:pic>
      <p:pic>
        <p:nvPicPr>
          <p:cNvPr id="10" name="Picture 2" descr="C:\Users\bnemati\AppData\Local\Temp\SNAGHTML10ea3e2.PNG">
            <a:extLst>
              <a:ext uri="{FF2B5EF4-FFF2-40B4-BE49-F238E27FC236}">
                <a16:creationId xmlns:a16="http://schemas.microsoft.com/office/drawing/2014/main" id="{FB6E71E0-F146-7F46-B931-0F843C40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94" y="3994550"/>
            <a:ext cx="4216940" cy="211941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2189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2C22-B0CD-8C4C-A193-A3E9E6FD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Differenced LLR: Measurement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8275-43CF-5D45-AAF8-9F88F29E3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39D89-67FB-CF4A-8F19-23525E58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7B94D7-9128-9244-BD66-7C0F11F9B5D4}"/>
              </a:ext>
            </a:extLst>
          </p:cNvPr>
          <p:cNvGrpSpPr/>
          <p:nvPr/>
        </p:nvGrpSpPr>
        <p:grpSpPr>
          <a:xfrm>
            <a:off x="1295400" y="1226940"/>
            <a:ext cx="7721694" cy="5062896"/>
            <a:chOff x="689282" y="1905000"/>
            <a:chExt cx="7721694" cy="50628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FB4BD-0AAC-7045-B9F5-9A9E8B841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82" y="5388340"/>
              <a:ext cx="2373650" cy="1579556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A6D1F8-F748-6B48-BD85-C45EEA9CB548}"/>
                </a:ext>
              </a:extLst>
            </p:cNvPr>
            <p:cNvGrpSpPr/>
            <p:nvPr/>
          </p:nvGrpSpPr>
          <p:grpSpPr>
            <a:xfrm>
              <a:off x="1668340" y="1905000"/>
              <a:ext cx="6742636" cy="4932702"/>
              <a:chOff x="2365868" y="404664"/>
              <a:chExt cx="6742636" cy="493270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9D97393-0FC5-4340-809E-C272F945F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994" y="1253520"/>
                <a:ext cx="3278343" cy="2537301"/>
              </a:xfrm>
              <a:prstGeom prst="rect">
                <a:avLst/>
              </a:prstGeom>
            </p:spPr>
          </p:pic>
          <p:sp>
            <p:nvSpPr>
              <p:cNvPr id="10" name="Donut 9">
                <a:extLst>
                  <a:ext uri="{FF2B5EF4-FFF2-40B4-BE49-F238E27FC236}">
                    <a16:creationId xmlns:a16="http://schemas.microsoft.com/office/drawing/2014/main" id="{6F320444-A4B6-014C-BB22-7DC357D47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76294" y="404664"/>
                <a:ext cx="4132210" cy="4132210"/>
              </a:xfrm>
              <a:prstGeom prst="donut">
                <a:avLst>
                  <a:gd name="adj" fmla="val 21048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7018CB6-8B00-B344-BC81-31B4886031C9}"/>
                  </a:ext>
                </a:extLst>
              </p:cNvPr>
              <p:cNvGrpSpPr/>
              <p:nvPr/>
            </p:nvGrpSpPr>
            <p:grpSpPr>
              <a:xfrm>
                <a:off x="2365868" y="1803479"/>
                <a:ext cx="4112741" cy="2686973"/>
                <a:chOff x="2267744" y="2053411"/>
                <a:chExt cx="3228855" cy="231169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16ADC00-D0B4-2344-AA35-2E64A49926D4}"/>
                    </a:ext>
                  </a:extLst>
                </p:cNvPr>
                <p:cNvCxnSpPr>
                  <a:stCxn id="25" idx="2"/>
                </p:cNvCxnSpPr>
                <p:nvPr/>
              </p:nvCxnSpPr>
              <p:spPr>
                <a:xfrm flipH="1">
                  <a:off x="2267744" y="2054781"/>
                  <a:ext cx="3153185" cy="23103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A07B86F-B91D-7E44-B926-9893474C2CB2}"/>
                    </a:ext>
                  </a:extLst>
                </p:cNvPr>
                <p:cNvCxnSpPr>
                  <a:stCxn id="25" idx="3"/>
                </p:cNvCxnSpPr>
                <p:nvPr/>
              </p:nvCxnSpPr>
              <p:spPr>
                <a:xfrm flipH="1">
                  <a:off x="2267744" y="2160621"/>
                  <a:ext cx="3227485" cy="22044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E6CFED7-CF6A-3B49-8552-51165A792963}"/>
                    </a:ext>
                  </a:extLst>
                </p:cNvPr>
                <p:cNvCxnSpPr/>
                <p:nvPr/>
              </p:nvCxnSpPr>
              <p:spPr>
                <a:xfrm>
                  <a:off x="5370084" y="2058943"/>
                  <a:ext cx="100584" cy="1554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sp>
              <p:nvSpPr>
                <p:cNvPr id="25" name="Half Frame 24">
                  <a:extLst>
                    <a:ext uri="{FF2B5EF4-FFF2-40B4-BE49-F238E27FC236}">
                      <a16:creationId xmlns:a16="http://schemas.microsoft.com/office/drawing/2014/main" id="{4E5A75CE-A1FD-1B47-9108-46382292A7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995869">
                  <a:off x="5313719" y="2053411"/>
                  <a:ext cx="182880" cy="182880"/>
                </a:xfrm>
                <a:prstGeom prst="halfFrame">
                  <a:avLst>
                    <a:gd name="adj1" fmla="val 11674"/>
                    <a:gd name="adj2" fmla="val 10556"/>
                  </a:avLst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D7267FD-D9CA-2E48-A35B-51A3A24D63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485092">
                <a:off x="2582925" y="1428305"/>
                <a:ext cx="5005231" cy="3440428"/>
                <a:chOff x="2267744" y="2053411"/>
                <a:chExt cx="3228855" cy="2311693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87F74DD-8CC6-A449-B695-0B8FB25CDB4B}"/>
                    </a:ext>
                  </a:extLst>
                </p:cNvPr>
                <p:cNvCxnSpPr>
                  <a:stCxn id="21" idx="2"/>
                </p:cNvCxnSpPr>
                <p:nvPr/>
              </p:nvCxnSpPr>
              <p:spPr>
                <a:xfrm flipH="1">
                  <a:off x="2267744" y="2054781"/>
                  <a:ext cx="3153185" cy="23103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8AB896E-3B3B-F142-8779-4B6C7BB41EC7}"/>
                    </a:ext>
                  </a:extLst>
                </p:cNvPr>
                <p:cNvCxnSpPr>
                  <a:stCxn id="21" idx="3"/>
                </p:cNvCxnSpPr>
                <p:nvPr/>
              </p:nvCxnSpPr>
              <p:spPr>
                <a:xfrm flipH="1">
                  <a:off x="2267744" y="2160621"/>
                  <a:ext cx="3227485" cy="22044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61F3222-CB3C-2140-9FA6-8AE246A01E86}"/>
                    </a:ext>
                  </a:extLst>
                </p:cNvPr>
                <p:cNvCxnSpPr/>
                <p:nvPr/>
              </p:nvCxnSpPr>
              <p:spPr>
                <a:xfrm>
                  <a:off x="5370084" y="2058943"/>
                  <a:ext cx="100584" cy="1554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sp>
              <p:nvSpPr>
                <p:cNvPr id="21" name="Half Frame 20">
                  <a:extLst>
                    <a:ext uri="{FF2B5EF4-FFF2-40B4-BE49-F238E27FC236}">
                      <a16:creationId xmlns:a16="http://schemas.microsoft.com/office/drawing/2014/main" id="{D9174B1A-32EF-4E45-970C-2280D09671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995869">
                  <a:off x="5313719" y="2053411"/>
                  <a:ext cx="182880" cy="182880"/>
                </a:xfrm>
                <a:prstGeom prst="halfFrame">
                  <a:avLst>
                    <a:gd name="adj1" fmla="val 11674"/>
                    <a:gd name="adj2" fmla="val 10556"/>
                  </a:avLst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7A5D4A-8CC5-AE4F-BDBF-D7890FDDE1D2}"/>
                  </a:ext>
                </a:extLst>
              </p:cNvPr>
              <p:cNvGrpSpPr/>
              <p:nvPr/>
            </p:nvGrpSpPr>
            <p:grpSpPr>
              <a:xfrm rot="1364976">
                <a:off x="2778397" y="2447507"/>
                <a:ext cx="3759378" cy="2889859"/>
                <a:chOff x="2267744" y="2053411"/>
                <a:chExt cx="3228855" cy="2311693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14AA2E0-3F41-FA49-B4A2-9998412DA85F}"/>
                    </a:ext>
                  </a:extLst>
                </p:cNvPr>
                <p:cNvCxnSpPr>
                  <a:stCxn id="17" idx="2"/>
                </p:cNvCxnSpPr>
                <p:nvPr/>
              </p:nvCxnSpPr>
              <p:spPr>
                <a:xfrm flipH="1">
                  <a:off x="2267744" y="2054781"/>
                  <a:ext cx="3153185" cy="231032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7819B13-0712-4040-8A43-BBA312D13FD1}"/>
                    </a:ext>
                  </a:extLst>
                </p:cNvPr>
                <p:cNvCxnSpPr>
                  <a:stCxn id="17" idx="3"/>
                </p:cNvCxnSpPr>
                <p:nvPr/>
              </p:nvCxnSpPr>
              <p:spPr>
                <a:xfrm flipH="1">
                  <a:off x="2267744" y="2160621"/>
                  <a:ext cx="3227485" cy="22044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93FB6F3-2DA3-3142-8914-FA7DAB8E117A}"/>
                    </a:ext>
                  </a:extLst>
                </p:cNvPr>
                <p:cNvCxnSpPr/>
                <p:nvPr/>
              </p:nvCxnSpPr>
              <p:spPr>
                <a:xfrm>
                  <a:off x="5370084" y="2058943"/>
                  <a:ext cx="100584" cy="1554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sp>
              <p:nvSpPr>
                <p:cNvPr id="17" name="Half Frame 16">
                  <a:extLst>
                    <a:ext uri="{FF2B5EF4-FFF2-40B4-BE49-F238E27FC236}">
                      <a16:creationId xmlns:a16="http://schemas.microsoft.com/office/drawing/2014/main" id="{A5EF2D0F-178A-E141-8AA3-B28A253809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995869">
                  <a:off x="5313719" y="2053411"/>
                  <a:ext cx="182880" cy="182880"/>
                </a:xfrm>
                <a:prstGeom prst="halfFrame">
                  <a:avLst>
                    <a:gd name="adj1" fmla="val 11674"/>
                    <a:gd name="adj2" fmla="val 10556"/>
                  </a:avLst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08FCDA1-C830-9C48-8784-C1F084274909}"/>
              </a:ext>
            </a:extLst>
          </p:cNvPr>
          <p:cNvSpPr txBox="1">
            <a:spLocks/>
          </p:cNvSpPr>
          <p:nvPr/>
        </p:nvSpPr>
        <p:spPr>
          <a:xfrm>
            <a:off x="338011" y="990600"/>
            <a:ext cx="8382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41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Amplitude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 of a CW laser with a linear frequency chirp with bandwidth of  ~2GHz with range resolution of 7 cm;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 compression techniques give higher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SNR at lower peak power (similar to RF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radar that uses an optical carrier).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DEC0B0-C315-304F-A058-838420B1727C}"/>
              </a:ext>
            </a:extLst>
          </p:cNvPr>
          <p:cNvSpPr txBox="1"/>
          <p:nvPr/>
        </p:nvSpPr>
        <p:spPr>
          <a:xfrm>
            <a:off x="5017625" y="4791541"/>
            <a:ext cx="3955442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33CC"/>
                </a:solidFill>
                <a:latin typeface="Calibri"/>
              </a:rPr>
              <a:t>Major progress in lunar science: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30 µm differential range precision,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limited by Earth’s atmosphere;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Focus on lunar core &amp; deep interior: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200X accuracy gain from rotation.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6DED0FF-BA49-E14F-9567-2BF36A989228}"/>
              </a:ext>
            </a:extLst>
          </p:cNvPr>
          <p:cNvSpPr txBox="1">
            <a:spLocks/>
          </p:cNvSpPr>
          <p:nvPr/>
        </p:nvSpPr>
        <p:spPr>
          <a:xfrm>
            <a:off x="369554" y="2929961"/>
            <a:ext cx="4743539" cy="191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3CC"/>
                </a:solidFill>
                <a:latin typeface="Calibri"/>
              </a:rPr>
              <a:t>Differential LLR with COTS technology: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1kW CW lasers modulated at GHz;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Photon counting detectors; 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/>
              </a:rPr>
              <a:t>Existing corner-cube arrays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already on the Moon.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40D16A5-F6FE-F54D-BB70-D8E73120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048" y="1003303"/>
            <a:ext cx="2868185" cy="5122863"/>
          </a:xfrm>
        </p:spPr>
        <p:txBody>
          <a:bodyPr/>
          <a:lstStyle/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Laser ranging between TMO </a:t>
            </a:r>
            <a:r>
              <a:rPr lang="en-US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and</a:t>
            </a:r>
            <a:r>
              <a:rPr lang="en-US" sz="2000" dirty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 the Moon:</a:t>
            </a:r>
          </a:p>
          <a:p>
            <a:pPr marL="233363" lvl="0" indent="-233363" defTabSz="914400" eaLnBrk="1" fontAlgn="auto" hangingPunct="1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Ranging to a </a:t>
            </a:r>
            <a:r>
              <a:rPr lang="en-US" sz="1800" b="0" u="sng" dirty="0">
                <a:solidFill>
                  <a:prstClr val="black"/>
                </a:solidFill>
                <a:ea typeface="+mn-ea"/>
                <a:cs typeface="+mn-cs"/>
              </a:rPr>
              <a:t>CCR 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on Lunar Gateway/surface, could be done with ~5 mm (limited by Earth’s </a:t>
            </a:r>
            <a:r>
              <a:rPr lang="en-US" sz="1800" b="0" dirty="0" err="1">
                <a:solidFill>
                  <a:prstClr val="black"/>
                </a:solidFill>
                <a:ea typeface="+mn-ea"/>
                <a:cs typeface="+mn-cs"/>
              </a:rPr>
              <a:t>atmos</a:t>
            </a: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).</a:t>
            </a:r>
          </a:p>
          <a:p>
            <a:pPr marL="233363" indent="-233363" defTabSz="914400" eaLnBrk="1" fontAlgn="auto" hangingPunct="1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Switching between CCRs on the moon and CCRs on a spacecraft in lunar orbit, can be done with accuracy ~1 cm. </a:t>
            </a:r>
          </a:p>
          <a:p>
            <a:pPr marL="233363" indent="-233363" defTabSz="914400" eaLnBrk="1" fontAlgn="auto" hangingPunct="1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Enables various investigations of the Moon (i.e., gravity field, lunar regolith, etc.) </a:t>
            </a:r>
          </a:p>
          <a:p>
            <a:pPr marL="233363" indent="-233363" defTabSz="914400" eaLnBrk="1" fontAlgn="auto" hangingPunct="1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prstClr val="black"/>
                </a:solidFill>
              </a:rPr>
              <a:t>Allows for precision NAV. </a:t>
            </a:r>
          </a:p>
          <a:p>
            <a:pPr marL="233363" lvl="0" indent="-233363" defTabSz="914400" eaLnBrk="1" fontAlgn="auto" hangingPunct="1">
              <a:spcBef>
                <a:spcPts val="5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81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04C5-FB38-DD49-A852-283EDC92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Differenced Lunar Laser Ranging (</a:t>
            </a:r>
            <a:r>
              <a:rPr lang="en-US" dirty="0" err="1"/>
              <a:t>dLLR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B599-FA04-CA46-A4D7-85C414D5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28041-8319-3845-8D13-2266B872B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EBFB-E9DF-0449-AE9A-4623D075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783A6B-2BC0-EA49-818B-CE7838F3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73" y="1009617"/>
            <a:ext cx="4331208" cy="3049524"/>
          </a:xfrm>
          <a:prstGeom prst="rect">
            <a:avLst/>
          </a:prstGeom>
        </p:spPr>
      </p:pic>
      <p:pic>
        <p:nvPicPr>
          <p:cNvPr id="7" name="Picture 2" descr="surfacc_grail900c9a_full_n800.png">
            <a:extLst>
              <a:ext uri="{FF2B5EF4-FFF2-40B4-BE49-F238E27FC236}">
                <a16:creationId xmlns:a16="http://schemas.microsoft.com/office/drawing/2014/main" id="{4529C086-6765-9F4F-8FC3-34F91234C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8784" r="5505" b="5290"/>
          <a:stretch/>
        </p:blipFill>
        <p:spPr bwMode="auto">
          <a:xfrm>
            <a:off x="264861" y="1065038"/>
            <a:ext cx="4239586" cy="212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pacecraft-with-more-beams-version-sm.jpg">
            <a:extLst>
              <a:ext uri="{FF2B5EF4-FFF2-40B4-BE49-F238E27FC236}">
                <a16:creationId xmlns:a16="http://schemas.microsoft.com/office/drawing/2014/main" id="{746ABD73-B90C-CB45-9C93-A8221239D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8" y="3495142"/>
            <a:ext cx="3047510" cy="19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2FED73-DE3E-724B-BE26-06E08103DE8B}"/>
              </a:ext>
            </a:extLst>
          </p:cNvPr>
          <p:cNvCxnSpPr>
            <a:cxnSpLocks/>
          </p:cNvCxnSpPr>
          <p:nvPr/>
        </p:nvCxnSpPr>
        <p:spPr bwMode="auto">
          <a:xfrm>
            <a:off x="4597611" y="2274194"/>
            <a:ext cx="883261" cy="0"/>
          </a:xfrm>
          <a:prstGeom prst="straightConnector1">
            <a:avLst/>
          </a:prstGeom>
          <a:solidFill>
            <a:srgbClr val="4F81BD"/>
          </a:solidFill>
          <a:ln w="12700" cap="flat" cmpd="sng" algn="ctr">
            <a:solidFill>
              <a:srgbClr val="021EA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94CCB8-A4DC-DD40-8E87-A763CE9C78A4}"/>
              </a:ext>
            </a:extLst>
          </p:cNvPr>
          <p:cNvSpPr txBox="1"/>
          <p:nvPr/>
        </p:nvSpPr>
        <p:spPr>
          <a:xfrm>
            <a:off x="842146" y="5530228"/>
            <a:ext cx="2692602" cy="64633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41CD"/>
                </a:solidFill>
                <a:latin typeface="+mj-lt"/>
              </a:rPr>
              <a:t>Properties of deep lunar interior are still uncertain</a:t>
            </a:r>
          </a:p>
        </p:txBody>
      </p:sp>
      <p:pic>
        <p:nvPicPr>
          <p:cNvPr id="11" name="Picture 4" descr="https://spie.org/Images/Graphics/Newsroom/Imported-2011/003676/003676_10_fig3.jpg">
            <a:extLst>
              <a:ext uri="{FF2B5EF4-FFF2-40B4-BE49-F238E27FC236}">
                <a16:creationId xmlns:a16="http://schemas.microsoft.com/office/drawing/2014/main" id="{5A27A827-C188-CC42-944E-F97463A8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34" y="4487821"/>
            <a:ext cx="2154659" cy="16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38699C-2976-C943-BE01-F0D377D302C2}"/>
              </a:ext>
            </a:extLst>
          </p:cNvPr>
          <p:cNvCxnSpPr>
            <a:cxnSpLocks/>
          </p:cNvCxnSpPr>
          <p:nvPr/>
        </p:nvCxnSpPr>
        <p:spPr>
          <a:xfrm flipH="1">
            <a:off x="4973112" y="2592035"/>
            <a:ext cx="1991757" cy="2657121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head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BAD8D6-5D6B-4549-94DF-C8DD8B9F0D59}"/>
              </a:ext>
            </a:extLst>
          </p:cNvPr>
          <p:cNvSpPr txBox="1"/>
          <p:nvPr/>
        </p:nvSpPr>
        <p:spPr>
          <a:xfrm>
            <a:off x="8355908" y="1322610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1738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D85AA-3F57-AF41-AADF-5B2BAAF6782D}"/>
              </a:ext>
            </a:extLst>
          </p:cNvPr>
          <p:cNvSpPr txBox="1"/>
          <p:nvPr/>
        </p:nvSpPr>
        <p:spPr>
          <a:xfrm>
            <a:off x="6440451" y="4380545"/>
            <a:ext cx="5446163" cy="1869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Major impact on lunar science</a:t>
            </a:r>
            <a:r>
              <a:rPr lang="en-US" sz="1600" dirty="0">
                <a:solidFill>
                  <a:srgbClr val="0033CC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1450" indent="-171450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@LLR: lunar </a:t>
            </a:r>
            <a:r>
              <a:rPr lang="en-US" b="1" dirty="0">
                <a:solidFill>
                  <a:srgbClr val="0033CC"/>
                </a:solidFill>
                <a:latin typeface="Calibri"/>
                <a:ea typeface="Tahoma" pitchFamily="34" charset="0"/>
                <a:cs typeface="Tahoma" pitchFamily="34" charset="0"/>
              </a:rPr>
              <a:t>orientation</a:t>
            </a:r>
            <a:r>
              <a:rPr lang="en-US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to &lt;0.1 mas</a:t>
            </a:r>
          </a:p>
          <a:p>
            <a:pPr marL="171450" indent="-171450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200X the accuracy in measuring lunar</a:t>
            </a:r>
            <a:r>
              <a:rPr lang="en-US" b="1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alibri"/>
                <a:ea typeface="Tahoma" pitchFamily="34" charset="0"/>
                <a:cs typeface="Tahoma" pitchFamily="34" charset="0"/>
              </a:rPr>
              <a:t>rotation </a:t>
            </a:r>
            <a:r>
              <a:rPr lang="en-US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vs current results from LLR and GRAIL combined;</a:t>
            </a:r>
          </a:p>
          <a:p>
            <a:pPr marL="171450" indent="-171450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/>
                <a:ea typeface="Tahoma" pitchFamily="34" charset="0"/>
                <a:cs typeface="Tahoma" pitchFamily="34" charset="0"/>
              </a:rPr>
              <a:t>Focus on deep lunar interior</a:t>
            </a:r>
            <a:r>
              <a:rPr lang="en-US" dirty="0">
                <a:solidFill>
                  <a:prstClr val="black"/>
                </a:solidFill>
                <a:latin typeface="Calibri"/>
                <a:ea typeface="Tahoma" pitchFamily="34" charset="0"/>
                <a:cs typeface="Tahoma" pitchFamily="34" charset="0"/>
              </a:rPr>
              <a:t>:  core &amp; properties of interior down to the last ~380 km – lunar evolution.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C865D0A3-AD8D-2540-AC46-3D994FD2422C}"/>
              </a:ext>
            </a:extLst>
          </p:cNvPr>
          <p:cNvCxnSpPr/>
          <p:nvPr/>
        </p:nvCxnSpPr>
        <p:spPr bwMode="auto">
          <a:xfrm rot="10800000" flipV="1">
            <a:off x="7198290" y="1537736"/>
            <a:ext cx="1177938" cy="968512"/>
          </a:xfrm>
          <a:prstGeom prst="curvedConnector3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lg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A9E2A3-CF27-B947-9380-6A196E990C16}"/>
              </a:ext>
            </a:extLst>
          </p:cNvPr>
          <p:cNvSpPr txBox="1"/>
          <p:nvPr/>
        </p:nvSpPr>
        <p:spPr>
          <a:xfrm>
            <a:off x="9472203" y="1162290"/>
            <a:ext cx="2305627" cy="2687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Improvements in LLR configuration</a:t>
            </a:r>
            <a:r>
              <a:rPr lang="en-US" sz="1600" dirty="0">
                <a:solidFill>
                  <a:srgbClr val="0033CC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1450" indent="-171450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Significant flux is available ~10</a:t>
            </a:r>
            <a:r>
              <a:rPr lang="en-US" baseline="30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4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ph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/s;</a:t>
            </a:r>
          </a:p>
          <a:p>
            <a:pPr marL="171450" indent="-171450">
              <a:spcBef>
                <a:spcPts val="1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Can range the moon with single corner-cube retroreflector of Apollo-type (</a:t>
            </a:r>
            <a:r>
              <a:rPr lang="en-US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dia</a:t>
            </a:r>
            <a:r>
              <a:rPr lang="en-US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3.8 cm)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346A7-E006-AB48-86A1-0882D0D9D57A}"/>
              </a:ext>
            </a:extLst>
          </p:cNvPr>
          <p:cNvSpPr txBox="1"/>
          <p:nvPr/>
        </p:nvSpPr>
        <p:spPr>
          <a:xfrm>
            <a:off x="837941" y="3060460"/>
            <a:ext cx="2692602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41CD"/>
                </a:solidFill>
                <a:latin typeface="+mj-lt"/>
              </a:rPr>
              <a:t>GRAIL gravity field</a:t>
            </a:r>
          </a:p>
        </p:txBody>
      </p:sp>
    </p:spTree>
    <p:extLst>
      <p:ext uri="{BB962C8B-B14F-4D97-AF65-F5344CB8AC3E}">
        <p14:creationId xmlns:p14="http://schemas.microsoft.com/office/powerpoint/2010/main" val="721391761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62DD-1327-DD4A-8EEA-58F4F8C9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Watts on the Moon with a High-Power Laser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E3D1-2731-9949-82D8-1789EC28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Night-Time Power Delivery to the Moon with </a:t>
            </a:r>
            <a:br>
              <a:rPr lang="en-US" dirty="0"/>
            </a:br>
            <a:r>
              <a:rPr lang="en-US" dirty="0"/>
              <a:t>a High-Power Ground-Based Laser Array</a:t>
            </a:r>
          </a:p>
          <a:p>
            <a:pPr lvl="1"/>
            <a:r>
              <a:rPr lang="en-US" dirty="0"/>
              <a:t>High power laser amplifiers are inexpensive. They may </a:t>
            </a:r>
            <a:br>
              <a:rPr lang="en-US" dirty="0"/>
            </a:br>
            <a:r>
              <a:rPr lang="en-US" dirty="0"/>
              <a:t>be combined in phased arrays with one at TMO. </a:t>
            </a:r>
          </a:p>
          <a:p>
            <a:pPr lvl="1"/>
            <a:r>
              <a:rPr lang="en-US" dirty="0"/>
              <a:t>Coherent beam combination of 50-100 ground-based </a:t>
            </a:r>
            <a:br>
              <a:rPr lang="en-US" dirty="0"/>
            </a:br>
            <a:r>
              <a:rPr lang="en-US" dirty="0"/>
              <a:t>high-power CW lasers to deliver power to a panel of </a:t>
            </a:r>
            <a:br>
              <a:rPr lang="en-US" dirty="0"/>
            </a:br>
            <a:r>
              <a:rPr lang="en-US" dirty="0"/>
              <a:t>photovoltaic elements (100 m</a:t>
            </a:r>
            <a:r>
              <a:rPr lang="en-US" baseline="30000" dirty="0"/>
              <a:t>2</a:t>
            </a:r>
            <a:r>
              <a:rPr lang="en-US" dirty="0"/>
              <a:t>) on the lunar surface.</a:t>
            </a:r>
          </a:p>
          <a:p>
            <a:pPr lvl="1"/>
            <a:r>
              <a:rPr lang="en-US" dirty="0"/>
              <a:t>A 10x10 array of 0.3m telescopes on the Earth, </a:t>
            </a:r>
            <a:br>
              <a:rPr lang="en-US" dirty="0"/>
            </a:br>
            <a:r>
              <a:rPr lang="en-US" dirty="0"/>
              <a:t>each equipped with a high-power ~1kW laser </a:t>
            </a:r>
            <a:br>
              <a:rPr lang="en-US" dirty="0"/>
            </a:br>
            <a:r>
              <a:rPr lang="en-US" dirty="0"/>
              <a:t>could yield over 5kW continuous power supply. </a:t>
            </a:r>
          </a:p>
          <a:p>
            <a:pPr lvl="1"/>
            <a:r>
              <a:rPr lang="en-US" dirty="0"/>
              <a:t>Laser beaming can supply over 5 KW of power to the </a:t>
            </a:r>
            <a:br>
              <a:rPr lang="en-US" dirty="0"/>
            </a:br>
            <a:r>
              <a:rPr lang="en-US" dirty="0"/>
              <a:t>moon at a modest cost (the least expensive solution).</a:t>
            </a:r>
          </a:p>
          <a:p>
            <a:r>
              <a:rPr lang="en-US" dirty="0"/>
              <a:t>Potential &amp; Benefits</a:t>
            </a:r>
          </a:p>
          <a:p>
            <a:pPr lvl="1"/>
            <a:r>
              <a:rPr lang="en-US" dirty="0"/>
              <a:t>Power delivery to any point on 1) the near side of the moon and 2) to the rim of polar craters near the </a:t>
            </a:r>
            <a:br>
              <a:rPr lang="en-US" dirty="0"/>
            </a:br>
            <a:r>
              <a:rPr lang="en-US" dirty="0"/>
              <a:t>areas with permanent darkness. (Before nuclear power is available on the moon.) </a:t>
            </a:r>
          </a:p>
          <a:p>
            <a:pPr lvl="1"/>
            <a:r>
              <a:rPr lang="en-US" dirty="0"/>
              <a:t>Reliable power during 14-day-long lunar nights.  Scalable solution with available technology.</a:t>
            </a:r>
          </a:p>
          <a:p>
            <a:pPr lvl="1"/>
            <a:r>
              <a:rPr lang="en-US" dirty="0"/>
              <a:t>Opens paths for private space industry, aerospace community to participate in lunar exploration.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08F7B-08B4-BF4D-A2EB-104312C58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12537-B55F-1D4C-AACF-3B10E752272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193B-48FF-714E-A6D7-3EE74B5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on Gravitational wave detection at the moon | October 14-15,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D22DD7-B60A-0E4E-8D29-E1DE28F4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495" y="1116539"/>
            <a:ext cx="4732366" cy="3452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12DD5-D303-3B46-9EB6-DFED818E5065}"/>
              </a:ext>
            </a:extLst>
          </p:cNvPr>
          <p:cNvSpPr txBox="1"/>
          <p:nvPr/>
        </p:nvSpPr>
        <p:spPr>
          <a:xfrm>
            <a:off x="7063740" y="4564892"/>
            <a:ext cx="4160519" cy="3693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F41CD"/>
                </a:solidFill>
                <a:latin typeface="+mj-lt"/>
              </a:rPr>
              <a:t>5kW “Tesla charging station” on the Moon</a:t>
            </a:r>
          </a:p>
        </p:txBody>
      </p:sp>
    </p:spTree>
    <p:extLst>
      <p:ext uri="{BB962C8B-B14F-4D97-AF65-F5344CB8AC3E}">
        <p14:creationId xmlns:p14="http://schemas.microsoft.com/office/powerpoint/2010/main" val="79269103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3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16646</TotalTime>
  <Words>3073</Words>
  <Application>Microsoft Macintosh PowerPoint</Application>
  <PresentationFormat>Widescreen</PresentationFormat>
  <Paragraphs>389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Arial</vt:lpstr>
      <vt:lpstr>Arial Narrow</vt:lpstr>
      <vt:lpstr>Arial Rounded MT Bold</vt:lpstr>
      <vt:lpstr>Calibri</vt:lpstr>
      <vt:lpstr>Garamond</vt:lpstr>
      <vt:lpstr>Helvetica Neue</vt:lpstr>
      <vt:lpstr>Times New Roman</vt:lpstr>
      <vt:lpstr>Trebuchet MS</vt:lpstr>
      <vt:lpstr>Wingdings</vt:lpstr>
      <vt:lpstr>3_ExplorationScenario-Updated</vt:lpstr>
      <vt:lpstr>Equation</vt:lpstr>
      <vt:lpstr>Fundamental Physics Research on the Lunar Surface and Decadal Survey for Biological and Physical Sciences in Space Slava G. Turyshev Jet Propulsion Laboratory, California Institute of Technology  </vt:lpstr>
      <vt:lpstr> Back to the Future:  Lunar Mission Set During 2021 – 2028 Era</vt:lpstr>
      <vt:lpstr>LLR is a Legacy of the Apollo Program</vt:lpstr>
      <vt:lpstr>Testing General Relativity with LLR</vt:lpstr>
      <vt:lpstr>Advanced LLR: Anticipated Science Results &amp; Value for Exploration</vt:lpstr>
      <vt:lpstr>Advanced Lunar Laser Ranging (AdLLR)</vt:lpstr>
      <vt:lpstr>Differenced LLR: Measurement Concept</vt:lpstr>
      <vt:lpstr>Differenced Lunar Laser Ranging (dLLR)</vt:lpstr>
      <vt:lpstr>Watts on the Moon with a High-Power Laser Array</vt:lpstr>
      <vt:lpstr>Laser Optical Transceiver (LOT): Ranging and Communication</vt:lpstr>
      <vt:lpstr>LLOT Navigation &amp; Science Capabilities</vt:lpstr>
      <vt:lpstr>Science &amp; Technology Advances with Upcoming Lunar Missions</vt:lpstr>
      <vt:lpstr>Planetary, Heliophysics, Astrophysics Investigations from the Moon</vt:lpstr>
      <vt:lpstr>NASA Biological and Physical Sciences (BPS) Decadal Survey, 2023-2032</vt:lpstr>
      <vt:lpstr>NASA Biological and Physical Sciences (BPS) Decadal Survey, 2023-2032</vt:lpstr>
      <vt:lpstr>Fundamental Physics White Paper Decadal Workshops</vt:lpstr>
      <vt:lpstr>Two types of white papers: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Date  Name, Title, Organization</dc:title>
  <dc:creator>Erin Mahoney</dc:creator>
  <cp:lastModifiedBy>Slava Turyshev</cp:lastModifiedBy>
  <cp:revision>942</cp:revision>
  <dcterms:created xsi:type="dcterms:W3CDTF">2017-12-19T14:45:56Z</dcterms:created>
  <dcterms:modified xsi:type="dcterms:W3CDTF">2021-10-15T13:33:00Z</dcterms:modified>
</cp:coreProperties>
</file>