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2" r:id="rId8"/>
    <p:sldId id="261"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86" d="100"/>
          <a:sy n="86" d="100"/>
        </p:scale>
        <p:origin x="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6C631-4685-4731-82EF-B4A06314D1A5}" type="datetimeFigureOut">
              <a:rPr lang="en-GB" smtClean="0"/>
              <a:t>23/11/2021</a:t>
            </a:fld>
            <a:endParaRPr lang="en-GB"/>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3A9F6-A763-4BCB-A21C-E7D042D6D1AD}" type="slidenum">
              <a:rPr lang="en-GB" smtClean="0"/>
              <a:t>‹N›</a:t>
            </a:fld>
            <a:endParaRPr lang="en-GB"/>
          </a:p>
        </p:txBody>
      </p:sp>
    </p:spTree>
    <p:extLst>
      <p:ext uri="{BB962C8B-B14F-4D97-AF65-F5344CB8AC3E}">
        <p14:creationId xmlns:p14="http://schemas.microsoft.com/office/powerpoint/2010/main" val="238941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CC61DCD5-D46E-40E6-AE3B-897AFDFD75B1}" type="datetime1">
              <a:rPr lang="en-GB" smtClean="0"/>
              <a:t>23/11/2021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3822738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15FE3D6D-818C-4A2E-8B7D-A363A83EDCC4}" type="datetime1">
              <a:rPr lang="en-GB" smtClean="0"/>
              <a:t>23/11/2021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164172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65309A7F-B1C7-4043-B0F9-A4DC02EA2A1D}" type="datetime1">
              <a:rPr lang="en-GB" smtClean="0"/>
              <a:t>23/11/2021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87512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70CBDCEB-232E-4EC1-A004-72B1CB9F3DAD}" type="datetime1">
              <a:rPr lang="en-GB" smtClean="0"/>
              <a:t>23/11/2021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172248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BAE4062-032E-45BC-9359-729063672CDC}" type="datetime1">
              <a:rPr lang="en-GB" smtClean="0"/>
              <a:t>23/11/2021</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231548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4D3A0AC-C75E-4AD0-A4E0-AF415B4F9B2C}" type="datetime1">
              <a:rPr lang="en-GB" smtClean="0"/>
              <a:t>23/11/2021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2926746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CE6170C6-9C86-4839-AEA9-70080761E8E5}" type="datetime1">
              <a:rPr lang="en-GB" smtClean="0"/>
              <a:t>23/11/2021</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68128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B9878A0D-8D21-441C-BB16-DDA43536B7EE}" type="datetime1">
              <a:rPr lang="en-GB" smtClean="0"/>
              <a:t>23/11/2021</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345610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18EC7DD-4ECF-4590-AEDA-D7722CD77FBA}" type="datetime1">
              <a:rPr lang="en-GB" smtClean="0"/>
              <a:t>23/11/2021</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268867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C9B1395-C702-4B3C-90E3-D71B68E20EA4}" type="datetime1">
              <a:rPr lang="en-GB" smtClean="0"/>
              <a:t>23/11/2021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4035938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EA3F5B35-4595-46DB-93F1-47B373A7063E}" type="datetime1">
              <a:rPr lang="en-GB" smtClean="0"/>
              <a:t>23/11/2021</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603076F9-70D4-4F7B-BF16-459403434106}" type="slidenum">
              <a:rPr lang="en-GB" smtClean="0"/>
              <a:t>‹N›</a:t>
            </a:fld>
            <a:endParaRPr lang="en-GB"/>
          </a:p>
        </p:txBody>
      </p:sp>
    </p:spTree>
    <p:extLst>
      <p:ext uri="{BB962C8B-B14F-4D97-AF65-F5344CB8AC3E}">
        <p14:creationId xmlns:p14="http://schemas.microsoft.com/office/powerpoint/2010/main" val="106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F920A-F049-4970-92BB-C8CF399A5828}" type="datetime1">
              <a:rPr lang="en-GB" smtClean="0"/>
              <a:t>23/11/2021</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076F9-70D4-4F7B-BF16-459403434106}" type="slidenum">
              <a:rPr lang="en-GB" smtClean="0"/>
              <a:t>‹N›</a:t>
            </a:fld>
            <a:endParaRPr lang="en-GB"/>
          </a:p>
        </p:txBody>
      </p:sp>
    </p:spTree>
    <p:extLst>
      <p:ext uri="{BB962C8B-B14F-4D97-AF65-F5344CB8AC3E}">
        <p14:creationId xmlns:p14="http://schemas.microsoft.com/office/powerpoint/2010/main" val="1520461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err="1" smtClean="0"/>
              <a:t>CoBA</a:t>
            </a:r>
            <a:r>
              <a:rPr lang="en-GB" dirty="0" smtClean="0"/>
              <a:t> meeting introduction</a:t>
            </a:r>
            <a:endParaRPr lang="en-GB" dirty="0"/>
          </a:p>
        </p:txBody>
      </p:sp>
      <p:sp>
        <p:nvSpPr>
          <p:cNvPr id="3" name="Sottotitolo 2"/>
          <p:cNvSpPr>
            <a:spLocks noGrp="1"/>
          </p:cNvSpPr>
          <p:nvPr>
            <p:ph type="subTitle" idx="1"/>
          </p:nvPr>
        </p:nvSpPr>
        <p:spPr/>
        <p:txBody>
          <a:bodyPr/>
          <a:lstStyle/>
          <a:p>
            <a:r>
              <a:rPr lang="en-GB" dirty="0" smtClean="0"/>
              <a:t>Michele Punturo</a:t>
            </a:r>
          </a:p>
          <a:p>
            <a:r>
              <a:rPr lang="en-GB" dirty="0" smtClean="0"/>
              <a:t>Cortona, 24-26 </a:t>
            </a:r>
            <a:r>
              <a:rPr lang="en-GB" dirty="0" smtClean="0"/>
              <a:t>November 2021</a:t>
            </a:r>
            <a:endParaRPr lang="en-GB"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
        <p:nvSpPr>
          <p:cNvPr id="5" name="Segnaposto numero diapositiva 4"/>
          <p:cNvSpPr>
            <a:spLocks noGrp="1"/>
          </p:cNvSpPr>
          <p:nvPr>
            <p:ph type="sldNum" sz="quarter" idx="12"/>
          </p:nvPr>
        </p:nvSpPr>
        <p:spPr/>
        <p:txBody>
          <a:bodyPr/>
          <a:lstStyle/>
          <a:p>
            <a:fld id="{603076F9-70D4-4F7B-BF16-459403434106}" type="slidenum">
              <a:rPr lang="en-GB" smtClean="0"/>
              <a:t>1</a:t>
            </a:fld>
            <a:endParaRPr lang="en-GB"/>
          </a:p>
        </p:txBody>
      </p:sp>
    </p:spTree>
    <p:extLst>
      <p:ext uri="{BB962C8B-B14F-4D97-AF65-F5344CB8AC3E}">
        <p14:creationId xmlns:p14="http://schemas.microsoft.com/office/powerpoint/2010/main" val="325987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Question </a:t>
            </a:r>
            <a:r>
              <a:rPr lang="en-GB" sz="2400" dirty="0" smtClean="0"/>
              <a:t>(partially for today and partially for tomorrow)</a:t>
            </a:r>
            <a:endParaRPr lang="en-GB" sz="2400" dirty="0"/>
          </a:p>
        </p:txBody>
      </p:sp>
      <p:sp>
        <p:nvSpPr>
          <p:cNvPr id="3" name="Segnaposto contenuto 2"/>
          <p:cNvSpPr>
            <a:spLocks noGrp="1"/>
          </p:cNvSpPr>
          <p:nvPr>
            <p:ph idx="1"/>
          </p:nvPr>
        </p:nvSpPr>
        <p:spPr/>
        <p:txBody>
          <a:bodyPr>
            <a:normAutofit lnSpcReduction="10000"/>
          </a:bodyPr>
          <a:lstStyle/>
          <a:p>
            <a:r>
              <a:rPr lang="en-GB" dirty="0" smtClean="0"/>
              <a:t>This is the proposed structure to describe an ET instance:</a:t>
            </a:r>
          </a:p>
          <a:p>
            <a:pPr lvl="1"/>
            <a:r>
              <a:rPr lang="en-GB" b="1" dirty="0"/>
              <a:t>ET Triangle 10km side (reference - </a:t>
            </a:r>
            <a:r>
              <a:rPr lang="en-GB" b="1" dirty="0" smtClean="0"/>
              <a:t>MIPD)</a:t>
            </a:r>
            <a:endParaRPr lang="en-GB" b="1" dirty="0"/>
          </a:p>
          <a:p>
            <a:pPr lvl="2"/>
            <a:r>
              <a:rPr lang="en-GB" b="1" dirty="0"/>
              <a:t>Technical </a:t>
            </a:r>
            <a:r>
              <a:rPr lang="en-GB" b="1" dirty="0" smtClean="0"/>
              <a:t>challenges and risks</a:t>
            </a:r>
            <a:endParaRPr lang="en-GB" b="1" dirty="0"/>
          </a:p>
          <a:p>
            <a:pPr lvl="2"/>
            <a:r>
              <a:rPr lang="en-GB" b="1" dirty="0"/>
              <a:t>Science </a:t>
            </a:r>
            <a:r>
              <a:rPr lang="en-GB" b="1" dirty="0" smtClean="0"/>
              <a:t>impact</a:t>
            </a:r>
          </a:p>
          <a:p>
            <a:pPr lvl="2"/>
            <a:r>
              <a:rPr lang="en-GB" b="1" dirty="0" smtClean="0"/>
              <a:t>Financial Cost</a:t>
            </a:r>
          </a:p>
          <a:p>
            <a:pPr lvl="2"/>
            <a:r>
              <a:rPr lang="en-GB" b="1" dirty="0" smtClean="0"/>
              <a:t>Construction </a:t>
            </a:r>
            <a:r>
              <a:rPr lang="en-GB" b="1" dirty="0"/>
              <a:t>time </a:t>
            </a:r>
            <a:r>
              <a:rPr lang="en-GB" b="1" dirty="0" smtClean="0"/>
              <a:t>evaluations</a:t>
            </a:r>
            <a:endParaRPr lang="en-GB" b="1" dirty="0"/>
          </a:p>
          <a:p>
            <a:pPr lvl="2"/>
            <a:r>
              <a:rPr lang="en-GB" b="1" dirty="0"/>
              <a:t>Additional evaluations</a:t>
            </a:r>
          </a:p>
          <a:p>
            <a:r>
              <a:rPr lang="en-GB" dirty="0" smtClean="0"/>
              <a:t>Is it enough? Do we agree?</a:t>
            </a:r>
          </a:p>
          <a:p>
            <a:r>
              <a:rPr lang="en-GB" dirty="0" smtClean="0"/>
              <a:t>Last comment: </a:t>
            </a:r>
          </a:p>
          <a:p>
            <a:pPr lvl="1"/>
            <a:r>
              <a:rPr lang="en-GB" dirty="0" smtClean="0"/>
              <a:t>After the </a:t>
            </a:r>
            <a:r>
              <a:rPr lang="en-GB" dirty="0" err="1" smtClean="0"/>
              <a:t>CoBA</a:t>
            </a:r>
            <a:r>
              <a:rPr lang="en-GB" dirty="0" smtClean="0"/>
              <a:t> process, we will need to have an implementation group aiming to optimise the implementation timeline and strategy for the ET detectors</a:t>
            </a:r>
            <a:endParaRPr lang="en-GB" dirty="0"/>
          </a:p>
        </p:txBody>
      </p:sp>
      <p:sp>
        <p:nvSpPr>
          <p:cNvPr id="4" name="Segnaposto numero diapositiva 3"/>
          <p:cNvSpPr>
            <a:spLocks noGrp="1"/>
          </p:cNvSpPr>
          <p:nvPr>
            <p:ph type="sldNum" sz="quarter" idx="12"/>
          </p:nvPr>
        </p:nvSpPr>
        <p:spPr/>
        <p:txBody>
          <a:bodyPr/>
          <a:lstStyle/>
          <a:p>
            <a:fld id="{603076F9-70D4-4F7B-BF16-459403434106}" type="slidenum">
              <a:rPr lang="en-GB" smtClean="0"/>
              <a:t>10</a:t>
            </a:fld>
            <a:endParaRPr lang="en-GB"/>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2655650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5429" y="232123"/>
            <a:ext cx="10515600" cy="953828"/>
          </a:xfrm>
        </p:spPr>
        <p:txBody>
          <a:bodyPr/>
          <a:lstStyle/>
          <a:p>
            <a:r>
              <a:rPr lang="en-GB" dirty="0" smtClean="0"/>
              <a:t>Cost Benefit Analysis (</a:t>
            </a:r>
            <a:r>
              <a:rPr lang="en-GB" dirty="0" err="1" smtClean="0"/>
              <a:t>CoBA</a:t>
            </a:r>
            <a:r>
              <a:rPr lang="en-GB" dirty="0" smtClean="0"/>
              <a:t>) motivations</a:t>
            </a:r>
            <a:endParaRPr lang="en-GB" dirty="0"/>
          </a:p>
        </p:txBody>
      </p:sp>
      <p:sp>
        <p:nvSpPr>
          <p:cNvPr id="3" name="Segnaposto contenuto 2"/>
          <p:cNvSpPr>
            <a:spLocks noGrp="1"/>
          </p:cNvSpPr>
          <p:nvPr>
            <p:ph idx="1"/>
          </p:nvPr>
        </p:nvSpPr>
        <p:spPr>
          <a:xfrm>
            <a:off x="238298" y="1124989"/>
            <a:ext cx="11709862" cy="5547359"/>
          </a:xfrm>
        </p:spPr>
        <p:txBody>
          <a:bodyPr>
            <a:normAutofit fontScale="92500" lnSpcReduction="10000"/>
          </a:bodyPr>
          <a:lstStyle/>
          <a:p>
            <a:r>
              <a:rPr lang="en-GB" dirty="0" smtClean="0"/>
              <a:t>ET has a reference design</a:t>
            </a:r>
          </a:p>
          <a:p>
            <a:pPr lvl="1"/>
            <a:r>
              <a:rPr lang="en-GB" dirty="0" smtClean="0"/>
              <a:t>Macro options: </a:t>
            </a:r>
          </a:p>
          <a:p>
            <a:pPr lvl="2"/>
            <a:r>
              <a:rPr lang="en-GB" dirty="0" smtClean="0"/>
              <a:t>Triangle, 10km side, xylophone (Multi-Interferometer per Detector, MIPD), Cryogenic technology in the ET-LF</a:t>
            </a:r>
          </a:p>
          <a:p>
            <a:r>
              <a:rPr lang="en-GB" dirty="0" smtClean="0"/>
              <a:t>Why to review </a:t>
            </a:r>
            <a:r>
              <a:rPr lang="en-GB" b="1" dirty="0" smtClean="0"/>
              <a:t>now</a:t>
            </a:r>
            <a:r>
              <a:rPr lang="en-GB" dirty="0" smtClean="0"/>
              <a:t> these Macro-options?</a:t>
            </a:r>
          </a:p>
          <a:p>
            <a:pPr lvl="1"/>
            <a:r>
              <a:rPr lang="en-GB" dirty="0" smtClean="0"/>
              <a:t>The reference design has been elaborated more than 10 years ago and </a:t>
            </a:r>
            <a:r>
              <a:rPr lang="en-GB" b="1" dirty="0" smtClean="0"/>
              <a:t>we decided together to post-pone the review after the ESFRI approval</a:t>
            </a:r>
            <a:r>
              <a:rPr lang="en-GB" dirty="0" smtClean="0"/>
              <a:t> </a:t>
            </a:r>
          </a:p>
          <a:p>
            <a:pPr lvl="1"/>
            <a:r>
              <a:rPr lang="en-GB" dirty="0" smtClean="0"/>
              <a:t>In ten years several elements of the mosaic are evolved:</a:t>
            </a:r>
          </a:p>
          <a:p>
            <a:pPr lvl="2"/>
            <a:r>
              <a:rPr lang="en-GB" dirty="0" smtClean="0"/>
              <a:t>We detected GWs</a:t>
            </a:r>
          </a:p>
          <a:p>
            <a:pPr lvl="2"/>
            <a:r>
              <a:rPr lang="en-GB" dirty="0" smtClean="0"/>
              <a:t>We are in the ESFRI roadmap thanks to the joint efforts of a team of persons, that invested a large fraction of their scientific time in this adventure, and a team of governments who believed in our proposal</a:t>
            </a:r>
          </a:p>
          <a:p>
            <a:pPr lvl="3"/>
            <a:r>
              <a:rPr lang="en-GB" dirty="0" smtClean="0"/>
              <a:t>Now we have at least two, maybe three, government actively interested to host ET</a:t>
            </a:r>
          </a:p>
          <a:p>
            <a:pPr lvl="3"/>
            <a:r>
              <a:rPr lang="en-GB" dirty="0" smtClean="0"/>
              <a:t>ET Cost evaluation has been updated and, as usual, is going up</a:t>
            </a:r>
          </a:p>
          <a:p>
            <a:pPr lvl="2"/>
            <a:r>
              <a:rPr lang="en-GB" dirty="0" smtClean="0"/>
              <a:t>Multi-decades experience of the Virgo and LIGO interferometers and collaborations</a:t>
            </a:r>
          </a:p>
          <a:p>
            <a:pPr lvl="2"/>
            <a:r>
              <a:rPr lang="en-GB" dirty="0" smtClean="0"/>
              <a:t>Difficulties in the KAGRA experience</a:t>
            </a:r>
          </a:p>
          <a:p>
            <a:pPr lvl="2"/>
            <a:r>
              <a:rPr lang="en-GB" dirty="0" smtClean="0"/>
              <a:t>The possibility to have a 3G observatory (or maybe more than one) in US is seriously growing up with a different design</a:t>
            </a:r>
          </a:p>
          <a:p>
            <a:pPr lvl="1"/>
            <a:r>
              <a:rPr lang="en-GB" dirty="0" smtClean="0"/>
              <a:t>A recommendation by the ESFRI committee is also pushing on this direction</a:t>
            </a:r>
          </a:p>
          <a:p>
            <a:pPr lvl="2"/>
            <a:endParaRPr lang="en-GB" dirty="0"/>
          </a:p>
        </p:txBody>
      </p:sp>
      <p:sp>
        <p:nvSpPr>
          <p:cNvPr id="4" name="Fumetto 1 3"/>
          <p:cNvSpPr/>
          <p:nvPr/>
        </p:nvSpPr>
        <p:spPr>
          <a:xfrm>
            <a:off x="8578735" y="1324494"/>
            <a:ext cx="3435927" cy="4860175"/>
          </a:xfrm>
          <a:prstGeom prst="wedgeRectCallout">
            <a:avLst>
              <a:gd name="adj1" fmla="val -169220"/>
              <a:gd name="adj2" fmla="val 52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ESFRI report:</a:t>
            </a:r>
          </a:p>
          <a:p>
            <a:pPr algn="ctr"/>
            <a:r>
              <a:rPr lang="en-GB" dirty="0" smtClean="0"/>
              <a:t>It </a:t>
            </a:r>
            <a:r>
              <a:rPr lang="en-GB" dirty="0"/>
              <a:t>is recommended to assess the expected physics performance of the ET for different failure scenarios where the detector could not achieve designed performances and to develop mitigation plans. In the event that the funding does not proceed as planned or the cost of the detector increases, it might become necessary to set a priority in physics programme and to </a:t>
            </a:r>
            <a:r>
              <a:rPr lang="en-GB" dirty="0" err="1"/>
              <a:t>descope</a:t>
            </a:r>
            <a:r>
              <a:rPr lang="en-GB" dirty="0"/>
              <a:t> the detector. The collaboration should be prepared for such processes. </a:t>
            </a:r>
          </a:p>
        </p:txBody>
      </p:sp>
      <p:sp>
        <p:nvSpPr>
          <p:cNvPr id="5" name="Segnaposto numero diapositiva 4"/>
          <p:cNvSpPr>
            <a:spLocks noGrp="1"/>
          </p:cNvSpPr>
          <p:nvPr>
            <p:ph type="sldNum" sz="quarter" idx="12"/>
          </p:nvPr>
        </p:nvSpPr>
        <p:spPr/>
        <p:txBody>
          <a:bodyPr/>
          <a:lstStyle/>
          <a:p>
            <a:fld id="{603076F9-70D4-4F7B-BF16-459403434106}" type="slidenum">
              <a:rPr lang="en-GB" smtClean="0"/>
              <a:t>2</a:t>
            </a:fld>
            <a:endParaRPr lang="en-GB"/>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7782" y="114436"/>
            <a:ext cx="1781682" cy="575499"/>
          </a:xfrm>
          <a:prstGeom prst="rect">
            <a:avLst/>
          </a:prstGeom>
        </p:spPr>
      </p:pic>
    </p:spTree>
    <p:extLst>
      <p:ext uri="{BB962C8B-B14F-4D97-AF65-F5344CB8AC3E}">
        <p14:creationId xmlns:p14="http://schemas.microsoft.com/office/powerpoint/2010/main" val="182171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9189" y="165621"/>
            <a:ext cx="10515600" cy="998162"/>
          </a:xfrm>
        </p:spPr>
        <p:txBody>
          <a:bodyPr/>
          <a:lstStyle/>
          <a:p>
            <a:r>
              <a:rPr lang="en-GB" dirty="0" smtClean="0"/>
              <a:t>New, turbulent phase … not only science</a:t>
            </a:r>
            <a:endParaRPr lang="en-GB" dirty="0"/>
          </a:p>
        </p:txBody>
      </p:sp>
      <p:sp>
        <p:nvSpPr>
          <p:cNvPr id="3" name="Segnaposto contenuto 2"/>
          <p:cNvSpPr>
            <a:spLocks noGrp="1"/>
          </p:cNvSpPr>
          <p:nvPr>
            <p:ph idx="1"/>
          </p:nvPr>
        </p:nvSpPr>
        <p:spPr>
          <a:xfrm>
            <a:off x="177338" y="1208116"/>
            <a:ext cx="11704320" cy="4671753"/>
          </a:xfrm>
        </p:spPr>
        <p:txBody>
          <a:bodyPr>
            <a:normAutofit fontScale="92500" lnSpcReduction="10000"/>
          </a:bodyPr>
          <a:lstStyle/>
          <a:p>
            <a:r>
              <a:rPr lang="en-GB" dirty="0" smtClean="0"/>
              <a:t>In this phase we are inside a framework that goes beyond the scientific community </a:t>
            </a:r>
          </a:p>
          <a:p>
            <a:pPr lvl="1"/>
            <a:r>
              <a:rPr lang="en-GB" dirty="0" smtClean="0"/>
              <a:t>Discussion with governments and negotiations between governments</a:t>
            </a:r>
          </a:p>
          <a:p>
            <a:pPr lvl="1"/>
            <a:r>
              <a:rPr lang="en-GB" dirty="0" smtClean="0"/>
              <a:t>Political, economical and financial impacts and interests </a:t>
            </a:r>
          </a:p>
          <a:p>
            <a:pPr lvl="2"/>
            <a:r>
              <a:rPr lang="en-GB" dirty="0" smtClean="0"/>
              <a:t>Hence, this is not an “in principle” discussion</a:t>
            </a:r>
          </a:p>
          <a:p>
            <a:r>
              <a:rPr lang="en-GB" dirty="0" smtClean="0"/>
              <a:t>Always keeping the scientific approach in the background, we need to take in accounts these aspects proposing a O(2G€) infrastructure</a:t>
            </a:r>
          </a:p>
          <a:p>
            <a:pPr lvl="1"/>
            <a:r>
              <a:rPr lang="en-GB" dirty="0" smtClean="0"/>
              <a:t>Often wonderful solutions from the scientific point of view are now totally unrealistic</a:t>
            </a:r>
          </a:p>
          <a:p>
            <a:pPr lvl="2"/>
            <a:r>
              <a:rPr lang="en-GB" dirty="0" smtClean="0"/>
              <a:t>For example, if you propose a x0km (x&gt;0) interferometer on the surface in Europe, you should propose/declare </a:t>
            </a:r>
            <a:r>
              <a:rPr lang="en-GB" b="1" dirty="0" smtClean="0"/>
              <a:t>NOW</a:t>
            </a:r>
            <a:r>
              <a:rPr lang="en-GB" b="1" baseline="30000" dirty="0" smtClean="0"/>
              <a:t>1</a:t>
            </a:r>
            <a:r>
              <a:rPr lang="en-GB" dirty="0" smtClean="0"/>
              <a:t> also </a:t>
            </a:r>
          </a:p>
          <a:p>
            <a:pPr lvl="3"/>
            <a:r>
              <a:rPr lang="en-GB" dirty="0" smtClean="0"/>
              <a:t>where to realise it</a:t>
            </a:r>
          </a:p>
          <a:p>
            <a:pPr lvl="3"/>
            <a:r>
              <a:rPr lang="en-GB" dirty="0" smtClean="0"/>
              <a:t>what are the governments supporting that solution</a:t>
            </a:r>
          </a:p>
          <a:p>
            <a:pPr lvl="3"/>
            <a:r>
              <a:rPr lang="en-GB" dirty="0" smtClean="0"/>
              <a:t>What is the level of readiness of your proposal</a:t>
            </a:r>
          </a:p>
          <a:p>
            <a:pPr lvl="2"/>
            <a:r>
              <a:rPr lang="en-GB" dirty="0" smtClean="0"/>
              <a:t>Or if you propose to build a detector outside Europe, please declare how do you believe to finance it, what are the </a:t>
            </a:r>
            <a:r>
              <a:rPr lang="en-GB" b="1" dirty="0" smtClean="0"/>
              <a:t>corresponding funds</a:t>
            </a:r>
            <a:r>
              <a:rPr lang="en-GB" b="1" baseline="30000" dirty="0" smtClean="0"/>
              <a:t>2</a:t>
            </a:r>
            <a:r>
              <a:rPr lang="en-GB" dirty="0" smtClean="0"/>
              <a:t>, ….</a:t>
            </a:r>
          </a:p>
          <a:p>
            <a:endParaRPr lang="en-GB" dirty="0"/>
          </a:p>
        </p:txBody>
      </p:sp>
      <p:sp>
        <p:nvSpPr>
          <p:cNvPr id="4" name="CasellaDiTesto 3"/>
          <p:cNvSpPr txBox="1"/>
          <p:nvPr/>
        </p:nvSpPr>
        <p:spPr>
          <a:xfrm>
            <a:off x="177338" y="5879869"/>
            <a:ext cx="7023589" cy="646331"/>
          </a:xfrm>
          <a:prstGeom prst="rect">
            <a:avLst/>
          </a:prstGeom>
          <a:noFill/>
        </p:spPr>
        <p:txBody>
          <a:bodyPr wrap="none" rtlCol="0">
            <a:spAutoFit/>
          </a:bodyPr>
          <a:lstStyle/>
          <a:p>
            <a:pPr marL="342900" indent="-342900">
              <a:buAutoNum type="arabicParenBoth"/>
            </a:pPr>
            <a:r>
              <a:rPr lang="en-GB" dirty="0" smtClean="0"/>
              <a:t>Time is a crucial parameter in this discussion</a:t>
            </a:r>
          </a:p>
          <a:p>
            <a:pPr marL="342900" indent="-342900">
              <a:buAutoNum type="arabicParenBoth"/>
            </a:pPr>
            <a:r>
              <a:rPr lang="en-GB" dirty="0" smtClean="0"/>
              <a:t>Financial tools are even more crucial than the total amount of money</a:t>
            </a:r>
            <a:endParaRPr lang="en-GB" dirty="0"/>
          </a:p>
        </p:txBody>
      </p:sp>
      <p:sp>
        <p:nvSpPr>
          <p:cNvPr id="5" name="Segnaposto numero diapositiva 4"/>
          <p:cNvSpPr>
            <a:spLocks noGrp="1"/>
          </p:cNvSpPr>
          <p:nvPr>
            <p:ph type="sldNum" sz="quarter" idx="12"/>
          </p:nvPr>
        </p:nvSpPr>
        <p:spPr/>
        <p:txBody>
          <a:bodyPr/>
          <a:lstStyle/>
          <a:p>
            <a:fld id="{603076F9-70D4-4F7B-BF16-459403434106}" type="slidenum">
              <a:rPr lang="en-GB" smtClean="0"/>
              <a:t>3</a:t>
            </a:fld>
            <a:endParaRPr lang="en-GB"/>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3695" y="114436"/>
            <a:ext cx="1925769" cy="622040"/>
          </a:xfrm>
          <a:prstGeom prst="rect">
            <a:avLst/>
          </a:prstGeom>
        </p:spPr>
      </p:pic>
    </p:spTree>
    <p:extLst>
      <p:ext uri="{BB962C8B-B14F-4D97-AF65-F5344CB8AC3E}">
        <p14:creationId xmlns:p14="http://schemas.microsoft.com/office/powerpoint/2010/main" val="1782907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9778" y="165621"/>
            <a:ext cx="10515600" cy="942744"/>
          </a:xfrm>
        </p:spPr>
        <p:txBody>
          <a:bodyPr/>
          <a:lstStyle/>
          <a:p>
            <a:r>
              <a:rPr lang="en-GB" dirty="0" err="1" smtClean="0"/>
              <a:t>CoBA</a:t>
            </a:r>
            <a:r>
              <a:rPr lang="en-GB" dirty="0" smtClean="0"/>
              <a:t> process aim</a:t>
            </a:r>
            <a:endParaRPr lang="en-GB" dirty="0"/>
          </a:p>
        </p:txBody>
      </p:sp>
      <p:sp>
        <p:nvSpPr>
          <p:cNvPr id="3" name="Segnaposto contenuto 2"/>
          <p:cNvSpPr>
            <a:spLocks noGrp="1"/>
          </p:cNvSpPr>
          <p:nvPr>
            <p:ph idx="1"/>
          </p:nvPr>
        </p:nvSpPr>
        <p:spPr>
          <a:xfrm>
            <a:off x="343594" y="1025236"/>
            <a:ext cx="11720944" cy="5151727"/>
          </a:xfrm>
        </p:spPr>
        <p:txBody>
          <a:bodyPr>
            <a:normAutofit/>
          </a:bodyPr>
          <a:lstStyle/>
          <a:p>
            <a:r>
              <a:rPr lang="en-GB" dirty="0"/>
              <a:t>The </a:t>
            </a:r>
            <a:r>
              <a:rPr lang="en-GB" dirty="0" err="1"/>
              <a:t>CoBA</a:t>
            </a:r>
            <a:r>
              <a:rPr lang="en-GB" dirty="0"/>
              <a:t> process aims to produce a common platform </a:t>
            </a:r>
            <a:r>
              <a:rPr lang="en-GB" dirty="0" smtClean="0"/>
              <a:t>where the Macro-Options of the ET design are tested in terms of</a:t>
            </a:r>
          </a:p>
          <a:p>
            <a:pPr lvl="1"/>
            <a:r>
              <a:rPr lang="en-GB" dirty="0" smtClean="0"/>
              <a:t>Technical feasibility or plausibility</a:t>
            </a:r>
          </a:p>
          <a:p>
            <a:pPr lvl="1"/>
            <a:r>
              <a:rPr lang="en-GB" dirty="0" smtClean="0"/>
              <a:t>Science impact (science cost and risk)</a:t>
            </a:r>
          </a:p>
          <a:p>
            <a:pPr lvl="1"/>
            <a:r>
              <a:rPr lang="en-GB" dirty="0" smtClean="0"/>
              <a:t>Time impact (cost and risk)</a:t>
            </a:r>
          </a:p>
          <a:p>
            <a:pPr lvl="1"/>
            <a:r>
              <a:rPr lang="en-GB" dirty="0" smtClean="0"/>
              <a:t>Cost evaluation</a:t>
            </a:r>
          </a:p>
          <a:p>
            <a:pPr lvl="2"/>
            <a:r>
              <a:rPr lang="en-GB" dirty="0" smtClean="0"/>
              <a:t>Cost of (each) observatory</a:t>
            </a:r>
          </a:p>
          <a:p>
            <a:pPr lvl="2"/>
            <a:r>
              <a:rPr lang="en-GB" dirty="0" smtClean="0"/>
              <a:t>Total cost of the Einstein Telescope project</a:t>
            </a:r>
          </a:p>
          <a:p>
            <a:pPr lvl="2"/>
            <a:r>
              <a:rPr lang="en-GB" dirty="0" smtClean="0"/>
              <a:t>Risks</a:t>
            </a:r>
            <a:endParaRPr lang="en-GB" dirty="0"/>
          </a:p>
          <a:p>
            <a:pPr lvl="1"/>
            <a:r>
              <a:rPr lang="en-GB" dirty="0" smtClean="0"/>
              <a:t>Site(s) risks</a:t>
            </a:r>
          </a:p>
          <a:p>
            <a:pPr lvl="1"/>
            <a:r>
              <a:rPr lang="en-GB" dirty="0" smtClean="0"/>
              <a:t>Financial Architecture</a:t>
            </a:r>
          </a:p>
          <a:p>
            <a:r>
              <a:rPr lang="en-GB" dirty="0" smtClean="0"/>
              <a:t>The last two items, although belonging to the </a:t>
            </a:r>
            <a:r>
              <a:rPr lang="en-GB" dirty="0" err="1" smtClean="0"/>
              <a:t>CoBA</a:t>
            </a:r>
            <a:r>
              <a:rPr lang="en-GB" dirty="0" smtClean="0"/>
              <a:t> process, aren’t included in this workshop</a:t>
            </a:r>
            <a:endParaRPr lang="en-GB" dirty="0"/>
          </a:p>
        </p:txBody>
      </p:sp>
      <p:sp>
        <p:nvSpPr>
          <p:cNvPr id="4" name="Segnaposto numero diapositiva 3"/>
          <p:cNvSpPr>
            <a:spLocks noGrp="1"/>
          </p:cNvSpPr>
          <p:nvPr>
            <p:ph type="sldNum" sz="quarter" idx="12"/>
          </p:nvPr>
        </p:nvSpPr>
        <p:spPr/>
        <p:txBody>
          <a:bodyPr/>
          <a:lstStyle/>
          <a:p>
            <a:fld id="{603076F9-70D4-4F7B-BF16-459403434106}" type="slidenum">
              <a:rPr lang="en-GB" smtClean="0"/>
              <a:t>4</a:t>
            </a:fld>
            <a:endParaRPr lang="en-GB"/>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257415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6033" y="165620"/>
            <a:ext cx="10515600" cy="870700"/>
          </a:xfrm>
        </p:spPr>
        <p:txBody>
          <a:bodyPr/>
          <a:lstStyle/>
          <a:p>
            <a:r>
              <a:rPr lang="en-GB" dirty="0" smtClean="0"/>
              <a:t>Content of the Workshop</a:t>
            </a:r>
            <a:endParaRPr lang="en-GB" dirty="0"/>
          </a:p>
        </p:txBody>
      </p:sp>
      <p:sp>
        <p:nvSpPr>
          <p:cNvPr id="3" name="Segnaposto contenuto 2"/>
          <p:cNvSpPr>
            <a:spLocks noGrp="1"/>
          </p:cNvSpPr>
          <p:nvPr>
            <p:ph idx="1"/>
          </p:nvPr>
        </p:nvSpPr>
        <p:spPr>
          <a:xfrm>
            <a:off x="155171" y="1204941"/>
            <a:ext cx="11837324" cy="5051772"/>
          </a:xfrm>
        </p:spPr>
        <p:txBody>
          <a:bodyPr>
            <a:normAutofit/>
          </a:bodyPr>
          <a:lstStyle/>
          <a:p>
            <a:r>
              <a:rPr lang="en-GB" dirty="0" smtClean="0"/>
              <a:t>This workshop is the milestone of a path started at the beginning of October</a:t>
            </a:r>
          </a:p>
          <a:p>
            <a:r>
              <a:rPr lang="en-GB" dirty="0" smtClean="0"/>
              <a:t>Today talks and the first ones of tomorrow morning will present the achievements of the last two months of </a:t>
            </a:r>
            <a:r>
              <a:rPr lang="en-GB" dirty="0" err="1" smtClean="0"/>
              <a:t>CoBA</a:t>
            </a:r>
            <a:r>
              <a:rPr lang="en-GB" dirty="0" smtClean="0"/>
              <a:t>, ISB and OSB activities addressed to identify and analyse the Macro-Options we identified </a:t>
            </a:r>
          </a:p>
          <a:p>
            <a:r>
              <a:rPr lang="en-GB" dirty="0" smtClean="0"/>
              <a:t>Personal comment:</a:t>
            </a:r>
          </a:p>
          <a:p>
            <a:pPr lvl="1"/>
            <a:r>
              <a:rPr lang="en-GB" dirty="0" smtClean="0"/>
              <a:t>There have been comments and sarcasm with respect to the number of option analysed in the </a:t>
            </a:r>
            <a:r>
              <a:rPr lang="en-GB" dirty="0" err="1" smtClean="0"/>
              <a:t>CoBA</a:t>
            </a:r>
            <a:r>
              <a:rPr lang="en-GB" dirty="0" smtClean="0"/>
              <a:t> process</a:t>
            </a:r>
          </a:p>
          <a:p>
            <a:pPr lvl="1"/>
            <a:r>
              <a:rPr lang="en-GB" dirty="0" smtClean="0"/>
              <a:t>I believe that </a:t>
            </a:r>
          </a:p>
          <a:p>
            <a:pPr lvl="2"/>
            <a:r>
              <a:rPr lang="en-GB" dirty="0" smtClean="0"/>
              <a:t>this is a lack of respect of the persons that are working </a:t>
            </a:r>
            <a:endParaRPr lang="en-GB" dirty="0" smtClean="0"/>
          </a:p>
          <a:p>
            <a:pPr lvl="2"/>
            <a:r>
              <a:rPr lang="en-GB" dirty="0" smtClean="0"/>
              <a:t>In </a:t>
            </a:r>
            <a:r>
              <a:rPr lang="en-GB" dirty="0" smtClean="0"/>
              <a:t>reality we set up a </a:t>
            </a:r>
            <a:r>
              <a:rPr lang="en-GB" b="1" dirty="0" smtClean="0"/>
              <a:t>multi-options optimisation </a:t>
            </a:r>
            <a:r>
              <a:rPr lang="en-GB" dirty="0" smtClean="0"/>
              <a:t>processes where there are “strong” option and “weak” options:</a:t>
            </a:r>
          </a:p>
          <a:p>
            <a:pPr lvl="3"/>
            <a:r>
              <a:rPr lang="en-GB" dirty="0" smtClean="0"/>
              <a:t>Our duty is to spend time on strong options and, instead, quickly decide on weak options</a:t>
            </a:r>
            <a:endParaRPr lang="en-GB" dirty="0"/>
          </a:p>
        </p:txBody>
      </p:sp>
      <p:sp>
        <p:nvSpPr>
          <p:cNvPr id="4" name="Segnaposto numero diapositiva 3"/>
          <p:cNvSpPr>
            <a:spLocks noGrp="1"/>
          </p:cNvSpPr>
          <p:nvPr>
            <p:ph type="sldNum" sz="quarter" idx="12"/>
          </p:nvPr>
        </p:nvSpPr>
        <p:spPr/>
        <p:txBody>
          <a:bodyPr/>
          <a:lstStyle/>
          <a:p>
            <a:fld id="{603076F9-70D4-4F7B-BF16-459403434106}" type="slidenum">
              <a:rPr lang="en-GB" smtClean="0"/>
              <a:t>5</a:t>
            </a:fld>
            <a:endParaRPr lang="en-GB"/>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2672018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6033" y="165620"/>
            <a:ext cx="10515600" cy="870700"/>
          </a:xfrm>
        </p:spPr>
        <p:txBody>
          <a:bodyPr/>
          <a:lstStyle/>
          <a:p>
            <a:r>
              <a:rPr lang="en-GB" dirty="0" smtClean="0"/>
              <a:t>Multi-option optimisation</a:t>
            </a:r>
            <a:endParaRPr lang="en-GB" dirty="0"/>
          </a:p>
        </p:txBody>
      </p:sp>
      <p:sp>
        <p:nvSpPr>
          <p:cNvPr id="3" name="Segnaposto contenuto 2"/>
          <p:cNvSpPr>
            <a:spLocks noGrp="1"/>
          </p:cNvSpPr>
          <p:nvPr>
            <p:ph idx="1"/>
          </p:nvPr>
        </p:nvSpPr>
        <p:spPr>
          <a:xfrm>
            <a:off x="155171" y="1204941"/>
            <a:ext cx="11837324" cy="5456324"/>
          </a:xfrm>
        </p:spPr>
        <p:txBody>
          <a:bodyPr>
            <a:normAutofit lnSpcReduction="10000"/>
          </a:bodyPr>
          <a:lstStyle/>
          <a:p>
            <a:r>
              <a:rPr lang="en-GB" dirty="0" smtClean="0"/>
              <a:t>Essentially the ET configurations </a:t>
            </a:r>
            <a:r>
              <a:rPr lang="en-GB" i="1" dirty="0" smtClean="0"/>
              <a:t>C</a:t>
            </a:r>
            <a:r>
              <a:rPr lang="en-GB" i="1" baseline="-25000" dirty="0" smtClean="0"/>
              <a:t>ET</a:t>
            </a:r>
            <a:r>
              <a:rPr lang="en-GB" dirty="0" smtClean="0"/>
              <a:t> studied </a:t>
            </a:r>
            <a:r>
              <a:rPr lang="en-GB" dirty="0" smtClean="0"/>
              <a:t>in this process can be grouped by three “quantum” numbers:</a:t>
            </a:r>
          </a:p>
          <a:p>
            <a:endParaRPr lang="en-GB" dirty="0"/>
          </a:p>
          <a:p>
            <a:pPr lvl="1"/>
            <a:r>
              <a:rPr lang="en-GB" i="1" dirty="0" smtClean="0"/>
              <a:t>g</a:t>
            </a:r>
            <a:r>
              <a:rPr lang="en-GB" dirty="0" smtClean="0"/>
              <a:t> = geometry (</a:t>
            </a:r>
            <a:r>
              <a:rPr lang="en-GB" dirty="0" smtClean="0">
                <a:latin typeface="Symbol" panose="05050102010706020507" pitchFamily="18" charset="2"/>
              </a:rPr>
              <a:t>D</a:t>
            </a:r>
            <a:r>
              <a:rPr lang="en-GB" dirty="0" smtClean="0"/>
              <a:t> or L) is the “strongest” Macro-option</a:t>
            </a:r>
          </a:p>
          <a:p>
            <a:pPr lvl="1"/>
            <a:r>
              <a:rPr lang="en-GB" i="1" dirty="0" smtClean="0"/>
              <a:t>l</a:t>
            </a:r>
            <a:r>
              <a:rPr lang="en-GB" dirty="0" smtClean="0"/>
              <a:t> = length (a strong option) is essentially related to how much money we can spend in a single observatory</a:t>
            </a:r>
          </a:p>
          <a:p>
            <a:pPr lvl="1"/>
            <a:r>
              <a:rPr lang="en-GB" i="1" dirty="0" smtClean="0"/>
              <a:t>x</a:t>
            </a:r>
            <a:r>
              <a:rPr lang="en-GB" dirty="0" smtClean="0"/>
              <a:t> = Xylophone or better Multi-Detector-Per-Interferometer (MIPD) or SIPD is a weak </a:t>
            </a:r>
            <a:r>
              <a:rPr lang="en-GB" dirty="0" smtClean="0"/>
              <a:t>option, if you have a vision in mind</a:t>
            </a:r>
            <a:endParaRPr lang="en-GB" dirty="0" smtClean="0"/>
          </a:p>
          <a:p>
            <a:r>
              <a:rPr lang="en-GB" dirty="0" smtClean="0"/>
              <a:t>In </a:t>
            </a:r>
            <a:r>
              <a:rPr lang="en-GB" dirty="0"/>
              <a:t>effect there is another “flavour” in </a:t>
            </a:r>
            <a:r>
              <a:rPr lang="en-GB" dirty="0" smtClean="0"/>
              <a:t>this </a:t>
            </a:r>
            <a:r>
              <a:rPr lang="en-GB" dirty="0" smtClean="0"/>
              <a:t>game</a:t>
            </a:r>
            <a:r>
              <a:rPr lang="en-GB" dirty="0"/>
              <a:t>:</a:t>
            </a:r>
            <a:r>
              <a:rPr lang="en-GB" dirty="0" smtClean="0"/>
              <a:t> </a:t>
            </a:r>
            <a:r>
              <a:rPr lang="en-GB" dirty="0"/>
              <a:t>the use of cryogenics in </a:t>
            </a:r>
            <a:r>
              <a:rPr lang="en-GB" dirty="0" smtClean="0"/>
              <a:t>ET-LF; </a:t>
            </a:r>
            <a:r>
              <a:rPr lang="en-GB" dirty="0"/>
              <a:t>but it </a:t>
            </a:r>
            <a:r>
              <a:rPr lang="en-GB" dirty="0" smtClean="0"/>
              <a:t>should have a modest </a:t>
            </a:r>
            <a:r>
              <a:rPr lang="en-GB" dirty="0"/>
              <a:t>impact on the infrastructure and ET-LF room temperature and </a:t>
            </a:r>
            <a:r>
              <a:rPr lang="en-GB" dirty="0" smtClean="0"/>
              <a:t>ET-</a:t>
            </a:r>
            <a:r>
              <a:rPr lang="en-GB" dirty="0" err="1" smtClean="0"/>
              <a:t>LF_cryo</a:t>
            </a:r>
            <a:r>
              <a:rPr lang="en-GB" dirty="0" smtClean="0"/>
              <a:t> can </a:t>
            </a:r>
            <a:r>
              <a:rPr lang="en-GB" dirty="0"/>
              <a:t>be seen as two steps of a staged implementation of ET</a:t>
            </a:r>
          </a:p>
          <a:p>
            <a:pPr lvl="1"/>
            <a:r>
              <a:rPr lang="en-GB" dirty="0" smtClean="0"/>
              <a:t>Important, </a:t>
            </a:r>
            <a:r>
              <a:rPr lang="en-GB" dirty="0"/>
              <a:t>but not central on this </a:t>
            </a:r>
            <a:r>
              <a:rPr lang="en-GB" dirty="0" smtClean="0"/>
              <a:t>phase: the weakest </a:t>
            </a:r>
            <a:r>
              <a:rPr lang="en-GB" dirty="0" smtClean="0"/>
              <a:t>option</a:t>
            </a:r>
          </a:p>
          <a:p>
            <a:r>
              <a:rPr lang="en-GB" dirty="0" smtClean="0"/>
              <a:t>Single L? It is not an optimisation scenario, but a failure scenario</a:t>
            </a:r>
            <a:endParaRPr lang="en-GB" dirty="0"/>
          </a:p>
          <a:p>
            <a:endParaRPr lang="en-GB" dirty="0" smtClean="0"/>
          </a:p>
        </p:txBody>
      </p:sp>
      <p:graphicFrame>
        <p:nvGraphicFramePr>
          <p:cNvPr id="4" name="Oggetto 3"/>
          <p:cNvGraphicFramePr>
            <a:graphicFrameLocks noChangeAspect="1"/>
          </p:cNvGraphicFramePr>
          <p:nvPr>
            <p:extLst>
              <p:ext uri="{D42A27DB-BD31-4B8C-83A1-F6EECF244321}">
                <p14:modId xmlns:p14="http://schemas.microsoft.com/office/powerpoint/2010/main" val="1873646117"/>
              </p:ext>
            </p:extLst>
          </p:nvPr>
        </p:nvGraphicFramePr>
        <p:xfrm>
          <a:off x="5227127" y="1803458"/>
          <a:ext cx="2069254" cy="701442"/>
        </p:xfrm>
        <a:graphic>
          <a:graphicData uri="http://schemas.openxmlformats.org/presentationml/2006/ole">
            <mc:AlternateContent xmlns:mc="http://schemas.openxmlformats.org/markup-compatibility/2006">
              <mc:Choice xmlns:v="urn:schemas-microsoft-com:vml" Requires="v">
                <p:oleObj spid="_x0000_s2058" name="Equation" r:id="rId3" imgW="749160" imgH="253800" progId="Equation.DSMT4">
                  <p:embed/>
                </p:oleObj>
              </mc:Choice>
              <mc:Fallback>
                <p:oleObj name="Equation" r:id="rId3" imgW="749160" imgH="253800" progId="Equation.DSMT4">
                  <p:embed/>
                  <p:pic>
                    <p:nvPicPr>
                      <p:cNvPr id="4" name="Oggetto 3"/>
                      <p:cNvPicPr/>
                      <p:nvPr/>
                    </p:nvPicPr>
                    <p:blipFill>
                      <a:blip r:embed="rId4"/>
                      <a:stretch>
                        <a:fillRect/>
                      </a:stretch>
                    </p:blipFill>
                    <p:spPr>
                      <a:xfrm>
                        <a:off x="5227127" y="1803458"/>
                        <a:ext cx="2069254" cy="701442"/>
                      </a:xfrm>
                      <a:prstGeom prst="rect">
                        <a:avLst/>
                      </a:prstGeom>
                    </p:spPr>
                  </p:pic>
                </p:oleObj>
              </mc:Fallback>
            </mc:AlternateContent>
          </a:graphicData>
        </a:graphic>
      </p:graphicFrame>
      <p:sp>
        <p:nvSpPr>
          <p:cNvPr id="5" name="Segnaposto numero diapositiva 4"/>
          <p:cNvSpPr>
            <a:spLocks noGrp="1"/>
          </p:cNvSpPr>
          <p:nvPr>
            <p:ph type="sldNum" sz="quarter" idx="12"/>
          </p:nvPr>
        </p:nvSpPr>
        <p:spPr/>
        <p:txBody>
          <a:bodyPr/>
          <a:lstStyle/>
          <a:p>
            <a:fld id="{603076F9-70D4-4F7B-BF16-459403434106}" type="slidenum">
              <a:rPr lang="en-GB" smtClean="0"/>
              <a:t>6</a:t>
            </a:fld>
            <a:endParaRPr lang="en-GB"/>
          </a:p>
        </p:txBody>
      </p:sp>
      <p:pic>
        <p:nvPicPr>
          <p:cNvPr id="6" name="Immagin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3150574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3865" y="198872"/>
            <a:ext cx="10515600" cy="999772"/>
          </a:xfrm>
        </p:spPr>
        <p:txBody>
          <a:bodyPr/>
          <a:lstStyle/>
          <a:p>
            <a:r>
              <a:rPr lang="en-GB" dirty="0" smtClean="0"/>
              <a:t>Multi-option optimisation</a:t>
            </a:r>
            <a:endParaRPr lang="en-GB" dirty="0"/>
          </a:p>
        </p:txBody>
      </p:sp>
      <p:cxnSp>
        <p:nvCxnSpPr>
          <p:cNvPr id="6" name="Connettore diritto 5"/>
          <p:cNvCxnSpPr/>
          <p:nvPr/>
        </p:nvCxnSpPr>
        <p:spPr>
          <a:xfrm flipV="1">
            <a:off x="2133600" y="2527068"/>
            <a:ext cx="5203767"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Connettore diritto 6"/>
          <p:cNvCxnSpPr/>
          <p:nvPr/>
        </p:nvCxnSpPr>
        <p:spPr>
          <a:xfrm flipV="1">
            <a:off x="2133600" y="3523657"/>
            <a:ext cx="5203767"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Connettore diritto 7"/>
          <p:cNvCxnSpPr/>
          <p:nvPr/>
        </p:nvCxnSpPr>
        <p:spPr>
          <a:xfrm flipV="1">
            <a:off x="2133600" y="4520246"/>
            <a:ext cx="5203767"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Connettore diritto 8"/>
          <p:cNvCxnSpPr/>
          <p:nvPr/>
        </p:nvCxnSpPr>
        <p:spPr>
          <a:xfrm rot="16200000" flipV="1">
            <a:off x="2357613" y="3707476"/>
            <a:ext cx="3765600"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Connettore diritto 9"/>
          <p:cNvCxnSpPr/>
          <p:nvPr/>
        </p:nvCxnSpPr>
        <p:spPr>
          <a:xfrm rot="16200000" flipV="1">
            <a:off x="3397628" y="3707476"/>
            <a:ext cx="3765600"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Connettore diritto 10"/>
          <p:cNvCxnSpPr/>
          <p:nvPr/>
        </p:nvCxnSpPr>
        <p:spPr>
          <a:xfrm rot="16200000" flipV="1">
            <a:off x="1317598" y="3707476"/>
            <a:ext cx="3765600" cy="498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rot="16200000" flipV="1">
            <a:off x="4437642" y="3707476"/>
            <a:ext cx="3765600" cy="4987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2371898" y="2788691"/>
            <a:ext cx="404278" cy="523220"/>
          </a:xfrm>
          <a:prstGeom prst="rect">
            <a:avLst/>
          </a:prstGeom>
          <a:noFill/>
        </p:spPr>
        <p:txBody>
          <a:bodyPr wrap="none" rtlCol="0">
            <a:spAutoFit/>
          </a:bodyPr>
          <a:lstStyle/>
          <a:p>
            <a:r>
              <a:rPr lang="en-GB" sz="2800" dirty="0" smtClean="0">
                <a:latin typeface="Symbol" panose="05050102010706020507" pitchFamily="18" charset="2"/>
              </a:rPr>
              <a:t>D</a:t>
            </a:r>
            <a:endParaRPr lang="en-GB" sz="2800" dirty="0">
              <a:latin typeface="Symbol" panose="05050102010706020507" pitchFamily="18" charset="2"/>
            </a:endParaRPr>
          </a:p>
        </p:txBody>
      </p:sp>
      <p:sp>
        <p:nvSpPr>
          <p:cNvPr id="17" name="CasellaDiTesto 16"/>
          <p:cNvSpPr txBox="1"/>
          <p:nvPr/>
        </p:nvSpPr>
        <p:spPr>
          <a:xfrm>
            <a:off x="2314991" y="3859606"/>
            <a:ext cx="518091" cy="523220"/>
          </a:xfrm>
          <a:prstGeom prst="rect">
            <a:avLst/>
          </a:prstGeom>
          <a:noFill/>
        </p:spPr>
        <p:txBody>
          <a:bodyPr wrap="none" rtlCol="0">
            <a:spAutoFit/>
          </a:bodyPr>
          <a:lstStyle/>
          <a:p>
            <a:r>
              <a:rPr lang="en-GB" sz="2800" dirty="0" smtClean="0"/>
              <a:t>2L</a:t>
            </a:r>
            <a:endParaRPr lang="en-GB" sz="2800" dirty="0"/>
          </a:p>
        </p:txBody>
      </p:sp>
      <p:sp>
        <p:nvSpPr>
          <p:cNvPr id="20" name="CasellaDiTesto 19"/>
          <p:cNvSpPr txBox="1"/>
          <p:nvPr/>
        </p:nvSpPr>
        <p:spPr>
          <a:xfrm>
            <a:off x="3223488" y="1914675"/>
            <a:ext cx="880369" cy="461665"/>
          </a:xfrm>
          <a:prstGeom prst="rect">
            <a:avLst/>
          </a:prstGeom>
          <a:noFill/>
        </p:spPr>
        <p:txBody>
          <a:bodyPr wrap="none" rtlCol="0">
            <a:spAutoFit/>
          </a:bodyPr>
          <a:lstStyle/>
          <a:p>
            <a:r>
              <a:rPr lang="en-GB" sz="2400" dirty="0" smtClean="0"/>
              <a:t>10km</a:t>
            </a:r>
            <a:endParaRPr lang="en-GB" sz="2400" dirty="0"/>
          </a:p>
        </p:txBody>
      </p:sp>
      <p:sp>
        <p:nvSpPr>
          <p:cNvPr id="21" name="CasellaDiTesto 20"/>
          <p:cNvSpPr txBox="1"/>
          <p:nvPr/>
        </p:nvSpPr>
        <p:spPr>
          <a:xfrm>
            <a:off x="4320235" y="1914675"/>
            <a:ext cx="880369" cy="461665"/>
          </a:xfrm>
          <a:prstGeom prst="rect">
            <a:avLst/>
          </a:prstGeom>
          <a:noFill/>
        </p:spPr>
        <p:txBody>
          <a:bodyPr wrap="none" rtlCol="0">
            <a:spAutoFit/>
          </a:bodyPr>
          <a:lstStyle/>
          <a:p>
            <a:r>
              <a:rPr lang="en-GB" sz="2400" dirty="0" smtClean="0"/>
              <a:t>15km</a:t>
            </a:r>
            <a:endParaRPr lang="en-GB" sz="2400" dirty="0"/>
          </a:p>
        </p:txBody>
      </p:sp>
      <p:sp>
        <p:nvSpPr>
          <p:cNvPr id="22" name="CasellaDiTesto 21"/>
          <p:cNvSpPr txBox="1"/>
          <p:nvPr/>
        </p:nvSpPr>
        <p:spPr>
          <a:xfrm>
            <a:off x="5298755" y="1902434"/>
            <a:ext cx="880369" cy="461665"/>
          </a:xfrm>
          <a:prstGeom prst="rect">
            <a:avLst/>
          </a:prstGeom>
          <a:noFill/>
        </p:spPr>
        <p:txBody>
          <a:bodyPr wrap="none" rtlCol="0">
            <a:spAutoFit/>
          </a:bodyPr>
          <a:lstStyle/>
          <a:p>
            <a:r>
              <a:rPr lang="en-GB" sz="2400" dirty="0" smtClean="0"/>
              <a:t>20km</a:t>
            </a:r>
            <a:endParaRPr lang="en-GB" sz="2400" dirty="0"/>
          </a:p>
        </p:txBody>
      </p:sp>
      <p:sp>
        <p:nvSpPr>
          <p:cNvPr id="24" name="Triangolo rettangolo 23"/>
          <p:cNvSpPr/>
          <p:nvPr/>
        </p:nvSpPr>
        <p:spPr>
          <a:xfrm>
            <a:off x="3200398" y="2582763"/>
            <a:ext cx="1006994" cy="9716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t>Sipd</a:t>
            </a:r>
            <a:endParaRPr lang="en-GB" sz="1400" dirty="0"/>
          </a:p>
        </p:txBody>
      </p:sp>
      <p:sp>
        <p:nvSpPr>
          <p:cNvPr id="25" name="Triangolo rettangolo 24"/>
          <p:cNvSpPr/>
          <p:nvPr/>
        </p:nvSpPr>
        <p:spPr>
          <a:xfrm>
            <a:off x="4221053" y="2564188"/>
            <a:ext cx="1006994" cy="9716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t>Sipd</a:t>
            </a:r>
            <a:endParaRPr lang="en-GB" sz="1400" dirty="0"/>
          </a:p>
        </p:txBody>
      </p:sp>
      <p:sp>
        <p:nvSpPr>
          <p:cNvPr id="26" name="Triangolo rettangolo 25"/>
          <p:cNvSpPr/>
          <p:nvPr/>
        </p:nvSpPr>
        <p:spPr>
          <a:xfrm>
            <a:off x="4248494" y="3572559"/>
            <a:ext cx="1006994" cy="9716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t>Sipd</a:t>
            </a:r>
            <a:endParaRPr lang="en-GB" sz="1400" dirty="0"/>
          </a:p>
        </p:txBody>
      </p:sp>
      <p:sp>
        <p:nvSpPr>
          <p:cNvPr id="27" name="Triangolo rettangolo 26"/>
          <p:cNvSpPr/>
          <p:nvPr/>
        </p:nvSpPr>
        <p:spPr>
          <a:xfrm>
            <a:off x="5280428" y="3561065"/>
            <a:ext cx="1006994" cy="97165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err="1" smtClean="0"/>
              <a:t>Sipd</a:t>
            </a:r>
            <a:endParaRPr lang="en-GB" sz="1400" dirty="0"/>
          </a:p>
        </p:txBody>
      </p:sp>
      <p:sp>
        <p:nvSpPr>
          <p:cNvPr id="28" name="Triangolo rettangolo 27"/>
          <p:cNvSpPr/>
          <p:nvPr/>
        </p:nvSpPr>
        <p:spPr>
          <a:xfrm rot="10800000">
            <a:off x="3205834" y="2573290"/>
            <a:ext cx="1006994" cy="971650"/>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29" name="CasellaDiTesto 28"/>
          <p:cNvSpPr txBox="1"/>
          <p:nvPr/>
        </p:nvSpPr>
        <p:spPr>
          <a:xfrm>
            <a:off x="3545308" y="2622109"/>
            <a:ext cx="678391" cy="369332"/>
          </a:xfrm>
          <a:prstGeom prst="rect">
            <a:avLst/>
          </a:prstGeom>
          <a:noFill/>
        </p:spPr>
        <p:txBody>
          <a:bodyPr wrap="none" rtlCol="0">
            <a:spAutoFit/>
          </a:bodyPr>
          <a:lstStyle/>
          <a:p>
            <a:r>
              <a:rPr lang="en-GB" dirty="0" err="1" smtClean="0"/>
              <a:t>Mipd</a:t>
            </a:r>
            <a:endParaRPr lang="en-GB" dirty="0"/>
          </a:p>
        </p:txBody>
      </p:sp>
      <p:sp>
        <p:nvSpPr>
          <p:cNvPr id="30" name="Triangolo rettangolo 29"/>
          <p:cNvSpPr/>
          <p:nvPr/>
        </p:nvSpPr>
        <p:spPr>
          <a:xfrm rot="10800000">
            <a:off x="4243449" y="2567969"/>
            <a:ext cx="1006994" cy="971650"/>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31" name="CasellaDiTesto 30"/>
          <p:cNvSpPr txBox="1"/>
          <p:nvPr/>
        </p:nvSpPr>
        <p:spPr>
          <a:xfrm>
            <a:off x="4582923" y="2616788"/>
            <a:ext cx="678391" cy="369332"/>
          </a:xfrm>
          <a:prstGeom prst="rect">
            <a:avLst/>
          </a:prstGeom>
          <a:noFill/>
        </p:spPr>
        <p:txBody>
          <a:bodyPr wrap="none" rtlCol="0">
            <a:spAutoFit/>
          </a:bodyPr>
          <a:lstStyle/>
          <a:p>
            <a:r>
              <a:rPr lang="en-GB" dirty="0" err="1" smtClean="0"/>
              <a:t>Mipd</a:t>
            </a:r>
            <a:endParaRPr lang="en-GB" dirty="0"/>
          </a:p>
        </p:txBody>
      </p:sp>
      <p:sp>
        <p:nvSpPr>
          <p:cNvPr id="32" name="Triangolo rettangolo 31"/>
          <p:cNvSpPr/>
          <p:nvPr/>
        </p:nvSpPr>
        <p:spPr>
          <a:xfrm rot="10800000">
            <a:off x="4245704" y="3554413"/>
            <a:ext cx="1006994" cy="971650"/>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33" name="CasellaDiTesto 32"/>
          <p:cNvSpPr txBox="1"/>
          <p:nvPr/>
        </p:nvSpPr>
        <p:spPr>
          <a:xfrm>
            <a:off x="4585178" y="3603232"/>
            <a:ext cx="678391" cy="369332"/>
          </a:xfrm>
          <a:prstGeom prst="rect">
            <a:avLst/>
          </a:prstGeom>
          <a:noFill/>
        </p:spPr>
        <p:txBody>
          <a:bodyPr wrap="none" rtlCol="0">
            <a:spAutoFit/>
          </a:bodyPr>
          <a:lstStyle/>
          <a:p>
            <a:r>
              <a:rPr lang="en-GB" dirty="0" err="1" smtClean="0"/>
              <a:t>Mipd</a:t>
            </a:r>
            <a:endParaRPr lang="en-GB" dirty="0"/>
          </a:p>
        </p:txBody>
      </p:sp>
      <p:sp>
        <p:nvSpPr>
          <p:cNvPr id="34" name="Triangolo rettangolo 33"/>
          <p:cNvSpPr/>
          <p:nvPr/>
        </p:nvSpPr>
        <p:spPr>
          <a:xfrm rot="10800000">
            <a:off x="5312583" y="3554413"/>
            <a:ext cx="1006994" cy="971650"/>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35" name="CasellaDiTesto 34"/>
          <p:cNvSpPr txBox="1"/>
          <p:nvPr/>
        </p:nvSpPr>
        <p:spPr>
          <a:xfrm>
            <a:off x="5652057" y="3603232"/>
            <a:ext cx="678391" cy="369332"/>
          </a:xfrm>
          <a:prstGeom prst="rect">
            <a:avLst/>
          </a:prstGeom>
          <a:noFill/>
        </p:spPr>
        <p:txBody>
          <a:bodyPr wrap="none" rtlCol="0">
            <a:spAutoFit/>
          </a:bodyPr>
          <a:lstStyle/>
          <a:p>
            <a:r>
              <a:rPr lang="en-GB" dirty="0" err="1" smtClean="0"/>
              <a:t>Mipd</a:t>
            </a:r>
            <a:endParaRPr lang="en-GB" dirty="0"/>
          </a:p>
        </p:txBody>
      </p:sp>
      <p:sp>
        <p:nvSpPr>
          <p:cNvPr id="36" name="CasellaDiTesto 35"/>
          <p:cNvSpPr txBox="1"/>
          <p:nvPr/>
        </p:nvSpPr>
        <p:spPr>
          <a:xfrm>
            <a:off x="7996845" y="3067795"/>
            <a:ext cx="3707476" cy="646331"/>
          </a:xfrm>
          <a:prstGeom prst="rect">
            <a:avLst/>
          </a:prstGeom>
          <a:noFill/>
        </p:spPr>
        <p:txBody>
          <a:bodyPr wrap="square" rtlCol="0">
            <a:spAutoFit/>
          </a:bodyPr>
          <a:lstStyle/>
          <a:p>
            <a:r>
              <a:rPr lang="en-GB" dirty="0" smtClean="0"/>
              <a:t>Alternative way to see the multi-option optimisation</a:t>
            </a:r>
            <a:endParaRPr lang="en-GB" dirty="0"/>
          </a:p>
        </p:txBody>
      </p:sp>
      <p:sp>
        <p:nvSpPr>
          <p:cNvPr id="3" name="CasellaDiTesto 2"/>
          <p:cNvSpPr txBox="1"/>
          <p:nvPr/>
        </p:nvSpPr>
        <p:spPr>
          <a:xfrm rot="16200000">
            <a:off x="143103" y="3338990"/>
            <a:ext cx="2366357" cy="369332"/>
          </a:xfrm>
          <a:prstGeom prst="rect">
            <a:avLst/>
          </a:prstGeom>
          <a:noFill/>
        </p:spPr>
        <p:txBody>
          <a:bodyPr wrap="square" rtlCol="0">
            <a:spAutoFit/>
          </a:bodyPr>
          <a:lstStyle/>
          <a:p>
            <a:r>
              <a:rPr lang="en-GB" dirty="0" smtClean="0">
                <a:solidFill>
                  <a:schemeClr val="bg1">
                    <a:lumMod val="75000"/>
                  </a:schemeClr>
                </a:solidFill>
              </a:rPr>
              <a:t>Financial Architecture</a:t>
            </a:r>
            <a:endParaRPr lang="en-GB" dirty="0">
              <a:solidFill>
                <a:schemeClr val="bg1">
                  <a:lumMod val="75000"/>
                </a:schemeClr>
              </a:solidFill>
            </a:endParaRPr>
          </a:p>
        </p:txBody>
      </p:sp>
      <p:sp>
        <p:nvSpPr>
          <p:cNvPr id="37" name="CasellaDiTesto 36"/>
          <p:cNvSpPr txBox="1"/>
          <p:nvPr/>
        </p:nvSpPr>
        <p:spPr>
          <a:xfrm>
            <a:off x="3663672" y="1117266"/>
            <a:ext cx="2366357" cy="369332"/>
          </a:xfrm>
          <a:prstGeom prst="rect">
            <a:avLst/>
          </a:prstGeom>
          <a:noFill/>
        </p:spPr>
        <p:txBody>
          <a:bodyPr wrap="square" rtlCol="0">
            <a:spAutoFit/>
          </a:bodyPr>
          <a:lstStyle/>
          <a:p>
            <a:r>
              <a:rPr lang="en-GB" dirty="0" smtClean="0">
                <a:solidFill>
                  <a:schemeClr val="bg1">
                    <a:lumMod val="75000"/>
                  </a:schemeClr>
                </a:solidFill>
              </a:rPr>
              <a:t>Available budget</a:t>
            </a:r>
            <a:endParaRPr lang="en-GB" dirty="0">
              <a:solidFill>
                <a:schemeClr val="bg1">
                  <a:lumMod val="75000"/>
                </a:schemeClr>
              </a:solidFill>
            </a:endParaRPr>
          </a:p>
        </p:txBody>
      </p:sp>
      <p:sp>
        <p:nvSpPr>
          <p:cNvPr id="4" name="Segnaposto numero diapositiva 3"/>
          <p:cNvSpPr>
            <a:spLocks noGrp="1"/>
          </p:cNvSpPr>
          <p:nvPr>
            <p:ph type="sldNum" sz="quarter" idx="12"/>
          </p:nvPr>
        </p:nvSpPr>
        <p:spPr/>
        <p:txBody>
          <a:bodyPr/>
          <a:lstStyle/>
          <a:p>
            <a:fld id="{603076F9-70D4-4F7B-BF16-459403434106}" type="slidenum">
              <a:rPr lang="en-GB" smtClean="0"/>
              <a:t>7</a:t>
            </a:fld>
            <a:endParaRPr lang="en-GB"/>
          </a:p>
        </p:txBody>
      </p:sp>
      <p:pic>
        <p:nvPicPr>
          <p:cNvPr id="38" name="Immagine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
        <p:nvSpPr>
          <p:cNvPr id="5" name="CasellaDiTesto 4"/>
          <p:cNvSpPr txBox="1"/>
          <p:nvPr/>
        </p:nvSpPr>
        <p:spPr>
          <a:xfrm>
            <a:off x="7960019" y="4040238"/>
            <a:ext cx="3668886" cy="923330"/>
          </a:xfrm>
          <a:prstGeom prst="rect">
            <a:avLst/>
          </a:prstGeom>
          <a:noFill/>
        </p:spPr>
        <p:txBody>
          <a:bodyPr wrap="square" rtlCol="0">
            <a:spAutoFit/>
          </a:bodyPr>
          <a:lstStyle/>
          <a:p>
            <a:r>
              <a:rPr lang="en-GB" dirty="0" smtClean="0"/>
              <a:t>My personal view? </a:t>
            </a:r>
          </a:p>
          <a:p>
            <a:r>
              <a:rPr lang="en-GB" dirty="0" smtClean="0"/>
              <a:t>SIPD option is more a failure scenario rather than an optimisation scenario</a:t>
            </a:r>
            <a:endParaRPr lang="en-GB" dirty="0"/>
          </a:p>
        </p:txBody>
      </p:sp>
    </p:spTree>
    <p:extLst>
      <p:ext uri="{BB962C8B-B14F-4D97-AF65-F5344CB8AC3E}">
        <p14:creationId xmlns:p14="http://schemas.microsoft.com/office/powerpoint/2010/main" val="276788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24"/>
                                        </p:tgtEl>
                                      </p:cBhvr>
                                    </p:animEffect>
                                    <p:set>
                                      <p:cBhvr>
                                        <p:cTn id="15" dur="1" fill="hold">
                                          <p:stCondLst>
                                            <p:cond delay="499"/>
                                          </p:stCondLst>
                                        </p:cTn>
                                        <p:tgtEl>
                                          <p:spTgt spid="24"/>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25"/>
                                        </p:tgtEl>
                                      </p:cBhvr>
                                    </p:animEffect>
                                    <p:set>
                                      <p:cBhvr>
                                        <p:cTn id="18" dur="1" fill="hold">
                                          <p:stCondLst>
                                            <p:cond delay="499"/>
                                          </p:stCondLst>
                                        </p:cTn>
                                        <p:tgtEl>
                                          <p:spTgt spid="25"/>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xit" presetSubtype="0" fill="hold" grpId="0" nodeType="with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 grpId="0"/>
      <p:bldP spid="3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Content of the Workshop</a:t>
            </a:r>
          </a:p>
        </p:txBody>
      </p:sp>
      <p:sp>
        <p:nvSpPr>
          <p:cNvPr id="3" name="Segnaposto contenuto 2"/>
          <p:cNvSpPr>
            <a:spLocks noGrp="1"/>
          </p:cNvSpPr>
          <p:nvPr>
            <p:ph idx="1"/>
          </p:nvPr>
        </p:nvSpPr>
        <p:spPr/>
        <p:txBody>
          <a:bodyPr>
            <a:normAutofit lnSpcReduction="10000"/>
          </a:bodyPr>
          <a:lstStyle/>
          <a:p>
            <a:r>
              <a:rPr lang="en-GB" dirty="0" smtClean="0"/>
              <a:t>The latest talk will enter within the cost (€) evaluation of the different macro-options:</a:t>
            </a:r>
          </a:p>
          <a:p>
            <a:pPr lvl="1"/>
            <a:r>
              <a:rPr lang="en-GB" dirty="0" smtClean="0"/>
              <a:t>It will be a preliminary and partial evaluation, but it is the best we have now</a:t>
            </a:r>
          </a:p>
          <a:p>
            <a:r>
              <a:rPr lang="en-GB" dirty="0" smtClean="0"/>
              <a:t>After the sequence of talks, we expect to enter in to the discussion of the </a:t>
            </a:r>
            <a:r>
              <a:rPr lang="en-GB" dirty="0" err="1" smtClean="0"/>
              <a:t>CoBA</a:t>
            </a:r>
            <a:r>
              <a:rPr lang="en-GB" dirty="0" smtClean="0"/>
              <a:t> document</a:t>
            </a:r>
          </a:p>
          <a:p>
            <a:r>
              <a:rPr lang="en-GB" dirty="0" smtClean="0"/>
              <a:t>A skeleton is circulated within the </a:t>
            </a:r>
            <a:r>
              <a:rPr lang="en-GB" dirty="0" err="1" smtClean="0"/>
              <a:t>CoBA</a:t>
            </a:r>
            <a:r>
              <a:rPr lang="en-GB" dirty="0" smtClean="0"/>
              <a:t> team and we will review it tomorrow</a:t>
            </a:r>
          </a:p>
          <a:p>
            <a:r>
              <a:rPr lang="en-GB" dirty="0" smtClean="0"/>
              <a:t>We need also to decide if it will be a public, partially confidential of entirely confidential document </a:t>
            </a:r>
          </a:p>
          <a:p>
            <a:r>
              <a:rPr lang="en-GB" dirty="0" smtClean="0"/>
              <a:t>We will write this document tomorrow and we will finalise it Friday</a:t>
            </a:r>
            <a:endParaRPr lang="en-GB" dirty="0"/>
          </a:p>
        </p:txBody>
      </p:sp>
      <p:sp>
        <p:nvSpPr>
          <p:cNvPr id="4" name="Segnaposto numero diapositiva 3"/>
          <p:cNvSpPr>
            <a:spLocks noGrp="1"/>
          </p:cNvSpPr>
          <p:nvPr>
            <p:ph type="sldNum" sz="quarter" idx="12"/>
          </p:nvPr>
        </p:nvSpPr>
        <p:spPr/>
        <p:txBody>
          <a:bodyPr/>
          <a:lstStyle/>
          <a:p>
            <a:fld id="{603076F9-70D4-4F7B-BF16-459403434106}" type="slidenum">
              <a:rPr lang="en-GB" smtClean="0"/>
              <a:t>8</a:t>
            </a:fld>
            <a:endParaRPr lang="en-GB"/>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2461001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7967" y="259831"/>
            <a:ext cx="10515600" cy="737697"/>
          </a:xfrm>
        </p:spPr>
        <p:txBody>
          <a:bodyPr/>
          <a:lstStyle/>
          <a:p>
            <a:r>
              <a:rPr lang="en-GB" dirty="0" smtClean="0"/>
              <a:t>Outputs</a:t>
            </a:r>
            <a:endParaRPr lang="en-GB" dirty="0"/>
          </a:p>
        </p:txBody>
      </p:sp>
      <p:sp>
        <p:nvSpPr>
          <p:cNvPr id="3" name="Segnaposto contenuto 2"/>
          <p:cNvSpPr>
            <a:spLocks noGrp="1"/>
          </p:cNvSpPr>
          <p:nvPr>
            <p:ph idx="1"/>
          </p:nvPr>
        </p:nvSpPr>
        <p:spPr>
          <a:xfrm>
            <a:off x="266007" y="1374370"/>
            <a:ext cx="11399520" cy="4736090"/>
          </a:xfrm>
        </p:spPr>
        <p:txBody>
          <a:bodyPr>
            <a:normAutofit lnSpcReduction="10000"/>
          </a:bodyPr>
          <a:lstStyle/>
          <a:p>
            <a:r>
              <a:rPr lang="en-GB" dirty="0" smtClean="0"/>
              <a:t>What will be the content of expected output?</a:t>
            </a:r>
          </a:p>
          <a:p>
            <a:r>
              <a:rPr lang="en-GB" dirty="0" smtClean="0"/>
              <a:t>We need to agree now, before to start the workshop</a:t>
            </a:r>
            <a:endParaRPr lang="en-GB" dirty="0"/>
          </a:p>
          <a:p>
            <a:r>
              <a:rPr lang="en-GB" dirty="0"/>
              <a:t>W</a:t>
            </a:r>
            <a:r>
              <a:rPr lang="en-GB" dirty="0" smtClean="0"/>
              <a:t>e aren’t investigating specific technological solutions</a:t>
            </a:r>
          </a:p>
          <a:p>
            <a:pPr lvl="1"/>
            <a:r>
              <a:rPr lang="en-GB" dirty="0" smtClean="0"/>
              <a:t>For example we aren’t discussing if the 45 or 60 cm diameter technology for the mirrors is available now or in 10 years, but what to do in the infrastructures to manage both the possibilities</a:t>
            </a:r>
          </a:p>
          <a:p>
            <a:pPr lvl="1"/>
            <a:r>
              <a:rPr lang="en-GB" dirty="0" smtClean="0"/>
              <a:t>We aren’t discussing how to realise the </a:t>
            </a:r>
            <a:r>
              <a:rPr lang="en-GB" dirty="0" smtClean="0"/>
              <a:t>first cryogenic </a:t>
            </a:r>
            <a:r>
              <a:rPr lang="en-GB" dirty="0" smtClean="0"/>
              <a:t>payload and what will be its performance, but how to handle an infrastructure that can host a cryogenic payload within the lifetime of ET</a:t>
            </a:r>
          </a:p>
          <a:p>
            <a:r>
              <a:rPr lang="en-GB" dirty="0" smtClean="0"/>
              <a:t>Hence, the output is not a detailed design of ET, but a comparison between Macro-options, guided by the (partial and incomplete) evaluations we will see in these days</a:t>
            </a:r>
            <a:endParaRPr lang="en-GB" dirty="0"/>
          </a:p>
        </p:txBody>
      </p:sp>
      <p:sp>
        <p:nvSpPr>
          <p:cNvPr id="4" name="Segnaposto numero diapositiva 3"/>
          <p:cNvSpPr>
            <a:spLocks noGrp="1"/>
          </p:cNvSpPr>
          <p:nvPr>
            <p:ph type="sldNum" sz="quarter" idx="12"/>
          </p:nvPr>
        </p:nvSpPr>
        <p:spPr/>
        <p:txBody>
          <a:bodyPr/>
          <a:lstStyle/>
          <a:p>
            <a:fld id="{603076F9-70D4-4F7B-BF16-459403434106}" type="slidenum">
              <a:rPr lang="en-GB" smtClean="0"/>
              <a:t>9</a:t>
            </a:fld>
            <a:endParaRPr lang="en-GB"/>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3257" y="114436"/>
            <a:ext cx="2646207" cy="854748"/>
          </a:xfrm>
          <a:prstGeom prst="rect">
            <a:avLst/>
          </a:prstGeom>
        </p:spPr>
      </p:pic>
    </p:spTree>
    <p:extLst>
      <p:ext uri="{BB962C8B-B14F-4D97-AF65-F5344CB8AC3E}">
        <p14:creationId xmlns:p14="http://schemas.microsoft.com/office/powerpoint/2010/main" val="257749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1184</Words>
  <Application>Microsoft Office PowerPoint</Application>
  <PresentationFormat>Widescreen</PresentationFormat>
  <Paragraphs>118</Paragraphs>
  <Slides>10</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10</vt:i4>
      </vt:variant>
    </vt:vector>
  </HeadingPairs>
  <TitlesOfParts>
    <vt:vector size="16" baseType="lpstr">
      <vt:lpstr>Arial</vt:lpstr>
      <vt:lpstr>Calibri</vt:lpstr>
      <vt:lpstr>Calibri Light</vt:lpstr>
      <vt:lpstr>Symbol</vt:lpstr>
      <vt:lpstr>Tema di Office</vt:lpstr>
      <vt:lpstr>Equation</vt:lpstr>
      <vt:lpstr>CoBA meeting introduction</vt:lpstr>
      <vt:lpstr>Cost Benefit Analysis (CoBA) motivations</vt:lpstr>
      <vt:lpstr>New, turbulent phase … not only science</vt:lpstr>
      <vt:lpstr>CoBA process aim</vt:lpstr>
      <vt:lpstr>Content of the Workshop</vt:lpstr>
      <vt:lpstr>Multi-option optimisation</vt:lpstr>
      <vt:lpstr>Multi-option optimisation</vt:lpstr>
      <vt:lpstr>Content of the Workshop</vt:lpstr>
      <vt:lpstr>Outputs</vt:lpstr>
      <vt:lpstr>Question (partially for today and partially for tomorrow)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CoBA meeting introduction</dc:title>
  <dc:creator>Michele Punturo</dc:creator>
  <cp:lastModifiedBy>Michele Punturo</cp:lastModifiedBy>
  <cp:revision>25</cp:revision>
  <dcterms:created xsi:type="dcterms:W3CDTF">2021-11-22T07:42:47Z</dcterms:created>
  <dcterms:modified xsi:type="dcterms:W3CDTF">2021-11-23T18:19:14Z</dcterms:modified>
</cp:coreProperties>
</file>