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256" r:id="rId3"/>
    <p:sldId id="392" r:id="rId4"/>
    <p:sldId id="386" r:id="rId5"/>
    <p:sldId id="389" r:id="rId6"/>
  </p:sldIdLst>
  <p:sldSz cx="10080625" cy="7559675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515E9"/>
    <a:srgbClr val="4CAA8D"/>
    <a:srgbClr val="FF00FF"/>
    <a:srgbClr val="B3EFB3"/>
    <a:srgbClr val="33CCCC"/>
    <a:srgbClr val="407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1" autoAdjust="0"/>
    <p:restoredTop sz="94660" autoAdjust="0"/>
  </p:normalViewPr>
  <p:slideViewPr>
    <p:cSldViewPr snapToGrid="0">
      <p:cViewPr varScale="1">
        <p:scale>
          <a:sx n="95" d="100"/>
          <a:sy n="95" d="100"/>
        </p:scale>
        <p:origin x="456" y="96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50000" cy="496080"/>
          </a:xfrm>
          <a:prstGeom prst="rect">
            <a:avLst/>
          </a:prstGeom>
          <a:noFill/>
          <a:ln>
            <a:noFill/>
          </a:ln>
        </p:spPr>
        <p:txBody>
          <a:bodyPr vert="horz" wrap="square" lIns="82461" tIns="41235" rIns="82461" bIns="41235" anchor="t" anchorCtr="0" compatLnSpc="0"/>
          <a:lstStyle/>
          <a:p>
            <a:pPr defTabSz="837789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300" kern="0" dirty="0">
              <a:solidFill>
                <a:srgbClr val="000000"/>
              </a:solidFill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Segnaposto data 2"/>
          <p:cNvSpPr txBox="1">
            <a:spLocks noGrp="1"/>
          </p:cNvSpPr>
          <p:nvPr>
            <p:ph type="dt" sz="quarter" idx="1"/>
          </p:nvPr>
        </p:nvSpPr>
        <p:spPr>
          <a:xfrm>
            <a:off x="3847648" y="0"/>
            <a:ext cx="2950000" cy="496080"/>
          </a:xfrm>
          <a:prstGeom prst="rect">
            <a:avLst/>
          </a:prstGeom>
          <a:noFill/>
          <a:ln>
            <a:noFill/>
          </a:ln>
        </p:spPr>
        <p:txBody>
          <a:bodyPr vert="horz" wrap="square" lIns="82461" tIns="41235" rIns="82461" bIns="41235" anchor="t" anchorCtr="0" compatLnSpc="0"/>
          <a:lstStyle/>
          <a:p>
            <a:pPr algn="r" defTabSz="837789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300" kern="0" dirty="0">
              <a:solidFill>
                <a:srgbClr val="000000"/>
              </a:solidFill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2"/>
          </p:nvPr>
        </p:nvSpPr>
        <p:spPr>
          <a:xfrm>
            <a:off x="0" y="9431981"/>
            <a:ext cx="2950000" cy="496080"/>
          </a:xfrm>
          <a:prstGeom prst="rect">
            <a:avLst/>
          </a:prstGeom>
          <a:noFill/>
          <a:ln>
            <a:noFill/>
          </a:ln>
        </p:spPr>
        <p:txBody>
          <a:bodyPr vert="horz" wrap="square" lIns="82461" tIns="41235" rIns="82461" bIns="41235" anchor="b" anchorCtr="0" compatLnSpc="0"/>
          <a:lstStyle/>
          <a:p>
            <a:pPr defTabSz="837789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300" kern="0" dirty="0">
              <a:solidFill>
                <a:srgbClr val="000000"/>
              </a:solidFill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3"/>
          </p:nvPr>
        </p:nvSpPr>
        <p:spPr>
          <a:xfrm>
            <a:off x="3847648" y="9431981"/>
            <a:ext cx="2950000" cy="496080"/>
          </a:xfrm>
          <a:prstGeom prst="rect">
            <a:avLst/>
          </a:prstGeom>
          <a:noFill/>
          <a:ln>
            <a:noFill/>
          </a:ln>
        </p:spPr>
        <p:txBody>
          <a:bodyPr vert="horz" wrap="square" lIns="82461" tIns="41235" rIns="82461" bIns="41235" anchor="b" anchorCtr="0" compatLnSpc="0"/>
          <a:lstStyle/>
          <a:p>
            <a:pPr algn="r" defTabSz="837789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6EDCBC1-155F-482E-8C70-E22B5101008D}" type="slidenum">
              <a:rPr/>
              <a:pPr algn="r" defTabSz="837789" hangingPunct="0">
                <a:defRPr sz="14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de-DE" sz="1300" kern="0" dirty="0">
              <a:solidFill>
                <a:srgbClr val="000000"/>
              </a:solidFill>
              <a:latin typeface="Arial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538248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54063"/>
            <a:ext cx="4962525" cy="3722687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3"/>
          </p:nvPr>
        </p:nvSpPr>
        <p:spPr>
          <a:xfrm>
            <a:off x="679792" y="4715826"/>
            <a:ext cx="5438046" cy="446744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it-IT"/>
          </a:p>
        </p:txBody>
      </p:sp>
      <p:sp>
        <p:nvSpPr>
          <p:cNvPr id="4" name="Segnaposto intestazion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50000" cy="49608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837789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data 4"/>
          <p:cNvSpPr txBox="1">
            <a:spLocks noGrp="1"/>
          </p:cNvSpPr>
          <p:nvPr>
            <p:ph type="dt" idx="1"/>
          </p:nvPr>
        </p:nvSpPr>
        <p:spPr>
          <a:xfrm>
            <a:off x="3847648" y="0"/>
            <a:ext cx="2950000" cy="49608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837789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4"/>
          </p:nvPr>
        </p:nvSpPr>
        <p:spPr>
          <a:xfrm>
            <a:off x="0" y="9431981"/>
            <a:ext cx="2950000" cy="49608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837789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5"/>
          </p:nvPr>
        </p:nvSpPr>
        <p:spPr>
          <a:xfrm>
            <a:off x="3847648" y="9431981"/>
            <a:ext cx="2950000" cy="49608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837789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A1BCCE0C-44F7-471F-9299-DAC01F1B5A1E}" type="slidenum">
              <a:rPr/>
              <a:pPr lvl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0714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it-IT" sz="2000" b="0" i="0" u="none" strike="noStrike" kern="1200" cap="none" spc="0" baseline="0">
        <a:solidFill>
          <a:srgbClr val="000000"/>
        </a:solidFill>
        <a:uFillTx/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679792" y="4715826"/>
            <a:ext cx="5438046" cy="307777"/>
          </a:xfrm>
        </p:spPr>
        <p:txBody>
          <a:bodyPr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ctrTitle"/>
          </p:nvPr>
        </p:nvSpPr>
        <p:spPr>
          <a:xfrm>
            <a:off x="755651" y="2347914"/>
            <a:ext cx="8569327" cy="1620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 txBox="1">
            <a:spLocks noGrp="1"/>
          </p:cNvSpPr>
          <p:nvPr>
            <p:ph type="subTitle" idx="1"/>
          </p:nvPr>
        </p:nvSpPr>
        <p:spPr>
          <a:xfrm>
            <a:off x="1512883" y="4283077"/>
            <a:ext cx="7056433" cy="1931990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VAC - Virgo Week 16.05.2017</a:t>
            </a:r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7C8DD0-49EF-4B29-9C36-DD52041BA927}" type="slidenum">
              <a:rPr/>
              <a:pPr lvl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4232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VAC - Virgo Week 16.05.2017</a:t>
            </a:r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197A040-F668-468E-AF71-75453C7C0A5F}" type="slidenum">
              <a:rPr/>
              <a:pPr lvl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882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645635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645635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VAC - Virgo Week 16.05.2017</a:t>
            </a:r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E87FC9-F6AE-4FAC-84F4-9F8BF247035C}" type="slidenum">
              <a:rPr/>
              <a:pPr lvl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739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ctrTitle"/>
          </p:nvPr>
        </p:nvSpPr>
        <p:spPr>
          <a:xfrm>
            <a:off x="755651" y="2347914"/>
            <a:ext cx="8569327" cy="1620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 txBox="1">
            <a:spLocks noGrp="1"/>
          </p:cNvSpPr>
          <p:nvPr>
            <p:ph type="subTitle" idx="1"/>
          </p:nvPr>
        </p:nvSpPr>
        <p:spPr>
          <a:xfrm>
            <a:off x="1512883" y="4283077"/>
            <a:ext cx="7056433" cy="1931990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VAC - Virgo Week 16.05.2017</a:t>
            </a:r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7C8DD0-49EF-4B29-9C36-DD52041BA927}" type="slidenum">
              <a:rPr lang="en-US" smtClean="0"/>
              <a:pPr lv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232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VAC - Virgo Week 16.05.2017</a:t>
            </a:r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BB6F4F-6DF2-441B-B8DA-9A0055F62805}" type="slidenum">
              <a:rPr lang="en-US" smtClean="0"/>
              <a:pPr lv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48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796927" y="4857749"/>
            <a:ext cx="8567735" cy="1501773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796927" y="3203572"/>
            <a:ext cx="8567735" cy="165417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VAC - Virgo Week 16.05.2017</a:t>
            </a:r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916780-AF66-4982-89B3-7CA64FE31137}" type="slidenum">
              <a:rPr lang="en-US" smtClean="0"/>
              <a:pPr lv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46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9895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9895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VAC - Virgo Week 16.05.2017</a:t>
            </a:r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19BBFC-0B7D-41B9-9766-57233192A57D}" type="slidenum">
              <a:rPr lang="en-US" smtClean="0"/>
              <a:pPr lv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546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504821" y="303215"/>
            <a:ext cx="9072567" cy="12588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504821" y="1692270"/>
            <a:ext cx="4452935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 txBox="1">
            <a:spLocks noGrp="1"/>
          </p:cNvSpPr>
          <p:nvPr>
            <p:ph idx="2"/>
          </p:nvPr>
        </p:nvSpPr>
        <p:spPr>
          <a:xfrm>
            <a:off x="504821" y="2397127"/>
            <a:ext cx="4452935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 txBox="1">
            <a:spLocks noGrp="1"/>
          </p:cNvSpPr>
          <p:nvPr>
            <p:ph type="body" idx="3"/>
          </p:nvPr>
        </p:nvSpPr>
        <p:spPr>
          <a:xfrm>
            <a:off x="5121270" y="1692270"/>
            <a:ext cx="4456108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 txBox="1">
            <a:spLocks noGrp="1"/>
          </p:cNvSpPr>
          <p:nvPr>
            <p:ph idx="4"/>
          </p:nvPr>
        </p:nvSpPr>
        <p:spPr>
          <a:xfrm>
            <a:off x="5121270" y="2397127"/>
            <a:ext cx="4456108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8" name="Segnaposto piè di pagina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VAC - Virgo Week 16.05.2017</a:t>
            </a:r>
            <a:endParaRPr lang="it-IT"/>
          </a:p>
        </p:txBody>
      </p:sp>
      <p:sp>
        <p:nvSpPr>
          <p:cNvPr id="9" name="Segnaposto numero diapositiva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E37720-990F-44CA-811A-EB6EA5B2B72A}" type="slidenum">
              <a:rPr lang="en-US" smtClean="0"/>
              <a:pPr lv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758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VAC - Virgo Week 16.05.2017</a:t>
            </a:r>
            <a:endParaRPr lang="it-IT"/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9DD0BC-8B80-4BE1-ACA1-3C7F647BE056}" type="slidenum">
              <a:rPr lang="en-US" smtClean="0"/>
              <a:pPr lv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080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3" name="Segnaposto piè di pagina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VAC - Virgo Week 16.05.2017</a:t>
            </a:r>
            <a:endParaRPr lang="it-IT"/>
          </a:p>
        </p:txBody>
      </p:sp>
      <p:sp>
        <p:nvSpPr>
          <p:cNvPr id="4" name="Segnaposto numero diapositiva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CE775C-513A-4CF2-AE54-6AE3B1555A1D}" type="slidenum">
              <a:rPr lang="en-US" smtClean="0"/>
              <a:pPr lv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348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504821" y="301623"/>
            <a:ext cx="3316291" cy="1279529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3941758" y="301623"/>
            <a:ext cx="5635620" cy="64516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2"/>
          </p:nvPr>
        </p:nvSpPr>
        <p:spPr>
          <a:xfrm>
            <a:off x="504821" y="1581153"/>
            <a:ext cx="3316291" cy="51720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VAC - Virgo Week 16.05.2017</a:t>
            </a:r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F28C9B-D173-44A7-8F1E-9787D3D1D446}" type="slidenum">
              <a:rPr lang="en-US" smtClean="0"/>
              <a:pPr lv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846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VAC - Virgo Week 16.05.2017</a:t>
            </a:r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BB6F4F-6DF2-441B-B8DA-9A0055F62805}" type="slidenum">
              <a:rPr/>
              <a:pPr lvl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648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1976439" y="5291139"/>
            <a:ext cx="6048371" cy="625477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 txBox="1">
            <a:spLocks noGrp="1"/>
          </p:cNvSpPr>
          <p:nvPr>
            <p:ph type="pic" idx="1"/>
          </p:nvPr>
        </p:nvSpPr>
        <p:spPr>
          <a:xfrm>
            <a:off x="1976439" y="674690"/>
            <a:ext cx="6048371" cy="4537079"/>
          </a:xfrm>
        </p:spPr>
        <p:txBody>
          <a:bodyPr/>
          <a:lstStyle>
            <a:lvl1pPr marL="0" indent="0">
              <a:buNone/>
              <a:defRPr lang="en-US"/>
            </a:lvl1pPr>
          </a:lstStyle>
          <a:p>
            <a:pPr lvl="0"/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2"/>
          </p:nvPr>
        </p:nvSpPr>
        <p:spPr>
          <a:xfrm>
            <a:off x="1976439" y="5916616"/>
            <a:ext cx="6048371" cy="887416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VAC - Virgo Week 16.05.2017</a:t>
            </a:r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834265-49AE-4C1F-B27F-E14FCD140ED7}" type="slidenum">
              <a:rPr lang="en-US" smtClean="0"/>
              <a:pPr lv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760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VAC - Virgo Week 16.05.2017</a:t>
            </a:r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197A040-F668-468E-AF71-75453C7C0A5F}" type="slidenum">
              <a:rPr lang="en-US" smtClean="0"/>
              <a:pPr lv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82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645635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645635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VAC - Virgo Week 16.05.2017</a:t>
            </a:r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E87FC9-F6AE-4FAC-84F4-9F8BF247035C}" type="slidenum">
              <a:rPr lang="en-US" smtClean="0"/>
              <a:pPr lv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39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796927" y="4857749"/>
            <a:ext cx="8567735" cy="1501773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796927" y="3203572"/>
            <a:ext cx="8567735" cy="165417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VAC - Virgo Week 16.05.2017</a:t>
            </a:r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916780-AF66-4982-89B3-7CA64FE31137}" type="slidenum">
              <a:rPr/>
              <a:pPr lvl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946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9895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9895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VAC - Virgo Week 16.05.2017</a:t>
            </a:r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19BBFC-0B7D-41B9-9766-57233192A57D}" type="slidenum">
              <a:rPr/>
              <a:pPr lvl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8546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504821" y="303215"/>
            <a:ext cx="9072567" cy="12588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504821" y="1692270"/>
            <a:ext cx="4452935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 txBox="1">
            <a:spLocks noGrp="1"/>
          </p:cNvSpPr>
          <p:nvPr>
            <p:ph idx="2"/>
          </p:nvPr>
        </p:nvSpPr>
        <p:spPr>
          <a:xfrm>
            <a:off x="504821" y="2397127"/>
            <a:ext cx="4452935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 txBox="1">
            <a:spLocks noGrp="1"/>
          </p:cNvSpPr>
          <p:nvPr>
            <p:ph type="body" idx="3"/>
          </p:nvPr>
        </p:nvSpPr>
        <p:spPr>
          <a:xfrm>
            <a:off x="5121270" y="1692270"/>
            <a:ext cx="4456108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 txBox="1">
            <a:spLocks noGrp="1"/>
          </p:cNvSpPr>
          <p:nvPr>
            <p:ph idx="4"/>
          </p:nvPr>
        </p:nvSpPr>
        <p:spPr>
          <a:xfrm>
            <a:off x="5121270" y="2397127"/>
            <a:ext cx="4456108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8" name="Segnaposto piè di pagina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VAC - Virgo Week 16.05.2017</a:t>
            </a:r>
            <a:endParaRPr lang="it-IT"/>
          </a:p>
        </p:txBody>
      </p:sp>
      <p:sp>
        <p:nvSpPr>
          <p:cNvPr id="9" name="Segnaposto numero diapositiva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E37720-990F-44CA-811A-EB6EA5B2B72A}" type="slidenum">
              <a:rPr/>
              <a:pPr lvl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7758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VAC - Virgo Week 16.05.2017</a:t>
            </a:r>
            <a:endParaRPr lang="it-IT"/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9DD0BC-8B80-4BE1-ACA1-3C7F647BE056}" type="slidenum">
              <a:rPr/>
              <a:pPr lvl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7080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3" name="Segnaposto piè di pagina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VAC - Virgo Week 16.05.2017</a:t>
            </a:r>
            <a:endParaRPr lang="it-IT"/>
          </a:p>
        </p:txBody>
      </p:sp>
      <p:sp>
        <p:nvSpPr>
          <p:cNvPr id="4" name="Segnaposto numero diapositiva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CE775C-513A-4CF2-AE54-6AE3B1555A1D}" type="slidenum">
              <a:rPr/>
              <a:pPr lvl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4348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504821" y="301623"/>
            <a:ext cx="3316291" cy="1279529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3941758" y="301623"/>
            <a:ext cx="5635620" cy="64516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2"/>
          </p:nvPr>
        </p:nvSpPr>
        <p:spPr>
          <a:xfrm>
            <a:off x="504821" y="1581153"/>
            <a:ext cx="3316291" cy="51720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VAC - Virgo Week 16.05.2017</a:t>
            </a:r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F28C9B-D173-44A7-8F1E-9787D3D1D446}" type="slidenum">
              <a:rPr/>
              <a:pPr lvl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846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1976439" y="5291139"/>
            <a:ext cx="6048371" cy="625477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 txBox="1">
            <a:spLocks noGrp="1"/>
          </p:cNvSpPr>
          <p:nvPr>
            <p:ph type="pic" idx="1"/>
          </p:nvPr>
        </p:nvSpPr>
        <p:spPr>
          <a:xfrm>
            <a:off x="1976439" y="674690"/>
            <a:ext cx="6048371" cy="4537079"/>
          </a:xfrm>
        </p:spPr>
        <p:txBody>
          <a:bodyPr/>
          <a:lstStyle>
            <a:lvl1pPr marL="0" indent="0">
              <a:buNone/>
              <a:defRPr lang="en-US"/>
            </a:lvl1pPr>
          </a:lstStyle>
          <a:p>
            <a:pPr lvl="0"/>
            <a:endParaRPr lang="en-US" dirty="0"/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2"/>
          </p:nvPr>
        </p:nvSpPr>
        <p:spPr>
          <a:xfrm>
            <a:off x="1976439" y="5916616"/>
            <a:ext cx="6048371" cy="887416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VAC - Virgo Week 16.05.2017</a:t>
            </a:r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834265-49AE-4C1F-B27F-E14FCD140ED7}" type="slidenum">
              <a:rPr/>
              <a:pPr lvl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2760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/>
          <a:p>
            <a:pPr lvl="0"/>
            <a:endParaRPr lang="it-IT"/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989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r>
              <a:rPr lang="en-US" dirty="0" smtClean="0"/>
              <a:t>VAC - Virgo Week 16.05.2017</a:t>
            </a:r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406CFC8C-73A0-4CE6-B331-983652577A0D}" type="slidenum">
              <a:rPr/>
              <a:pPr lvl="0"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dt="0"/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SzPct val="45000"/>
        <a:buFont typeface="StarSymbol"/>
        <a:buChar char="●"/>
        <a:tabLst/>
        <a:defRPr lang="it-IT" sz="4400" b="0" i="0" u="none" strike="noStrike" kern="1200" cap="none" spc="0" baseline="0">
          <a:solidFill>
            <a:srgbClr val="000000"/>
          </a:solidFill>
          <a:uFillTx/>
          <a:latin typeface="Arial" pitchFamily="18"/>
          <a:cs typeface="Tahoma" pitchFamily="2"/>
        </a:defRPr>
      </a:lvl1pPr>
    </p:titleStyle>
    <p:bodyStyle>
      <a:lvl1pPr marL="431999" marR="0" lvl="0" indent="-323999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it-IT" sz="32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ndale Sans UI" pitchFamily="2"/>
          <a:cs typeface="Tahoma" pitchFamily="2"/>
        </a:defRPr>
      </a:lvl1pPr>
      <a:lvl2pPr marL="863998" marR="0" lvl="1" indent="-323999" defTabSz="914400" rtl="0" fontAlgn="auto" hangingPunct="1">
        <a:lnSpc>
          <a:spcPct val="100000"/>
        </a:lnSpc>
        <a:spcBef>
          <a:spcPts val="0"/>
        </a:spcBef>
        <a:spcAft>
          <a:spcPts val="1135"/>
        </a:spcAft>
        <a:buSzPct val="45000"/>
        <a:buFont typeface="StarSymbol"/>
        <a:buChar char="●"/>
        <a:tabLst/>
        <a:defRPr lang="it-IT" sz="28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ndale Sans UI" pitchFamily="2"/>
          <a:cs typeface="Tahoma" pitchFamily="2"/>
        </a:defRPr>
      </a:lvl2pPr>
      <a:lvl3pPr marL="1295997" marR="0" lvl="2" indent="-287999" defTabSz="914400" rtl="0" fontAlgn="auto" hangingPunct="1">
        <a:lnSpc>
          <a:spcPct val="100000"/>
        </a:lnSpc>
        <a:spcBef>
          <a:spcPts val="0"/>
        </a:spcBef>
        <a:spcAft>
          <a:spcPts val="850"/>
        </a:spcAft>
        <a:buSzPct val="75000"/>
        <a:buFont typeface="StarSymbol"/>
        <a:buChar char="–"/>
        <a:tabLst/>
        <a:defRPr lang="it-IT" sz="2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ndale Sans UI" pitchFamily="2"/>
          <a:cs typeface="Tahoma" pitchFamily="2"/>
        </a:defRPr>
      </a:lvl3pPr>
      <a:lvl4pPr marL="1727996" marR="0" lvl="3" indent="-215999" defTabSz="914400" rtl="0" fontAlgn="auto" hangingPunct="1">
        <a:lnSpc>
          <a:spcPct val="100000"/>
        </a:lnSpc>
        <a:spcBef>
          <a:spcPts val="0"/>
        </a:spcBef>
        <a:spcAft>
          <a:spcPts val="565"/>
        </a:spcAft>
        <a:buSzPct val="45000"/>
        <a:buFont typeface="StarSymbol"/>
        <a:buChar char="●"/>
        <a:tabLst/>
        <a:defRPr lang="it-IT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ndale Sans UI" pitchFamily="2"/>
          <a:cs typeface="Tahoma" pitchFamily="2"/>
        </a:defRPr>
      </a:lvl4pPr>
      <a:lvl5pPr marL="2159995" marR="0" lvl="4" indent="-215999" defTabSz="914400" rtl="0" fontAlgn="auto" hangingPunct="1">
        <a:lnSpc>
          <a:spcPct val="100000"/>
        </a:lnSpc>
        <a:spcBef>
          <a:spcPts val="0"/>
        </a:spcBef>
        <a:spcAft>
          <a:spcPts val="285"/>
        </a:spcAft>
        <a:buSzPct val="75000"/>
        <a:buFont typeface="StarSymbol"/>
        <a:buChar char="–"/>
        <a:tabLst/>
        <a:defRPr lang="it-IT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ndale Sans UI" pitchFamily="2"/>
          <a:cs typeface="Tahoma" pitchFamily="2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/>
          <a:p>
            <a:pPr lvl="0"/>
            <a:endParaRPr lang="it-IT"/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989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r>
              <a:rPr lang="en-US" dirty="0" smtClean="0"/>
              <a:t>VAC - Virgo Week 16.05.2017</a:t>
            </a:r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406CFC8C-73A0-4CE6-B331-983652577A0D}" type="slidenum">
              <a:rPr lang="en-US" smtClean="0"/>
              <a:pPr lvl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dt="0"/>
  <p:txStyles>
    <p:titleStyle>
      <a:lvl1pPr marL="0" marR="0" lvl="0" indent="0" algn="ctr" defTabSz="91440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SzPct val="45000"/>
        <a:buFont typeface="StarSymbol"/>
        <a:buChar char="●"/>
        <a:tabLst/>
        <a:defRPr lang="it-IT" sz="4400" b="0" i="0" u="none" strike="noStrike" kern="1200" cap="none" spc="0" baseline="0">
          <a:solidFill>
            <a:srgbClr val="000000"/>
          </a:solidFill>
          <a:uFillTx/>
          <a:latin typeface="Arial" pitchFamily="18"/>
          <a:cs typeface="Tahoma" pitchFamily="2"/>
        </a:defRPr>
      </a:lvl1pPr>
    </p:titleStyle>
    <p:bodyStyle>
      <a:lvl1pPr marL="431999" marR="0" lvl="0" indent="-323999" defTabSz="914400" rtl="0" eaLnBrk="1" fontAlgn="auto" hangingPunct="1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it-IT" sz="32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ndale Sans UI" pitchFamily="2"/>
          <a:cs typeface="Tahoma" pitchFamily="2"/>
        </a:defRPr>
      </a:lvl1pPr>
      <a:lvl2pPr marL="863998" marR="0" lvl="1" indent="-323999" defTabSz="914400" rtl="0" eaLnBrk="1" fontAlgn="auto" hangingPunct="1">
        <a:lnSpc>
          <a:spcPct val="100000"/>
        </a:lnSpc>
        <a:spcBef>
          <a:spcPts val="0"/>
        </a:spcBef>
        <a:spcAft>
          <a:spcPts val="1135"/>
        </a:spcAft>
        <a:buSzPct val="45000"/>
        <a:buFont typeface="StarSymbol"/>
        <a:buChar char="●"/>
        <a:tabLst/>
        <a:defRPr lang="it-IT" sz="28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ndale Sans UI" pitchFamily="2"/>
          <a:cs typeface="Tahoma" pitchFamily="2"/>
        </a:defRPr>
      </a:lvl2pPr>
      <a:lvl3pPr marL="1295997" marR="0" lvl="2" indent="-287999" defTabSz="914400" rtl="0" eaLnBrk="1" fontAlgn="auto" hangingPunct="1">
        <a:lnSpc>
          <a:spcPct val="100000"/>
        </a:lnSpc>
        <a:spcBef>
          <a:spcPts val="0"/>
        </a:spcBef>
        <a:spcAft>
          <a:spcPts val="850"/>
        </a:spcAft>
        <a:buSzPct val="75000"/>
        <a:buFont typeface="StarSymbol"/>
        <a:buChar char="–"/>
        <a:tabLst/>
        <a:defRPr lang="it-IT" sz="2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ndale Sans UI" pitchFamily="2"/>
          <a:cs typeface="Tahoma" pitchFamily="2"/>
        </a:defRPr>
      </a:lvl3pPr>
      <a:lvl4pPr marL="1727996" marR="0" lvl="3" indent="-215999" defTabSz="914400" rtl="0" eaLnBrk="1" fontAlgn="auto" hangingPunct="1">
        <a:lnSpc>
          <a:spcPct val="100000"/>
        </a:lnSpc>
        <a:spcBef>
          <a:spcPts val="0"/>
        </a:spcBef>
        <a:spcAft>
          <a:spcPts val="565"/>
        </a:spcAft>
        <a:buSzPct val="45000"/>
        <a:buFont typeface="StarSymbol"/>
        <a:buChar char="●"/>
        <a:tabLst/>
        <a:defRPr lang="it-IT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ndale Sans UI" pitchFamily="2"/>
          <a:cs typeface="Tahoma" pitchFamily="2"/>
        </a:defRPr>
      </a:lvl4pPr>
      <a:lvl5pPr marL="2159995" marR="0" lvl="4" indent="-215999" defTabSz="914400" rtl="0" eaLnBrk="1" fontAlgn="auto" hangingPunct="1">
        <a:lnSpc>
          <a:spcPct val="100000"/>
        </a:lnSpc>
        <a:spcBef>
          <a:spcPts val="0"/>
        </a:spcBef>
        <a:spcAft>
          <a:spcPts val="285"/>
        </a:spcAft>
        <a:buSzPct val="75000"/>
        <a:buFont typeface="StarSymbol"/>
        <a:buChar char="–"/>
        <a:tabLst/>
        <a:defRPr lang="it-IT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ndale Sans UI" pitchFamily="2"/>
          <a:cs typeface="Tahoma" pitchFamily="2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et-gw.eu/tds/?call_file=ET-0004A-19_VirgoVacuumSystem3GDetectorCha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/>
          <p:cNvSpPr txBox="1">
            <a:spLocks noGrp="1"/>
          </p:cNvSpPr>
          <p:nvPr>
            <p:ph type="ctrTitle"/>
          </p:nvPr>
        </p:nvSpPr>
        <p:spPr>
          <a:xfrm>
            <a:off x="894304" y="2123653"/>
            <a:ext cx="8201570" cy="1620838"/>
          </a:xfr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lvl="0">
              <a:buNone/>
            </a:pPr>
            <a:r>
              <a:rPr lang="en-US" sz="4000" b="1" dirty="0" smtClean="0">
                <a:solidFill>
                  <a:srgbClr val="0000FF"/>
                </a:solidFill>
              </a:rPr>
              <a:t>‘Tower WG’ and EGO</a:t>
            </a:r>
            <a:br>
              <a:rPr lang="en-US" sz="4000" b="1" dirty="0" smtClean="0">
                <a:solidFill>
                  <a:srgbClr val="0000FF"/>
                </a:solidFill>
              </a:rPr>
            </a:br>
            <a:r>
              <a:rPr lang="en-US" sz="4000" b="1" dirty="0" smtClean="0">
                <a:solidFill>
                  <a:srgbClr val="0000FF"/>
                </a:solidFill>
              </a:rPr>
              <a:t> kick-off </a:t>
            </a:r>
            <a:r>
              <a:rPr lang="en-US" sz="4000" b="1" dirty="0">
                <a:solidFill>
                  <a:srgbClr val="0000FF"/>
                </a:solidFill>
              </a:rPr>
              <a:t>meeting </a:t>
            </a:r>
            <a:r>
              <a:rPr lang="en-US" sz="4000" b="1" dirty="0" smtClean="0">
                <a:solidFill>
                  <a:srgbClr val="0000FF"/>
                </a:solidFill>
              </a:rPr>
              <a:t>of </a:t>
            </a:r>
            <a:r>
              <a:rPr lang="en-US" sz="4000" b="1" dirty="0">
                <a:solidFill>
                  <a:srgbClr val="0000FF"/>
                </a:solidFill>
              </a:rPr>
              <a:t>the </a:t>
            </a:r>
            <a:r>
              <a:rPr lang="en-US" sz="4000" b="1" dirty="0" smtClean="0">
                <a:solidFill>
                  <a:srgbClr val="0000FF"/>
                </a:solidFill>
              </a:rPr>
              <a:t>UHV tubes WG</a:t>
            </a:r>
            <a:endParaRPr lang="en-US" sz="4000" b="1" i="1" strike="sngStrike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ttotitolo 4"/>
          <p:cNvSpPr txBox="1">
            <a:spLocks noGrp="1"/>
          </p:cNvSpPr>
          <p:nvPr>
            <p:ph type="subTitle" idx="1"/>
          </p:nvPr>
        </p:nvSpPr>
        <p:spPr>
          <a:xfrm>
            <a:off x="428017" y="3995700"/>
            <a:ext cx="8832715" cy="1931990"/>
          </a:xfr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r>
              <a:rPr lang="it-IT" i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05 Nov. </a:t>
            </a:r>
            <a:r>
              <a:rPr lang="it-IT" i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2021</a:t>
            </a:r>
            <a:endParaRPr lang="it-IT" i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045029" y="3754964"/>
            <a:ext cx="8050845" cy="96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85BB6F4F-6DF2-441B-B8DA-9A0055F62805}" type="slidenum">
              <a:rPr lang="en-US" smtClean="0"/>
              <a:pPr lvl="0"/>
              <a:t>2</a:t>
            </a:fld>
            <a:endParaRPr lang="en-US" dirty="0"/>
          </a:p>
        </p:txBody>
      </p:sp>
      <p:sp>
        <p:nvSpPr>
          <p:cNvPr id="6" name="Titolo 1"/>
          <p:cNvSpPr txBox="1">
            <a:spLocks noGrp="1"/>
          </p:cNvSpPr>
          <p:nvPr>
            <p:ph type="title"/>
          </p:nvPr>
        </p:nvSpPr>
        <p:spPr>
          <a:xfrm>
            <a:off x="503998" y="501491"/>
            <a:ext cx="9071643" cy="1262155"/>
          </a:xfrm>
        </p:spPr>
        <p:txBody>
          <a:bodyPr/>
          <a:lstStyle/>
          <a:p>
            <a:pPr lvl="0">
              <a:buNone/>
            </a:pPr>
            <a:r>
              <a:rPr lang="it-IT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rPr>
              <a:t>Interdependent vacuum requirements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9456" y="2019868"/>
            <a:ext cx="905618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 smtClean="0"/>
              <a:t>Towers WG : </a:t>
            </a:r>
            <a:r>
              <a:rPr lang="en-US" sz="2200" i="1" dirty="0"/>
              <a:t>design of the vacuum systems hosting the super attenuator and </a:t>
            </a:r>
            <a:r>
              <a:rPr lang="en-US" sz="2200" i="1" dirty="0" smtClean="0"/>
              <a:t>payloads-HF, material qualifications </a:t>
            </a:r>
            <a:r>
              <a:rPr lang="en-US" sz="2200" i="1" dirty="0"/>
              <a:t>and auxiliary </a:t>
            </a:r>
            <a:r>
              <a:rPr lang="en-US" sz="2200" i="1" dirty="0" smtClean="0"/>
              <a:t>systems. </a:t>
            </a:r>
          </a:p>
          <a:p>
            <a:endParaRPr lang="en-US" sz="2200" i="1" dirty="0"/>
          </a:p>
          <a:p>
            <a:r>
              <a:rPr lang="it-IT" sz="2200" u="sng" dirty="0" smtClean="0"/>
              <a:t>interfaces with the ‘’UHV tubes‘’ via </a:t>
            </a:r>
            <a:r>
              <a:rPr lang="it-IT" sz="2200" u="sng" dirty="0"/>
              <a:t>the </a:t>
            </a:r>
            <a:r>
              <a:rPr lang="it-IT" sz="2200" u="sng" dirty="0" smtClean="0"/>
              <a:t>‘’cryostats WPIV.3 </a:t>
            </a:r>
            <a:r>
              <a:rPr lang="it-IT" sz="2200" u="sng" dirty="0"/>
              <a:t>, </a:t>
            </a:r>
            <a:r>
              <a:rPr lang="it-IT" sz="2200" u="sng" dirty="0" smtClean="0"/>
              <a:t>WPIV.4 ‘’:</a:t>
            </a:r>
          </a:p>
          <a:p>
            <a:endParaRPr 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dirty="0" smtClean="0"/>
              <a:t>design pressures ( pump-down procedure, safety redundancies, ...)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dirty="0" smtClean="0"/>
              <a:t>coherent </a:t>
            </a:r>
            <a:r>
              <a:rPr lang="it-IT" sz="2200" dirty="0"/>
              <a:t>approach </a:t>
            </a:r>
            <a:r>
              <a:rPr lang="it-IT" sz="2200" dirty="0" smtClean="0"/>
              <a:t>w.r.t. chosen design </a:t>
            </a:r>
            <a:r>
              <a:rPr lang="it-IT" sz="2200" dirty="0"/>
              <a:t>margin and </a:t>
            </a:r>
            <a:r>
              <a:rPr lang="it-IT" sz="2200" dirty="0" smtClean="0"/>
              <a:t>overall facility </a:t>
            </a:r>
            <a:r>
              <a:rPr lang="it-IT" sz="2200" dirty="0" smtClean="0"/>
              <a:t>limits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dirty="0" smtClean="0"/>
              <a:t>‘underground’ logistic (installation strategy, service room, ...)</a:t>
            </a:r>
            <a:endParaRPr lang="it-IT" sz="2200" dirty="0"/>
          </a:p>
          <a:p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3792699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/>
          <p:cNvSpPr txBox="1">
            <a:spLocks noGrp="1"/>
          </p:cNvSpPr>
          <p:nvPr>
            <p:ph type="title"/>
          </p:nvPr>
        </p:nvSpPr>
        <p:spPr>
          <a:xfrm>
            <a:off x="493203" y="362923"/>
            <a:ext cx="9071643" cy="1262155"/>
          </a:xfrm>
        </p:spPr>
        <p:txBody>
          <a:bodyPr/>
          <a:lstStyle/>
          <a:p>
            <a:pPr lvl="0">
              <a:buNone/>
            </a:pPr>
            <a:r>
              <a:rPr lang="it-IT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rPr>
              <a:t>Subjects of possible common interest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217949"/>
              </p:ext>
            </p:extLst>
          </p:nvPr>
        </p:nvGraphicFramePr>
        <p:xfrm>
          <a:off x="493202" y="2101101"/>
          <a:ext cx="9071643" cy="5106822"/>
        </p:xfrm>
        <a:graphic>
          <a:graphicData uri="http://schemas.openxmlformats.org/drawingml/2006/table">
            <a:tbl>
              <a:tblPr firstCol="1" bandRow="1">
                <a:tableStyleId>{10A1B5D5-9B99-4C35-A422-299274C87663}</a:tableStyleId>
              </a:tblPr>
              <a:tblGrid>
                <a:gridCol w="9071643">
                  <a:extLst>
                    <a:ext uri="{9D8B030D-6E8A-4147-A177-3AD203B41FA5}">
                      <a16:colId xmlns:a16="http://schemas.microsoft.com/office/drawing/2014/main" val="3431018385"/>
                    </a:ext>
                  </a:extLst>
                </a:gridCol>
              </a:tblGrid>
              <a:tr h="250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700" kern="150" dirty="0" smtClean="0">
                          <a:effectLst/>
                        </a:rPr>
                        <a:t>VACUUM CONTAMINANTS</a:t>
                      </a:r>
                      <a:r>
                        <a:rPr lang="it-IT" sz="1700" kern="150" baseline="0" dirty="0" smtClean="0">
                          <a:effectLst/>
                        </a:rPr>
                        <a:t> CONTROL</a:t>
                      </a:r>
                      <a:r>
                        <a:rPr lang="it-IT" sz="1700" kern="150" dirty="0" smtClean="0">
                          <a:effectLst/>
                        </a:rPr>
                        <a:t> </a:t>
                      </a:r>
                      <a:r>
                        <a:rPr lang="it-IT" sz="1700" kern="150" dirty="0">
                          <a:effectLst/>
                        </a:rPr>
                        <a:t>(Hydrocarbons)</a:t>
                      </a:r>
                      <a:endParaRPr lang="it-IT" sz="1700" kern="150" dirty="0">
                        <a:effectLst/>
                        <a:latin typeface="Liberation Mono" panose="02070409020205020404" pitchFamily="49" charset="0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97476872"/>
                  </a:ext>
                </a:extLst>
              </a:tr>
              <a:tr h="10026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kern="150" dirty="0" smtClean="0">
                          <a:effectLst/>
                        </a:rPr>
                        <a:t>- Study of diagnostics </a:t>
                      </a:r>
                      <a:r>
                        <a:rPr lang="en-US" sz="1700" kern="150" dirty="0">
                          <a:effectLst/>
                        </a:rPr>
                        <a:t>to be applied during the production , qualification and operation of </a:t>
                      </a:r>
                      <a:r>
                        <a:rPr lang="en-US" sz="1700" kern="150" dirty="0" smtClean="0">
                          <a:effectLst/>
                        </a:rPr>
                        <a:t>towers</a:t>
                      </a:r>
                      <a:endParaRPr lang="it-IT" sz="1700" kern="150" dirty="0">
                        <a:effectLst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700" kern="150" dirty="0" smtClean="0">
                          <a:effectLst/>
                        </a:rPr>
                        <a:t>- novel </a:t>
                      </a:r>
                      <a:r>
                        <a:rPr lang="en-US" sz="1700" kern="150" dirty="0">
                          <a:effectLst/>
                        </a:rPr>
                        <a:t>cleaning treatment for tower chambers (plasma processing, </a:t>
                      </a:r>
                      <a:r>
                        <a:rPr lang="en-US" sz="1700" kern="150" dirty="0" smtClean="0">
                          <a:effectLst/>
                        </a:rPr>
                        <a:t>… )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Tx/>
                        <a:buChar char="-"/>
                      </a:pPr>
                      <a:endParaRPr lang="it-IT" sz="1700" kern="150" dirty="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74147508"/>
                  </a:ext>
                </a:extLst>
              </a:tr>
              <a:tr h="250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kern="150">
                          <a:effectLst/>
                        </a:rPr>
                        <a:t>SPECIALIZED VACUUM TECHNOLOGIES</a:t>
                      </a:r>
                      <a:endParaRPr lang="it-IT" sz="17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21853741"/>
                  </a:ext>
                </a:extLst>
              </a:tr>
              <a:tr h="10026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kern="150" dirty="0">
                          <a:effectLst/>
                        </a:rPr>
                        <a:t>- Shields for charges dispersed from large Ion pumps</a:t>
                      </a:r>
                      <a:endParaRPr lang="it-IT" sz="1700" kern="15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kern="150" dirty="0">
                          <a:effectLst/>
                        </a:rPr>
                        <a:t>- Affordable large metal seals</a:t>
                      </a:r>
                      <a:endParaRPr lang="it-IT" sz="1700" kern="150" dirty="0">
                        <a:effectLst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700" kern="150" dirty="0" smtClean="0">
                          <a:effectLst/>
                        </a:rPr>
                        <a:t>- Large </a:t>
                      </a:r>
                      <a:r>
                        <a:rPr lang="en-US" sz="1700" kern="150" dirty="0">
                          <a:effectLst/>
                        </a:rPr>
                        <a:t>viewports policy and management of ‘breaking risks</a:t>
                      </a:r>
                      <a:r>
                        <a:rPr lang="en-US" sz="1700" kern="150" dirty="0" smtClean="0">
                          <a:effectLst/>
                        </a:rPr>
                        <a:t>’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endParaRPr lang="it-IT" sz="1700" kern="150" dirty="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4064767"/>
                  </a:ext>
                </a:extLst>
              </a:tr>
              <a:tr h="250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700" kern="150">
                          <a:effectLst/>
                        </a:rPr>
                        <a:t>VACUUM-COMPLIANT ‘BLACK’ MATERIALS</a:t>
                      </a:r>
                      <a:endParaRPr lang="it-IT" sz="1700" kern="150">
                        <a:effectLst/>
                        <a:latin typeface="Liberation Mono" panose="02070409020205020404" pitchFamily="49" charset="0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26615864"/>
                  </a:ext>
                </a:extLst>
              </a:tr>
              <a:tr h="10026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kern="150" dirty="0" smtClean="0">
                          <a:effectLst/>
                        </a:rPr>
                        <a:t>coatings </a:t>
                      </a:r>
                      <a:r>
                        <a:rPr lang="en-US" sz="1700" kern="150" dirty="0">
                          <a:effectLst/>
                        </a:rPr>
                        <a:t>or conditioning of the inner - large walls - of towers chambers (and </a:t>
                      </a:r>
                      <a:r>
                        <a:rPr lang="en-US" sz="1700" kern="150" dirty="0" smtClean="0">
                          <a:effectLst/>
                        </a:rPr>
                        <a:t>inter-connecting </a:t>
                      </a:r>
                      <a:r>
                        <a:rPr lang="en-US" sz="1700" kern="150" dirty="0">
                          <a:effectLst/>
                        </a:rPr>
                        <a:t>pipes )</a:t>
                      </a:r>
                      <a:endParaRPr lang="it-IT" sz="1700" kern="15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kern="150" dirty="0">
                          <a:effectLst/>
                        </a:rPr>
                        <a:t>- </a:t>
                      </a:r>
                      <a:r>
                        <a:rPr lang="en-US" sz="1700" kern="150" dirty="0" smtClean="0">
                          <a:effectLst/>
                        </a:rPr>
                        <a:t>performant </a:t>
                      </a:r>
                      <a:r>
                        <a:rPr lang="en-US" sz="1700" kern="150" dirty="0">
                          <a:effectLst/>
                        </a:rPr>
                        <a:t>w.r.t. stray light </a:t>
                      </a:r>
                      <a:r>
                        <a:rPr lang="en-US" sz="1700" kern="150" dirty="0" smtClean="0">
                          <a:effectLst/>
                        </a:rPr>
                        <a:t>mitigation</a:t>
                      </a:r>
                      <a:endParaRPr lang="it-IT" sz="1700" kern="150" dirty="0" smtClean="0">
                        <a:effectLst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700" kern="150" dirty="0" smtClean="0">
                          <a:effectLst/>
                        </a:rPr>
                        <a:t>- performant w.r.t. UHV (research on physical/chemical treatments for water outgassing reduction)</a:t>
                      </a:r>
                      <a:endParaRPr lang="it-IT" sz="1700" strike="sngStrike" kern="150" dirty="0" smtClean="0">
                        <a:effectLst/>
                      </a:endParaRPr>
                    </a:p>
                    <a:p>
                      <a:pPr marL="285750" indent="-285750">
                        <a:spcAft>
                          <a:spcPts val="0"/>
                        </a:spcAft>
                        <a:buFontTx/>
                        <a:buChar char="-"/>
                      </a:pPr>
                      <a:endParaRPr lang="en-US" sz="1700" kern="150" dirty="0" smtClean="0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28518513"/>
                  </a:ext>
                </a:extLst>
              </a:tr>
              <a:tr h="250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kern="150">
                          <a:effectLst/>
                        </a:rPr>
                        <a:t>CONTROL OF DUST PARTICLES IN VACUUM CHAMBERS</a:t>
                      </a:r>
                      <a:endParaRPr lang="it-IT" sz="1700" kern="150">
                        <a:effectLst/>
                        <a:latin typeface="Liberation Serif" panose="02020603050405020304" pitchFamily="18" charset="0"/>
                        <a:ea typeface="NSimSun" panose="02010609030101010101" pitchFamily="49" charset="-122"/>
                        <a:cs typeface="Lucida Sans" panose="020B0602030504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54921472"/>
                  </a:ext>
                </a:extLst>
              </a:tr>
              <a:tr h="9952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kern="150" dirty="0">
                          <a:effectLst/>
                        </a:rPr>
                        <a:t>- State-of-the-art methods to measure the concentration of dust particles on the walls of </a:t>
                      </a:r>
                      <a:r>
                        <a:rPr lang="en-US" sz="1700" kern="150" dirty="0" smtClean="0">
                          <a:effectLst/>
                        </a:rPr>
                        <a:t>chambers</a:t>
                      </a:r>
                      <a:endParaRPr lang="it-IT" sz="1700" kern="150" dirty="0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43403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37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Risultati immagini per virgo tub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477" y="1134014"/>
            <a:ext cx="8673025" cy="6344448"/>
          </a:xfrm>
          <a:prstGeom prst="rect">
            <a:avLst/>
          </a:prstGeom>
          <a:noFill/>
        </p:spPr>
      </p:pic>
      <p:sp>
        <p:nvSpPr>
          <p:cNvPr id="6" name="Titolo 1"/>
          <p:cNvSpPr txBox="1">
            <a:spLocks noGrp="1"/>
          </p:cNvSpPr>
          <p:nvPr>
            <p:ph type="title"/>
          </p:nvPr>
        </p:nvSpPr>
        <p:spPr>
          <a:xfrm>
            <a:off x="504492" y="69412"/>
            <a:ext cx="9071643" cy="1262155"/>
          </a:xfrm>
        </p:spPr>
        <p:txBody>
          <a:bodyPr/>
          <a:lstStyle/>
          <a:p>
            <a:pPr lvl="0">
              <a:buNone/>
            </a:pPr>
            <a:r>
              <a:rPr lang="it-IT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rPr>
              <a:t>UHV tubes - </a:t>
            </a:r>
            <a:r>
              <a:rPr lang="it-IT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Virgo </a:t>
            </a:r>
            <a:r>
              <a:rPr lang="it-IT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experience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7477" y="5016249"/>
            <a:ext cx="8673025" cy="24622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sz="2200" dirty="0" smtClean="0"/>
          </a:p>
          <a:p>
            <a:endParaRPr lang="it-IT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200" dirty="0" smtClean="0"/>
              <a:t>Diameter ! </a:t>
            </a:r>
            <a:r>
              <a:rPr lang="it-IT" sz="2200" dirty="0"/>
              <a:t>O</a:t>
            </a:r>
            <a:r>
              <a:rPr lang="it-IT" sz="2200" dirty="0" smtClean="0"/>
              <a:t>ptimization </a:t>
            </a:r>
            <a:r>
              <a:rPr lang="it-IT" sz="2200" dirty="0" smtClean="0"/>
              <a:t>wrt</a:t>
            </a:r>
            <a:r>
              <a:rPr lang="it-IT" sz="2200" dirty="0" smtClean="0"/>
              <a:t> noise effects </a:t>
            </a:r>
            <a:r>
              <a:rPr lang="it-IT" sz="2200" dirty="0" smtClean="0"/>
              <a:t>possible</a:t>
            </a:r>
            <a:r>
              <a:rPr lang="it-IT" sz="2200" dirty="0" smtClean="0"/>
              <a:t>?</a:t>
            </a:r>
            <a:endParaRPr lang="it-IT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200" dirty="0" smtClean="0"/>
              <a:t>Operational strategies (sectioning and dedicated large valves, </a:t>
            </a:r>
            <a:r>
              <a:rPr lang="it-IT" sz="2200" dirty="0" smtClean="0"/>
              <a:t>maintenance </a:t>
            </a:r>
            <a:r>
              <a:rPr lang="it-IT" sz="2200" dirty="0" smtClean="0"/>
              <a:t>needs over 50+ years, ...)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200" dirty="0"/>
              <a:t>I</a:t>
            </a:r>
            <a:r>
              <a:rPr lang="it-IT" sz="2200" dirty="0" smtClean="0"/>
              <a:t>ntermediate phases foreseen ? (vacuum above the design level  during ‘commissioning periods’ for instance; for ‘towers’  as well ...)</a:t>
            </a:r>
            <a:endParaRPr lang="it-IT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872909" y="5016249"/>
            <a:ext cx="4605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hlinkClick r:id="rId3"/>
              </a:rPr>
              <a:t>ET-0004A-19  Virgo </a:t>
            </a:r>
            <a:r>
              <a:rPr lang="it-IT" sz="2400" dirty="0">
                <a:hlinkClick r:id="rId3"/>
              </a:rPr>
              <a:t>Vacuum System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000026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286</Words>
  <Application>Microsoft Office PowerPoint</Application>
  <PresentationFormat>Custom</PresentationFormat>
  <Paragraphs>32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7" baseType="lpstr">
      <vt:lpstr>NSimSun</vt:lpstr>
      <vt:lpstr>Andale Sans UI</vt:lpstr>
      <vt:lpstr>Arial</vt:lpstr>
      <vt:lpstr>Arial Rounded MT Bold</vt:lpstr>
      <vt:lpstr>Calibri</vt:lpstr>
      <vt:lpstr>Liberation Mono</vt:lpstr>
      <vt:lpstr>Liberation Serif</vt:lpstr>
      <vt:lpstr>Lucida Sans</vt:lpstr>
      <vt:lpstr>StarSymbol</vt:lpstr>
      <vt:lpstr>Tahoma</vt:lpstr>
      <vt:lpstr>Times New Roman</vt:lpstr>
      <vt:lpstr>Default</vt:lpstr>
      <vt:lpstr>Tema1</vt:lpstr>
      <vt:lpstr>‘Tower WG’ and EGO  kick-off meeting of the UHV tubes WG</vt:lpstr>
      <vt:lpstr>Interdependent vacuum requirements</vt:lpstr>
      <vt:lpstr>Subjects of possible common interest</vt:lpstr>
      <vt:lpstr>UHV tubes - Virgo experience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Antonio</dc:creator>
  <cp:lastModifiedBy>Antonio Pasqualetti</cp:lastModifiedBy>
  <cp:revision>1244</cp:revision>
  <cp:lastPrinted>2021-08-23T13:11:49Z</cp:lastPrinted>
  <dcterms:created xsi:type="dcterms:W3CDTF">2009-04-16T11:32:32Z</dcterms:created>
  <dcterms:modified xsi:type="dcterms:W3CDTF">2021-11-05T07:59:33Z</dcterms:modified>
</cp:coreProperties>
</file>