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8" r:id="rId2"/>
    <p:sldId id="350" r:id="rId3"/>
    <p:sldId id="351" r:id="rId4"/>
    <p:sldId id="352" r:id="rId5"/>
    <p:sldId id="353" r:id="rId6"/>
    <p:sldId id="259" r:id="rId7"/>
    <p:sldId id="35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67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184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A05B6-2719-6245-915C-41116F2C1817}" type="datetimeFigureOut">
              <a:rPr lang="en-US" smtClean="0"/>
              <a:t>3/9/22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1EA04-06C9-174F-88EE-145E49EC3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849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BB96C-6C9D-BC45-AF8D-17F1E6D3DDDA}" type="datetimeFigureOut">
              <a:rPr lang="en-US" smtClean="0"/>
              <a:t>3/9/22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3FF2F-8983-8B4E-BF53-27BBAD5AD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1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BC324-E155-4343-9A35-83AACF4CCCC2}" type="datetime1">
              <a:rPr lang="en-US" smtClean="0">
                <a:ea typeface="ＭＳ Ｐゴシック"/>
              </a:rPr>
              <a:t>3/9/22</a:t>
            </a:fld>
            <a:endParaRPr lang="en-US">
              <a:ea typeface="ＭＳ Ｐゴシック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614F5-D4F4-2E40-B858-16D1AFB46805}" type="slidenum">
              <a:rPr lang="it-IT">
                <a:ea typeface="ＭＳ Ｐゴシック"/>
              </a:rPr>
              <a:pPr>
                <a:defRPr/>
              </a:pPr>
              <a:t>‹#›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3705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63D8-6D2E-C84A-A0C1-16BC1C42D500}" type="datetime1">
              <a:rPr lang="en-US" smtClean="0">
                <a:ea typeface="ＭＳ Ｐゴシック"/>
              </a:rPr>
              <a:t>3/9/22</a:t>
            </a:fld>
            <a:endParaRPr lang="en-US">
              <a:ea typeface="ＭＳ Ｐゴシック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C4332-A0BB-BB46-91B6-210D76EC6C7D}" type="slidenum">
              <a:rPr lang="it-IT">
                <a:ea typeface="ＭＳ Ｐゴシック"/>
              </a:rPr>
              <a:pPr>
                <a:defRPr/>
              </a:pPr>
              <a:t>‹#›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8683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7850" y="61913"/>
            <a:ext cx="2141538" cy="6092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61913"/>
            <a:ext cx="6272212" cy="6092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DAD45-8186-4C45-8F43-DBE1E25F7DFF}" type="datetime1">
              <a:rPr lang="en-US" smtClean="0">
                <a:ea typeface="ＭＳ Ｐゴシック"/>
              </a:rPr>
              <a:t>3/9/22</a:t>
            </a:fld>
            <a:endParaRPr lang="en-US">
              <a:ea typeface="ＭＳ Ｐゴシック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DBB4-1762-A244-ADD7-5F2D780B633D}" type="slidenum">
              <a:rPr lang="it-IT">
                <a:ea typeface="ＭＳ Ｐゴシック"/>
              </a:rPr>
              <a:pPr>
                <a:defRPr/>
              </a:pPr>
              <a:t>‹#›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5692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1181" y="182007"/>
            <a:ext cx="6580936" cy="8122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B5392-5F2F-3743-80AD-9E6C28C0DAE9}" type="datetime1">
              <a:rPr lang="en-US" smtClean="0">
                <a:ea typeface="ＭＳ Ｐゴシック"/>
              </a:rPr>
              <a:t>3/9/22</a:t>
            </a:fld>
            <a:endParaRPr lang="en-US">
              <a:ea typeface="ＭＳ Ｐゴシック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93EC7-0F97-934A-872D-9570AC915A3F}" type="slidenum">
              <a:rPr lang="it-IT">
                <a:ea typeface="ＭＳ Ｐゴシック"/>
              </a:rPr>
              <a:pPr>
                <a:defRPr/>
              </a:pPr>
              <a:t>‹#›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2663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4A368-982E-BA45-8161-FE6D6E9BFD4F}" type="datetime1">
              <a:rPr lang="en-US" smtClean="0">
                <a:ea typeface="ＭＳ Ｐゴシック"/>
              </a:rPr>
              <a:t>3/9/22</a:t>
            </a:fld>
            <a:endParaRPr lang="en-US">
              <a:ea typeface="ＭＳ Ｐゴシック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DC1A4-7D66-8646-99E7-86B63F749531}" type="slidenum">
              <a:rPr lang="it-IT">
                <a:ea typeface="ＭＳ Ｐゴシック"/>
              </a:rPr>
              <a:pPr>
                <a:defRPr/>
              </a:pPr>
              <a:t>‹#›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6102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355725"/>
            <a:ext cx="4062412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1355725"/>
            <a:ext cx="4064000" cy="479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4377A-90B4-FC40-ABEE-E10B307EE003}" type="datetime1">
              <a:rPr lang="en-US" smtClean="0">
                <a:ea typeface="ＭＳ Ｐゴシック"/>
              </a:rPr>
              <a:t>3/9/22</a:t>
            </a:fld>
            <a:endParaRPr lang="en-US"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F8CD1-98CC-204A-B87A-D6AE0C0F41D9}" type="slidenum">
              <a:rPr lang="it-IT">
                <a:ea typeface="ＭＳ Ｐゴシック"/>
              </a:rPr>
              <a:pPr>
                <a:defRPr/>
              </a:pPr>
              <a:t>‹#›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2653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CB4F2-A6B7-0349-BA89-BB2128C0E692}" type="datetime1">
              <a:rPr lang="en-US" smtClean="0">
                <a:ea typeface="ＭＳ Ｐゴシック"/>
              </a:rPr>
              <a:t>3/9/22</a:t>
            </a:fld>
            <a:endParaRPr lang="en-US">
              <a:ea typeface="ＭＳ Ｐゴシック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73229-B6D3-3A40-98D0-9B6A5F4BF632}" type="slidenum">
              <a:rPr lang="it-IT">
                <a:ea typeface="ＭＳ Ｐゴシック"/>
              </a:rPr>
              <a:pPr>
                <a:defRPr/>
              </a:pPr>
              <a:t>‹#›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4469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100F7-7E41-094D-B9D1-A3B643358563}" type="datetime1">
              <a:rPr lang="en-US" smtClean="0">
                <a:ea typeface="ＭＳ Ｐゴシック"/>
              </a:rPr>
              <a:t>3/9/22</a:t>
            </a:fld>
            <a:endParaRPr lang="en-US">
              <a:ea typeface="ＭＳ Ｐゴシック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8AA1D-F02F-3A40-9ED4-4863C8BB2330}" type="slidenum">
              <a:rPr lang="it-IT">
                <a:ea typeface="ＭＳ Ｐゴシック"/>
              </a:rPr>
              <a:pPr>
                <a:defRPr/>
              </a:pPr>
              <a:t>‹#›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8867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1724A-DF5E-E24D-BF62-B30D3EA64F91}" type="datetime1">
              <a:rPr lang="en-US" smtClean="0">
                <a:ea typeface="ＭＳ Ｐゴシック"/>
              </a:rPr>
              <a:t>3/9/22</a:t>
            </a:fld>
            <a:endParaRPr lang="en-US">
              <a:ea typeface="ＭＳ Ｐゴシック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3110-195D-994E-ADD1-7FBD4348218B}" type="slidenum">
              <a:rPr lang="it-IT">
                <a:ea typeface="ＭＳ Ｐゴシック"/>
              </a:rPr>
              <a:pPr>
                <a:defRPr/>
              </a:pPr>
              <a:t>‹#›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9021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4248F-D90D-204B-96A2-CEC78924BEFB}" type="datetime1">
              <a:rPr lang="en-US" smtClean="0">
                <a:ea typeface="ＭＳ Ｐゴシック"/>
              </a:rPr>
              <a:t>3/9/22</a:t>
            </a:fld>
            <a:endParaRPr lang="en-US"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975C1-BDEE-A246-B804-5BB623C5D41B}" type="slidenum">
              <a:rPr lang="it-IT">
                <a:ea typeface="ＭＳ Ｐゴシック"/>
              </a:rPr>
              <a:pPr>
                <a:defRPr/>
              </a:pPr>
              <a:t>‹#›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2405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1C098-C3FD-1B4B-9FDE-DB0DEA1A98C5}" type="datetime1">
              <a:rPr lang="en-US" smtClean="0">
                <a:ea typeface="ＭＳ Ｐゴシック"/>
              </a:rPr>
              <a:t>3/9/22</a:t>
            </a:fld>
            <a:endParaRPr lang="en-US">
              <a:ea typeface="ＭＳ Ｐゴシック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71720-01C4-824C-B147-1AC3A24F205F}" type="slidenum">
              <a:rPr lang="it-IT">
                <a:ea typeface="ＭＳ Ｐゴシック"/>
              </a:rPr>
              <a:pPr>
                <a:defRPr/>
              </a:pPr>
              <a:t>‹#›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1821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D7E970E-8A6E-804A-9D04-85EA49AAC8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6056"/>
          <a:stretch/>
        </p:blipFill>
        <p:spPr>
          <a:xfrm>
            <a:off x="-1587" y="0"/>
            <a:ext cx="9189720" cy="6858000"/>
          </a:xfrm>
          <a:prstGeom prst="rect">
            <a:avLst/>
          </a:prstGeom>
          <a:noFill/>
        </p:spPr>
      </p:pic>
      <p:sp>
        <p:nvSpPr>
          <p:cNvPr id="8193" name="Line 1"/>
          <p:cNvSpPr>
            <a:spLocks noChangeShapeType="1"/>
          </p:cNvSpPr>
          <p:nvPr/>
        </p:nvSpPr>
        <p:spPr bwMode="auto">
          <a:xfrm flipH="1">
            <a:off x="-1" y="1004888"/>
            <a:ext cx="9144000" cy="15431"/>
          </a:xfrm>
          <a:prstGeom prst="line">
            <a:avLst/>
          </a:prstGeom>
          <a:noFill/>
          <a:ln w="25560">
            <a:solidFill>
              <a:srgbClr val="367B77"/>
            </a:solidFill>
            <a:miter lim="800000"/>
            <a:headEnd/>
            <a:tailEnd/>
          </a:ln>
          <a:effectLst>
            <a:outerShdw blurRad="63500" dist="110983" dir="798901" algn="ctr" rotWithShape="0">
              <a:srgbClr val="808080">
                <a:alpha val="44031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4" name="Line 2"/>
          <p:cNvSpPr>
            <a:spLocks noChangeShapeType="1"/>
          </p:cNvSpPr>
          <p:nvPr/>
        </p:nvSpPr>
        <p:spPr bwMode="auto">
          <a:xfrm flipH="1" flipV="1">
            <a:off x="-1587" y="6303962"/>
            <a:ext cx="9189720" cy="15429"/>
          </a:xfrm>
          <a:prstGeom prst="line">
            <a:avLst/>
          </a:prstGeom>
          <a:noFill/>
          <a:ln w="25560">
            <a:solidFill>
              <a:srgbClr val="367B77"/>
            </a:solidFill>
            <a:miter lim="800000"/>
            <a:headEnd/>
            <a:tailEnd/>
          </a:ln>
          <a:effectLst>
            <a:outerShdw blurRad="63500" dist="110983" dir="798901" algn="ctr" rotWithShape="0">
              <a:srgbClr val="808080">
                <a:alpha val="44031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40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539216" y="204519"/>
            <a:ext cx="6650504" cy="812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55725"/>
            <a:ext cx="8278812" cy="47990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6303963"/>
            <a:ext cx="1763713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fld id="{5B1FD3F6-95C9-2545-8721-9E795EE33673}" type="datetime1">
              <a:rPr lang="en-US" smtClean="0">
                <a:ea typeface="ＭＳ Ｐゴシック" charset="0"/>
              </a:rPr>
              <a:t>3/9/22</a:t>
            </a:fld>
            <a:endParaRPr lang="en-US">
              <a:ea typeface="ＭＳ Ｐゴシック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1765300" y="6303963"/>
            <a:ext cx="5595938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400">
                <a:solidFill>
                  <a:schemeClr val="bg1"/>
                </a:solidFill>
                <a:latin typeface="Times New Roman" charset="0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it-IT"/>
              <a:t>Site Preparation Board - March 9th 2022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7362825" y="6303963"/>
            <a:ext cx="1763713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723900" algn="l"/>
                <a:tab pos="1447800" algn="l"/>
              </a:tabLst>
              <a:defRPr sz="1400">
                <a:solidFill>
                  <a:schemeClr val="bg1"/>
                </a:solidFill>
                <a:latin typeface="Times New Roman" charset="0"/>
                <a:cs typeface="Arial Unicode MS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fld id="{6D7D281C-3D67-D747-99EE-0B5B0E88EEFC}" type="slidenum">
              <a:rPr 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defRPr/>
              </a:pPr>
              <a:t>‹#›</a:t>
            </a:fld>
            <a:endParaRPr lang="it-IT"/>
          </a:p>
        </p:txBody>
      </p:sp>
      <p:pic>
        <p:nvPicPr>
          <p:cNvPr id="11" name="Immagine 3" descr="ET-new-logo.png">
            <a:extLst>
              <a:ext uri="{FF2B5EF4-FFF2-40B4-BE49-F238E27FC236}">
                <a16:creationId xmlns:a16="http://schemas.microsoft.com/office/drawing/2014/main" id="{2FA914AB-603A-4946-BC33-7F06A433DAE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192636"/>
            <a:ext cx="2539216" cy="82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7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300">
          <a:solidFill>
            <a:srgbClr val="000080"/>
          </a:solidFill>
          <a:latin typeface="Gill Sans MT" charset="0"/>
          <a:ea typeface="ＭＳ Ｐゴシック" charset="0"/>
          <a:cs typeface="ＭＳ Ｐゴシック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300">
          <a:solidFill>
            <a:srgbClr val="000080"/>
          </a:solidFill>
          <a:latin typeface="Gill Sans MT" charset="0"/>
          <a:ea typeface="ＭＳ Ｐゴシック" charset="0"/>
          <a:cs typeface="ＭＳ Ｐゴシック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300">
          <a:solidFill>
            <a:srgbClr val="000080"/>
          </a:solidFill>
          <a:latin typeface="Gill Sans MT" charset="0"/>
          <a:ea typeface="ＭＳ Ｐゴシック" charset="0"/>
          <a:cs typeface="ＭＳ Ｐゴシック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300">
          <a:solidFill>
            <a:srgbClr val="000080"/>
          </a:solidFill>
          <a:latin typeface="Gill Sans MT" charset="0"/>
          <a:ea typeface="ＭＳ Ｐゴシック" charset="0"/>
          <a:cs typeface="ＭＳ Ｐゴシック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300">
          <a:solidFill>
            <a:srgbClr val="000080"/>
          </a:solidFill>
          <a:latin typeface="Gill Sans MT" charset="0"/>
          <a:ea typeface="ＭＳ Ｐゴシック" charset="0"/>
          <a:cs typeface="ＭＳ Ｐゴシック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300">
          <a:solidFill>
            <a:srgbClr val="000080"/>
          </a:solidFill>
          <a:latin typeface="Gill Sans MT" charset="0"/>
          <a:ea typeface="ＭＳ Ｐゴシック" charset="0"/>
          <a:cs typeface="ＭＳ Ｐゴシック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300">
          <a:solidFill>
            <a:srgbClr val="000080"/>
          </a:solidFill>
          <a:latin typeface="Gill Sans MT" charset="0"/>
          <a:ea typeface="ＭＳ Ｐゴシック" charset="0"/>
          <a:cs typeface="ＭＳ Ｐゴシック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300">
          <a:solidFill>
            <a:srgbClr val="000080"/>
          </a:solidFill>
          <a:latin typeface="Gill Sans MT" charset="0"/>
          <a:ea typeface="ＭＳ Ｐゴシック" charset="0"/>
          <a:cs typeface="ＭＳ Ｐゴシック" charset="0"/>
        </a:defRPr>
      </a:lvl9pPr>
    </p:titleStyle>
    <p:bodyStyle>
      <a:lvl1pPr marL="514350" indent="-514350" algn="l" defTabSz="449263" rtl="0" eaLnBrk="1" fontAlgn="base" hangingPunct="1">
        <a:spcBef>
          <a:spcPts val="600"/>
        </a:spcBef>
        <a:spcAft>
          <a:spcPct val="0"/>
        </a:spcAft>
        <a:buClrTx/>
        <a:buSzPct val="100000"/>
        <a:buFont typeface="Wingdings" charset="2"/>
        <a:buChar char="Ø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971550" indent="-514350" algn="l" defTabSz="449263" rtl="0" eaLnBrk="1" fontAlgn="base" hangingPunct="1">
        <a:spcBef>
          <a:spcPts val="550"/>
        </a:spcBef>
        <a:spcAft>
          <a:spcPct val="0"/>
        </a:spcAft>
        <a:buClrTx/>
        <a:buSzPct val="100000"/>
        <a:buFont typeface="Wingdings" charset="2"/>
        <a:buChar char="q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371600" indent="-457200" algn="l" defTabSz="449263" rtl="0" eaLnBrk="1" fontAlgn="base" hangingPunct="1">
        <a:spcBef>
          <a:spcPts val="600"/>
        </a:spcBef>
        <a:spcAft>
          <a:spcPct val="0"/>
        </a:spcAft>
        <a:buClrTx/>
        <a:buSzPct val="100000"/>
        <a:buFont typeface="Wingdings" charset="2"/>
        <a:buChar char="ü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828800" indent="-457200" algn="l" defTabSz="449263" rtl="0" eaLnBrk="1" fontAlgn="base" hangingPunct="1">
        <a:spcBef>
          <a:spcPts val="500"/>
        </a:spcBef>
        <a:spcAft>
          <a:spcPct val="0"/>
        </a:spcAft>
        <a:buClrTx/>
        <a:buSzPct val="100000"/>
        <a:buFont typeface="Courier New"/>
        <a:buChar char="o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286000" indent="-457200" algn="l" defTabSz="449263" rtl="0" eaLnBrk="1" fontAlgn="base" hangingPunct="1">
        <a:spcBef>
          <a:spcPts val="500"/>
        </a:spcBef>
        <a:spcAft>
          <a:spcPct val="0"/>
        </a:spcAft>
        <a:buClrTx/>
        <a:buSzPct val="100000"/>
        <a:buFont typeface="Wingdings" charset="2"/>
        <a:buChar char="v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8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8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8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00008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infn.it/sympa/subscribe/et-spb?previous_action=review" TargetMode="External"/><Relationship Id="rId2" Type="http://schemas.openxmlformats.org/officeDocument/2006/relationships/hyperlink" Target="mailto:et-spb@lists.infn.i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genda.infn.it/event/2807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7657B-A5CD-3146-A0FC-E2630D778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" y="2780140"/>
            <a:ext cx="9189720" cy="1470025"/>
          </a:xfrm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Site Preparation/Characterization Board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4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F9891-3ACF-4646-A6A6-40D53360B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FA1F5-B6A0-DD4D-9A67-A23F8248D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mission</a:t>
            </a:r>
          </a:p>
          <a:p>
            <a:r>
              <a:rPr lang="en-US" dirty="0"/>
              <a:t>Topics and open issues</a:t>
            </a:r>
          </a:p>
          <a:p>
            <a:r>
              <a:rPr lang="en-US" dirty="0"/>
              <a:t>Studies on going</a:t>
            </a:r>
          </a:p>
          <a:p>
            <a:r>
              <a:rPr lang="en-US" dirty="0"/>
              <a:t>Board Activity plan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25FD60-DBE7-664E-BC83-02A471E3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6280-F4FB-1840-8FBF-F9881F9CBB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E93EC7-0F97-934A-872D-9570AC915A3F}" type="slidenum">
              <a:rPr lang="it-IT" smtClean="0">
                <a:ea typeface="ＭＳ Ｐゴシック"/>
              </a:rPr>
              <a:pPr>
                <a:defRPr/>
              </a:pPr>
              <a:t>2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90161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EB4B7-EA7C-3F47-A584-CEE792960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763FD-5971-7645-986F-6B8BE70FD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SPB must lead the effort on the Einstein Telescope site related activities</a:t>
            </a:r>
          </a:p>
          <a:p>
            <a:r>
              <a:rPr lang="en-US" dirty="0"/>
              <a:t>It must coordinate the activities to acquire the required characteristics for each site proposing to host the Einstein Telescope</a:t>
            </a:r>
          </a:p>
          <a:p>
            <a:r>
              <a:rPr lang="en-US" dirty="0"/>
              <a:t>SPB mandate and structure is still under discussion, they will be finalized in the next weeks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58C8E-767F-EE4D-A047-22B5D7C7718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7F7B5-00DB-5B44-9A10-119D1E8DAC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E93EC7-0F97-934A-872D-9570AC915A3F}" type="slidenum">
              <a:rPr lang="it-IT" smtClean="0">
                <a:ea typeface="ＭＳ Ｐゴシック"/>
              </a:rPr>
              <a:pPr>
                <a:defRPr/>
              </a:pPr>
              <a:t>3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6308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7219E-D5FD-FC4E-B492-E0F8B8313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102C8-A301-CE42-AE51-5578759EB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Define surface and downhole measurements to be performed for accurate noise characterization and site description in terms of geophysical, geological and geotechnical information.</a:t>
            </a:r>
          </a:p>
          <a:p>
            <a:r>
              <a:rPr lang="en-US" sz="2200" dirty="0"/>
              <a:t>Environmental studies including seismic surveys. Coordination of measurements to be performed (long-term, short-term, passive and active measurements). Geophysical and technical investigation. Coordination of measurements to be performed. </a:t>
            </a:r>
          </a:p>
          <a:p>
            <a:r>
              <a:rPr lang="en-US" sz="2200" dirty="0"/>
              <a:t>Definition of unique data formats for sensor data acquisition. Set up of (or identify) a database to collect and to share the various data acquired at each site with all ET collaborators. Definition of software tools and recipes to be used for data analysis </a:t>
            </a: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717A28-1768-014A-9326-33D25C33A6F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F60367-5465-EB40-BAE9-A329D3F98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E93EC7-0F97-934A-872D-9570AC915A3F}" type="slidenum">
              <a:rPr lang="it-IT" smtClean="0">
                <a:ea typeface="ＭＳ Ｐゴシック"/>
              </a:rPr>
              <a:pPr>
                <a:defRPr/>
              </a:pPr>
              <a:t>4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1183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ADC33-6E5B-0C4B-BA08-CFC7D45A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and open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E1E2D-6668-B541-9C98-AEF7AE2D9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Definition of best practice and common indication for measurements</a:t>
            </a:r>
          </a:p>
          <a:p>
            <a:pPr lvl="1"/>
            <a:r>
              <a:rPr lang="en-US" dirty="0"/>
              <a:t>Surface and borehole measurements</a:t>
            </a:r>
          </a:p>
          <a:p>
            <a:pPr lvl="1"/>
            <a:r>
              <a:rPr lang="en-US" dirty="0"/>
              <a:t>Instrumentation, number and detector sensitivity </a:t>
            </a:r>
          </a:p>
          <a:p>
            <a:pPr lvl="1"/>
            <a:r>
              <a:rPr lang="en-US" dirty="0"/>
              <a:t>Minimal duration of data taking</a:t>
            </a:r>
          </a:p>
          <a:p>
            <a:pPr lvl="1"/>
            <a:r>
              <a:rPr lang="en-US" dirty="0"/>
              <a:t>Recommended setup</a:t>
            </a:r>
          </a:p>
          <a:p>
            <a:r>
              <a:rPr lang="en-US" dirty="0"/>
              <a:t>Exchange of experience from the two sites   </a:t>
            </a:r>
          </a:p>
          <a:p>
            <a:r>
              <a:rPr lang="en-US" dirty="0"/>
              <a:t>Data sharing (seismic and environmental measurements, geological and geotechnical data)</a:t>
            </a:r>
          </a:p>
          <a:p>
            <a:r>
              <a:rPr lang="en-US" dirty="0"/>
              <a:t>Common recipes</a:t>
            </a:r>
            <a:r>
              <a:rPr lang="en-US"/>
              <a:t>, prescriptions </a:t>
            </a:r>
            <a:r>
              <a:rPr lang="en-US" dirty="0"/>
              <a:t>and tools for data access and data analysis</a:t>
            </a:r>
          </a:p>
          <a:p>
            <a:r>
              <a:rPr lang="en-US" dirty="0"/>
              <a:t>Windmills</a:t>
            </a:r>
          </a:p>
          <a:p>
            <a:r>
              <a:rPr lang="en-US" dirty="0"/>
              <a:t>...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7FC97-4ED1-AE41-9875-7389119B126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664135-06C0-6349-B154-5D0BC531F1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E93EC7-0F97-934A-872D-9570AC915A3F}" type="slidenum">
              <a:rPr lang="it-IT" smtClean="0">
                <a:ea typeface="ＭＳ Ｐゴシック"/>
              </a:rPr>
              <a:pPr>
                <a:defRPr/>
              </a:pPr>
              <a:t>5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53646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67789-CEF3-CC44-BC16-0495CBB6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Studies on going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933BC-BFDB-4D4E-9139-51CA1C8CB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Geotechnical plans</a:t>
            </a:r>
          </a:p>
          <a:p>
            <a:r>
              <a:rPr lang="en-US" dirty="0"/>
              <a:t>Geological investigations</a:t>
            </a:r>
          </a:p>
          <a:p>
            <a:r>
              <a:rPr lang="en-US" dirty="0"/>
              <a:t>Feasibility Studies</a:t>
            </a:r>
          </a:p>
          <a:p>
            <a:r>
              <a:rPr lang="en-US" dirty="0"/>
              <a:t>Seismic measurements</a:t>
            </a:r>
          </a:p>
          <a:p>
            <a:r>
              <a:rPr lang="en-US" dirty="0"/>
              <a:t>Environmental noise measurements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AADFB-007E-394D-A847-4BB15FBCCF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F0689-2393-624D-A9FE-960526BA6B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E93EC7-0F97-934A-872D-9570AC915A3F}" type="slidenum">
              <a:rPr lang="it-IT" smtClean="0">
                <a:ea typeface="ＭＳ Ｐゴシック"/>
              </a:rPr>
              <a:pPr>
                <a:defRPr/>
              </a:pPr>
              <a:t>6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854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FDDA1-BC62-9143-959B-5E0D5F599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Activity Plan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EC917-54A6-794B-8946-84B295F26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Board will be structured in Working Divisions (WD), coordinators will take care to organize WD activity and periodic meetings</a:t>
            </a:r>
          </a:p>
          <a:p>
            <a:r>
              <a:rPr lang="en-US" sz="2000" dirty="0"/>
              <a:t>Common mailing list </a:t>
            </a:r>
            <a:r>
              <a:rPr lang="en-US" sz="2000" dirty="0">
                <a:hlinkClick r:id="rId2"/>
              </a:rPr>
              <a:t>et-spb@lists.infn.it</a:t>
            </a:r>
            <a:r>
              <a:rPr lang="en-US" sz="2000" dirty="0"/>
              <a:t> (</a:t>
            </a:r>
            <a:r>
              <a:rPr lang="en-US" sz="2000" dirty="0">
                <a:hlinkClick r:id="rId3"/>
              </a:rPr>
              <a:t>https://lists.infn.it/sympa/subscribe/et-spb?previous_action=review</a:t>
            </a:r>
            <a:r>
              <a:rPr lang="en-US" sz="2000" dirty="0"/>
              <a:t>)</a:t>
            </a:r>
          </a:p>
          <a:p>
            <a:r>
              <a:rPr lang="en-US" sz="2000" dirty="0"/>
              <a:t>General biweekly thematic meeting </a:t>
            </a:r>
          </a:p>
          <a:p>
            <a:pPr lvl="1"/>
            <a:r>
              <a:rPr lang="en-US" sz="1800" dirty="0"/>
              <a:t>Next meeting on March 23</a:t>
            </a:r>
            <a:r>
              <a:rPr lang="en-US" sz="1800" baseline="30000" dirty="0"/>
              <a:t>th </a:t>
            </a:r>
            <a:r>
              <a:rPr lang="en-US" sz="1800" dirty="0"/>
              <a:t>: Data sharing and activity plan in Sardinia</a:t>
            </a:r>
          </a:p>
          <a:p>
            <a:r>
              <a:rPr lang="en-US" sz="2000" dirty="0"/>
              <a:t>General yearly workshop (possibly in person) to summarize the status of all the activities</a:t>
            </a:r>
          </a:p>
          <a:p>
            <a:pPr lvl="1"/>
            <a:r>
              <a:rPr lang="en-US" sz="1800" dirty="0"/>
              <a:t>First Workshop in </a:t>
            </a:r>
            <a:r>
              <a:rPr lang="en-US" sz="1800" dirty="0" err="1"/>
              <a:t>Nuoro</a:t>
            </a:r>
            <a:r>
              <a:rPr lang="en-US" sz="1800" dirty="0"/>
              <a:t>, Nov. 2021 </a:t>
            </a:r>
            <a:r>
              <a:rPr lang="en-US" sz="1800" dirty="0">
                <a:hlinkClick r:id="rId4"/>
              </a:rPr>
              <a:t>https://agenda.infn.it/event/28070/</a:t>
            </a:r>
            <a:endParaRPr lang="en-US" sz="1800" dirty="0"/>
          </a:p>
          <a:p>
            <a:pPr lvl="1"/>
            <a:r>
              <a:rPr lang="en-US" sz="1800" dirty="0"/>
              <a:t>Next in Autumn 2022</a:t>
            </a:r>
          </a:p>
          <a:p>
            <a:endParaRPr lang="en-US" sz="2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22B93-EDA3-B143-94CF-DBE3B04489E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it-IT">
                <a:ea typeface="ＭＳ Ｐゴシック"/>
              </a:rPr>
              <a:t>Site Preparation Board - March 9th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21899B-421E-D845-A1C5-7E67D7B00C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34E93EC7-0F97-934A-872D-9570AC915A3F}" type="slidenum">
              <a:rPr lang="it-IT" smtClean="0">
                <a:ea typeface="ＭＳ Ｐゴシック"/>
              </a:rPr>
              <a:pPr>
                <a:defRPr/>
              </a:pPr>
              <a:t>7</a:t>
            </a:fld>
            <a:endParaRPr lang="it-IT"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970082488"/>
      </p:ext>
    </p:extLst>
  </p:cSld>
  <p:clrMapOvr>
    <a:masterClrMapping/>
  </p:clrMapOvr>
</p:sld>
</file>

<file path=ppt/theme/theme1.xml><?xml version="1.0" encoding="utf-8"?>
<a:theme xmlns:a="http://schemas.openxmlformats.org/drawingml/2006/main" name="Virgo_durso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ill Sans MT"/>
        <a:ea typeface="ＭＳ Ｐゴシック"/>
        <a:cs typeface="ＭＳ Ｐゴシック"/>
      </a:majorFont>
      <a:minorFont>
        <a:latin typeface="Gill Sans M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F8176447-4DA3-124B-AE59-9C049149F64A}" vid="{60F9D8B3-1D45-D142-BF22-B31B52D6BB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Virgo_durso</Template>
  <TotalTime>2174</TotalTime>
  <Words>416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Gill Sans MT</vt:lpstr>
      <vt:lpstr>Times New Roman</vt:lpstr>
      <vt:lpstr>Wingdings</vt:lpstr>
      <vt:lpstr>Virgo_durso</vt:lpstr>
      <vt:lpstr>Site Preparation/Characterization Board</vt:lpstr>
      <vt:lpstr>Outline</vt:lpstr>
      <vt:lpstr>General mission</vt:lpstr>
      <vt:lpstr>General mission</vt:lpstr>
      <vt:lpstr>Topics and open issues</vt:lpstr>
      <vt:lpstr>Studies on going</vt:lpstr>
      <vt:lpstr>Board Activity Plan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Candidatura della Sardegna: attività nazionali e attrazione internazionale</dc:title>
  <dc:creator>Domenico D'Urso</dc:creator>
  <cp:lastModifiedBy>Domenico D'Urso</cp:lastModifiedBy>
  <cp:revision>42</cp:revision>
  <dcterms:created xsi:type="dcterms:W3CDTF">2021-10-06T13:01:17Z</dcterms:created>
  <dcterms:modified xsi:type="dcterms:W3CDTF">2022-03-09T13:05:27Z</dcterms:modified>
</cp:coreProperties>
</file>