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41"/>
  </p:notesMasterIdLst>
  <p:sldIdLst>
    <p:sldId id="257" r:id="rId6"/>
    <p:sldId id="390" r:id="rId7"/>
    <p:sldId id="989" r:id="rId8"/>
    <p:sldId id="403" r:id="rId9"/>
    <p:sldId id="404" r:id="rId10"/>
    <p:sldId id="405" r:id="rId11"/>
    <p:sldId id="391" r:id="rId12"/>
    <p:sldId id="990" r:id="rId13"/>
    <p:sldId id="263" r:id="rId14"/>
    <p:sldId id="387" r:id="rId15"/>
    <p:sldId id="1004" r:id="rId16"/>
    <p:sldId id="392" r:id="rId17"/>
    <p:sldId id="393" r:id="rId18"/>
    <p:sldId id="394" r:id="rId19"/>
    <p:sldId id="395" r:id="rId20"/>
    <p:sldId id="1006" r:id="rId21"/>
    <p:sldId id="1005" r:id="rId22"/>
    <p:sldId id="1007" r:id="rId23"/>
    <p:sldId id="993" r:id="rId24"/>
    <p:sldId id="991" r:id="rId25"/>
    <p:sldId id="992" r:id="rId26"/>
    <p:sldId id="397" r:id="rId27"/>
    <p:sldId id="998" r:id="rId28"/>
    <p:sldId id="994" r:id="rId29"/>
    <p:sldId id="995" r:id="rId30"/>
    <p:sldId id="1008" r:id="rId31"/>
    <p:sldId id="996" r:id="rId32"/>
    <p:sldId id="398" r:id="rId33"/>
    <p:sldId id="997" r:id="rId34"/>
    <p:sldId id="399" r:id="rId35"/>
    <p:sldId id="400" r:id="rId36"/>
    <p:sldId id="401" r:id="rId37"/>
    <p:sldId id="1009" r:id="rId38"/>
    <p:sldId id="1003" r:id="rId39"/>
    <p:sldId id="4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28E79"/>
    <a:srgbClr val="3465A4"/>
    <a:srgbClr val="EDF7F6"/>
    <a:srgbClr val="008F7A"/>
    <a:srgbClr val="FF0000"/>
    <a:srgbClr val="007463"/>
    <a:srgbClr val="2D5396"/>
    <a:srgbClr val="DEEBF6"/>
    <a:srgbClr val="81B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30" autoAdjust="0"/>
  </p:normalViewPr>
  <p:slideViewPr>
    <p:cSldViewPr snapToGrid="0">
      <p:cViewPr varScale="1">
        <p:scale>
          <a:sx n="84" d="100"/>
          <a:sy n="84" d="100"/>
        </p:scale>
        <p:origin x="-7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2AF3A-60FE-403F-884A-9D0419ADEE7E}" type="datetimeFigureOut">
              <a:rPr lang="en-GB" smtClean="0"/>
              <a:t>30/05/2022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183CD-62D1-460E-8C41-945CF666ED15}" type="slidenum">
              <a:rPr lang="en-GB" smtClean="0"/>
              <a:t>‹Nr.›</a:t>
            </a:fld>
            <a:endParaRPr lang="en-GB"/>
          </a:p>
        </p:txBody>
      </p:sp>
    </p:spTree>
    <p:extLst>
      <p:ext uri="{BB962C8B-B14F-4D97-AF65-F5344CB8AC3E}">
        <p14:creationId xmlns:p14="http://schemas.microsoft.com/office/powerpoint/2010/main" val="177462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it-IT" dirty="0"/>
              <a:t>Marica </a:t>
            </a:r>
            <a:r>
              <a:rPr lang="it-IT" dirty="0" err="1"/>
              <a:t>Branchesi</a:t>
            </a:r>
            <a:r>
              <a:rPr lang="it-IT" dirty="0"/>
              <a:t>, Matteo </a:t>
            </a:r>
            <a:r>
              <a:rPr lang="it-IT" dirty="0" err="1"/>
              <a:t>Barsuglia</a:t>
            </a:r>
            <a:r>
              <a:rPr lang="it-IT" dirty="0"/>
              <a:t>, Frank Linde, Harald </a:t>
            </a:r>
            <a:r>
              <a:rPr lang="it-IT" dirty="0" err="1"/>
              <a:t>Lück</a:t>
            </a:r>
            <a:r>
              <a:rPr lang="it-IT" dirty="0"/>
              <a:t>, Michele Maggiore,  Mario Martinez,  Michele </a:t>
            </a:r>
            <a:r>
              <a:rPr lang="it-IT" dirty="0" err="1"/>
              <a:t>Punturo</a:t>
            </a:r>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DAFEA-9F87-478C-AF9B-0BDEABFD2E6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3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3B872-46B2-4CB3-8240-7A59F081E05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37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1991BC-1A95-4D68-9D19-B1DB9AB8B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2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DAFEA-9F87-478C-AF9B-0BDEABFD2E6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71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Marica </a:t>
            </a:r>
            <a:r>
              <a:rPr lang="it-IT" dirty="0" err="1"/>
              <a:t>Branchesi</a:t>
            </a:r>
            <a:r>
              <a:rPr lang="it-IT" dirty="0"/>
              <a:t>, Matteo </a:t>
            </a:r>
            <a:r>
              <a:rPr lang="it-IT" dirty="0" err="1"/>
              <a:t>Barsuglia</a:t>
            </a:r>
            <a:r>
              <a:rPr lang="it-IT" dirty="0"/>
              <a:t>, Frank Linde, Harald </a:t>
            </a:r>
            <a:r>
              <a:rPr lang="it-IT" dirty="0" err="1"/>
              <a:t>Lück</a:t>
            </a:r>
            <a:r>
              <a:rPr lang="it-IT" dirty="0"/>
              <a:t>, Michele Maggiore,  Mario Martinez,  Michele </a:t>
            </a:r>
            <a:r>
              <a:rPr lang="it-IT" dirty="0" err="1"/>
              <a:t>Punturo</a:t>
            </a:r>
            <a:endParaRPr lang="en-US" dirty="0"/>
          </a:p>
          <a:p>
            <a:endParaRPr lang="de-DE" dirty="0"/>
          </a:p>
        </p:txBody>
      </p:sp>
      <p:sp>
        <p:nvSpPr>
          <p:cNvPr id="4" name="Foliennummernplatzhalter 3"/>
          <p:cNvSpPr>
            <a:spLocks noGrp="1"/>
          </p:cNvSpPr>
          <p:nvPr>
            <p:ph type="sldNum" sz="quarter" idx="5"/>
          </p:nvPr>
        </p:nvSpPr>
        <p:spPr/>
        <p:txBody>
          <a:bodyPr/>
          <a:lstStyle/>
          <a:p>
            <a:fld id="{BE0183CD-62D1-460E-8C41-945CF666ED15}" type="slidenum">
              <a:rPr lang="en-GB" smtClean="0"/>
              <a:t>14</a:t>
            </a:fld>
            <a:endParaRPr lang="en-GB"/>
          </a:p>
        </p:txBody>
      </p:sp>
    </p:spTree>
    <p:extLst>
      <p:ext uri="{BB962C8B-B14F-4D97-AF65-F5344CB8AC3E}">
        <p14:creationId xmlns:p14="http://schemas.microsoft.com/office/powerpoint/2010/main" val="261128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Michele </a:t>
            </a:r>
            <a:r>
              <a:rPr lang="de-DE" dirty="0" err="1"/>
              <a:t>Punturo</a:t>
            </a:r>
            <a:r>
              <a:rPr lang="de-DE" dirty="0"/>
              <a:t>, Enzo </a:t>
            </a:r>
            <a:r>
              <a:rPr lang="de-DE" dirty="0" err="1"/>
              <a:t>Brocato</a:t>
            </a: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Mario Martinez, Harald Lück</a:t>
            </a:r>
          </a:p>
        </p:txBody>
      </p:sp>
      <p:sp>
        <p:nvSpPr>
          <p:cNvPr id="4" name="Foliennummernplatzhalter 3"/>
          <p:cNvSpPr>
            <a:spLocks noGrp="1"/>
          </p:cNvSpPr>
          <p:nvPr>
            <p:ph type="sldNum" sz="quarter" idx="5"/>
          </p:nvPr>
        </p:nvSpPr>
        <p:spPr/>
        <p:txBody>
          <a:bodyPr/>
          <a:lstStyle/>
          <a:p>
            <a:fld id="{BE0183CD-62D1-460E-8C41-945CF666ED15}" type="slidenum">
              <a:rPr lang="en-GB" smtClean="0"/>
              <a:t>16</a:t>
            </a:fld>
            <a:endParaRPr lang="en-GB"/>
          </a:p>
        </p:txBody>
      </p:sp>
    </p:spTree>
    <p:extLst>
      <p:ext uri="{BB962C8B-B14F-4D97-AF65-F5344CB8AC3E}">
        <p14:creationId xmlns:p14="http://schemas.microsoft.com/office/powerpoint/2010/main" val="273139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E0183CD-62D1-460E-8C41-945CF666ED15}" type="slidenum">
              <a:rPr lang="en-GB" smtClean="0"/>
              <a:t>26</a:t>
            </a:fld>
            <a:endParaRPr lang="en-GB"/>
          </a:p>
        </p:txBody>
      </p:sp>
    </p:spTree>
    <p:extLst>
      <p:ext uri="{BB962C8B-B14F-4D97-AF65-F5344CB8AC3E}">
        <p14:creationId xmlns:p14="http://schemas.microsoft.com/office/powerpoint/2010/main" val="324727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Standards and Conduct Committee is responsible for advising the Spokesperson, the Collaboration Board,</a:t>
            </a:r>
          </a:p>
          <a:p>
            <a:r>
              <a:rPr lang="en-US" sz="1200" b="0" i="0" u="none" strike="noStrike" kern="1200" baseline="0" dirty="0">
                <a:solidFill>
                  <a:schemeClr val="tx1"/>
                </a:solidFill>
                <a:latin typeface="+mn-lt"/>
                <a:ea typeface="+mn-ea"/>
                <a:cs typeface="+mn-cs"/>
              </a:rPr>
              <a:t>the Executive Board and the Collaboration about issues involving the ET Collaboration code of conduct.</a:t>
            </a:r>
            <a:endParaRPr lang="de-DE" dirty="0"/>
          </a:p>
        </p:txBody>
      </p:sp>
      <p:sp>
        <p:nvSpPr>
          <p:cNvPr id="4" name="Foliennummernplatzhalter 3"/>
          <p:cNvSpPr>
            <a:spLocks noGrp="1"/>
          </p:cNvSpPr>
          <p:nvPr>
            <p:ph type="sldNum" sz="quarter" idx="5"/>
          </p:nvPr>
        </p:nvSpPr>
        <p:spPr/>
        <p:txBody>
          <a:bodyPr/>
          <a:lstStyle/>
          <a:p>
            <a:fld id="{BE0183CD-62D1-460E-8C41-945CF666ED15}" type="slidenum">
              <a:rPr lang="en-GB" smtClean="0"/>
              <a:t>32</a:t>
            </a:fld>
            <a:endParaRPr lang="en-GB"/>
          </a:p>
        </p:txBody>
      </p:sp>
    </p:spTree>
    <p:extLst>
      <p:ext uri="{BB962C8B-B14F-4D97-AF65-F5344CB8AC3E}">
        <p14:creationId xmlns:p14="http://schemas.microsoft.com/office/powerpoint/2010/main" val="67367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190551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158421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8938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EF18416D-0914-44A4-8A6B-89EC75CF80B8}" type="datetime1">
              <a:rPr lang="it-IT" smtClean="0"/>
              <a:t>30/05/2022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105848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B18D82D-D5E8-4945-8071-BBB4DE7DC898}" type="datetime1">
              <a:rPr lang="it-IT" smtClean="0"/>
              <a:t>30/05/2022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385576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D8D0CF82-E933-45C8-A262-5271F8CA86E8}" type="datetime1">
              <a:rPr lang="it-IT" smtClean="0"/>
              <a:t>30/05/2022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15988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D1BBB774-92A5-4912-AA2E-26EEE7986ACB}" type="datetime1">
              <a:rPr lang="it-IT" smtClean="0"/>
              <a:t>30/05/2022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47821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2B6875A9-9EE7-431A-94C6-AD21C0A7FF32}" type="datetime1">
              <a:rPr lang="it-IT" smtClean="0"/>
              <a:t>30/05/2022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35841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51D5DD88-4805-44F8-A382-D539BEA3E385}" type="datetime1">
              <a:rPr lang="it-IT" smtClean="0"/>
              <a:t>30/05/2022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311593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93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1E0A24-389A-4E59-BECD-FBC9ED467DDB}" type="datetime1">
              <a:rPr lang="it-IT" smtClean="0"/>
              <a:t>30/05/2022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421946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312195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6BC4BD0-6BD9-46F7-A416-32D0522B46F4}" type="datetime1">
              <a:rPr lang="it-IT" smtClean="0"/>
              <a:t>30/05/2022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505513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38EEBA70-8D95-463B-A2DA-39EBAE040AD8}" type="datetime1">
              <a:rPr lang="it-IT" smtClean="0"/>
              <a:t>30/05/2022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108757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61473B4-653F-4C5C-B911-1EF3B625915D}" type="datetime1">
              <a:rPr lang="it-IT" smtClean="0"/>
              <a:t>30/05/2022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3AB18CB-106D-4839-AAAB-C10920B1A6AE}" type="slidenum">
              <a:rPr lang="en-GB" smtClean="0"/>
              <a:t>‹Nr.›</a:t>
            </a:fld>
            <a:endParaRPr lang="en-GB"/>
          </a:p>
        </p:txBody>
      </p:sp>
    </p:spTree>
    <p:extLst>
      <p:ext uri="{BB962C8B-B14F-4D97-AF65-F5344CB8AC3E}">
        <p14:creationId xmlns:p14="http://schemas.microsoft.com/office/powerpoint/2010/main" val="25787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21363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318566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73321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107624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2086916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86788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379187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22759925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05C91-BFE3-4EE1-86D5-603C2306F9C9}" type="datetime1">
              <a:rPr lang="it-IT" smtClean="0"/>
              <a:t>30/05/2022</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18CB-106D-4839-AAAB-C10920B1A6AE}" type="slidenum">
              <a:rPr lang="en-GB" smtClean="0"/>
              <a:t>‹Nr.›</a:t>
            </a:fld>
            <a:endParaRPr lang="en-GB"/>
          </a:p>
        </p:txBody>
      </p:sp>
    </p:spTree>
    <p:extLst>
      <p:ext uri="{BB962C8B-B14F-4D97-AF65-F5344CB8AC3E}">
        <p14:creationId xmlns:p14="http://schemas.microsoft.com/office/powerpoint/2010/main" val="24404977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535E46C0-823E-4604-81BB-55771B3447F7}"/>
              </a:ext>
            </a:extLst>
          </p:cNvPr>
          <p:cNvGrpSpPr/>
          <p:nvPr/>
        </p:nvGrpSpPr>
        <p:grpSpPr>
          <a:xfrm>
            <a:off x="230776" y="852165"/>
            <a:ext cx="6818086" cy="6003289"/>
            <a:chOff x="1651000" y="-92460"/>
            <a:chExt cx="8890000" cy="6794500"/>
          </a:xfrm>
        </p:grpSpPr>
        <p:pic>
          <p:nvPicPr>
            <p:cNvPr id="11" name="Grafik 10">
              <a:extLst>
                <a:ext uri="{FF2B5EF4-FFF2-40B4-BE49-F238E27FC236}">
                  <a16:creationId xmlns:a16="http://schemas.microsoft.com/office/drawing/2014/main" id="{876346A8-2FBA-426B-9628-DBC783379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92460"/>
              <a:ext cx="8890000" cy="6794500"/>
            </a:xfrm>
            <a:prstGeom prst="rect">
              <a:avLst/>
            </a:prstGeom>
          </p:spPr>
        </p:pic>
        <p:sp>
          <p:nvSpPr>
            <p:cNvPr id="12" name="Textfeld 5">
              <a:extLst>
                <a:ext uri="{FF2B5EF4-FFF2-40B4-BE49-F238E27FC236}">
                  <a16:creationId xmlns:a16="http://schemas.microsoft.com/office/drawing/2014/main" id="{6B7B11AA-905F-42DA-BD0B-232F595D5C93}"/>
                </a:ext>
              </a:extLst>
            </p:cNvPr>
            <p:cNvSpPr txBox="1"/>
            <p:nvPr/>
          </p:nvSpPr>
          <p:spPr>
            <a:xfrm rot="942851">
              <a:off x="4787669" y="667671"/>
              <a:ext cx="4281008" cy="3796910"/>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rPr>
                <a:t>ET </a:t>
              </a:r>
              <a:r>
                <a:rPr lang="de-DE" sz="3200" b="1" i="1" dirty="0" err="1">
                  <a:solidFill>
                    <a:schemeClr val="accent3">
                      <a:lumMod val="20000"/>
                      <a:lumOff val="80000"/>
                    </a:schemeClr>
                  </a:solidFill>
                  <a:latin typeface="Times New Roman" panose="02020603050405020304" pitchFamily="18" charset="0"/>
                  <a:cs typeface="Times New Roman" panose="02020603050405020304" pitchFamily="18" charset="0"/>
                </a:rPr>
                <a:t>Collaboration</a:t>
              </a: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r>
                <a:rPr lang="de-DE" sz="3200" b="1" i="1" dirty="0" err="1">
                  <a:solidFill>
                    <a:schemeClr val="accent3">
                      <a:lumMod val="20000"/>
                      <a:lumOff val="80000"/>
                    </a:schemeClr>
                  </a:solidFill>
                  <a:latin typeface="Times New Roman" panose="02020603050405020304" pitchFamily="18" charset="0"/>
                  <a:cs typeface="Times New Roman" panose="02020603050405020304" pitchFamily="18" charset="0"/>
                </a:rPr>
                <a:t>Bylaws</a:t>
              </a: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endParaRPr lang="de-DE" sz="3200" b="1" i="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algn="ctr"/>
              <a:r>
                <a:rPr lang="de-DE" sz="2000" b="1" i="1" dirty="0">
                  <a:solidFill>
                    <a:schemeClr val="accent3">
                      <a:lumMod val="20000"/>
                      <a:lumOff val="80000"/>
                    </a:schemeClr>
                  </a:solidFill>
                  <a:latin typeface="Times New Roman" panose="02020603050405020304" pitchFamily="18" charset="0"/>
                  <a:cs typeface="Times New Roman" panose="02020603050405020304" pitchFamily="18" charset="0"/>
                </a:rPr>
                <a:t>May 2022            </a:t>
              </a:r>
              <a:r>
                <a:rPr lang="de-DE" sz="2000" b="1" dirty="0">
                  <a:solidFill>
                    <a:schemeClr val="accent3">
                      <a:lumMod val="20000"/>
                      <a:lumOff val="80000"/>
                    </a:schemeClr>
                  </a:solidFill>
                  <a:latin typeface="Times New Roman" panose="02020603050405020304" pitchFamily="18" charset="0"/>
                  <a:cs typeface="Times New Roman" panose="02020603050405020304" pitchFamily="18" charset="0"/>
                </a:rPr>
                <a:t>                    </a:t>
              </a:r>
            </a:p>
          </p:txBody>
        </p:sp>
        <p:sp>
          <p:nvSpPr>
            <p:cNvPr id="13" name="Textfeld 1">
              <a:extLst>
                <a:ext uri="{FF2B5EF4-FFF2-40B4-BE49-F238E27FC236}">
                  <a16:creationId xmlns:a16="http://schemas.microsoft.com/office/drawing/2014/main" id="{F223BA83-5031-4619-BC89-636CBAA2D52E}"/>
                </a:ext>
              </a:extLst>
            </p:cNvPr>
            <p:cNvSpPr txBox="1"/>
            <p:nvPr/>
          </p:nvSpPr>
          <p:spPr>
            <a:xfrm rot="749073">
              <a:off x="5617464" y="1512398"/>
              <a:ext cx="810767" cy="210745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500" i="1" dirty="0">
                  <a:solidFill>
                    <a:schemeClr val="accent3">
                      <a:lumMod val="20000"/>
                      <a:lumOff val="80000"/>
                    </a:schemeClr>
                  </a:solidFill>
                </a:rPr>
                <a:t>§</a:t>
              </a:r>
            </a:p>
          </p:txBody>
        </p:sp>
      </p:grpSp>
      <p:sp>
        <p:nvSpPr>
          <p:cNvPr id="8" name="Rechteck 7">
            <a:extLst>
              <a:ext uri="{FF2B5EF4-FFF2-40B4-BE49-F238E27FC236}">
                <a16:creationId xmlns:a16="http://schemas.microsoft.com/office/drawing/2014/main" id="{96B2D4A2-4D3B-48E9-A95F-1A834A6A42CE}"/>
              </a:ext>
            </a:extLst>
          </p:cNvPr>
          <p:cNvSpPr/>
          <p:nvPr/>
        </p:nvSpPr>
        <p:spPr>
          <a:xfrm>
            <a:off x="331289" y="-71165"/>
            <a:ext cx="5529784" cy="923330"/>
          </a:xfrm>
          <a:prstGeom prst="rect">
            <a:avLst/>
          </a:prstGeom>
          <a:noFill/>
        </p:spPr>
        <p:txBody>
          <a:bodyPr wrap="non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50" normalizeH="0" baseline="0" noProof="0" dirty="0">
                <a:ln w="0"/>
                <a:solidFill>
                  <a:srgbClr val="328E79"/>
                </a:solidFill>
                <a:effectLst>
                  <a:innerShdw blurRad="63500" dist="50800" dir="13500000">
                    <a:srgbClr val="000000">
                      <a:alpha val="50000"/>
                    </a:srgbClr>
                  </a:innerShdw>
                </a:effectLst>
                <a:uLnTx/>
                <a:uFillTx/>
                <a:latin typeface="Calibri" panose="020F0502020204030204"/>
                <a:ea typeface="+mn-ea"/>
                <a:cs typeface="+mn-cs"/>
              </a:rPr>
              <a:t>Einstein </a:t>
            </a:r>
            <a:r>
              <a:rPr kumimoji="0" lang="de-DE" sz="5400" b="1" i="0" u="none" strike="noStrike" kern="1200" cap="none" spc="50" normalizeH="0" baseline="0" noProof="0" dirty="0" err="1">
                <a:ln w="0"/>
                <a:solidFill>
                  <a:srgbClr val="328E79"/>
                </a:solidFill>
                <a:effectLst>
                  <a:innerShdw blurRad="63500" dist="50800" dir="13500000">
                    <a:srgbClr val="000000">
                      <a:alpha val="50000"/>
                    </a:srgbClr>
                  </a:innerShdw>
                </a:effectLst>
                <a:uLnTx/>
                <a:uFillTx/>
                <a:latin typeface="Calibri" panose="020F0502020204030204"/>
                <a:ea typeface="+mn-ea"/>
                <a:cs typeface="+mn-cs"/>
              </a:rPr>
              <a:t>Telescope</a:t>
            </a:r>
            <a:endParaRPr kumimoji="0" lang="de-DE" sz="5400" b="1" i="0" u="none" strike="noStrike" kern="1200" cap="none" spc="50" normalizeH="0" baseline="0" noProof="0" dirty="0">
              <a:ln w="0"/>
              <a:solidFill>
                <a:srgbClr val="328E79"/>
              </a:solidFill>
              <a:effectLst>
                <a:innerShdw blurRad="63500" dist="50800" dir="13500000">
                  <a:srgbClr val="000000">
                    <a:alpha val="50000"/>
                  </a:srgbClr>
                </a:innerShdw>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9DF5DD56-5D70-4729-8168-6BE739AA7875}"/>
              </a:ext>
            </a:extLst>
          </p:cNvPr>
          <p:cNvSpPr txBox="1"/>
          <p:nvPr/>
        </p:nvSpPr>
        <p:spPr>
          <a:xfrm>
            <a:off x="8325313" y="4475641"/>
            <a:ext cx="3649204"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328E79"/>
                </a:solidFill>
                <a:effectLst/>
                <a:uLnTx/>
                <a:uFillTx/>
                <a:latin typeface="Calibri" panose="020F0502020204030204"/>
                <a:ea typeface="+mn-ea"/>
                <a:cs typeface="+mn-cs"/>
              </a:rPr>
              <a:t>Harald Lück</a:t>
            </a:r>
            <a:br>
              <a:rPr kumimoji="0" lang="de-DE" sz="1600" b="0" i="0" u="none" strike="noStrike" kern="1200" cap="none" spc="0" normalizeH="0" baseline="0" noProof="0" dirty="0">
                <a:ln>
                  <a:noFill/>
                </a:ln>
                <a:solidFill>
                  <a:srgbClr val="328E79"/>
                </a:solidFill>
                <a:effectLst/>
                <a:uLnTx/>
                <a:uFillTx/>
                <a:latin typeface="Calibri" panose="020F0502020204030204"/>
                <a:ea typeface="+mn-ea"/>
                <a:cs typeface="+mn-cs"/>
              </a:rPr>
            </a:br>
            <a:r>
              <a:rPr kumimoji="0" lang="de-DE" sz="1600" b="0" i="0" u="none" strike="noStrike" kern="1200" cap="none" spc="0" normalizeH="0" baseline="0" noProof="0" dirty="0">
                <a:ln>
                  <a:noFill/>
                </a:ln>
                <a:solidFill>
                  <a:srgbClr val="328E79"/>
                </a:solidFill>
                <a:effectLst/>
                <a:uLnTx/>
                <a:uFillTx/>
                <a:latin typeface="Calibri" panose="020F0502020204030204"/>
                <a:ea typeface="+mn-ea"/>
                <a:cs typeface="+mn-cs"/>
              </a:rPr>
              <a:t>Institute </a:t>
            </a:r>
            <a:r>
              <a:rPr lang="de-DE" sz="1600" dirty="0">
                <a:solidFill>
                  <a:srgbClr val="328E79"/>
                </a:solidFill>
                <a:latin typeface="Calibri" panose="020F0502020204030204"/>
              </a:rPr>
              <a:t>für Gravitationsphysik</a:t>
            </a:r>
          </a:p>
          <a:p>
            <a:pPr lvl="0" defTabSz="457200">
              <a:defRPr/>
            </a:pPr>
            <a:r>
              <a:rPr lang="de-DE" sz="1600" dirty="0" err="1">
                <a:solidFill>
                  <a:srgbClr val="328E79"/>
                </a:solidFill>
              </a:rPr>
              <a:t>of</a:t>
            </a:r>
            <a:r>
              <a:rPr lang="de-DE" sz="1600" dirty="0">
                <a:solidFill>
                  <a:srgbClr val="328E79"/>
                </a:solidFill>
              </a:rPr>
              <a:t> </a:t>
            </a:r>
            <a:r>
              <a:rPr lang="de-DE" sz="1600" dirty="0" err="1">
                <a:solidFill>
                  <a:srgbClr val="328E79"/>
                </a:solidFill>
              </a:rPr>
              <a:t>the</a:t>
            </a:r>
            <a:r>
              <a:rPr lang="de-DE" sz="1600" dirty="0">
                <a:solidFill>
                  <a:srgbClr val="328E79"/>
                </a:solidFill>
              </a:rPr>
              <a:t> </a:t>
            </a:r>
            <a:r>
              <a:rPr kumimoji="0" lang="de-DE" sz="1600" b="0" i="0" u="none" strike="noStrike" kern="1200" cap="none" spc="0" normalizeH="0" baseline="0" noProof="0" dirty="0">
                <a:ln>
                  <a:noFill/>
                </a:ln>
                <a:solidFill>
                  <a:srgbClr val="328E79"/>
                </a:solidFill>
                <a:effectLst/>
                <a:uLnTx/>
                <a:uFillTx/>
                <a:latin typeface="Calibri" panose="020F0502020204030204"/>
                <a:ea typeface="+mn-ea"/>
                <a:cs typeface="+mn-cs"/>
              </a:rPr>
              <a:t>Leibniz Universität Hannover;</a:t>
            </a:r>
          </a:p>
          <a:p>
            <a:pPr lvl="0" defTabSz="457200">
              <a:defRPr/>
            </a:pPr>
            <a:r>
              <a:rPr lang="de-DE" sz="1600" dirty="0">
                <a:solidFill>
                  <a:srgbClr val="328E79"/>
                </a:solidFill>
                <a:latin typeface="Calibri" panose="020F0502020204030204"/>
              </a:rPr>
              <a:t>Albert Einstein Institut</a:t>
            </a:r>
            <a:endParaRPr kumimoji="0" lang="de-DE" sz="1600" b="0" i="0" u="none" strike="noStrike" kern="1200" cap="none" spc="0" normalizeH="0" baseline="0" noProof="0" dirty="0">
              <a:ln>
                <a:noFill/>
              </a:ln>
              <a:solidFill>
                <a:srgbClr val="328E7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rgbClr val="328E79"/>
                </a:solidFill>
                <a:latin typeface="Calibri" panose="020F0502020204030204"/>
              </a:rPr>
              <a:t>Max-Planck Institut für Gravitationsphysik</a:t>
            </a:r>
            <a:endParaRPr kumimoji="0" lang="de-DE" sz="1800" b="0" i="0" u="none" strike="noStrike" kern="1200" cap="none" spc="0" normalizeH="0" baseline="0" noProof="0" dirty="0">
              <a:ln>
                <a:noFill/>
              </a:ln>
              <a:solidFill>
                <a:srgbClr val="328E79"/>
              </a:solidFill>
              <a:effectLst/>
              <a:uLnTx/>
              <a:uFillTx/>
              <a:latin typeface="Calibri" panose="020F0502020204030204"/>
            </a:endParaRPr>
          </a:p>
        </p:txBody>
      </p:sp>
      <p:pic>
        <p:nvPicPr>
          <p:cNvPr id="6" name="Picture 4">
            <a:extLst>
              <a:ext uri="{FF2B5EF4-FFF2-40B4-BE49-F238E27FC236}">
                <a16:creationId xmlns:a16="http://schemas.microsoft.com/office/drawing/2014/main" id="{A4EEE14A-2B8A-4DDF-9791-4ABD0738F1BD}"/>
              </a:ext>
            </a:extLst>
          </p:cNvPr>
          <p:cNvPicPr>
            <a:picLocks noChangeAspect="1" noChangeArrowheads="1"/>
          </p:cNvPicPr>
          <p:nvPr/>
        </p:nvPicPr>
        <p:blipFill>
          <a:blip r:embed="rId4" cstate="print"/>
          <a:srcRect/>
          <a:stretch>
            <a:fillRect/>
          </a:stretch>
        </p:blipFill>
        <p:spPr bwMode="auto">
          <a:xfrm>
            <a:off x="10615686" y="5799080"/>
            <a:ext cx="879443" cy="974258"/>
          </a:xfrm>
          <a:prstGeom prst="rect">
            <a:avLst/>
          </a:prstGeom>
          <a:noFill/>
          <a:ln w="9525">
            <a:noFill/>
            <a:round/>
            <a:headEnd/>
            <a:tailEnd/>
          </a:ln>
          <a:effectLst/>
        </p:spPr>
      </p:pic>
      <p:pic>
        <p:nvPicPr>
          <p:cNvPr id="9" name="Picture 16">
            <a:extLst>
              <a:ext uri="{FF2B5EF4-FFF2-40B4-BE49-F238E27FC236}">
                <a16:creationId xmlns:a16="http://schemas.microsoft.com/office/drawing/2014/main" id="{3B13FD02-9C4C-49EA-B7D4-35AA804B011F}"/>
              </a:ext>
            </a:extLst>
          </p:cNvPr>
          <p:cNvPicPr>
            <a:picLocks noChangeAspect="1" noChangeArrowheads="1"/>
          </p:cNvPicPr>
          <p:nvPr/>
        </p:nvPicPr>
        <p:blipFill>
          <a:blip r:embed="rId5" cstate="print">
            <a:lum bright="-18000" contrast="28000"/>
            <a:extLst>
              <a:ext uri="{28A0092B-C50C-407E-A947-70E740481C1C}">
                <a14:useLocalDpi xmlns:a14="http://schemas.microsoft.com/office/drawing/2010/main" val="0"/>
              </a:ext>
            </a:extLst>
          </a:blip>
          <a:srcRect r="70943"/>
          <a:stretch>
            <a:fillRect/>
          </a:stretch>
        </p:blipFill>
        <p:spPr bwMode="auto">
          <a:xfrm>
            <a:off x="9852180" y="5799080"/>
            <a:ext cx="595470" cy="5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B5CD9DF3-21EE-4881-8069-0DADE59391C6}"/>
              </a:ext>
            </a:extLst>
          </p:cNvPr>
          <p:cNvSpPr/>
          <p:nvPr/>
        </p:nvSpPr>
        <p:spPr>
          <a:xfrm>
            <a:off x="8193861" y="1141854"/>
            <a:ext cx="2977097" cy="1384995"/>
          </a:xfrm>
          <a:prstGeom prst="rect">
            <a:avLst/>
          </a:prstGeom>
        </p:spPr>
        <p:txBody>
          <a:bodyPr wrap="none">
            <a:spAutoFit/>
          </a:bodyPr>
          <a:lstStyle/>
          <a:p>
            <a:r>
              <a:rPr lang="en-US" sz="2800" b="1" dirty="0">
                <a:solidFill>
                  <a:srgbClr val="328E79"/>
                </a:solidFill>
              </a:rPr>
              <a:t>XII. ET Symposium</a:t>
            </a:r>
          </a:p>
          <a:p>
            <a:r>
              <a:rPr lang="en-US" sz="2800" b="1" dirty="0">
                <a:solidFill>
                  <a:srgbClr val="328E79"/>
                </a:solidFill>
              </a:rPr>
              <a:t>7</a:t>
            </a:r>
            <a:r>
              <a:rPr lang="en-US" sz="2800" b="1" baseline="30000" dirty="0">
                <a:solidFill>
                  <a:srgbClr val="328E79"/>
                </a:solidFill>
              </a:rPr>
              <a:t>th</a:t>
            </a:r>
            <a:r>
              <a:rPr lang="en-US" sz="2800" b="1" dirty="0">
                <a:solidFill>
                  <a:srgbClr val="328E79"/>
                </a:solidFill>
              </a:rPr>
              <a:t> + 8</a:t>
            </a:r>
            <a:r>
              <a:rPr lang="en-US" sz="2800" b="1" baseline="30000" dirty="0">
                <a:solidFill>
                  <a:srgbClr val="328E79"/>
                </a:solidFill>
              </a:rPr>
              <a:t>th</a:t>
            </a:r>
            <a:r>
              <a:rPr lang="en-US" sz="2800" b="1" dirty="0">
                <a:solidFill>
                  <a:srgbClr val="328E79"/>
                </a:solidFill>
              </a:rPr>
              <a:t> June 2022 </a:t>
            </a:r>
          </a:p>
          <a:p>
            <a:r>
              <a:rPr lang="en-US" sz="2800" b="1" dirty="0">
                <a:solidFill>
                  <a:srgbClr val="328E79"/>
                </a:solidFill>
              </a:rPr>
              <a:t>Budapest</a:t>
            </a:r>
          </a:p>
        </p:txBody>
      </p:sp>
    </p:spTree>
    <p:extLst>
      <p:ext uri="{BB962C8B-B14F-4D97-AF65-F5344CB8AC3E}">
        <p14:creationId xmlns:p14="http://schemas.microsoft.com/office/powerpoint/2010/main" val="359045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7DD18-E965-4B62-805C-3BA4FAEF0021}"/>
              </a:ext>
            </a:extLst>
          </p:cNvPr>
          <p:cNvSpPr>
            <a:spLocks noGrp="1"/>
          </p:cNvSpPr>
          <p:nvPr>
            <p:ph type="title"/>
          </p:nvPr>
        </p:nvSpPr>
        <p:spPr/>
        <p:txBody>
          <a:bodyPr/>
          <a:lstStyle/>
          <a:p>
            <a:r>
              <a:rPr lang="de-DE" b="1" dirty="0"/>
              <a:t>OSB: </a:t>
            </a:r>
            <a:r>
              <a:rPr lang="de-DE" b="1" dirty="0" err="1"/>
              <a:t>Observational</a:t>
            </a:r>
            <a:r>
              <a:rPr lang="de-DE" b="1" dirty="0"/>
              <a:t> Science Board</a:t>
            </a:r>
          </a:p>
        </p:txBody>
      </p:sp>
      <p:sp>
        <p:nvSpPr>
          <p:cNvPr id="7" name="Foliennummernplatzhalter 6">
            <a:extLst>
              <a:ext uri="{FF2B5EF4-FFF2-40B4-BE49-F238E27FC236}">
                <a16:creationId xmlns:a16="http://schemas.microsoft.com/office/drawing/2014/main" id="{2C417F14-91A8-4917-89C0-DAD9E5D5B627}"/>
              </a:ext>
            </a:extLst>
          </p:cNvPr>
          <p:cNvSpPr>
            <a:spLocks noGrp="1"/>
          </p:cNvSpPr>
          <p:nvPr>
            <p:ph type="sldNum" sz="quarter" idx="8"/>
          </p:nvPr>
        </p:nvSpPr>
        <p:spPr/>
        <p:txBody>
          <a:bodyPr/>
          <a:lstStyle/>
          <a:p>
            <a:pPr lvl="0"/>
            <a:fld id="{2371AB15-53AE-4053-A454-EECB8809398C}" type="slidenum">
              <a:rPr lang="en-GB" noProof="0" smtClean="0"/>
              <a:pPr lvl="0"/>
              <a:t>10</a:t>
            </a:fld>
            <a:endParaRPr lang="en-GB" noProof="0"/>
          </a:p>
        </p:txBody>
      </p:sp>
      <p:sp>
        <p:nvSpPr>
          <p:cNvPr id="81" name="Rechteck: abgerundete Ecken 80">
            <a:extLst>
              <a:ext uri="{FF2B5EF4-FFF2-40B4-BE49-F238E27FC236}">
                <a16:creationId xmlns:a16="http://schemas.microsoft.com/office/drawing/2014/main" id="{F88C8A0F-FC98-4A11-A951-5A333F33BF33}"/>
              </a:ext>
            </a:extLst>
          </p:cNvPr>
          <p:cNvSpPr/>
          <p:nvPr/>
        </p:nvSpPr>
        <p:spPr>
          <a:xfrm>
            <a:off x="37843" y="1576706"/>
            <a:ext cx="12132000" cy="5005640"/>
          </a:xfrm>
          <a:prstGeom prst="roundRect">
            <a:avLst>
              <a:gd name="adj" fmla="val 3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hteck: abgerundete Ecken 57">
            <a:extLst>
              <a:ext uri="{FF2B5EF4-FFF2-40B4-BE49-F238E27FC236}">
                <a16:creationId xmlns:a16="http://schemas.microsoft.com/office/drawing/2014/main" id="{B2B1AE15-8F89-425E-BD5E-2B1AE146ACE7}"/>
              </a:ext>
            </a:extLst>
          </p:cNvPr>
          <p:cNvSpPr/>
          <p:nvPr/>
        </p:nvSpPr>
        <p:spPr>
          <a:xfrm>
            <a:off x="90910" y="2278654"/>
            <a:ext cx="1224892" cy="4213666"/>
          </a:xfrm>
          <a:prstGeom prst="roundRect">
            <a:avLst>
              <a:gd name="adj" fmla="val 13269"/>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2" name="Rechteck: abgerundete Ecken 11">
            <a:extLst>
              <a:ext uri="{FF2B5EF4-FFF2-40B4-BE49-F238E27FC236}">
                <a16:creationId xmlns:a16="http://schemas.microsoft.com/office/drawing/2014/main" id="{9E6AF27A-6485-4ABB-B8EA-08D67ADD861A}"/>
              </a:ext>
            </a:extLst>
          </p:cNvPr>
          <p:cNvSpPr/>
          <p:nvPr/>
        </p:nvSpPr>
        <p:spPr>
          <a:xfrm>
            <a:off x="172584" y="2355120"/>
            <a:ext cx="1061545" cy="50006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Fundamental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physics</a:t>
            </a:r>
            <a:endParaRPr kumimoji="0" lang="de-DE" sz="11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4" name="Rechteck: abgerundete Ecken 23">
            <a:extLst>
              <a:ext uri="{FF2B5EF4-FFF2-40B4-BE49-F238E27FC236}">
                <a16:creationId xmlns:a16="http://schemas.microsoft.com/office/drawing/2014/main" id="{F13E8A2D-D9D2-43CA-BC90-7675332F63A3}"/>
              </a:ext>
            </a:extLst>
          </p:cNvPr>
          <p:cNvSpPr/>
          <p:nvPr/>
        </p:nvSpPr>
        <p:spPr>
          <a:xfrm>
            <a:off x="172584" y="3729679"/>
            <a:ext cx="1061545" cy="50006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Physics near BH horizons</a:t>
            </a: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5" name="Rechteck: abgerundete Ecken 24">
            <a:extLst>
              <a:ext uri="{FF2B5EF4-FFF2-40B4-BE49-F238E27FC236}">
                <a16:creationId xmlns:a16="http://schemas.microsoft.com/office/drawing/2014/main" id="{04ECD571-43C8-4540-AC02-3F9413284808}"/>
              </a:ext>
            </a:extLst>
          </p:cNvPr>
          <p:cNvSpPr/>
          <p:nvPr/>
        </p:nvSpPr>
        <p:spPr>
          <a:xfrm>
            <a:off x="172584" y="4283444"/>
            <a:ext cx="1061545" cy="294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Tests </a:t>
            </a:r>
            <a:r>
              <a:rPr kumimoji="0" lang="de-DE" sz="1100" b="0"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of</a:t>
            </a:r>
            <a:r>
              <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GR</a:t>
            </a:r>
          </a:p>
        </p:txBody>
      </p:sp>
      <p:sp>
        <p:nvSpPr>
          <p:cNvPr id="26" name="Rechteck: abgerundete Ecken 25">
            <a:extLst>
              <a:ext uri="{FF2B5EF4-FFF2-40B4-BE49-F238E27FC236}">
                <a16:creationId xmlns:a16="http://schemas.microsoft.com/office/drawing/2014/main" id="{C0DFCFC3-C115-4CD8-92C8-BE3E72A17936}"/>
              </a:ext>
            </a:extLst>
          </p:cNvPr>
          <p:cNvSpPr/>
          <p:nvPr/>
        </p:nvSpPr>
        <p:spPr>
          <a:xfrm>
            <a:off x="172584" y="4635839"/>
            <a:ext cx="1061545" cy="3519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Exotic</a:t>
            </a:r>
            <a:r>
              <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compact</a:t>
            </a:r>
            <a:r>
              <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objects</a:t>
            </a: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4" name="Rechteck: abgerundete Ecken 13">
            <a:extLst>
              <a:ext uri="{FF2B5EF4-FFF2-40B4-BE49-F238E27FC236}">
                <a16:creationId xmlns:a16="http://schemas.microsoft.com/office/drawing/2014/main" id="{6FDC4793-9DBE-446D-A85B-16D6BF91EA1B}"/>
              </a:ext>
            </a:extLst>
          </p:cNvPr>
          <p:cNvSpPr/>
          <p:nvPr/>
        </p:nvSpPr>
        <p:spPr>
          <a:xfrm>
            <a:off x="1444224" y="2355120"/>
            <a:ext cx="982586" cy="50006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Cosmology</a:t>
            </a:r>
            <a:endPar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27" name="Rechteck: abgerundete Ecken 26">
            <a:extLst>
              <a:ext uri="{FF2B5EF4-FFF2-40B4-BE49-F238E27FC236}">
                <a16:creationId xmlns:a16="http://schemas.microsoft.com/office/drawing/2014/main" id="{03D88071-F901-428A-8B13-3F3AF3F62A20}"/>
              </a:ext>
            </a:extLst>
          </p:cNvPr>
          <p:cNvSpPr/>
          <p:nvPr/>
        </p:nvSpPr>
        <p:spPr>
          <a:xfrm>
            <a:off x="1444224" y="3771956"/>
            <a:ext cx="982586" cy="308286"/>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Dark Energy</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28" name="Rechteck: abgerundete Ecken 27">
            <a:extLst>
              <a:ext uri="{FF2B5EF4-FFF2-40B4-BE49-F238E27FC236}">
                <a16:creationId xmlns:a16="http://schemas.microsoft.com/office/drawing/2014/main" id="{E3D1D063-D30E-473F-8E62-37ACF5A7AFF9}"/>
              </a:ext>
            </a:extLst>
          </p:cNvPr>
          <p:cNvSpPr/>
          <p:nvPr/>
        </p:nvSpPr>
        <p:spPr>
          <a:xfrm>
            <a:off x="1444224" y="4128649"/>
            <a:ext cx="982586" cy="262275"/>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Dark matter</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29" name="Rechteck: abgerundete Ecken 28">
            <a:extLst>
              <a:ext uri="{FF2B5EF4-FFF2-40B4-BE49-F238E27FC236}">
                <a16:creationId xmlns:a16="http://schemas.microsoft.com/office/drawing/2014/main" id="{193F52D0-7395-4F08-B4A3-39FE7C943ECE}"/>
              </a:ext>
            </a:extLst>
          </p:cNvPr>
          <p:cNvSpPr/>
          <p:nvPr/>
        </p:nvSpPr>
        <p:spPr>
          <a:xfrm>
            <a:off x="1444224" y="5680636"/>
            <a:ext cx="982586" cy="767130"/>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Stochastic background of cosmological origin</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7" name="Rechteck: abgerundete Ecken 46">
            <a:extLst>
              <a:ext uri="{FF2B5EF4-FFF2-40B4-BE49-F238E27FC236}">
                <a16:creationId xmlns:a16="http://schemas.microsoft.com/office/drawing/2014/main" id="{8E811733-3EDE-4582-8388-ECA2D765341A}"/>
              </a:ext>
            </a:extLst>
          </p:cNvPr>
          <p:cNvSpPr/>
          <p:nvPr/>
        </p:nvSpPr>
        <p:spPr>
          <a:xfrm>
            <a:off x="1444224" y="4438392"/>
            <a:ext cx="982586" cy="498059"/>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Estimation of cosmological parameters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8" name="Rechteck: abgerundete Ecken 47">
            <a:extLst>
              <a:ext uri="{FF2B5EF4-FFF2-40B4-BE49-F238E27FC236}">
                <a16:creationId xmlns:a16="http://schemas.microsoft.com/office/drawing/2014/main" id="{AEE22B74-1D22-4293-8FB4-A05D76E33671}"/>
              </a:ext>
            </a:extLst>
          </p:cNvPr>
          <p:cNvSpPr/>
          <p:nvPr/>
        </p:nvSpPr>
        <p:spPr>
          <a:xfrm>
            <a:off x="1444224" y="4973116"/>
            <a:ext cx="982587" cy="671211"/>
          </a:xfrm>
          <a:prstGeom prst="roundRect">
            <a:avLst/>
          </a:prstGeom>
          <a:solidFill>
            <a:srgbClr val="9E5ECE"/>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Modifications of gravity at cosmological scales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1" name="Rechteck: abgerundete Ecken 60">
            <a:extLst>
              <a:ext uri="{FF2B5EF4-FFF2-40B4-BE49-F238E27FC236}">
                <a16:creationId xmlns:a16="http://schemas.microsoft.com/office/drawing/2014/main" id="{6C91EEF7-AB92-4731-8E87-2891C594BE9C}"/>
              </a:ext>
            </a:extLst>
          </p:cNvPr>
          <p:cNvSpPr/>
          <p:nvPr/>
        </p:nvSpPr>
        <p:spPr>
          <a:xfrm>
            <a:off x="1358249" y="2278654"/>
            <a:ext cx="1153903" cy="4213666"/>
          </a:xfrm>
          <a:prstGeom prst="roundRect">
            <a:avLst>
              <a:gd name="adj" fmla="val 9452"/>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5" name="Rechteck: abgerundete Ecken 14">
            <a:extLst>
              <a:ext uri="{FF2B5EF4-FFF2-40B4-BE49-F238E27FC236}">
                <a16:creationId xmlns:a16="http://schemas.microsoft.com/office/drawing/2014/main" id="{898E1BF4-AD8B-45DF-AB0E-7871691524B9}"/>
              </a:ext>
            </a:extLst>
          </p:cNvPr>
          <p:cNvSpPr/>
          <p:nvPr/>
        </p:nvSpPr>
        <p:spPr>
          <a:xfrm>
            <a:off x="2640535" y="2355120"/>
            <a:ext cx="982586" cy="50006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Population Studies</a:t>
            </a:r>
          </a:p>
        </p:txBody>
      </p:sp>
      <p:sp>
        <p:nvSpPr>
          <p:cNvPr id="30" name="Rechteck: abgerundete Ecken 29">
            <a:extLst>
              <a:ext uri="{FF2B5EF4-FFF2-40B4-BE49-F238E27FC236}">
                <a16:creationId xmlns:a16="http://schemas.microsoft.com/office/drawing/2014/main" id="{82C47B32-1C7E-4966-B332-D15C533C2CA3}"/>
              </a:ext>
            </a:extLst>
          </p:cNvPr>
          <p:cNvSpPr/>
          <p:nvPr/>
        </p:nvSpPr>
        <p:spPr>
          <a:xfrm>
            <a:off x="2640535" y="3756894"/>
            <a:ext cx="982586" cy="687366"/>
          </a:xfrm>
          <a:prstGeom prst="roundRect">
            <a:avLst/>
          </a:prstGeom>
          <a:solidFill>
            <a:srgbClr val="5982C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Predictions of population of astrophysical origin</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9" name="Rechteck: abgerundete Ecken 48">
            <a:extLst>
              <a:ext uri="{FF2B5EF4-FFF2-40B4-BE49-F238E27FC236}">
                <a16:creationId xmlns:a16="http://schemas.microsoft.com/office/drawing/2014/main" id="{FA3ED1EE-F53F-4BD2-9C4C-93FBE615B053}"/>
              </a:ext>
            </a:extLst>
          </p:cNvPr>
          <p:cNvSpPr/>
          <p:nvPr/>
        </p:nvSpPr>
        <p:spPr>
          <a:xfrm>
            <a:off x="2640535" y="4485254"/>
            <a:ext cx="982586" cy="424776"/>
          </a:xfrm>
          <a:prstGeom prst="roundRect">
            <a:avLst/>
          </a:prstGeom>
          <a:solidFill>
            <a:srgbClr val="5982C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Predictions of primordial BHs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0" name="Rechteck: abgerundete Ecken 49">
            <a:extLst>
              <a:ext uri="{FF2B5EF4-FFF2-40B4-BE49-F238E27FC236}">
                <a16:creationId xmlns:a16="http://schemas.microsoft.com/office/drawing/2014/main" id="{6FAD5B1F-549D-4C38-BDE2-559DCBB1A1BF}"/>
              </a:ext>
            </a:extLst>
          </p:cNvPr>
          <p:cNvSpPr/>
          <p:nvPr/>
        </p:nvSpPr>
        <p:spPr>
          <a:xfrm>
            <a:off x="2640535" y="4951024"/>
            <a:ext cx="982586" cy="687366"/>
          </a:xfrm>
          <a:prstGeom prst="roundRect">
            <a:avLst/>
          </a:prstGeom>
          <a:solidFill>
            <a:srgbClr val="5982C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Stochastic backgrounds of astrophysical origin</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2" name="Rechteck: abgerundete Ecken 61">
            <a:extLst>
              <a:ext uri="{FF2B5EF4-FFF2-40B4-BE49-F238E27FC236}">
                <a16:creationId xmlns:a16="http://schemas.microsoft.com/office/drawing/2014/main" id="{0812E1A3-6EB2-4124-971A-340A58724285}"/>
              </a:ext>
            </a:extLst>
          </p:cNvPr>
          <p:cNvSpPr/>
          <p:nvPr/>
        </p:nvSpPr>
        <p:spPr>
          <a:xfrm>
            <a:off x="2554599" y="2278654"/>
            <a:ext cx="1153903" cy="4213666"/>
          </a:xfrm>
          <a:prstGeom prst="roundRect">
            <a:avLst>
              <a:gd name="adj" fmla="val 13060"/>
            </a:avLst>
          </a:prstGeom>
          <a:noFill/>
          <a:ln w="254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7" name="Rechteck: abgerundete Ecken 16">
            <a:extLst>
              <a:ext uri="{FF2B5EF4-FFF2-40B4-BE49-F238E27FC236}">
                <a16:creationId xmlns:a16="http://schemas.microsoft.com/office/drawing/2014/main" id="{19FACD91-0C38-4A62-8D0C-CC06FECB76B4}"/>
              </a:ext>
            </a:extLst>
          </p:cNvPr>
          <p:cNvSpPr/>
          <p:nvPr/>
        </p:nvSpPr>
        <p:spPr>
          <a:xfrm>
            <a:off x="5033157" y="2355120"/>
            <a:ext cx="982586" cy="5000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prstClr val="black"/>
                </a:solidFill>
                <a:effectLst/>
                <a:uLnTx/>
                <a:uFillTx/>
                <a:latin typeface="Calibri" panose="020F0502020204030204"/>
                <a:ea typeface="+mn-ea"/>
                <a:cs typeface="+mn-cs"/>
              </a:rPr>
              <a:t>Synergies</a:t>
            </a: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rPr>
              <a:t>w. </a:t>
            </a:r>
            <a:r>
              <a:rPr kumimoji="0" lang="de-DE" sz="1100" b="1" i="0" u="none" strike="noStrike" kern="1200" cap="none" spc="0" normalizeH="0" baseline="0" noProof="0" dirty="0" err="1">
                <a:ln>
                  <a:noFill/>
                </a:ln>
                <a:solidFill>
                  <a:prstClr val="black"/>
                </a:solidFill>
                <a:effectLst/>
                <a:uLnTx/>
                <a:uFillTx/>
                <a:latin typeface="Calibri" panose="020F0502020204030204"/>
                <a:ea typeface="+mn-ea"/>
                <a:cs typeface="+mn-cs"/>
              </a:rPr>
              <a:t>other</a:t>
            </a:r>
            <a:br>
              <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rPr>
              <a:t>GW </a:t>
            </a:r>
            <a:r>
              <a:rPr kumimoji="0" lang="de-DE" sz="1100" b="1" i="0" u="none" strike="noStrike" kern="1200" cap="none" spc="0" normalizeH="0" baseline="0" noProof="0" dirty="0" err="1">
                <a:ln>
                  <a:noFill/>
                </a:ln>
                <a:solidFill>
                  <a:prstClr val="black"/>
                </a:solidFill>
                <a:effectLst/>
                <a:uLnTx/>
                <a:uFillTx/>
                <a:latin typeface="Calibri" panose="020F0502020204030204"/>
                <a:ea typeface="+mn-ea"/>
                <a:cs typeface="+mn-cs"/>
              </a:rPr>
              <a:t>observ</a:t>
            </a:r>
            <a:r>
              <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Rechteck: abgerundete Ecken 35">
            <a:extLst>
              <a:ext uri="{FF2B5EF4-FFF2-40B4-BE49-F238E27FC236}">
                <a16:creationId xmlns:a16="http://schemas.microsoft.com/office/drawing/2014/main" id="{AE90DCD5-40F6-4C5B-8E5D-012F70E137FA}"/>
              </a:ext>
            </a:extLst>
          </p:cNvPr>
          <p:cNvSpPr/>
          <p:nvPr/>
        </p:nvSpPr>
        <p:spPr>
          <a:xfrm>
            <a:off x="5033157" y="3771006"/>
            <a:ext cx="982586" cy="500066"/>
          </a:xfrm>
          <a:prstGeom prst="roundRect">
            <a:avLst/>
          </a:prstGeom>
          <a:solidFill>
            <a:srgbClr val="FCE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Synergies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2G+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detector</a:t>
            </a: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6F7977F3-72AE-427B-BFF6-E0FFC98B2640}"/>
              </a:ext>
            </a:extLst>
          </p:cNvPr>
          <p:cNvSpPr/>
          <p:nvPr/>
        </p:nvSpPr>
        <p:spPr>
          <a:xfrm>
            <a:off x="5033157" y="4313370"/>
            <a:ext cx="982586" cy="500066"/>
          </a:xfrm>
          <a:prstGeom prst="roundRect">
            <a:avLst/>
          </a:prstGeom>
          <a:solidFill>
            <a:srgbClr val="FCE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Synergies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CE, 3G</a:t>
            </a:r>
          </a:p>
        </p:txBody>
      </p:sp>
      <p:sp>
        <p:nvSpPr>
          <p:cNvPr id="51" name="Rechteck: abgerundete Ecken 50">
            <a:extLst>
              <a:ext uri="{FF2B5EF4-FFF2-40B4-BE49-F238E27FC236}">
                <a16:creationId xmlns:a16="http://schemas.microsoft.com/office/drawing/2014/main" id="{6A7FE821-C575-4F0B-A2D5-0BF538C5C3D3}"/>
              </a:ext>
            </a:extLst>
          </p:cNvPr>
          <p:cNvSpPr/>
          <p:nvPr/>
        </p:nvSpPr>
        <p:spPr>
          <a:xfrm>
            <a:off x="5033157" y="4855733"/>
            <a:ext cx="982586" cy="533419"/>
          </a:xfrm>
          <a:prstGeom prst="roundRect">
            <a:avLst/>
          </a:prstGeom>
          <a:solidFill>
            <a:srgbClr val="FCE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Synergies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LISA</a:t>
            </a:r>
          </a:p>
        </p:txBody>
      </p:sp>
      <p:sp>
        <p:nvSpPr>
          <p:cNvPr id="64" name="Rechteck: abgerundete Ecken 63">
            <a:extLst>
              <a:ext uri="{FF2B5EF4-FFF2-40B4-BE49-F238E27FC236}">
                <a16:creationId xmlns:a16="http://schemas.microsoft.com/office/drawing/2014/main" id="{C4A1EA8F-13F0-4DEE-B9F0-F67F1F34BCB3}"/>
              </a:ext>
            </a:extLst>
          </p:cNvPr>
          <p:cNvSpPr/>
          <p:nvPr/>
        </p:nvSpPr>
        <p:spPr>
          <a:xfrm>
            <a:off x="4947299" y="2278654"/>
            <a:ext cx="1153903" cy="4213666"/>
          </a:xfrm>
          <a:prstGeom prst="roundRect">
            <a:avLst>
              <a:gd name="adj" fmla="val 9452"/>
            </a:avLst>
          </a:prstGeom>
          <a:noFill/>
          <a:ln w="25400">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9" name="Rechteck: abgerundete Ecken 18">
            <a:extLst>
              <a:ext uri="{FF2B5EF4-FFF2-40B4-BE49-F238E27FC236}">
                <a16:creationId xmlns:a16="http://schemas.microsoft.com/office/drawing/2014/main" id="{16DA7E47-924A-4550-9200-A2EE02FF8908}"/>
              </a:ext>
            </a:extLst>
          </p:cNvPr>
          <p:cNvSpPr/>
          <p:nvPr/>
        </p:nvSpPr>
        <p:spPr>
          <a:xfrm>
            <a:off x="6229468" y="2355120"/>
            <a:ext cx="982586" cy="5000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Nuclear</a:t>
            </a:r>
            <a:br>
              <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br>
            <a:r>
              <a:rPr kumimoji="0" lang="de-DE" sz="11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physics</a:t>
            </a:r>
            <a:endPar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D93FB86-0D49-44D7-B503-AF218EE06003}"/>
              </a:ext>
            </a:extLst>
          </p:cNvPr>
          <p:cNvSpPr/>
          <p:nvPr/>
        </p:nvSpPr>
        <p:spPr>
          <a:xfrm>
            <a:off x="6229468" y="3771006"/>
            <a:ext cx="982586" cy="500066"/>
          </a:xfrm>
          <a:prstGeom prst="roundRect">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EoS</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of</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NSs in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isolated</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systems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A576C5C-C773-460E-9730-A89812858C69}"/>
              </a:ext>
            </a:extLst>
          </p:cNvPr>
          <p:cNvSpPr/>
          <p:nvPr/>
        </p:nvSpPr>
        <p:spPr>
          <a:xfrm>
            <a:off x="6229468" y="4304693"/>
            <a:ext cx="982586" cy="500066"/>
          </a:xfrm>
          <a:prstGeom prst="roundRect">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EoS</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in NSs in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binary</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systems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0E2CB0F-B845-4366-B2FB-15E8CD47526C}"/>
              </a:ext>
            </a:extLst>
          </p:cNvPr>
          <p:cNvSpPr/>
          <p:nvPr/>
        </p:nvSpPr>
        <p:spPr>
          <a:xfrm>
            <a:off x="6229468" y="4851032"/>
            <a:ext cx="982586" cy="538143"/>
          </a:xfrm>
          <a:prstGeom prst="roundRect">
            <a:avLst/>
          </a:prstGeom>
          <a:solidFill>
            <a:srgbClr val="FF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Nucleo</a:t>
            </a: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-synthesis in BNS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mergers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5" name="Rechteck: abgerundete Ecken 64">
            <a:extLst>
              <a:ext uri="{FF2B5EF4-FFF2-40B4-BE49-F238E27FC236}">
                <a16:creationId xmlns:a16="http://schemas.microsoft.com/office/drawing/2014/main" id="{068C86BC-F84D-42B5-9E41-9F6A52779D73}"/>
              </a:ext>
            </a:extLst>
          </p:cNvPr>
          <p:cNvSpPr/>
          <p:nvPr/>
        </p:nvSpPr>
        <p:spPr>
          <a:xfrm>
            <a:off x="6143649" y="2278654"/>
            <a:ext cx="1153903" cy="4213666"/>
          </a:xfrm>
          <a:prstGeom prst="roundRect">
            <a:avLst>
              <a:gd name="adj" fmla="val 1125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1" name="Rechteck: abgerundete Ecken 20">
            <a:extLst>
              <a:ext uri="{FF2B5EF4-FFF2-40B4-BE49-F238E27FC236}">
                <a16:creationId xmlns:a16="http://schemas.microsoft.com/office/drawing/2014/main" id="{65F756B9-DC6C-4224-A47D-9B1A042A6757}"/>
              </a:ext>
            </a:extLst>
          </p:cNvPr>
          <p:cNvSpPr/>
          <p:nvPr/>
        </p:nvSpPr>
        <p:spPr>
          <a:xfrm>
            <a:off x="7425779" y="2355120"/>
            <a:ext cx="982586" cy="5000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900" b="1" dirty="0">
                <a:solidFill>
                  <a:schemeClr val="tx1"/>
                </a:solidFill>
              </a:rPr>
              <a:t>Stellar collapse and isolated neutron stars</a:t>
            </a:r>
            <a:endParaRPr kumimoji="0" lang="de-DE" sz="500" b="1" i="0" u="none" strike="noStrike" kern="1200" cap="none" spc="0" normalizeH="0" baseline="0" noProof="0" dirty="0">
              <a:ln>
                <a:noFill/>
              </a:ln>
              <a:solidFill>
                <a:schemeClr val="tx1"/>
              </a:solidFill>
              <a:effectLst/>
              <a:uLnTx/>
              <a:uFillTx/>
              <a:latin typeface="Calibri" panose="020F0502020204030204"/>
            </a:endParaRPr>
          </a:p>
        </p:txBody>
      </p:sp>
      <p:sp>
        <p:nvSpPr>
          <p:cNvPr id="42" name="Rechteck: abgerundete Ecken 41">
            <a:extLst>
              <a:ext uri="{FF2B5EF4-FFF2-40B4-BE49-F238E27FC236}">
                <a16:creationId xmlns:a16="http://schemas.microsoft.com/office/drawing/2014/main" id="{617F2B58-1A1D-44DC-9FBE-F59A9F59C890}"/>
              </a:ext>
            </a:extLst>
          </p:cNvPr>
          <p:cNvSpPr/>
          <p:nvPr/>
        </p:nvSpPr>
        <p:spPr>
          <a:xfrm>
            <a:off x="7425779" y="3771006"/>
            <a:ext cx="982586" cy="500066"/>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Supernovae</a:t>
            </a:r>
          </a:p>
        </p:txBody>
      </p:sp>
      <p:sp>
        <p:nvSpPr>
          <p:cNvPr id="43" name="Rechteck: abgerundete Ecken 42">
            <a:extLst>
              <a:ext uri="{FF2B5EF4-FFF2-40B4-BE49-F238E27FC236}">
                <a16:creationId xmlns:a16="http://schemas.microsoft.com/office/drawing/2014/main" id="{6E91A6DC-0D98-46E2-859B-F700BDE4D6F2}"/>
              </a:ext>
            </a:extLst>
          </p:cNvPr>
          <p:cNvSpPr/>
          <p:nvPr/>
        </p:nvSpPr>
        <p:spPr>
          <a:xfrm>
            <a:off x="7425779" y="4302949"/>
            <a:ext cx="982586" cy="500066"/>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magnetars</a:t>
            </a: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22E3405-7B81-4623-AB94-36231D75FAEF}"/>
              </a:ext>
            </a:extLst>
          </p:cNvPr>
          <p:cNvSpPr/>
          <p:nvPr/>
        </p:nvSpPr>
        <p:spPr>
          <a:xfrm>
            <a:off x="7425779" y="4851032"/>
            <a:ext cx="982586" cy="538143"/>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cosmic</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string</a:t>
            </a:r>
            <a:r>
              <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black"/>
                </a:solidFill>
                <a:effectLst/>
                <a:uLnTx/>
                <a:uFillTx/>
                <a:latin typeface="Calibri" panose="020F0502020204030204"/>
                <a:ea typeface="+mn-ea"/>
                <a:cs typeface="+mn-cs"/>
              </a:rPr>
              <a:t>bursts</a:t>
            </a: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hteck: abgerundete Ecken 65">
            <a:extLst>
              <a:ext uri="{FF2B5EF4-FFF2-40B4-BE49-F238E27FC236}">
                <a16:creationId xmlns:a16="http://schemas.microsoft.com/office/drawing/2014/main" id="{542267DD-42CD-4AB8-8852-4C7A4C5845C8}"/>
              </a:ext>
            </a:extLst>
          </p:cNvPr>
          <p:cNvSpPr/>
          <p:nvPr/>
        </p:nvSpPr>
        <p:spPr>
          <a:xfrm>
            <a:off x="7339999" y="2278654"/>
            <a:ext cx="1153903" cy="4213666"/>
          </a:xfrm>
          <a:prstGeom prst="roundRect">
            <a:avLst>
              <a:gd name="adj" fmla="val 13961"/>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2" name="Rechteck: abgerundete Ecken 21">
            <a:extLst>
              <a:ext uri="{FF2B5EF4-FFF2-40B4-BE49-F238E27FC236}">
                <a16:creationId xmlns:a16="http://schemas.microsoft.com/office/drawing/2014/main" id="{1FCA5F4C-0D00-44DB-B7FA-841E5FAC4260}"/>
              </a:ext>
            </a:extLst>
          </p:cNvPr>
          <p:cNvSpPr/>
          <p:nvPr/>
        </p:nvSpPr>
        <p:spPr>
          <a:xfrm>
            <a:off x="8622090" y="2355120"/>
            <a:ext cx="982586" cy="50006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prstClr val="white"/>
                </a:solidFill>
                <a:effectLst/>
                <a:uLnTx/>
                <a:uFillTx/>
                <a:latin typeface="Calibri" panose="020F0502020204030204"/>
                <a:ea typeface="+mn-ea"/>
                <a:cs typeface="+mn-cs"/>
              </a:rPr>
              <a:t>Waveforms</a:t>
            </a:r>
            <a:endParaRPr kumimoji="0" lang="de-DE"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hteck: abgerundete Ecken 44">
            <a:extLst>
              <a:ext uri="{FF2B5EF4-FFF2-40B4-BE49-F238E27FC236}">
                <a16:creationId xmlns:a16="http://schemas.microsoft.com/office/drawing/2014/main" id="{AD1A60D7-7CE9-4DFA-8E53-2DBF576D9FA1}"/>
              </a:ext>
            </a:extLst>
          </p:cNvPr>
          <p:cNvSpPr/>
          <p:nvPr/>
        </p:nvSpPr>
        <p:spPr>
          <a:xfrm>
            <a:off x="8622090" y="3762170"/>
            <a:ext cx="982586" cy="500066"/>
          </a:xfrm>
          <a:prstGeom prst="roundRect">
            <a:avLst/>
          </a:prstGeom>
          <a:solidFill>
            <a:srgbClr val="686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Waveforms</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relevant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ET</a:t>
            </a:r>
          </a:p>
        </p:txBody>
      </p:sp>
      <p:sp>
        <p:nvSpPr>
          <p:cNvPr id="46" name="Rechteck: abgerundete Ecken 45">
            <a:extLst>
              <a:ext uri="{FF2B5EF4-FFF2-40B4-BE49-F238E27FC236}">
                <a16:creationId xmlns:a16="http://schemas.microsoft.com/office/drawing/2014/main" id="{416D0CD0-FF04-428A-AD89-8DC2A954DE83}"/>
              </a:ext>
            </a:extLst>
          </p:cNvPr>
          <p:cNvSpPr/>
          <p:nvPr/>
        </p:nvSpPr>
        <p:spPr>
          <a:xfrm>
            <a:off x="8622090" y="4306013"/>
            <a:ext cx="982586" cy="500066"/>
          </a:xfrm>
          <a:prstGeom prst="roundRect">
            <a:avLst/>
          </a:prstGeom>
          <a:solidFill>
            <a:srgbClr val="68686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Improvement</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waveforms</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BBH </a:t>
            </a:r>
          </a:p>
        </p:txBody>
      </p:sp>
      <p:sp>
        <p:nvSpPr>
          <p:cNvPr id="53" name="Rechteck: abgerundete Ecken 52">
            <a:extLst>
              <a:ext uri="{FF2B5EF4-FFF2-40B4-BE49-F238E27FC236}">
                <a16:creationId xmlns:a16="http://schemas.microsoft.com/office/drawing/2014/main" id="{EC5EA688-3E8B-4EFB-86B2-9186CF484750}"/>
              </a:ext>
            </a:extLst>
          </p:cNvPr>
          <p:cNvSpPr/>
          <p:nvPr/>
        </p:nvSpPr>
        <p:spPr>
          <a:xfrm>
            <a:off x="8622090" y="4849856"/>
            <a:ext cx="982586" cy="500066"/>
          </a:xfrm>
          <a:prstGeom prst="roundRect">
            <a:avLst/>
          </a:prstGeom>
          <a:solidFill>
            <a:srgbClr val="68686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Improvement</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waveforms</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NSBH</a:t>
            </a:r>
          </a:p>
        </p:txBody>
      </p:sp>
      <p:sp>
        <p:nvSpPr>
          <p:cNvPr id="54" name="Rechteck: abgerundete Ecken 53">
            <a:extLst>
              <a:ext uri="{FF2B5EF4-FFF2-40B4-BE49-F238E27FC236}">
                <a16:creationId xmlns:a16="http://schemas.microsoft.com/office/drawing/2014/main" id="{696300D5-D3FB-46EC-99AC-4522F8F1C7B0}"/>
              </a:ext>
            </a:extLst>
          </p:cNvPr>
          <p:cNvSpPr/>
          <p:nvPr/>
        </p:nvSpPr>
        <p:spPr>
          <a:xfrm>
            <a:off x="8622090" y="5393698"/>
            <a:ext cx="982586" cy="500066"/>
          </a:xfrm>
          <a:prstGeom prst="roundRect">
            <a:avLst/>
          </a:prstGeom>
          <a:solidFill>
            <a:srgbClr val="68686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Improvement</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waveforms</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BNS</a:t>
            </a:r>
          </a:p>
        </p:txBody>
      </p:sp>
      <p:sp>
        <p:nvSpPr>
          <p:cNvPr id="67" name="Rechteck: abgerundete Ecken 66">
            <a:extLst>
              <a:ext uri="{FF2B5EF4-FFF2-40B4-BE49-F238E27FC236}">
                <a16:creationId xmlns:a16="http://schemas.microsoft.com/office/drawing/2014/main" id="{4D8B8CED-462D-4EDF-900D-CD179FBBBA45}"/>
              </a:ext>
            </a:extLst>
          </p:cNvPr>
          <p:cNvSpPr/>
          <p:nvPr/>
        </p:nvSpPr>
        <p:spPr>
          <a:xfrm>
            <a:off x="8536349" y="2278654"/>
            <a:ext cx="1153903" cy="4213666"/>
          </a:xfrm>
          <a:prstGeom prst="roundRect">
            <a:avLst>
              <a:gd name="adj" fmla="val 13060"/>
            </a:avLst>
          </a:prstGeom>
          <a:no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3" name="Rechteck: abgerundete Ecken 22">
            <a:extLst>
              <a:ext uri="{FF2B5EF4-FFF2-40B4-BE49-F238E27FC236}">
                <a16:creationId xmlns:a16="http://schemas.microsoft.com/office/drawing/2014/main" id="{FA9EA5CC-9E04-4BA3-9559-A52C8BFF5D38}"/>
              </a:ext>
            </a:extLst>
          </p:cNvPr>
          <p:cNvSpPr/>
          <p:nvPr/>
        </p:nvSpPr>
        <p:spPr>
          <a:xfrm>
            <a:off x="9818401" y="2355120"/>
            <a:ext cx="982586" cy="5000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white"/>
                </a:solidFill>
                <a:effectLst/>
                <a:uLnTx/>
                <a:uFillTx/>
                <a:latin typeface="Calibri" panose="020F0502020204030204"/>
                <a:ea typeface="+mn-ea"/>
                <a:cs typeface="+mn-cs"/>
              </a:rPr>
              <a:t>Science Potential</a:t>
            </a:r>
          </a:p>
        </p:txBody>
      </p:sp>
      <p:sp>
        <p:nvSpPr>
          <p:cNvPr id="55" name="Rechteck: abgerundete Ecken 54">
            <a:extLst>
              <a:ext uri="{FF2B5EF4-FFF2-40B4-BE49-F238E27FC236}">
                <a16:creationId xmlns:a16="http://schemas.microsoft.com/office/drawing/2014/main" id="{AD1ED87D-62C9-4B1B-AC81-5A267A4992C6}"/>
              </a:ext>
            </a:extLst>
          </p:cNvPr>
          <p:cNvSpPr/>
          <p:nvPr/>
        </p:nvSpPr>
        <p:spPr>
          <a:xfrm>
            <a:off x="9818357" y="3781264"/>
            <a:ext cx="982586" cy="887896"/>
          </a:xfrm>
          <a:prstGeom prst="roundRect">
            <a:avLst/>
          </a:prstGeom>
          <a:solidFill>
            <a:srgbClr val="EF894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Science potential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for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various</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detector</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configurations</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hteck: abgerundete Ecken 55">
            <a:extLst>
              <a:ext uri="{FF2B5EF4-FFF2-40B4-BE49-F238E27FC236}">
                <a16:creationId xmlns:a16="http://schemas.microsoft.com/office/drawing/2014/main" id="{330357A3-91F1-49F3-BEBB-EF2DE9C22A48}"/>
              </a:ext>
            </a:extLst>
          </p:cNvPr>
          <p:cNvSpPr/>
          <p:nvPr/>
        </p:nvSpPr>
        <p:spPr>
          <a:xfrm>
            <a:off x="9818401" y="4710878"/>
            <a:ext cx="982586" cy="273049"/>
          </a:xfrm>
          <a:prstGeom prst="roundRect">
            <a:avLst/>
          </a:prstGeom>
          <a:solidFill>
            <a:srgbClr val="EF894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Common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tools</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hteck: abgerundete Ecken 67">
            <a:extLst>
              <a:ext uri="{FF2B5EF4-FFF2-40B4-BE49-F238E27FC236}">
                <a16:creationId xmlns:a16="http://schemas.microsoft.com/office/drawing/2014/main" id="{BC9B63C5-BA61-408C-80B2-FB8073415C92}"/>
              </a:ext>
            </a:extLst>
          </p:cNvPr>
          <p:cNvSpPr/>
          <p:nvPr/>
        </p:nvSpPr>
        <p:spPr>
          <a:xfrm>
            <a:off x="9732699" y="2278654"/>
            <a:ext cx="1153903" cy="4213666"/>
          </a:xfrm>
          <a:prstGeom prst="roundRect">
            <a:avLst>
              <a:gd name="adj" fmla="val 11256"/>
            </a:avLst>
          </a:prstGeom>
          <a:noFill/>
          <a:ln w="254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20" name="Rechteck: abgerundete Ecken 19">
            <a:extLst>
              <a:ext uri="{FF2B5EF4-FFF2-40B4-BE49-F238E27FC236}">
                <a16:creationId xmlns:a16="http://schemas.microsoft.com/office/drawing/2014/main" id="{076F6922-3FF1-4079-96BC-FFE1FE94ED00}"/>
              </a:ext>
            </a:extLst>
          </p:cNvPr>
          <p:cNvSpPr/>
          <p:nvPr/>
        </p:nvSpPr>
        <p:spPr>
          <a:xfrm>
            <a:off x="11014708" y="2355120"/>
            <a:ext cx="982586" cy="50006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DA </a:t>
            </a:r>
            <a:r>
              <a:rPr kumimoji="0" lang="de-DE" sz="11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platform</a:t>
            </a:r>
            <a:endPar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7" name="Rechteck: abgerundete Ecken 56">
            <a:extLst>
              <a:ext uri="{FF2B5EF4-FFF2-40B4-BE49-F238E27FC236}">
                <a16:creationId xmlns:a16="http://schemas.microsoft.com/office/drawing/2014/main" id="{29B32EF1-D61D-40B8-9733-618C2C0164E7}"/>
              </a:ext>
            </a:extLst>
          </p:cNvPr>
          <p:cNvSpPr/>
          <p:nvPr/>
        </p:nvSpPr>
        <p:spPr>
          <a:xfrm>
            <a:off x="11014708" y="3771006"/>
            <a:ext cx="982586" cy="500066"/>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DA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platform</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9" name="Rechteck: abgerundete Ecken 68">
            <a:extLst>
              <a:ext uri="{FF2B5EF4-FFF2-40B4-BE49-F238E27FC236}">
                <a16:creationId xmlns:a16="http://schemas.microsoft.com/office/drawing/2014/main" id="{E48DBA46-9F64-466E-9CE4-3A74E7FED47C}"/>
              </a:ext>
            </a:extLst>
          </p:cNvPr>
          <p:cNvSpPr/>
          <p:nvPr/>
        </p:nvSpPr>
        <p:spPr>
          <a:xfrm>
            <a:off x="10950135" y="2278654"/>
            <a:ext cx="1153903" cy="4213666"/>
          </a:xfrm>
          <a:prstGeom prst="roundRect">
            <a:avLst>
              <a:gd name="adj" fmla="val 10354"/>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82" name="Textfeld 81">
            <a:extLst>
              <a:ext uri="{FF2B5EF4-FFF2-40B4-BE49-F238E27FC236}">
                <a16:creationId xmlns:a16="http://schemas.microsoft.com/office/drawing/2014/main" id="{490AA970-1BEB-4B5D-A473-BC14FD91B655}"/>
              </a:ext>
            </a:extLst>
          </p:cNvPr>
          <p:cNvSpPr txBox="1"/>
          <p:nvPr/>
        </p:nvSpPr>
        <p:spPr>
          <a:xfrm>
            <a:off x="3587452" y="1590545"/>
            <a:ext cx="479073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Marica </a:t>
            </a:r>
            <a:r>
              <a:rPr kumimoji="0" lang="de-DE" sz="1800" b="1" i="0" u="none" strike="noStrike" kern="1200" cap="none" spc="0" normalizeH="0" baseline="0" noProof="0" dirty="0" err="1">
                <a:ln>
                  <a:noFill/>
                </a:ln>
                <a:solidFill>
                  <a:prstClr val="black"/>
                </a:solidFill>
                <a:effectLst/>
                <a:uLnTx/>
                <a:uFillTx/>
                <a:latin typeface="Calibri" panose="020F0502020204030204"/>
                <a:ea typeface="+mn-ea"/>
                <a:cs typeface="+mn-cs"/>
              </a:rPr>
              <a:t>Branchesi</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 - Michele Maggiore - Ed Porter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Gerader Verbinder 83">
            <a:extLst>
              <a:ext uri="{FF2B5EF4-FFF2-40B4-BE49-F238E27FC236}">
                <a16:creationId xmlns:a16="http://schemas.microsoft.com/office/drawing/2014/main" id="{9B1DA60A-0CD4-440E-A207-15C72F6C60D3}"/>
              </a:ext>
            </a:extLst>
          </p:cNvPr>
          <p:cNvCxnSpPr/>
          <p:nvPr/>
        </p:nvCxnSpPr>
        <p:spPr>
          <a:xfrm>
            <a:off x="178550" y="3578985"/>
            <a:ext cx="1180883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echteck: abgerundete Ecken 15">
            <a:extLst>
              <a:ext uri="{FF2B5EF4-FFF2-40B4-BE49-F238E27FC236}">
                <a16:creationId xmlns:a16="http://schemas.microsoft.com/office/drawing/2014/main" id="{2429DD77-A1A6-4458-AC10-2D58A8D8289A}"/>
              </a:ext>
            </a:extLst>
          </p:cNvPr>
          <p:cNvSpPr/>
          <p:nvPr/>
        </p:nvSpPr>
        <p:spPr>
          <a:xfrm>
            <a:off x="3825041" y="2357596"/>
            <a:ext cx="982800" cy="49511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MM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observations</a:t>
            </a:r>
            <a:endParaRPr kumimoji="0" lang="de-DE"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3" name="Rechteck: abgerundete Ecken 32">
            <a:extLst>
              <a:ext uri="{FF2B5EF4-FFF2-40B4-BE49-F238E27FC236}">
                <a16:creationId xmlns:a16="http://schemas.microsoft.com/office/drawing/2014/main" id="{1BD2DCD0-D9BD-4F18-8493-3D179BE969FC}"/>
              </a:ext>
            </a:extLst>
          </p:cNvPr>
          <p:cNvSpPr/>
          <p:nvPr/>
        </p:nvSpPr>
        <p:spPr>
          <a:xfrm>
            <a:off x="3845355" y="3783400"/>
            <a:ext cx="982800" cy="409186"/>
          </a:xfrm>
          <a:prstGeom prst="roundRect">
            <a:avLst/>
          </a:prstGeom>
          <a:solidFill>
            <a:srgbClr val="558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ET / high-</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energy</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4" name="Rechteck: abgerundete Ecken 33">
            <a:extLst>
              <a:ext uri="{FF2B5EF4-FFF2-40B4-BE49-F238E27FC236}">
                <a16:creationId xmlns:a16="http://schemas.microsoft.com/office/drawing/2014/main" id="{4426BDDA-75E0-4ECA-9E64-ADF13BD29709}"/>
              </a:ext>
            </a:extLst>
          </p:cNvPr>
          <p:cNvSpPr/>
          <p:nvPr/>
        </p:nvSpPr>
        <p:spPr>
          <a:xfrm>
            <a:off x="3845355" y="4237390"/>
            <a:ext cx="982800" cy="327981"/>
          </a:xfrm>
          <a:prstGeom prst="roundRect">
            <a:avLst/>
          </a:prstGeom>
          <a:solidFill>
            <a:srgbClr val="558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ET /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optical</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3" name="Rechteck: abgerundete Ecken 62">
            <a:extLst>
              <a:ext uri="{FF2B5EF4-FFF2-40B4-BE49-F238E27FC236}">
                <a16:creationId xmlns:a16="http://schemas.microsoft.com/office/drawing/2014/main" id="{4A258546-EEE0-42B5-8D1A-C11B46D66421}"/>
              </a:ext>
            </a:extLst>
          </p:cNvPr>
          <p:cNvSpPr/>
          <p:nvPr/>
        </p:nvSpPr>
        <p:spPr>
          <a:xfrm>
            <a:off x="3750949" y="2278654"/>
            <a:ext cx="1153903" cy="4213666"/>
          </a:xfrm>
          <a:prstGeom prst="roundRect">
            <a:avLst>
              <a:gd name="adj" fmla="val 13961"/>
            </a:avLst>
          </a:prstGeom>
          <a:noFill/>
          <a:ln w="25400">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86" name="Rechteck: abgerundete Ecken 85">
            <a:extLst>
              <a:ext uri="{FF2B5EF4-FFF2-40B4-BE49-F238E27FC236}">
                <a16:creationId xmlns:a16="http://schemas.microsoft.com/office/drawing/2014/main" id="{FE27ED09-305C-422E-8BD7-FD1368AD86E6}"/>
              </a:ext>
            </a:extLst>
          </p:cNvPr>
          <p:cNvSpPr/>
          <p:nvPr/>
        </p:nvSpPr>
        <p:spPr>
          <a:xfrm>
            <a:off x="3845355" y="4610175"/>
            <a:ext cx="982800" cy="230017"/>
          </a:xfrm>
          <a:prstGeom prst="roundRect">
            <a:avLst/>
          </a:prstGeom>
          <a:solidFill>
            <a:srgbClr val="558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ET /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radio</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88" name="Rechteck: abgerundete Ecken 87">
            <a:extLst>
              <a:ext uri="{FF2B5EF4-FFF2-40B4-BE49-F238E27FC236}">
                <a16:creationId xmlns:a16="http://schemas.microsoft.com/office/drawing/2014/main" id="{857CE061-38D1-480E-9E83-94F1B1D08EB7}"/>
              </a:ext>
            </a:extLst>
          </p:cNvPr>
          <p:cNvSpPr/>
          <p:nvPr/>
        </p:nvSpPr>
        <p:spPr>
          <a:xfrm>
            <a:off x="3845355" y="4884996"/>
            <a:ext cx="982800" cy="314042"/>
          </a:xfrm>
          <a:prstGeom prst="roundRect">
            <a:avLst/>
          </a:prstGeom>
          <a:solidFill>
            <a:srgbClr val="558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ET / </a:t>
            </a:r>
            <a:r>
              <a:rPr kumimoji="0" lang="de-DE" sz="1100" b="0"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neutrinos</a:t>
            </a:r>
            <a:endParaRPr kumimoji="0" lang="de-DE" sz="11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B16625B9-A5CE-4DA0-A5D5-2B5AC38C5749}"/>
              </a:ext>
            </a:extLst>
          </p:cNvPr>
          <p:cNvSpPr/>
          <p:nvPr/>
        </p:nvSpPr>
        <p:spPr>
          <a:xfrm>
            <a:off x="124226" y="3017151"/>
            <a:ext cx="1180800" cy="553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Chris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v.d.</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Broeck</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Paolo Pani</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Raphael Porto</a:t>
            </a:r>
          </a:p>
        </p:txBody>
      </p:sp>
      <p:sp>
        <p:nvSpPr>
          <p:cNvPr id="80" name="Rechteck 79">
            <a:extLst>
              <a:ext uri="{FF2B5EF4-FFF2-40B4-BE49-F238E27FC236}">
                <a16:creationId xmlns:a16="http://schemas.microsoft.com/office/drawing/2014/main" id="{BF367628-BA69-4EF6-B16C-7994D7E5B454}"/>
              </a:ext>
            </a:extLst>
          </p:cNvPr>
          <p:cNvSpPr/>
          <p:nvPr/>
        </p:nvSpPr>
        <p:spPr>
          <a:xfrm>
            <a:off x="1327105" y="3035813"/>
            <a:ext cx="118080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Archisman</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Ghosh</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Angelo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Ricciardone</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Mairi</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Sakellariadou</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hteck 82">
            <a:extLst>
              <a:ext uri="{FF2B5EF4-FFF2-40B4-BE49-F238E27FC236}">
                <a16:creationId xmlns:a16="http://schemas.microsoft.com/office/drawing/2014/main" id="{8A3D8878-76C8-4B92-8AB6-7202F7DF6219}"/>
              </a:ext>
            </a:extLst>
          </p:cNvPr>
          <p:cNvSpPr/>
          <p:nvPr/>
        </p:nvSpPr>
        <p:spPr>
          <a:xfrm>
            <a:off x="2529984" y="3035813"/>
            <a:ext cx="1180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Giulia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Cusin</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Michela Mapelli</a:t>
            </a:r>
            <a:b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Antonio Riotto </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hteck 84">
            <a:extLst>
              <a:ext uri="{FF2B5EF4-FFF2-40B4-BE49-F238E27FC236}">
                <a16:creationId xmlns:a16="http://schemas.microsoft.com/office/drawing/2014/main" id="{E9EA0727-6A64-4D58-8B9A-3EA4F2416D20}"/>
              </a:ext>
            </a:extLst>
          </p:cNvPr>
          <p:cNvSpPr/>
          <p:nvPr/>
        </p:nvSpPr>
        <p:spPr>
          <a:xfrm>
            <a:off x="3720996" y="3017151"/>
            <a:ext cx="120453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Giancarlo Ghirlanda Stephen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Smartt</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Susanna Vergani </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hteck 86">
            <a:extLst>
              <a:ext uri="{FF2B5EF4-FFF2-40B4-BE49-F238E27FC236}">
                <a16:creationId xmlns:a16="http://schemas.microsoft.com/office/drawing/2014/main" id="{9FE4EB14-8803-4A64-84D4-A71FDFB446C4}"/>
              </a:ext>
            </a:extLst>
          </p:cNvPr>
          <p:cNvSpPr/>
          <p:nvPr/>
        </p:nvSpPr>
        <p:spPr>
          <a:xfrm>
            <a:off x="4935742" y="3017151"/>
            <a:ext cx="11808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Nelson Christensen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Samaya</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Nissanke</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Sathyaprakash</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hteck 90">
            <a:extLst>
              <a:ext uri="{FF2B5EF4-FFF2-40B4-BE49-F238E27FC236}">
                <a16:creationId xmlns:a16="http://schemas.microsoft.com/office/drawing/2014/main" id="{8CDE8CB0-1777-4451-90DB-00618B4595C0}"/>
              </a:ext>
            </a:extLst>
          </p:cNvPr>
          <p:cNvSpPr/>
          <p:nvPr/>
        </p:nvSpPr>
        <p:spPr>
          <a:xfrm>
            <a:off x="6138621" y="3017151"/>
            <a:ext cx="1180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Tim Dietrich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Tanja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Hinderer</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Michaela Oertel </a:t>
            </a:r>
          </a:p>
        </p:txBody>
      </p:sp>
      <p:sp>
        <p:nvSpPr>
          <p:cNvPr id="92" name="Rechteck 91">
            <a:extLst>
              <a:ext uri="{FF2B5EF4-FFF2-40B4-BE49-F238E27FC236}">
                <a16:creationId xmlns:a16="http://schemas.microsoft.com/office/drawing/2014/main" id="{7A211EFE-2A3D-4D99-B726-2FA47D7B4121}"/>
              </a:ext>
            </a:extLst>
          </p:cNvPr>
          <p:cNvSpPr/>
          <p:nvPr/>
        </p:nvSpPr>
        <p:spPr>
          <a:xfrm>
            <a:off x="7341500" y="2910577"/>
            <a:ext cx="118080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Marie-Anne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Bizouard</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Enrico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Cappellaro</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Pablo Cerda-Duran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hteck 92">
            <a:extLst>
              <a:ext uri="{FF2B5EF4-FFF2-40B4-BE49-F238E27FC236}">
                <a16:creationId xmlns:a16="http://schemas.microsoft.com/office/drawing/2014/main" id="{4E7E281C-CB13-4288-91F7-C6F9FF9F71CC}"/>
              </a:ext>
            </a:extLst>
          </p:cNvPr>
          <p:cNvSpPr/>
          <p:nvPr/>
        </p:nvSpPr>
        <p:spPr>
          <a:xfrm>
            <a:off x="8544379" y="3017151"/>
            <a:ext cx="1180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Laura Bernard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Harald Pfeiffer</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Patricia Schmidt </a:t>
            </a:r>
          </a:p>
        </p:txBody>
      </p:sp>
      <p:sp>
        <p:nvSpPr>
          <p:cNvPr id="94" name="Rechteck 93">
            <a:extLst>
              <a:ext uri="{FF2B5EF4-FFF2-40B4-BE49-F238E27FC236}">
                <a16:creationId xmlns:a16="http://schemas.microsoft.com/office/drawing/2014/main" id="{BD9B3DF3-DDCF-45C9-9546-5B873EB60799}"/>
              </a:ext>
            </a:extLst>
          </p:cNvPr>
          <p:cNvSpPr/>
          <p:nvPr/>
        </p:nvSpPr>
        <p:spPr>
          <a:xfrm>
            <a:off x="9747258" y="3017151"/>
            <a:ext cx="1180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Michal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Bejger</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Ik</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Siong</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Heng</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Andrea </a:t>
            </a:r>
            <a:r>
              <a:rPr kumimoji="0" lang="de-DE" sz="1000" b="0" i="0" u="none" strike="noStrike" kern="1200" cap="none" spc="0" normalizeH="0" baseline="0" noProof="0" dirty="0" err="1">
                <a:ln>
                  <a:noFill/>
                </a:ln>
                <a:solidFill>
                  <a:prstClr val="black"/>
                </a:solidFill>
                <a:effectLst/>
                <a:uLnTx/>
                <a:uFillTx/>
                <a:latin typeface="Calibri" panose="020F0502020204030204"/>
                <a:ea typeface="+mn-ea"/>
                <a:cs typeface="+mn-cs"/>
              </a:rPr>
              <a:t>Maselli</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5" name="Rechteck 94">
            <a:extLst>
              <a:ext uri="{FF2B5EF4-FFF2-40B4-BE49-F238E27FC236}">
                <a16:creationId xmlns:a16="http://schemas.microsoft.com/office/drawing/2014/main" id="{8D355222-81BB-48F2-8DEE-947A7148EFC1}"/>
              </a:ext>
            </a:extLst>
          </p:cNvPr>
          <p:cNvSpPr/>
          <p:nvPr/>
        </p:nvSpPr>
        <p:spPr>
          <a:xfrm>
            <a:off x="10950135" y="3017151"/>
            <a:ext cx="1180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Chris v.d. Broeck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Elena Cuoco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Tania Regimbau</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0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1EC95-D0CA-49B4-8195-7432A29D9D73}"/>
              </a:ext>
            </a:extLst>
          </p:cNvPr>
          <p:cNvSpPr>
            <a:spLocks noGrp="1"/>
          </p:cNvSpPr>
          <p:nvPr>
            <p:ph type="title"/>
          </p:nvPr>
        </p:nvSpPr>
        <p:spPr>
          <a:xfrm>
            <a:off x="113211" y="0"/>
            <a:ext cx="11140762" cy="643929"/>
          </a:xfrm>
        </p:spPr>
        <p:txBody>
          <a:bodyPr/>
          <a:lstStyle/>
          <a:p>
            <a:r>
              <a:rPr lang="en-US" sz="4000" dirty="0">
                <a:latin typeface="CMBX12"/>
              </a:rPr>
              <a:t>Procedure for forming the ET collaboration</a:t>
            </a:r>
            <a:endParaRPr lang="de-DE" dirty="0"/>
          </a:p>
        </p:txBody>
      </p:sp>
      <p:sp>
        <p:nvSpPr>
          <p:cNvPr id="3" name="Rechteck 2">
            <a:extLst>
              <a:ext uri="{FF2B5EF4-FFF2-40B4-BE49-F238E27FC236}">
                <a16:creationId xmlns:a16="http://schemas.microsoft.com/office/drawing/2014/main" id="{25406E6D-B870-4D22-8637-E309818F1E57}"/>
              </a:ext>
            </a:extLst>
          </p:cNvPr>
          <p:cNvSpPr/>
          <p:nvPr/>
        </p:nvSpPr>
        <p:spPr>
          <a:xfrm>
            <a:off x="297180" y="1108710"/>
            <a:ext cx="10058400" cy="4708981"/>
          </a:xfrm>
          <a:prstGeom prst="rect">
            <a:avLst/>
          </a:prstGeom>
        </p:spPr>
        <p:txBody>
          <a:bodyPr wrap="square">
            <a:spAutoFit/>
          </a:bodyPr>
          <a:lstStyle/>
          <a:p>
            <a:r>
              <a:rPr lang="en-GB" sz="2000" dirty="0">
                <a:solidFill>
                  <a:schemeClr val="bg1">
                    <a:lumMod val="65000"/>
                  </a:schemeClr>
                </a:solidFill>
                <a:latin typeface="+mj-lt"/>
              </a:rPr>
              <a:t>Bylaws, Appendix E 1.-6. done </a:t>
            </a:r>
            <a:r>
              <a:rPr lang="en-GB" sz="2000" dirty="0">
                <a:solidFill>
                  <a:schemeClr val="bg1">
                    <a:lumMod val="65000"/>
                  </a:schemeClr>
                </a:solidFill>
                <a:latin typeface="+mj-lt"/>
                <a:sym typeface="Wingdings" panose="05000000000000000000" pitchFamily="2" charset="2"/>
              </a:rPr>
              <a:t></a:t>
            </a:r>
          </a:p>
          <a:p>
            <a:pPr marL="742950" lvl="1" indent="-285750">
              <a:buFont typeface="Arial" panose="020B0604020202020204" pitchFamily="34" charset="0"/>
              <a:buChar char="•"/>
            </a:pPr>
            <a:r>
              <a:rPr lang="en-GB" sz="2000" dirty="0">
                <a:solidFill>
                  <a:schemeClr val="bg1">
                    <a:lumMod val="65000"/>
                  </a:schemeClr>
                </a:solidFill>
                <a:latin typeface="+mj-lt"/>
                <a:sym typeface="Wingdings" panose="05000000000000000000" pitchFamily="2" charset="2"/>
              </a:rPr>
              <a:t>Bylaws drafted and approved by the ET SC</a:t>
            </a:r>
          </a:p>
          <a:p>
            <a:pPr marL="742950" lvl="1" indent="-285750">
              <a:buFont typeface="Arial" panose="020B0604020202020204" pitchFamily="34" charset="0"/>
              <a:buChar char="•"/>
            </a:pPr>
            <a:r>
              <a:rPr lang="en-GB" sz="2000" dirty="0">
                <a:solidFill>
                  <a:schemeClr val="bg1">
                    <a:lumMod val="65000"/>
                  </a:schemeClr>
                </a:solidFill>
                <a:latin typeface="+mj-lt"/>
                <a:sym typeface="Wingdings" panose="05000000000000000000" pitchFamily="2" charset="2"/>
              </a:rPr>
              <a:t>Bylaws published</a:t>
            </a:r>
          </a:p>
          <a:p>
            <a:pPr marL="742950" lvl="1" indent="-285750">
              <a:buFont typeface="Arial" panose="020B0604020202020204" pitchFamily="34" charset="0"/>
              <a:buChar char="•"/>
            </a:pPr>
            <a:r>
              <a:rPr lang="en-GB" sz="2000" dirty="0">
                <a:solidFill>
                  <a:schemeClr val="bg1">
                    <a:lumMod val="65000"/>
                  </a:schemeClr>
                </a:solidFill>
                <a:latin typeface="+mj-lt"/>
                <a:sym typeface="Wingdings" panose="05000000000000000000" pitchFamily="2" charset="2"/>
              </a:rPr>
              <a:t>RU applications received and evaluated by a committee. Acceptance will be discussed in the CB kick-off meeting tomorrow</a:t>
            </a:r>
          </a:p>
          <a:p>
            <a:endParaRPr lang="en-GB" sz="2000" dirty="0">
              <a:solidFill>
                <a:schemeClr val="bg1">
                  <a:lumMod val="65000"/>
                </a:schemeClr>
              </a:solidFill>
              <a:latin typeface="+mj-lt"/>
              <a:sym typeface="Wingdings" panose="05000000000000000000" pitchFamily="2" charset="2"/>
            </a:endParaRPr>
          </a:p>
          <a:p>
            <a:r>
              <a:rPr lang="en-GB" sz="2000" dirty="0">
                <a:latin typeface="CMR10"/>
              </a:rPr>
              <a:t>7. The </a:t>
            </a:r>
            <a:r>
              <a:rPr lang="en-GB" sz="2000" dirty="0" err="1">
                <a:latin typeface="CMR10"/>
              </a:rPr>
              <a:t>newborn</a:t>
            </a:r>
            <a:r>
              <a:rPr lang="en-GB" sz="2000" dirty="0">
                <a:latin typeface="CMR10"/>
              </a:rPr>
              <a:t> CB will meet for the first time during the ET symposium, chaired by a delegate of the SC. </a:t>
            </a:r>
          </a:p>
          <a:p>
            <a:r>
              <a:rPr lang="en-GB" sz="2000" dirty="0">
                <a:latin typeface="CMR10"/>
              </a:rPr>
              <a:t>Each RU will have one representative on the Collaboration Board.</a:t>
            </a:r>
          </a:p>
          <a:p>
            <a:r>
              <a:rPr lang="en-GB" sz="2000" dirty="0">
                <a:latin typeface="CMR10"/>
              </a:rPr>
              <a:t>8. A list of candidates for the role of the CB chair is formed, names are circulated in the CB</a:t>
            </a:r>
          </a:p>
          <a:p>
            <a:r>
              <a:rPr lang="en-GB" sz="2000" dirty="0">
                <a:latin typeface="CMR10"/>
              </a:rPr>
              <a:t>9. In the next meeting </a:t>
            </a:r>
            <a:r>
              <a:rPr lang="en-GB" sz="2000" dirty="0">
                <a:solidFill>
                  <a:schemeClr val="bg1">
                    <a:lumMod val="65000"/>
                  </a:schemeClr>
                </a:solidFill>
                <a:latin typeface="CMR10"/>
              </a:rPr>
              <a:t>(about 1-2 months later), </a:t>
            </a:r>
            <a:r>
              <a:rPr lang="en-GB" sz="2000" dirty="0">
                <a:latin typeface="CMR10"/>
              </a:rPr>
              <a:t>the CB elects the CB chair</a:t>
            </a:r>
          </a:p>
          <a:p>
            <a:r>
              <a:rPr lang="en-GB" sz="2000" dirty="0">
                <a:latin typeface="CMR10"/>
              </a:rPr>
              <a:t>10. The Spokesperson candidatures are presented in October 2022</a:t>
            </a:r>
          </a:p>
          <a:p>
            <a:r>
              <a:rPr lang="en-GB" sz="2000" dirty="0">
                <a:latin typeface="CMR10"/>
              </a:rPr>
              <a:t>11. The election will be made within the end of 2022</a:t>
            </a:r>
          </a:p>
          <a:p>
            <a:r>
              <a:rPr lang="en-GB" sz="2000" dirty="0">
                <a:latin typeface="CMR10"/>
              </a:rPr>
              <a:t>12. Until the election of the Spokesperson, the chairs of the SC and the chairs of the Specific Boards will act as interim Executive Board.</a:t>
            </a:r>
            <a:endParaRPr lang="en-GB" sz="2000" dirty="0"/>
          </a:p>
        </p:txBody>
      </p:sp>
    </p:spTree>
    <p:extLst>
      <p:ext uri="{BB962C8B-B14F-4D97-AF65-F5344CB8AC3E}">
        <p14:creationId xmlns:p14="http://schemas.microsoft.com/office/powerpoint/2010/main" val="45217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82245-EE5B-47A7-9801-64C2686C5E67}"/>
              </a:ext>
            </a:extLst>
          </p:cNvPr>
          <p:cNvSpPr>
            <a:spLocks noGrp="1"/>
          </p:cNvSpPr>
          <p:nvPr>
            <p:ph type="title"/>
          </p:nvPr>
        </p:nvSpPr>
        <p:spPr>
          <a:xfrm>
            <a:off x="358408" y="0"/>
            <a:ext cx="10895565" cy="643929"/>
          </a:xfrm>
        </p:spPr>
        <p:txBody>
          <a:bodyPr/>
          <a:lstStyle/>
          <a:p>
            <a:r>
              <a:rPr lang="de-DE" dirty="0"/>
              <a:t>Relation </a:t>
            </a:r>
            <a:r>
              <a:rPr lang="de-DE" dirty="0" err="1"/>
              <a:t>of</a:t>
            </a:r>
            <a:r>
              <a:rPr lang="de-DE" dirty="0"/>
              <a:t> </a:t>
            </a:r>
            <a:r>
              <a:rPr lang="de-DE" dirty="0" err="1"/>
              <a:t>the</a:t>
            </a:r>
            <a:r>
              <a:rPr lang="de-DE" dirty="0"/>
              <a:t> </a:t>
            </a:r>
            <a:r>
              <a:rPr lang="de-DE" dirty="0" err="1"/>
              <a:t>Collaboration</a:t>
            </a:r>
            <a:r>
              <a:rPr lang="de-DE" dirty="0"/>
              <a:t> </a:t>
            </a:r>
            <a:r>
              <a:rPr lang="de-DE" dirty="0" err="1"/>
              <a:t>to</a:t>
            </a:r>
            <a:r>
              <a:rPr lang="de-DE" dirty="0"/>
              <a:t> </a:t>
            </a:r>
            <a:r>
              <a:rPr lang="de-DE" dirty="0" err="1"/>
              <a:t>the</a:t>
            </a:r>
            <a:r>
              <a:rPr lang="de-DE" dirty="0"/>
              <a:t> ET Project</a:t>
            </a:r>
          </a:p>
        </p:txBody>
      </p:sp>
      <p:pic>
        <p:nvPicPr>
          <p:cNvPr id="3" name="Grafik 2">
            <a:extLst>
              <a:ext uri="{FF2B5EF4-FFF2-40B4-BE49-F238E27FC236}">
                <a16:creationId xmlns:a16="http://schemas.microsoft.com/office/drawing/2014/main" id="{6028CEAF-9177-4CC0-AADB-787A1D2ECB4B}"/>
              </a:ext>
            </a:extLst>
          </p:cNvPr>
          <p:cNvPicPr>
            <a:picLocks noChangeAspect="1"/>
          </p:cNvPicPr>
          <p:nvPr/>
        </p:nvPicPr>
        <p:blipFill>
          <a:blip r:embed="rId2"/>
          <a:stretch>
            <a:fillRect/>
          </a:stretch>
        </p:blipFill>
        <p:spPr>
          <a:xfrm>
            <a:off x="543575" y="1295704"/>
            <a:ext cx="6290122" cy="4751049"/>
          </a:xfrm>
          <a:prstGeom prst="rect">
            <a:avLst/>
          </a:prstGeom>
        </p:spPr>
      </p:pic>
      <p:sp>
        <p:nvSpPr>
          <p:cNvPr id="4" name="Textfeld 3">
            <a:extLst>
              <a:ext uri="{FF2B5EF4-FFF2-40B4-BE49-F238E27FC236}">
                <a16:creationId xmlns:a16="http://schemas.microsoft.com/office/drawing/2014/main" id="{5AA54ACE-ED92-4591-88C3-200490B43551}"/>
              </a:ext>
            </a:extLst>
          </p:cNvPr>
          <p:cNvSpPr txBox="1"/>
          <p:nvPr/>
        </p:nvSpPr>
        <p:spPr>
          <a:xfrm>
            <a:off x="6391610" y="2959164"/>
            <a:ext cx="2949269" cy="369332"/>
          </a:xfrm>
          <a:prstGeom prst="rect">
            <a:avLst/>
          </a:prstGeom>
          <a:noFill/>
        </p:spPr>
        <p:txBody>
          <a:bodyPr wrap="none" rtlCol="0">
            <a:spAutoFit/>
          </a:bodyPr>
          <a:lstStyle/>
          <a:p>
            <a:r>
              <a:rPr lang="de-DE" dirty="0"/>
              <a:t>Interfaces </a:t>
            </a:r>
            <a:r>
              <a:rPr lang="de-DE" dirty="0" err="1"/>
              <a:t>need</a:t>
            </a:r>
            <a:r>
              <a:rPr lang="de-DE" dirty="0"/>
              <a:t> </a:t>
            </a:r>
            <a:r>
              <a:rPr lang="de-DE" dirty="0" err="1"/>
              <a:t>to</a:t>
            </a:r>
            <a:r>
              <a:rPr lang="de-DE" dirty="0"/>
              <a:t> </a:t>
            </a:r>
            <a:r>
              <a:rPr lang="de-DE" dirty="0" err="1"/>
              <a:t>be</a:t>
            </a:r>
            <a:r>
              <a:rPr lang="de-DE" dirty="0"/>
              <a:t> </a:t>
            </a:r>
            <a:r>
              <a:rPr lang="de-DE" dirty="0" err="1"/>
              <a:t>defined</a:t>
            </a:r>
            <a:endParaRPr lang="de-DE" dirty="0"/>
          </a:p>
        </p:txBody>
      </p:sp>
    </p:spTree>
    <p:extLst>
      <p:ext uri="{BB962C8B-B14F-4D97-AF65-F5344CB8AC3E}">
        <p14:creationId xmlns:p14="http://schemas.microsoft.com/office/powerpoint/2010/main" val="133307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2D82E-FEC1-48B3-83E2-3559997293F4}"/>
              </a:ext>
            </a:extLst>
          </p:cNvPr>
          <p:cNvSpPr>
            <a:spLocks noGrp="1"/>
          </p:cNvSpPr>
          <p:nvPr>
            <p:ph type="title"/>
          </p:nvPr>
        </p:nvSpPr>
        <p:spPr/>
        <p:txBody>
          <a:bodyPr/>
          <a:lstStyle/>
          <a:p>
            <a:r>
              <a:rPr lang="de-DE" dirty="0"/>
              <a:t>Einstein </a:t>
            </a:r>
            <a:r>
              <a:rPr lang="de-DE" dirty="0" err="1"/>
              <a:t>Telescope</a:t>
            </a:r>
            <a:r>
              <a:rPr lang="de-DE" dirty="0"/>
              <a:t> </a:t>
            </a:r>
            <a:r>
              <a:rPr lang="de-DE" dirty="0" err="1"/>
              <a:t>Collaboration</a:t>
            </a:r>
            <a:r>
              <a:rPr lang="de-DE" dirty="0"/>
              <a:t> </a:t>
            </a:r>
            <a:r>
              <a:rPr lang="de-DE" dirty="0" err="1"/>
              <a:t>Bylaws</a:t>
            </a:r>
            <a:endParaRPr lang="de-DE" dirty="0"/>
          </a:p>
        </p:txBody>
      </p:sp>
      <p:sp>
        <p:nvSpPr>
          <p:cNvPr id="3" name="Rechteck 2">
            <a:extLst>
              <a:ext uri="{FF2B5EF4-FFF2-40B4-BE49-F238E27FC236}">
                <a16:creationId xmlns:a16="http://schemas.microsoft.com/office/drawing/2014/main" id="{6FA992E2-A1BE-45AB-BAFF-56550FC4A4CE}"/>
              </a:ext>
            </a:extLst>
          </p:cNvPr>
          <p:cNvSpPr/>
          <p:nvPr/>
        </p:nvSpPr>
        <p:spPr>
          <a:xfrm>
            <a:off x="543575" y="965608"/>
            <a:ext cx="4896787" cy="5509200"/>
          </a:xfrm>
          <a:prstGeom prst="rect">
            <a:avLst/>
          </a:prstGeom>
        </p:spPr>
        <p:txBody>
          <a:bodyPr wrap="square">
            <a:spAutoFit/>
          </a:bodyPr>
          <a:lstStyle/>
          <a:p>
            <a:pPr marL="342900" indent="-342900">
              <a:buFont typeface="+mj-lt"/>
              <a:buAutoNum type="arabicParenR"/>
            </a:pPr>
            <a:r>
              <a:rPr lang="en-US" sz="1600" dirty="0">
                <a:latin typeface="Arial" panose="020B0604020202020204" pitchFamily="34" charset="0"/>
              </a:rPr>
              <a:t>Preamble</a:t>
            </a:r>
          </a:p>
          <a:p>
            <a:pPr marL="342900" indent="-342900">
              <a:buFont typeface="+mj-lt"/>
              <a:buAutoNum type="arabicParenR"/>
            </a:pPr>
            <a:r>
              <a:rPr lang="en-US" sz="1600" dirty="0">
                <a:latin typeface="Arial" panose="020B0604020202020204" pitchFamily="34" charset="0"/>
              </a:rPr>
              <a:t>Scope of the Collaboration</a:t>
            </a:r>
          </a:p>
          <a:p>
            <a:pPr marL="342900" indent="-342900">
              <a:buFont typeface="+mj-lt"/>
              <a:buAutoNum type="arabicParenR"/>
            </a:pPr>
            <a:r>
              <a:rPr lang="en-US" sz="1600" dirty="0">
                <a:latin typeface="Arial" panose="020B0604020202020204" pitchFamily="34" charset="0"/>
              </a:rPr>
              <a:t>Collaboration Structure</a:t>
            </a:r>
          </a:p>
          <a:p>
            <a:pPr marL="742950" lvl="1" indent="-285750">
              <a:buFont typeface="Courier New" panose="02070309020205020404" pitchFamily="49" charset="0"/>
              <a:buChar char="o"/>
            </a:pPr>
            <a:r>
              <a:rPr lang="en-US" sz="1400" dirty="0">
                <a:latin typeface="Arial" panose="020B0604020202020204" pitchFamily="34" charset="0"/>
              </a:rPr>
              <a:t>Collaboration Membership</a:t>
            </a:r>
          </a:p>
          <a:p>
            <a:pPr marL="1200150" lvl="2" indent="-285750">
              <a:buFont typeface="Symbol" panose="05050102010706020507" pitchFamily="18" charset="2"/>
              <a:buChar char="-"/>
            </a:pPr>
            <a:r>
              <a:rPr lang="en-US" sz="1200" dirty="0">
                <a:latin typeface="Arial" panose="020B0604020202020204" pitchFamily="34" charset="0"/>
              </a:rPr>
              <a:t>Membership Categories</a:t>
            </a:r>
          </a:p>
          <a:p>
            <a:pPr marL="1200150" lvl="2" indent="-285750">
              <a:buFont typeface="Symbol" panose="05050102010706020507" pitchFamily="18" charset="2"/>
              <a:buChar char="-"/>
            </a:pPr>
            <a:r>
              <a:rPr lang="en-US" sz="1200" dirty="0">
                <a:latin typeface="Arial" panose="020B0604020202020204" pitchFamily="34" charset="0"/>
              </a:rPr>
              <a:t>Qualification for Membership; </a:t>
            </a:r>
            <a:br>
              <a:rPr lang="en-US" sz="1200" dirty="0">
                <a:latin typeface="Arial" panose="020B0604020202020204" pitchFamily="34" charset="0"/>
              </a:rPr>
            </a:br>
            <a:r>
              <a:rPr lang="en-US" sz="1200" dirty="0">
                <a:latin typeface="Arial" panose="020B0604020202020204" pitchFamily="34" charset="0"/>
              </a:rPr>
              <a:t>Duties of Collaboration Members</a:t>
            </a:r>
          </a:p>
          <a:p>
            <a:pPr marL="1200150" lvl="2" indent="-285750">
              <a:buFont typeface="Symbol" panose="05050102010706020507" pitchFamily="18" charset="2"/>
              <a:buChar char="-"/>
            </a:pPr>
            <a:r>
              <a:rPr lang="en-US" sz="1200" dirty="0">
                <a:latin typeface="Arial" panose="020B0604020202020204" pitchFamily="34" charset="0"/>
              </a:rPr>
              <a:t>Member Rights</a:t>
            </a:r>
          </a:p>
          <a:p>
            <a:pPr marL="1200150" lvl="2" indent="-285750">
              <a:buFont typeface="Symbol" panose="05050102010706020507" pitchFamily="18" charset="2"/>
              <a:buChar char="-"/>
            </a:pPr>
            <a:r>
              <a:rPr lang="en-US" sz="1200" dirty="0">
                <a:latin typeface="Arial" panose="020B0604020202020204" pitchFamily="34" charset="0"/>
              </a:rPr>
              <a:t>Becoming a Member</a:t>
            </a:r>
          </a:p>
          <a:p>
            <a:pPr marL="1200150" lvl="2" indent="-285750">
              <a:buFont typeface="Symbol" panose="05050102010706020507" pitchFamily="18" charset="2"/>
              <a:buChar char="-"/>
            </a:pPr>
            <a:r>
              <a:rPr lang="en-US" sz="1200" dirty="0">
                <a:latin typeface="Arial" panose="020B0604020202020204" pitchFamily="34" charset="0"/>
              </a:rPr>
              <a:t>Legacy Members</a:t>
            </a:r>
          </a:p>
          <a:p>
            <a:pPr marL="1200150" lvl="2" indent="-285750">
              <a:buFont typeface="Symbol" panose="05050102010706020507" pitchFamily="18" charset="2"/>
              <a:buChar char="-"/>
            </a:pPr>
            <a:r>
              <a:rPr lang="en-US" sz="1200" dirty="0">
                <a:latin typeface="Arial" panose="020B0604020202020204" pitchFamily="34" charset="0"/>
              </a:rPr>
              <a:t>Membership Termination</a:t>
            </a:r>
          </a:p>
          <a:p>
            <a:pPr marL="1200150" lvl="2" indent="-285750">
              <a:buFont typeface="Symbol" panose="05050102010706020507" pitchFamily="18" charset="2"/>
              <a:buChar char="-"/>
            </a:pPr>
            <a:r>
              <a:rPr lang="en-US" sz="1200" dirty="0">
                <a:latin typeface="Arial" panose="020B0604020202020204" pitchFamily="34" charset="0"/>
              </a:rPr>
              <a:t>Role Incompatibilities</a:t>
            </a:r>
          </a:p>
          <a:p>
            <a:pPr marL="742950" lvl="1" indent="-285750">
              <a:buFont typeface="Courier New" panose="02070309020205020404" pitchFamily="49" charset="0"/>
              <a:buChar char="o"/>
            </a:pPr>
            <a:r>
              <a:rPr lang="en-US" sz="1400" dirty="0">
                <a:latin typeface="Arial" panose="020B0604020202020204" pitchFamily="34" charset="0"/>
              </a:rPr>
              <a:t>The Collaboration Board (CB)</a:t>
            </a:r>
          </a:p>
          <a:p>
            <a:pPr marL="1200150" lvl="2" indent="-285750">
              <a:buFont typeface="Symbol" panose="05050102010706020507" pitchFamily="18" charset="2"/>
              <a:buChar char="-"/>
            </a:pPr>
            <a:r>
              <a:rPr lang="en-US" sz="1200" dirty="0">
                <a:latin typeface="Arial" panose="020B0604020202020204" pitchFamily="34" charset="0"/>
              </a:rPr>
              <a:t>Collaboration board activities</a:t>
            </a:r>
          </a:p>
          <a:p>
            <a:pPr marL="1200150" lvl="2" indent="-285750">
              <a:buFont typeface="Symbol" panose="05050102010706020507" pitchFamily="18" charset="2"/>
              <a:buChar char="-"/>
            </a:pPr>
            <a:r>
              <a:rPr lang="en-US" sz="1200" dirty="0">
                <a:latin typeface="Arial" panose="020B0604020202020204" pitchFamily="34" charset="0"/>
              </a:rPr>
              <a:t>Collaboration Board Composition</a:t>
            </a:r>
          </a:p>
          <a:p>
            <a:pPr marL="1200150" lvl="2" indent="-285750">
              <a:buFont typeface="Symbol" panose="05050102010706020507" pitchFamily="18" charset="2"/>
              <a:buChar char="-"/>
            </a:pPr>
            <a:r>
              <a:rPr lang="en-US" sz="1200" dirty="0">
                <a:latin typeface="Arial" panose="020B0604020202020204" pitchFamily="34" charset="0"/>
              </a:rPr>
              <a:t>Motions and Voting</a:t>
            </a:r>
          </a:p>
          <a:p>
            <a:pPr marL="742950" lvl="1" indent="-285750">
              <a:buFont typeface="Courier New" panose="02070309020205020404" pitchFamily="49" charset="0"/>
              <a:buChar char="o"/>
            </a:pPr>
            <a:r>
              <a:rPr lang="en-US" sz="1400" dirty="0">
                <a:latin typeface="Arial" panose="020B0604020202020204" pitchFamily="34" charset="0"/>
              </a:rPr>
              <a:t>ET Science Forum</a:t>
            </a:r>
          </a:p>
          <a:p>
            <a:pPr marL="742950" lvl="1" indent="-285750">
              <a:buFont typeface="Courier New" panose="02070309020205020404" pitchFamily="49" charset="0"/>
              <a:buChar char="o"/>
            </a:pPr>
            <a:r>
              <a:rPr lang="en-US" sz="1400" dirty="0">
                <a:latin typeface="Arial" panose="020B0604020202020204" pitchFamily="34" charset="0"/>
              </a:rPr>
              <a:t>Forum of National Representatives</a:t>
            </a:r>
          </a:p>
          <a:p>
            <a:pPr marL="742950" lvl="1" indent="-285750">
              <a:buFont typeface="Courier New" panose="02070309020205020404" pitchFamily="49" charset="0"/>
              <a:buChar char="o"/>
            </a:pPr>
            <a:r>
              <a:rPr lang="en-US" sz="1400" dirty="0">
                <a:latin typeface="Arial" panose="020B0604020202020204" pitchFamily="34" charset="0"/>
              </a:rPr>
              <a:t>Collaboration Spokesperson and Deputy Spokesperson</a:t>
            </a:r>
          </a:p>
          <a:p>
            <a:pPr marL="742950" lvl="1" indent="-285750">
              <a:buFont typeface="Courier New" panose="02070309020205020404" pitchFamily="49" charset="0"/>
              <a:buChar char="o"/>
            </a:pPr>
            <a:r>
              <a:rPr lang="en-US" sz="1400" dirty="0">
                <a:latin typeface="Arial" panose="020B0604020202020204" pitchFamily="34" charset="0"/>
              </a:rPr>
              <a:t>Executive Board</a:t>
            </a:r>
          </a:p>
          <a:p>
            <a:pPr marL="742950" lvl="1" indent="-285750">
              <a:buFont typeface="Courier New" panose="02070309020205020404" pitchFamily="49" charset="0"/>
              <a:buChar char="o"/>
            </a:pPr>
            <a:r>
              <a:rPr lang="en-US" sz="1400" dirty="0">
                <a:latin typeface="Arial" panose="020B0604020202020204" pitchFamily="34" charset="0"/>
              </a:rPr>
              <a:t>Specific Collaboration Boards</a:t>
            </a:r>
          </a:p>
          <a:p>
            <a:pPr marL="1200150" lvl="2" indent="-285750">
              <a:buFont typeface="Symbol" panose="05050102010706020507" pitchFamily="18" charset="2"/>
              <a:buChar char="-"/>
            </a:pPr>
            <a:r>
              <a:rPr lang="en-US" sz="1200" dirty="0">
                <a:latin typeface="Arial" panose="020B0604020202020204" pitchFamily="34" charset="0"/>
              </a:rPr>
              <a:t>Instrument Science Board (ISB)</a:t>
            </a:r>
          </a:p>
          <a:p>
            <a:pPr marL="1200150" lvl="2" indent="-285750">
              <a:buFont typeface="Symbol" panose="05050102010706020507" pitchFamily="18" charset="2"/>
              <a:buChar char="-"/>
            </a:pPr>
            <a:r>
              <a:rPr lang="en-US" sz="1200" dirty="0">
                <a:latin typeface="Arial" panose="020B0604020202020204" pitchFamily="34" charset="0"/>
              </a:rPr>
              <a:t>Observational Science Board (OSB)</a:t>
            </a:r>
          </a:p>
          <a:p>
            <a:pPr marL="1200150" lvl="2" indent="-285750">
              <a:buFont typeface="Symbol" panose="05050102010706020507" pitchFamily="18" charset="2"/>
              <a:buChar char="-"/>
            </a:pPr>
            <a:r>
              <a:rPr lang="en-US" sz="1200" dirty="0">
                <a:latin typeface="Arial" panose="020B0604020202020204" pitchFamily="34" charset="0"/>
              </a:rPr>
              <a:t>Site Characterization Board (SCB)</a:t>
            </a:r>
            <a:r>
              <a:rPr lang="en-US" sz="1200" dirty="0"/>
              <a:t> </a:t>
            </a:r>
          </a:p>
          <a:p>
            <a:pPr marL="1200150" lvl="2" indent="-285750">
              <a:buFont typeface="Symbol" panose="05050102010706020507" pitchFamily="18" charset="2"/>
              <a:buChar char="-"/>
            </a:pPr>
            <a:r>
              <a:rPr lang="en-US" sz="1200" dirty="0">
                <a:latin typeface="Arial" panose="020B0604020202020204" pitchFamily="34" charset="0"/>
              </a:rPr>
              <a:t>Electronic / Computation Infrastructure Board (EIB)</a:t>
            </a:r>
          </a:p>
          <a:p>
            <a:pPr marL="742950" lvl="1" indent="-285750">
              <a:buFont typeface="Courier New" panose="02070309020205020404" pitchFamily="49" charset="0"/>
              <a:buChar char="o"/>
            </a:pPr>
            <a:r>
              <a:rPr lang="en-US" sz="1200" dirty="0">
                <a:latin typeface="Arial" panose="020B0604020202020204" pitchFamily="34" charset="0"/>
              </a:rPr>
              <a:t>… </a:t>
            </a:r>
          </a:p>
        </p:txBody>
      </p:sp>
      <p:sp>
        <p:nvSpPr>
          <p:cNvPr id="4" name="Rechteck 3">
            <a:extLst>
              <a:ext uri="{FF2B5EF4-FFF2-40B4-BE49-F238E27FC236}">
                <a16:creationId xmlns:a16="http://schemas.microsoft.com/office/drawing/2014/main" id="{237F6D68-C18A-45A1-BAE7-593B9CC679C4}"/>
              </a:ext>
            </a:extLst>
          </p:cNvPr>
          <p:cNvSpPr/>
          <p:nvPr/>
        </p:nvSpPr>
        <p:spPr>
          <a:xfrm>
            <a:off x="6274452" y="965608"/>
            <a:ext cx="5373973" cy="3631763"/>
          </a:xfrm>
          <a:prstGeom prst="rect">
            <a:avLst/>
          </a:prstGeom>
        </p:spPr>
        <p:txBody>
          <a:bodyPr wrap="square">
            <a:spAutoFit/>
          </a:bodyPr>
          <a:lstStyle/>
          <a:p>
            <a:pPr marL="742950" lvl="1" indent="-285750">
              <a:buFont typeface="Courier New" panose="02070309020205020404" pitchFamily="49" charset="0"/>
              <a:buChar char="o"/>
            </a:pPr>
            <a:r>
              <a:rPr lang="en-US" sz="1400" dirty="0">
                <a:latin typeface="Arial" panose="020B0604020202020204" pitchFamily="34" charset="0"/>
              </a:rPr>
              <a:t>…</a:t>
            </a:r>
          </a:p>
          <a:p>
            <a:pPr marL="742950" lvl="1" indent="-285750">
              <a:buFont typeface="Courier New" panose="02070309020205020404" pitchFamily="49" charset="0"/>
              <a:buChar char="o"/>
            </a:pPr>
            <a:r>
              <a:rPr lang="en-US" sz="1400" dirty="0">
                <a:latin typeface="Arial" panose="020B0604020202020204" pitchFamily="34" charset="0"/>
              </a:rPr>
              <a:t>Collaboration Services and Standards Board </a:t>
            </a:r>
          </a:p>
          <a:p>
            <a:pPr marL="742950" lvl="1" indent="-285750">
              <a:buFont typeface="Courier New" panose="02070309020205020404" pitchFamily="49" charset="0"/>
              <a:buChar char="o"/>
            </a:pPr>
            <a:r>
              <a:rPr lang="en-US" sz="1400" dirty="0">
                <a:latin typeface="Arial" panose="020B0604020202020204" pitchFamily="34" charset="0"/>
              </a:rPr>
              <a:t>Basic Structure </a:t>
            </a:r>
          </a:p>
          <a:p>
            <a:pPr marL="742950" lvl="1" indent="-285750">
              <a:buFont typeface="Courier New" panose="02070309020205020404" pitchFamily="49" charset="0"/>
              <a:buChar char="o"/>
            </a:pPr>
            <a:r>
              <a:rPr lang="en-US" sz="1400" dirty="0">
                <a:latin typeface="Arial" panose="020B0604020202020204" pitchFamily="34" charset="0"/>
              </a:rPr>
              <a:t>ET Core Program Committee (CPC</a:t>
            </a:r>
          </a:p>
          <a:p>
            <a:pPr marL="742950" lvl="1" indent="-285750">
              <a:buFont typeface="Courier New" panose="02070309020205020404" pitchFamily="49" charset="0"/>
              <a:buChar char="o"/>
            </a:pPr>
            <a:r>
              <a:rPr lang="en-US" sz="1400" dirty="0">
                <a:latin typeface="Arial" panose="020B0604020202020204" pitchFamily="34" charset="0"/>
              </a:rPr>
              <a:t>ET Early Career Scientists Support Committee (ECSS</a:t>
            </a:r>
          </a:p>
          <a:p>
            <a:pPr marL="742950" lvl="1" indent="-285750">
              <a:buFont typeface="Courier New" panose="02070309020205020404" pitchFamily="49" charset="0"/>
              <a:buChar char="o"/>
            </a:pPr>
            <a:r>
              <a:rPr lang="en-US" sz="1400" dirty="0">
                <a:latin typeface="Arial" panose="020B0604020202020204" pitchFamily="34" charset="0"/>
              </a:rPr>
              <a:t>Diversity, Equity, Inclusion, Access and Ethics Committee (DEIAEC) </a:t>
            </a:r>
          </a:p>
          <a:p>
            <a:pPr marL="742950" lvl="1" indent="-285750">
              <a:buFont typeface="Courier New" panose="02070309020205020404" pitchFamily="49" charset="0"/>
              <a:buChar char="o"/>
            </a:pPr>
            <a:r>
              <a:rPr lang="en-US" sz="1400" dirty="0">
                <a:latin typeface="Arial" panose="020B0604020202020204" pitchFamily="34" charset="0"/>
              </a:rPr>
              <a:t>Speakers and Awards Committee (SAC) </a:t>
            </a:r>
          </a:p>
          <a:p>
            <a:pPr marL="742950" lvl="1" indent="-285750">
              <a:buFont typeface="Courier New" panose="02070309020205020404" pitchFamily="49" charset="0"/>
              <a:buChar char="o"/>
            </a:pPr>
            <a:r>
              <a:rPr lang="en-US" sz="1400" dirty="0">
                <a:latin typeface="Arial" panose="020B0604020202020204" pitchFamily="34" charset="0"/>
              </a:rPr>
              <a:t>Editorial Committee (EC</a:t>
            </a:r>
          </a:p>
          <a:p>
            <a:pPr marL="742950" lvl="1" indent="-285750">
              <a:buFont typeface="Courier New" panose="02070309020205020404" pitchFamily="49" charset="0"/>
              <a:buChar char="o"/>
            </a:pPr>
            <a:r>
              <a:rPr lang="en-US" sz="1400" dirty="0">
                <a:latin typeface="Arial" panose="020B0604020202020204" pitchFamily="34" charset="0"/>
              </a:rPr>
              <a:t>Collaboration Agreement Document Committee (CADC) </a:t>
            </a:r>
          </a:p>
          <a:p>
            <a:pPr marL="742950" lvl="1" indent="-285750">
              <a:buFont typeface="Courier New" panose="02070309020205020404" pitchFamily="49" charset="0"/>
              <a:buChar char="o"/>
            </a:pPr>
            <a:r>
              <a:rPr lang="en-US" sz="1400" dirty="0">
                <a:latin typeface="Arial" panose="020B0604020202020204" pitchFamily="34" charset="0"/>
              </a:rPr>
              <a:t>Standards and Conduct Committee (SACC) </a:t>
            </a:r>
          </a:p>
          <a:p>
            <a:pPr marL="742950" lvl="1" indent="-285750">
              <a:buFont typeface="Courier New" panose="02070309020205020404" pitchFamily="49" charset="0"/>
              <a:buChar char="o"/>
            </a:pPr>
            <a:r>
              <a:rPr lang="en-US" sz="1400" dirty="0">
                <a:latin typeface="Arial" panose="020B0604020202020204" pitchFamily="34" charset="0"/>
              </a:rPr>
              <a:t>Elections, Voting and Membership Committee (EVMC)</a:t>
            </a:r>
          </a:p>
          <a:p>
            <a:pPr marL="742950" lvl="1" indent="-285750">
              <a:buFont typeface="Courier New" panose="02070309020205020404" pitchFamily="49" charset="0"/>
              <a:buChar char="o"/>
            </a:pPr>
            <a:r>
              <a:rPr lang="en-US" sz="1400" dirty="0">
                <a:latin typeface="Arial" panose="020B0604020202020204" pitchFamily="34" charset="0"/>
              </a:rPr>
              <a:t>Meetings and Symposia Committee (MSC) </a:t>
            </a:r>
          </a:p>
          <a:p>
            <a:pPr marL="342900" indent="-342900">
              <a:buFont typeface="+mj-lt"/>
              <a:buAutoNum type="arabicParenR" startAt="4"/>
            </a:pPr>
            <a:r>
              <a:rPr lang="en-US" sz="1600" dirty="0">
                <a:latin typeface="Arial" panose="020B0604020202020204" pitchFamily="34" charset="0"/>
              </a:rPr>
              <a:t>Collaboration </a:t>
            </a:r>
          </a:p>
          <a:p>
            <a:pPr marL="342900" indent="-342900">
              <a:buFont typeface="+mj-lt"/>
              <a:buAutoNum type="arabicParenR" startAt="4"/>
            </a:pPr>
            <a:r>
              <a:rPr lang="en-US" sz="1600" dirty="0">
                <a:latin typeface="Arial" panose="020B0604020202020204" pitchFamily="34" charset="0"/>
              </a:rPr>
              <a:t>Common funds</a:t>
            </a:r>
          </a:p>
          <a:p>
            <a:r>
              <a:rPr lang="en-US" sz="1600" dirty="0">
                <a:latin typeface="Arial" panose="020B0604020202020204" pitchFamily="34" charset="0"/>
              </a:rPr>
              <a:t>A) – G) Appendices</a:t>
            </a:r>
            <a:endParaRPr lang="de-DE" sz="1600" dirty="0"/>
          </a:p>
        </p:txBody>
      </p:sp>
    </p:spTree>
    <p:extLst>
      <p:ext uri="{BB962C8B-B14F-4D97-AF65-F5344CB8AC3E}">
        <p14:creationId xmlns:p14="http://schemas.microsoft.com/office/powerpoint/2010/main" val="102364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717AF-3C7A-491E-A5AF-5120A7320AB2}"/>
              </a:ext>
            </a:extLst>
          </p:cNvPr>
          <p:cNvSpPr>
            <a:spLocks noGrp="1"/>
          </p:cNvSpPr>
          <p:nvPr>
            <p:ph type="title"/>
          </p:nvPr>
        </p:nvSpPr>
        <p:spPr/>
        <p:txBody>
          <a:bodyPr/>
          <a:lstStyle/>
          <a:p>
            <a:r>
              <a:rPr lang="de-DE" dirty="0" err="1"/>
              <a:t>Preamble</a:t>
            </a:r>
            <a:endParaRPr lang="de-DE" dirty="0"/>
          </a:p>
        </p:txBody>
      </p:sp>
      <p:sp>
        <p:nvSpPr>
          <p:cNvPr id="3" name="Textfeld 2">
            <a:extLst>
              <a:ext uri="{FF2B5EF4-FFF2-40B4-BE49-F238E27FC236}">
                <a16:creationId xmlns:a16="http://schemas.microsoft.com/office/drawing/2014/main" id="{DB475358-11E0-40C2-8699-BB5B5FEBB70B}"/>
              </a:ext>
            </a:extLst>
          </p:cNvPr>
          <p:cNvSpPr txBox="1"/>
          <p:nvPr/>
        </p:nvSpPr>
        <p:spPr>
          <a:xfrm>
            <a:off x="454702" y="993409"/>
            <a:ext cx="9777420" cy="3970318"/>
          </a:xfrm>
          <a:prstGeom prst="rect">
            <a:avLst/>
          </a:prstGeom>
          <a:noFill/>
        </p:spPr>
        <p:txBody>
          <a:bodyPr wrap="none" rtlCol="0">
            <a:spAutoFit/>
          </a:bodyPr>
          <a:lstStyle/>
          <a:p>
            <a:r>
              <a:rPr lang="en-US" dirty="0"/>
              <a:t>“</a:t>
            </a:r>
            <a:r>
              <a:rPr lang="en-US" dirty="0">
                <a:solidFill>
                  <a:schemeClr val="tx2">
                    <a:lumMod val="60000"/>
                    <a:lumOff val="40000"/>
                  </a:schemeClr>
                </a:solidFill>
              </a:rPr>
              <a:t>This document serves as </a:t>
            </a:r>
            <a:r>
              <a:rPr lang="en-US" b="1" dirty="0">
                <a:solidFill>
                  <a:schemeClr val="tx2">
                    <a:lumMod val="60000"/>
                    <a:lumOff val="40000"/>
                  </a:schemeClr>
                </a:solidFill>
              </a:rPr>
              <a:t>initial Bylaws for the founding of the Einstein Telescope (ET) Collaboration</a:t>
            </a:r>
            <a:r>
              <a:rPr lang="en-US" b="1" dirty="0"/>
              <a:t>”</a:t>
            </a:r>
          </a:p>
          <a:p>
            <a:endParaRPr lang="en-US" dirty="0"/>
          </a:p>
          <a:p>
            <a:r>
              <a:rPr lang="de-DE" dirty="0" err="1"/>
              <a:t>They</a:t>
            </a:r>
            <a:r>
              <a:rPr lang="de-DE" dirty="0"/>
              <a:t> </a:t>
            </a:r>
            <a:r>
              <a:rPr lang="de-DE" dirty="0" err="1"/>
              <a:t>have</a:t>
            </a:r>
            <a:r>
              <a:rPr lang="de-DE" dirty="0"/>
              <a:t> </a:t>
            </a:r>
            <a:r>
              <a:rPr lang="de-DE" dirty="0" err="1"/>
              <a:t>been</a:t>
            </a:r>
            <a:r>
              <a:rPr lang="de-DE" dirty="0"/>
              <a:t> </a:t>
            </a:r>
            <a:r>
              <a:rPr lang="de-DE" dirty="0" err="1"/>
              <a:t>composed</a:t>
            </a:r>
            <a:r>
              <a:rPr lang="de-DE" dirty="0"/>
              <a:t> </a:t>
            </a:r>
            <a:r>
              <a:rPr lang="de-DE" dirty="0" err="1"/>
              <a:t>by</a:t>
            </a:r>
            <a:r>
              <a:rPr lang="de-DE" dirty="0"/>
              <a:t> a </a:t>
            </a:r>
            <a:r>
              <a:rPr lang="de-DE" dirty="0" err="1"/>
              <a:t>small</a:t>
            </a:r>
            <a:r>
              <a:rPr lang="de-DE" dirty="0"/>
              <a:t> </a:t>
            </a:r>
            <a:r>
              <a:rPr lang="de-DE" dirty="0" err="1"/>
              <a:t>group</a:t>
            </a:r>
            <a:r>
              <a:rPr lang="de-DE" dirty="0"/>
              <a:t> </a:t>
            </a:r>
            <a:r>
              <a:rPr lang="de-DE" dirty="0" err="1"/>
              <a:t>of</a:t>
            </a:r>
            <a:r>
              <a:rPr lang="de-DE" dirty="0"/>
              <a:t> </a:t>
            </a:r>
            <a:r>
              <a:rPr lang="de-DE" dirty="0" err="1"/>
              <a:t>people</a:t>
            </a:r>
            <a:r>
              <a:rPr lang="de-DE" dirty="0"/>
              <a:t> (7) and  </a:t>
            </a:r>
          </a:p>
          <a:p>
            <a:r>
              <a:rPr lang="de-DE" dirty="0" err="1"/>
              <a:t>have</a:t>
            </a:r>
            <a:r>
              <a:rPr lang="de-DE" dirty="0"/>
              <a:t> </a:t>
            </a:r>
            <a:r>
              <a:rPr lang="de-DE" dirty="0" err="1"/>
              <a:t>been</a:t>
            </a:r>
            <a:r>
              <a:rPr lang="de-DE" dirty="0"/>
              <a:t> </a:t>
            </a:r>
            <a:r>
              <a:rPr lang="de-DE" dirty="0" err="1"/>
              <a:t>endorsed</a:t>
            </a:r>
            <a:r>
              <a:rPr lang="de-DE" dirty="0"/>
              <a:t> </a:t>
            </a:r>
            <a:r>
              <a:rPr lang="de-DE" dirty="0" err="1"/>
              <a:t>by</a:t>
            </a:r>
            <a:r>
              <a:rPr lang="de-DE" dirty="0"/>
              <a:t> </a:t>
            </a:r>
            <a:r>
              <a:rPr lang="de-DE" dirty="0" err="1"/>
              <a:t>the</a:t>
            </a:r>
            <a:r>
              <a:rPr lang="de-DE" dirty="0"/>
              <a:t> ET Steering Committee. </a:t>
            </a:r>
          </a:p>
          <a:p>
            <a:r>
              <a:rPr lang="de-DE" dirty="0"/>
              <a:t>The </a:t>
            </a:r>
            <a:r>
              <a:rPr lang="de-DE" dirty="0" err="1"/>
              <a:t>structure</a:t>
            </a:r>
            <a:r>
              <a:rPr lang="de-DE" dirty="0"/>
              <a:t> and </a:t>
            </a:r>
            <a:r>
              <a:rPr lang="de-DE" dirty="0" err="1"/>
              <a:t>content</a:t>
            </a:r>
            <a:r>
              <a:rPr lang="de-DE" dirty="0"/>
              <a:t> </a:t>
            </a:r>
            <a:r>
              <a:rPr lang="de-DE" dirty="0" err="1"/>
              <a:t>has</a:t>
            </a:r>
            <a:r>
              <a:rPr lang="de-DE" dirty="0"/>
              <a:t> </a:t>
            </a:r>
            <a:r>
              <a:rPr lang="de-DE" dirty="0" err="1"/>
              <a:t>partly</a:t>
            </a:r>
            <a:r>
              <a:rPr lang="de-DE" dirty="0"/>
              <a:t> </a:t>
            </a:r>
            <a:r>
              <a:rPr lang="de-DE" dirty="0" err="1"/>
              <a:t>been</a:t>
            </a:r>
            <a:r>
              <a:rPr lang="de-DE" dirty="0"/>
              <a:t> </a:t>
            </a:r>
            <a:r>
              <a:rPr lang="de-DE" dirty="0" err="1"/>
              <a:t>taken</a:t>
            </a:r>
            <a:r>
              <a:rPr lang="de-DE" dirty="0"/>
              <a:t> and </a:t>
            </a:r>
            <a:r>
              <a:rPr lang="de-DE" dirty="0" err="1"/>
              <a:t>been</a:t>
            </a:r>
            <a:r>
              <a:rPr lang="de-DE" dirty="0"/>
              <a:t> </a:t>
            </a:r>
            <a:r>
              <a:rPr lang="de-DE" dirty="0" err="1"/>
              <a:t>adapted</a:t>
            </a:r>
            <a:r>
              <a:rPr lang="de-DE" dirty="0"/>
              <a:t> </a:t>
            </a:r>
            <a:r>
              <a:rPr lang="de-DE" dirty="0" err="1"/>
              <a:t>from</a:t>
            </a:r>
            <a:r>
              <a:rPr lang="de-DE" dirty="0"/>
              <a:t> </a:t>
            </a:r>
            <a:r>
              <a:rPr lang="de-DE" dirty="0" err="1"/>
              <a:t>other</a:t>
            </a:r>
            <a:r>
              <a:rPr lang="de-DE" dirty="0"/>
              <a:t> </a:t>
            </a:r>
            <a:r>
              <a:rPr lang="de-DE" dirty="0" err="1"/>
              <a:t>bylaws</a:t>
            </a:r>
            <a:r>
              <a:rPr lang="de-DE" dirty="0"/>
              <a:t>, e.g. LSC.</a:t>
            </a:r>
          </a:p>
          <a:p>
            <a:r>
              <a:rPr lang="de-DE" dirty="0"/>
              <a:t>The </a:t>
            </a:r>
            <a:r>
              <a:rPr lang="de-DE" dirty="0" err="1"/>
              <a:t>Virgo</a:t>
            </a:r>
            <a:r>
              <a:rPr lang="de-DE" dirty="0"/>
              <a:t> </a:t>
            </a:r>
            <a:r>
              <a:rPr lang="de-DE" dirty="0" err="1"/>
              <a:t>Bylaws</a:t>
            </a:r>
            <a:r>
              <a:rPr lang="de-DE" dirty="0"/>
              <a:t> </a:t>
            </a:r>
            <a:r>
              <a:rPr lang="de-DE" dirty="0" err="1"/>
              <a:t>are</a:t>
            </a:r>
            <a:r>
              <a:rPr lang="de-DE" dirty="0"/>
              <a:t> </a:t>
            </a:r>
            <a:r>
              <a:rPr lang="de-DE" dirty="0" err="1"/>
              <a:t>currently</a:t>
            </a:r>
            <a:r>
              <a:rPr lang="de-DE" dirty="0"/>
              <a:t> </a:t>
            </a:r>
            <a:r>
              <a:rPr lang="de-DE" dirty="0" err="1"/>
              <a:t>undergoing</a:t>
            </a:r>
            <a:r>
              <a:rPr lang="de-DE" dirty="0"/>
              <a:t> a </a:t>
            </a:r>
            <a:r>
              <a:rPr lang="de-DE" dirty="0" err="1"/>
              <a:t>revision</a:t>
            </a:r>
            <a:r>
              <a:rPr lang="de-DE" dirty="0"/>
              <a:t>. </a:t>
            </a:r>
          </a:p>
          <a:p>
            <a:endParaRPr lang="de-DE" dirty="0"/>
          </a:p>
          <a:p>
            <a:r>
              <a:rPr lang="de-DE" dirty="0"/>
              <a:t>The </a:t>
            </a:r>
            <a:r>
              <a:rPr lang="de-DE" dirty="0" err="1"/>
              <a:t>Bylaws</a:t>
            </a:r>
            <a:r>
              <a:rPr lang="de-DE" dirty="0"/>
              <a:t> will </a:t>
            </a:r>
            <a:r>
              <a:rPr lang="de-DE" dirty="0" err="1"/>
              <a:t>be</a:t>
            </a:r>
            <a:r>
              <a:rPr lang="de-DE" dirty="0"/>
              <a:t> </a:t>
            </a:r>
            <a:r>
              <a:rPr lang="de-DE" dirty="0" err="1"/>
              <a:t>elaborated</a:t>
            </a:r>
            <a:r>
              <a:rPr lang="de-DE" dirty="0"/>
              <a:t> </a:t>
            </a:r>
            <a:r>
              <a:rPr lang="de-DE" dirty="0" err="1"/>
              <a:t>by</a:t>
            </a:r>
            <a:r>
              <a:rPr lang="de-DE" dirty="0"/>
              <a:t> </a:t>
            </a:r>
            <a:r>
              <a:rPr lang="de-DE" dirty="0" err="1"/>
              <a:t>various</a:t>
            </a:r>
            <a:r>
              <a:rPr lang="de-DE" dirty="0"/>
              <a:t> </a:t>
            </a:r>
            <a:r>
              <a:rPr lang="de-DE" dirty="0" err="1"/>
              <a:t>committees</a:t>
            </a:r>
            <a:r>
              <a:rPr lang="de-DE" dirty="0"/>
              <a:t>.</a:t>
            </a:r>
          </a:p>
          <a:p>
            <a:endParaRPr lang="de-DE" dirty="0"/>
          </a:p>
          <a:p>
            <a:r>
              <a:rPr lang="de-DE" dirty="0"/>
              <a:t>„</a:t>
            </a:r>
            <a:r>
              <a:rPr lang="en-US" dirty="0">
                <a:solidFill>
                  <a:schemeClr val="tx2">
                    <a:lumMod val="60000"/>
                    <a:lumOff val="40000"/>
                  </a:schemeClr>
                </a:solidFill>
              </a:rPr>
              <a:t>The first update is expected to happen soon after the forming of the Collaboration.</a:t>
            </a:r>
            <a:endParaRPr lang="de-DE" dirty="0">
              <a:solidFill>
                <a:schemeClr val="tx2">
                  <a:lumMod val="60000"/>
                  <a:lumOff val="40000"/>
                </a:schemeClr>
              </a:solidFill>
            </a:endParaRPr>
          </a:p>
          <a:p>
            <a:r>
              <a:rPr lang="de-DE" dirty="0">
                <a:solidFill>
                  <a:schemeClr val="tx2">
                    <a:lumMod val="60000"/>
                    <a:lumOff val="40000"/>
                  </a:schemeClr>
                </a:solidFill>
              </a:rPr>
              <a:t>…</a:t>
            </a:r>
          </a:p>
          <a:p>
            <a:r>
              <a:rPr lang="de-DE" dirty="0">
                <a:solidFill>
                  <a:schemeClr val="tx2">
                    <a:lumMod val="60000"/>
                    <a:lumOff val="40000"/>
                  </a:schemeClr>
                </a:solidFill>
              </a:rPr>
              <a:t>All </a:t>
            </a:r>
            <a:r>
              <a:rPr lang="en-US" dirty="0">
                <a:solidFill>
                  <a:schemeClr val="tx2">
                    <a:lumMod val="60000"/>
                    <a:lumOff val="40000"/>
                  </a:schemeClr>
                </a:solidFill>
              </a:rPr>
              <a:t>changes of the Bylaws require approval of the Collaboration Board. </a:t>
            </a:r>
            <a:r>
              <a:rPr lang="de-DE" dirty="0"/>
              <a:t>“</a:t>
            </a:r>
          </a:p>
          <a:p>
            <a:endParaRPr lang="en-US" dirty="0"/>
          </a:p>
          <a:p>
            <a:endParaRPr lang="de-DE" dirty="0"/>
          </a:p>
        </p:txBody>
      </p:sp>
      <p:sp>
        <p:nvSpPr>
          <p:cNvPr id="5" name="Rechteck 4">
            <a:extLst>
              <a:ext uri="{FF2B5EF4-FFF2-40B4-BE49-F238E27FC236}">
                <a16:creationId xmlns:a16="http://schemas.microsoft.com/office/drawing/2014/main" id="{17BFB2A7-60F1-45C6-84C3-F2B5F05129EE}"/>
              </a:ext>
            </a:extLst>
          </p:cNvPr>
          <p:cNvSpPr/>
          <p:nvPr/>
        </p:nvSpPr>
        <p:spPr>
          <a:xfrm>
            <a:off x="454702" y="4959264"/>
            <a:ext cx="10372075" cy="1015663"/>
          </a:xfrm>
          <a:prstGeom prst="rect">
            <a:avLst/>
          </a:prstGeom>
        </p:spPr>
        <p:txBody>
          <a:bodyPr wrap="square">
            <a:spAutoFit/>
          </a:bodyPr>
          <a:lstStyle/>
          <a:p>
            <a:r>
              <a:rPr lang="en-US" sz="2000" dirty="0">
                <a:solidFill>
                  <a:schemeClr val="tx2">
                    <a:lumMod val="60000"/>
                    <a:lumOff val="40000"/>
                  </a:schemeClr>
                </a:solidFill>
                <a:latin typeface="CMR10"/>
              </a:rPr>
              <a:t>The </a:t>
            </a:r>
            <a:r>
              <a:rPr lang="en-US" sz="2000" b="1" dirty="0">
                <a:solidFill>
                  <a:schemeClr val="tx2">
                    <a:lumMod val="60000"/>
                    <a:lumOff val="40000"/>
                  </a:schemeClr>
                </a:solidFill>
                <a:latin typeface="CMR10"/>
              </a:rPr>
              <a:t>success of the collaboration </a:t>
            </a:r>
            <a:r>
              <a:rPr lang="en-US" sz="2000" dirty="0">
                <a:solidFill>
                  <a:schemeClr val="tx2">
                    <a:lumMod val="60000"/>
                    <a:lumOff val="40000"/>
                  </a:schemeClr>
                </a:solidFill>
                <a:latin typeface="CMR10"/>
              </a:rPr>
              <a:t>is bound by </a:t>
            </a:r>
            <a:r>
              <a:rPr lang="en-US" sz="2000" b="1" dirty="0">
                <a:solidFill>
                  <a:schemeClr val="tx2">
                    <a:lumMod val="60000"/>
                    <a:lumOff val="40000"/>
                  </a:schemeClr>
                </a:solidFill>
                <a:latin typeface="CMR10"/>
              </a:rPr>
              <a:t>individual commitment </a:t>
            </a:r>
          </a:p>
          <a:p>
            <a:r>
              <a:rPr lang="en-US" sz="2000" dirty="0">
                <a:solidFill>
                  <a:schemeClr val="tx2">
                    <a:lumMod val="60000"/>
                    <a:lumOff val="40000"/>
                  </a:schemeClr>
                </a:solidFill>
                <a:latin typeface="CMR10"/>
              </a:rPr>
              <a:t>to physics and the prospect of exciting new results </a:t>
            </a:r>
          </a:p>
          <a:p>
            <a:r>
              <a:rPr lang="en-US" sz="2000" dirty="0">
                <a:solidFill>
                  <a:schemeClr val="tx2">
                    <a:lumMod val="60000"/>
                    <a:lumOff val="40000"/>
                  </a:schemeClr>
                </a:solidFill>
                <a:latin typeface="CMR10"/>
              </a:rPr>
              <a:t>that can only be achieved with a </a:t>
            </a:r>
            <a:r>
              <a:rPr lang="en-US" sz="2000" b="1" dirty="0">
                <a:solidFill>
                  <a:schemeClr val="tx2">
                    <a:lumMod val="60000"/>
                    <a:lumOff val="40000"/>
                  </a:schemeClr>
                </a:solidFill>
                <a:latin typeface="CMR10"/>
              </a:rPr>
              <a:t>complete and coherent collaborative effort</a:t>
            </a:r>
            <a:r>
              <a:rPr lang="en-US" sz="2000" dirty="0">
                <a:solidFill>
                  <a:schemeClr val="tx2">
                    <a:lumMod val="60000"/>
                    <a:lumOff val="40000"/>
                  </a:schemeClr>
                </a:solidFill>
                <a:latin typeface="CMR10"/>
              </a:rPr>
              <a:t>.</a:t>
            </a:r>
            <a:endParaRPr lang="de-DE" sz="2000" dirty="0">
              <a:solidFill>
                <a:schemeClr val="tx2">
                  <a:lumMod val="60000"/>
                  <a:lumOff val="40000"/>
                </a:schemeClr>
              </a:solidFill>
            </a:endParaRPr>
          </a:p>
        </p:txBody>
      </p:sp>
    </p:spTree>
    <p:extLst>
      <p:ext uri="{BB962C8B-B14F-4D97-AF65-F5344CB8AC3E}">
        <p14:creationId xmlns:p14="http://schemas.microsoft.com/office/powerpoint/2010/main" val="71466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5C18B-833D-4D7B-9C4F-F5E1AE8DE69A}"/>
              </a:ext>
            </a:extLst>
          </p:cNvPr>
          <p:cNvSpPr>
            <a:spLocks noGrp="1"/>
          </p:cNvSpPr>
          <p:nvPr>
            <p:ph type="title"/>
          </p:nvPr>
        </p:nvSpPr>
        <p:spPr/>
        <p:txBody>
          <a:bodyPr/>
          <a:lstStyle/>
          <a:p>
            <a:r>
              <a:rPr lang="de-DE" dirty="0"/>
              <a:t>ET </a:t>
            </a:r>
            <a:r>
              <a:rPr lang="de-DE" dirty="0" err="1"/>
              <a:t>Collaboration</a:t>
            </a:r>
            <a:r>
              <a:rPr lang="de-DE" dirty="0"/>
              <a:t> Members</a:t>
            </a:r>
          </a:p>
        </p:txBody>
      </p:sp>
      <p:sp>
        <p:nvSpPr>
          <p:cNvPr id="3" name="Textfeld 2">
            <a:extLst>
              <a:ext uri="{FF2B5EF4-FFF2-40B4-BE49-F238E27FC236}">
                <a16:creationId xmlns:a16="http://schemas.microsoft.com/office/drawing/2014/main" id="{E6682BBD-6514-4F87-A32C-F0676AF289A5}"/>
              </a:ext>
            </a:extLst>
          </p:cNvPr>
          <p:cNvSpPr txBox="1"/>
          <p:nvPr/>
        </p:nvSpPr>
        <p:spPr>
          <a:xfrm>
            <a:off x="701336" y="1096230"/>
            <a:ext cx="5539915" cy="461665"/>
          </a:xfrm>
          <a:prstGeom prst="rect">
            <a:avLst/>
          </a:prstGeom>
          <a:noFill/>
        </p:spPr>
        <p:txBody>
          <a:bodyPr wrap="none" rtlCol="0">
            <a:spAutoFit/>
          </a:bodyPr>
          <a:lstStyle/>
          <a:p>
            <a:r>
              <a:rPr lang="de-DE" sz="2400" b="1" dirty="0"/>
              <a:t>Members </a:t>
            </a:r>
            <a:r>
              <a:rPr lang="de-DE" sz="2400" b="1" dirty="0" err="1"/>
              <a:t>join</a:t>
            </a:r>
            <a:r>
              <a:rPr lang="de-DE" sz="2400" b="1" dirty="0"/>
              <a:t> ET </a:t>
            </a:r>
            <a:r>
              <a:rPr lang="de-DE" sz="2400" b="1" dirty="0" err="1"/>
              <a:t>through</a:t>
            </a:r>
            <a:r>
              <a:rPr lang="de-DE" sz="2400" b="1" dirty="0"/>
              <a:t> a Research Unit</a:t>
            </a:r>
            <a:r>
              <a:rPr lang="de-DE" dirty="0"/>
              <a:t>.</a:t>
            </a:r>
          </a:p>
        </p:txBody>
      </p:sp>
      <p:sp>
        <p:nvSpPr>
          <p:cNvPr id="4" name="Rechteck 3">
            <a:extLst>
              <a:ext uri="{FF2B5EF4-FFF2-40B4-BE49-F238E27FC236}">
                <a16:creationId xmlns:a16="http://schemas.microsoft.com/office/drawing/2014/main" id="{F07ACE48-E54D-4983-BBB2-F1209ABEFD68}"/>
              </a:ext>
            </a:extLst>
          </p:cNvPr>
          <p:cNvSpPr/>
          <p:nvPr/>
        </p:nvSpPr>
        <p:spPr>
          <a:xfrm>
            <a:off x="701336" y="1965949"/>
            <a:ext cx="8231255" cy="3139321"/>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Research Unit ≡ group of ET Collaboration members.</a:t>
            </a:r>
          </a:p>
          <a:p>
            <a:r>
              <a:rPr lang="en-US" dirty="0">
                <a:latin typeface="Calibri" panose="020F0502020204030204" pitchFamily="34" charset="0"/>
                <a:cs typeface="Calibri" panose="020F0502020204030204" pitchFamily="34" charset="0"/>
              </a:rPr>
              <a:t>Collaboration Board decides on acceptance of </a:t>
            </a:r>
            <a:r>
              <a:rPr lang="en-US" dirty="0" err="1">
                <a:latin typeface="Calibri" panose="020F0502020204030204" pitchFamily="34" charset="0"/>
                <a:cs typeface="Calibri" panose="020F0502020204030204" pitchFamily="34" charset="0"/>
              </a:rPr>
              <a:t>RUs.</a:t>
            </a:r>
            <a:r>
              <a:rPr lang="en-US" dirty="0">
                <a:latin typeface="Calibri" panose="020F0502020204030204" pitchFamily="34" charset="0"/>
                <a:cs typeface="Calibri" panose="020F0502020204030204" pitchFamily="34" charset="0"/>
              </a:rPr>
              <a:t> </a:t>
            </a:r>
          </a:p>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Signatories of the ET Consortium, INFRA-DEV signatories,  </a:t>
            </a:r>
          </a:p>
          <a:p>
            <a:r>
              <a:rPr lang="en-US" dirty="0">
                <a:latin typeface="Calibri" panose="020F0502020204030204" pitchFamily="34" charset="0"/>
                <a:cs typeface="Calibri" panose="020F0502020204030204" pitchFamily="34" charset="0"/>
              </a:rPr>
              <a:t>+ Research Units created by members of the ET Proto-Collaboration, included in the ET membership </a:t>
            </a:r>
            <a:r>
              <a:rPr lang="de-DE" dirty="0" err="1">
                <a:latin typeface="Calibri" panose="020F0502020204030204" pitchFamily="34" charset="0"/>
                <a:cs typeface="Calibri" panose="020F0502020204030204" pitchFamily="34" charset="0"/>
              </a:rPr>
              <a:t>database</a:t>
            </a:r>
            <a:r>
              <a:rPr lang="de-D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fulfilling the requirements are automatically accepted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Minimal Contribution per member = 0.1 FRTEs </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Minimal contribution per RU = 1.5 FRTEs in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year (2 FRTEs &gt;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year )</a:t>
            </a:r>
          </a:p>
          <a:p>
            <a:endParaRPr lang="en-US"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Exceptional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cases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individuals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can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join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Science Forum</a:t>
            </a:r>
          </a:p>
        </p:txBody>
      </p:sp>
      <p:sp>
        <p:nvSpPr>
          <p:cNvPr id="5" name="Textfeld 4">
            <a:extLst>
              <a:ext uri="{FF2B5EF4-FFF2-40B4-BE49-F238E27FC236}">
                <a16:creationId xmlns:a16="http://schemas.microsoft.com/office/drawing/2014/main" id="{1C70E6EE-5AE5-4689-804E-45579793A273}"/>
              </a:ext>
            </a:extLst>
          </p:cNvPr>
          <p:cNvSpPr txBox="1"/>
          <p:nvPr/>
        </p:nvSpPr>
        <p:spPr>
          <a:xfrm>
            <a:off x="701336" y="6383044"/>
            <a:ext cx="3573671" cy="369332"/>
          </a:xfrm>
          <a:prstGeom prst="rect">
            <a:avLst/>
          </a:prstGeom>
          <a:noFill/>
        </p:spPr>
        <p:txBody>
          <a:bodyPr wrap="none" rtlCol="0">
            <a:spAutoFit/>
          </a:bodyPr>
          <a:lstStyle/>
          <a:p>
            <a:r>
              <a:rPr lang="de-DE" dirty="0"/>
              <a:t>FRTE = </a:t>
            </a:r>
            <a:r>
              <a:rPr lang="de-DE" dirty="0" err="1"/>
              <a:t>Full</a:t>
            </a:r>
            <a:r>
              <a:rPr lang="de-DE" dirty="0"/>
              <a:t> time </a:t>
            </a:r>
            <a:r>
              <a:rPr lang="de-DE" dirty="0" err="1"/>
              <a:t>research</a:t>
            </a:r>
            <a:r>
              <a:rPr lang="de-DE" dirty="0"/>
              <a:t> </a:t>
            </a:r>
            <a:r>
              <a:rPr lang="de-DE" dirty="0" err="1"/>
              <a:t>equivalent</a:t>
            </a:r>
            <a:endParaRPr lang="de-DE" dirty="0"/>
          </a:p>
        </p:txBody>
      </p:sp>
      <p:sp>
        <p:nvSpPr>
          <p:cNvPr id="6" name="Textfeld 5">
            <a:extLst>
              <a:ext uri="{FF2B5EF4-FFF2-40B4-BE49-F238E27FC236}">
                <a16:creationId xmlns:a16="http://schemas.microsoft.com/office/drawing/2014/main" id="{30205379-1E37-4443-B9A7-93ACAB6F47D7}"/>
              </a:ext>
            </a:extLst>
          </p:cNvPr>
          <p:cNvSpPr txBox="1"/>
          <p:nvPr/>
        </p:nvSpPr>
        <p:spPr>
          <a:xfrm>
            <a:off x="9104041" y="3937624"/>
            <a:ext cx="2558073" cy="646331"/>
          </a:xfrm>
          <a:prstGeom prst="rect">
            <a:avLst/>
          </a:prstGeom>
          <a:noFill/>
          <a:ln>
            <a:solidFill>
              <a:schemeClr val="accent1">
                <a:shade val="50000"/>
              </a:schemeClr>
            </a:solidFill>
          </a:ln>
        </p:spPr>
        <p:txBody>
          <a:bodyPr wrap="none" rtlCol="0">
            <a:spAutoFit/>
          </a:bodyPr>
          <a:lstStyle/>
          <a:p>
            <a:r>
              <a:rPr lang="de-DE" dirty="0"/>
              <a:t>* Min(PhD) = 0.3 FRTE</a:t>
            </a:r>
            <a:br>
              <a:rPr lang="de-DE" dirty="0"/>
            </a:br>
            <a:r>
              <a:rPr lang="de-DE" dirty="0"/>
              <a:t>Min(RU </a:t>
            </a:r>
            <a:r>
              <a:rPr lang="de-DE" dirty="0" err="1"/>
              <a:t>chair</a:t>
            </a:r>
            <a:r>
              <a:rPr lang="de-DE" dirty="0"/>
              <a:t>) = 0.3 FRTE </a:t>
            </a:r>
          </a:p>
        </p:txBody>
      </p:sp>
    </p:spTree>
    <p:extLst>
      <p:ext uri="{BB962C8B-B14F-4D97-AF65-F5344CB8AC3E}">
        <p14:creationId xmlns:p14="http://schemas.microsoft.com/office/powerpoint/2010/main" val="66104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FC608-DFC9-4F23-9DA5-FD5855BF8871}"/>
              </a:ext>
            </a:extLst>
          </p:cNvPr>
          <p:cNvSpPr>
            <a:spLocks noGrp="1"/>
          </p:cNvSpPr>
          <p:nvPr>
            <p:ph type="title"/>
          </p:nvPr>
        </p:nvSpPr>
        <p:spPr/>
        <p:txBody>
          <a:bodyPr/>
          <a:lstStyle/>
          <a:p>
            <a:r>
              <a:rPr lang="de-DE" dirty="0" err="1"/>
              <a:t>Joining</a:t>
            </a:r>
            <a:r>
              <a:rPr lang="de-DE" dirty="0"/>
              <a:t> </a:t>
            </a:r>
            <a:r>
              <a:rPr lang="de-DE" dirty="0" err="1"/>
              <a:t>the</a:t>
            </a:r>
            <a:r>
              <a:rPr lang="de-DE" dirty="0"/>
              <a:t> ET </a:t>
            </a:r>
            <a:r>
              <a:rPr lang="de-DE" dirty="0" err="1"/>
              <a:t>Collaboration</a:t>
            </a:r>
            <a:endParaRPr lang="de-DE" dirty="0"/>
          </a:p>
        </p:txBody>
      </p:sp>
      <p:sp>
        <p:nvSpPr>
          <p:cNvPr id="3" name="Rechteck 2">
            <a:extLst>
              <a:ext uri="{FF2B5EF4-FFF2-40B4-BE49-F238E27FC236}">
                <a16:creationId xmlns:a16="http://schemas.microsoft.com/office/drawing/2014/main" id="{03DD5D32-1DA4-42B0-B485-93984847A356}"/>
              </a:ext>
            </a:extLst>
          </p:cNvPr>
          <p:cNvSpPr/>
          <p:nvPr/>
        </p:nvSpPr>
        <p:spPr>
          <a:xfrm>
            <a:off x="543574" y="1014798"/>
            <a:ext cx="9420558" cy="3231654"/>
          </a:xfrm>
          <a:prstGeom prst="rect">
            <a:avLst/>
          </a:prstGeom>
        </p:spPr>
        <p:txBody>
          <a:bodyPr wrap="square">
            <a:spAutoFit/>
          </a:bodyPr>
          <a:lstStyle/>
          <a:p>
            <a:r>
              <a:rPr lang="en-US" sz="2400" b="1" dirty="0">
                <a:latin typeface="CMBX10"/>
              </a:rPr>
              <a:t>Joining a Research Unit</a:t>
            </a:r>
          </a:p>
          <a:p>
            <a:endParaRPr lang="en-US" dirty="0">
              <a:latin typeface="CMBX10"/>
            </a:endParaRPr>
          </a:p>
          <a:p>
            <a:r>
              <a:rPr lang="en-US" dirty="0">
                <a:solidFill>
                  <a:srgbClr val="5B9BD5"/>
                </a:solidFill>
                <a:latin typeface="CMBX10"/>
              </a:rPr>
              <a:t>The standard way to </a:t>
            </a:r>
            <a:r>
              <a:rPr lang="en-US" b="1" dirty="0">
                <a:solidFill>
                  <a:srgbClr val="5B9BD5"/>
                </a:solidFill>
                <a:latin typeface="CMBX10"/>
              </a:rPr>
              <a:t>become an ET member </a:t>
            </a:r>
            <a:r>
              <a:rPr lang="en-US" b="1" dirty="0">
                <a:solidFill>
                  <a:srgbClr val="5B9BD5"/>
                </a:solidFill>
                <a:latin typeface="CMR10"/>
              </a:rPr>
              <a:t>is through the affiliation to an existing RU</a:t>
            </a:r>
            <a:r>
              <a:rPr lang="en-US" dirty="0">
                <a:solidFill>
                  <a:srgbClr val="5B9BD5"/>
                </a:solidFill>
                <a:latin typeface="CMR10"/>
              </a:rPr>
              <a:t>. </a:t>
            </a:r>
          </a:p>
          <a:p>
            <a:r>
              <a:rPr lang="en-US" dirty="0">
                <a:solidFill>
                  <a:srgbClr val="5B9BD5"/>
                </a:solidFill>
                <a:latin typeface="CMR10"/>
              </a:rPr>
              <a:t>The </a:t>
            </a:r>
            <a:r>
              <a:rPr lang="en-US" b="1" dirty="0">
                <a:solidFill>
                  <a:srgbClr val="5B9BD5"/>
                </a:solidFill>
                <a:latin typeface="CMR10"/>
              </a:rPr>
              <a:t>RU leader must confirm </a:t>
            </a:r>
            <a:r>
              <a:rPr lang="en-US" dirty="0">
                <a:solidFill>
                  <a:srgbClr val="5B9BD5"/>
                </a:solidFill>
                <a:latin typeface="CMR10"/>
              </a:rPr>
              <a:t>that the applicant is a member of the RU, </a:t>
            </a:r>
          </a:p>
          <a:p>
            <a:r>
              <a:rPr lang="en-US" b="1" dirty="0">
                <a:solidFill>
                  <a:srgbClr val="5B9BD5"/>
                </a:solidFill>
                <a:latin typeface="CMR10"/>
              </a:rPr>
              <a:t>specify the topic </a:t>
            </a:r>
            <a:r>
              <a:rPr lang="en-US" dirty="0">
                <a:solidFill>
                  <a:srgbClr val="5B9BD5"/>
                </a:solidFill>
                <a:latin typeface="CMR10"/>
              </a:rPr>
              <a:t>the applicant will work on and </a:t>
            </a:r>
          </a:p>
          <a:p>
            <a:r>
              <a:rPr lang="en-US" b="1" dirty="0">
                <a:solidFill>
                  <a:srgbClr val="5B9BD5"/>
                </a:solidFill>
                <a:latin typeface="CMR10"/>
              </a:rPr>
              <a:t>state the FRTE share </a:t>
            </a:r>
            <a:r>
              <a:rPr lang="en-US" dirty="0">
                <a:solidFill>
                  <a:srgbClr val="5B9BD5"/>
                </a:solidFill>
                <a:latin typeface="CMR10"/>
              </a:rPr>
              <a:t>committed to the collaboration by entering the required data into the ET membership database. </a:t>
            </a:r>
          </a:p>
          <a:p>
            <a:r>
              <a:rPr lang="en-US" dirty="0">
                <a:solidFill>
                  <a:srgbClr val="5B9BD5"/>
                </a:solidFill>
                <a:latin typeface="CMR10"/>
              </a:rPr>
              <a:t>It is the responsibility of the RU leader to </a:t>
            </a:r>
            <a:r>
              <a:rPr lang="en-US" b="1" dirty="0">
                <a:solidFill>
                  <a:srgbClr val="5B9BD5"/>
                </a:solidFill>
                <a:latin typeface="CMR10"/>
              </a:rPr>
              <a:t>forward the information </a:t>
            </a:r>
            <a:r>
              <a:rPr lang="en-US" dirty="0">
                <a:solidFill>
                  <a:srgbClr val="5B9BD5"/>
                </a:solidFill>
                <a:latin typeface="CMR10"/>
              </a:rPr>
              <a:t>about a new member </a:t>
            </a:r>
            <a:r>
              <a:rPr lang="en-US" b="1" dirty="0">
                <a:solidFill>
                  <a:srgbClr val="5B9BD5"/>
                </a:solidFill>
                <a:latin typeface="CMR10"/>
              </a:rPr>
              <a:t>to the appropriate work units </a:t>
            </a:r>
            <a:r>
              <a:rPr lang="en-US" dirty="0">
                <a:solidFill>
                  <a:srgbClr val="5B9BD5"/>
                </a:solidFill>
                <a:latin typeface="CMR10"/>
              </a:rPr>
              <a:t>to which the new member contributes.</a:t>
            </a:r>
          </a:p>
          <a:p>
            <a:endParaRPr lang="en-US" dirty="0">
              <a:solidFill>
                <a:srgbClr val="5B9BD5"/>
              </a:solidFill>
              <a:latin typeface="CMR10"/>
            </a:endParaRPr>
          </a:p>
          <a:p>
            <a:endParaRPr lang="de-DE" dirty="0">
              <a:solidFill>
                <a:srgbClr val="5B9BD5"/>
              </a:solidFill>
            </a:endParaRPr>
          </a:p>
        </p:txBody>
      </p:sp>
      <p:sp>
        <p:nvSpPr>
          <p:cNvPr id="4" name="Rechteck 3">
            <a:extLst>
              <a:ext uri="{FF2B5EF4-FFF2-40B4-BE49-F238E27FC236}">
                <a16:creationId xmlns:a16="http://schemas.microsoft.com/office/drawing/2014/main" id="{807137EB-1CD9-4847-95BA-EE76342B6CA2}"/>
              </a:ext>
            </a:extLst>
          </p:cNvPr>
          <p:cNvSpPr/>
          <p:nvPr/>
        </p:nvSpPr>
        <p:spPr>
          <a:xfrm>
            <a:off x="544468" y="4010205"/>
            <a:ext cx="10280635" cy="2585323"/>
          </a:xfrm>
          <a:prstGeom prst="rect">
            <a:avLst/>
          </a:prstGeom>
        </p:spPr>
        <p:txBody>
          <a:bodyPr wrap="square">
            <a:spAutoFit/>
          </a:bodyPr>
          <a:lstStyle/>
          <a:p>
            <a:r>
              <a:rPr lang="en-GB" b="1" dirty="0"/>
              <a:t>79 Research Units with a total of 1238 members </a:t>
            </a:r>
            <a:r>
              <a:rPr lang="en-GB" dirty="0"/>
              <a:t>applied for membership,</a:t>
            </a:r>
          </a:p>
          <a:p>
            <a:r>
              <a:rPr lang="en-GB" dirty="0"/>
              <a:t>stating a total of ca. 280 FRTEs  (Mind: FRTE ≠ FTE)</a:t>
            </a:r>
          </a:p>
          <a:p>
            <a:endParaRPr lang="en-GB" dirty="0"/>
          </a:p>
          <a:p>
            <a:r>
              <a:rPr lang="en-GB" dirty="0"/>
              <a:t>A small committee of four ET SC members checked the applications. </a:t>
            </a:r>
          </a:p>
          <a:p>
            <a:r>
              <a:rPr lang="en-GB" dirty="0"/>
              <a:t>RUs applying from institutions that signed the consortium agreement, are INFRA-DEV members or were already ET Proto-Collaboration members were accepted.</a:t>
            </a:r>
          </a:p>
          <a:p>
            <a:r>
              <a:rPr lang="en-GB" dirty="0"/>
              <a:t>16 cases initially did not fulfil the requirements for immediate acceptance, 5 have been amended by now.</a:t>
            </a:r>
          </a:p>
          <a:p>
            <a:endParaRPr lang="en-GB" dirty="0"/>
          </a:p>
          <a:p>
            <a:r>
              <a:rPr lang="en-GB" dirty="0"/>
              <a:t>The </a:t>
            </a:r>
            <a:r>
              <a:rPr lang="en-GB" b="1" dirty="0"/>
              <a:t>Collaboration Board </a:t>
            </a:r>
            <a:r>
              <a:rPr lang="en-GB" dirty="0"/>
              <a:t>will discuss the other cases tomorrow in its </a:t>
            </a:r>
            <a:r>
              <a:rPr lang="en-GB" b="1" dirty="0"/>
              <a:t>kick-off session</a:t>
            </a:r>
            <a:r>
              <a:rPr lang="en-GB" dirty="0"/>
              <a:t>.</a:t>
            </a:r>
          </a:p>
        </p:txBody>
      </p:sp>
    </p:spTree>
    <p:extLst>
      <p:ext uri="{BB962C8B-B14F-4D97-AF65-F5344CB8AC3E}">
        <p14:creationId xmlns:p14="http://schemas.microsoft.com/office/powerpoint/2010/main" val="332287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5C18B-833D-4D7B-9C4F-F5E1AE8DE69A}"/>
              </a:ext>
            </a:extLst>
          </p:cNvPr>
          <p:cNvSpPr>
            <a:spLocks noGrp="1"/>
          </p:cNvSpPr>
          <p:nvPr>
            <p:ph type="title"/>
          </p:nvPr>
        </p:nvSpPr>
        <p:spPr/>
        <p:txBody>
          <a:bodyPr/>
          <a:lstStyle/>
          <a:p>
            <a:r>
              <a:rPr lang="de-DE" dirty="0" err="1"/>
              <a:t>Joining</a:t>
            </a:r>
            <a:r>
              <a:rPr lang="de-DE" dirty="0"/>
              <a:t> </a:t>
            </a:r>
            <a:r>
              <a:rPr lang="de-DE" dirty="0" err="1"/>
              <a:t>the</a:t>
            </a:r>
            <a:r>
              <a:rPr lang="de-DE" dirty="0"/>
              <a:t> ET </a:t>
            </a:r>
            <a:r>
              <a:rPr lang="de-DE" dirty="0" err="1"/>
              <a:t>Collaboration</a:t>
            </a:r>
            <a:endParaRPr lang="de-DE" dirty="0"/>
          </a:p>
        </p:txBody>
      </p:sp>
      <p:sp>
        <p:nvSpPr>
          <p:cNvPr id="3" name="Textfeld 2">
            <a:extLst>
              <a:ext uri="{FF2B5EF4-FFF2-40B4-BE49-F238E27FC236}">
                <a16:creationId xmlns:a16="http://schemas.microsoft.com/office/drawing/2014/main" id="{E6682BBD-6514-4F87-A32C-F0676AF289A5}"/>
              </a:ext>
            </a:extLst>
          </p:cNvPr>
          <p:cNvSpPr txBox="1"/>
          <p:nvPr/>
        </p:nvSpPr>
        <p:spPr>
          <a:xfrm>
            <a:off x="701336" y="1096230"/>
            <a:ext cx="2061205" cy="461665"/>
          </a:xfrm>
          <a:prstGeom prst="rect">
            <a:avLst/>
          </a:prstGeom>
          <a:noFill/>
        </p:spPr>
        <p:txBody>
          <a:bodyPr wrap="none" rtlCol="0">
            <a:spAutoFit/>
          </a:bodyPr>
          <a:lstStyle/>
          <a:p>
            <a:r>
              <a:rPr lang="de-DE" sz="2400" b="1" dirty="0" err="1"/>
              <a:t>Forming</a:t>
            </a:r>
            <a:r>
              <a:rPr lang="de-DE" sz="2400" b="1" dirty="0"/>
              <a:t> an RU</a:t>
            </a:r>
            <a:endParaRPr lang="de-DE" dirty="0"/>
          </a:p>
        </p:txBody>
      </p:sp>
      <p:sp>
        <p:nvSpPr>
          <p:cNvPr id="7" name="Rechteck 6">
            <a:extLst>
              <a:ext uri="{FF2B5EF4-FFF2-40B4-BE49-F238E27FC236}">
                <a16:creationId xmlns:a16="http://schemas.microsoft.com/office/drawing/2014/main" id="{0E53E3C5-18CA-4807-B879-A4AAFD095666}"/>
              </a:ext>
            </a:extLst>
          </p:cNvPr>
          <p:cNvSpPr/>
          <p:nvPr/>
        </p:nvSpPr>
        <p:spPr>
          <a:xfrm>
            <a:off x="701335" y="1780304"/>
            <a:ext cx="10214903" cy="3970318"/>
          </a:xfrm>
          <a:prstGeom prst="rect">
            <a:avLst/>
          </a:prstGeom>
        </p:spPr>
        <p:txBody>
          <a:bodyPr wrap="square">
            <a:spAutoFit/>
          </a:bodyPr>
          <a:lstStyle/>
          <a:p>
            <a:r>
              <a:rPr lang="en-US" dirty="0">
                <a:solidFill>
                  <a:srgbClr val="000000"/>
                </a:solidFill>
                <a:latin typeface="CMBX10"/>
              </a:rPr>
              <a:t>Applicants for the inclusion of a new RU in the Collaboration </a:t>
            </a:r>
            <a:r>
              <a:rPr lang="en-US" dirty="0">
                <a:solidFill>
                  <a:srgbClr val="000000"/>
                </a:solidFill>
                <a:latin typeface="CMR10"/>
              </a:rPr>
              <a:t>must </a:t>
            </a:r>
            <a:r>
              <a:rPr lang="en-US" b="1" dirty="0">
                <a:solidFill>
                  <a:srgbClr val="000000"/>
                </a:solidFill>
                <a:latin typeface="CMR10"/>
              </a:rPr>
              <a:t>contact the Executive Board </a:t>
            </a:r>
            <a:r>
              <a:rPr lang="de-DE" dirty="0"/>
              <a:t>in </a:t>
            </a:r>
            <a:r>
              <a:rPr lang="de-DE" dirty="0" err="1"/>
              <a:t>advance</a:t>
            </a:r>
            <a:r>
              <a:rPr lang="de-DE" dirty="0"/>
              <a:t> </a:t>
            </a:r>
            <a:r>
              <a:rPr lang="en-US" dirty="0">
                <a:solidFill>
                  <a:srgbClr val="000000"/>
                </a:solidFill>
                <a:latin typeface="CMR10"/>
              </a:rPr>
              <a:t>and present their contribution proposal. </a:t>
            </a:r>
          </a:p>
          <a:p>
            <a:r>
              <a:rPr lang="en-US" dirty="0">
                <a:solidFill>
                  <a:srgbClr val="000000"/>
                </a:solidFill>
                <a:latin typeface="CMR10"/>
              </a:rPr>
              <a:t>The EB can delegate the discussion of support of the proposal to a division or a working group of a Specific Board. </a:t>
            </a:r>
            <a:r>
              <a:rPr lang="en-US" b="1" dirty="0">
                <a:solidFill>
                  <a:srgbClr val="000000"/>
                </a:solidFill>
                <a:latin typeface="CMR10"/>
              </a:rPr>
              <a:t>If the request is supported, the EB proposes the inclusion of the new RU to the CB</a:t>
            </a:r>
            <a:r>
              <a:rPr lang="en-US" dirty="0">
                <a:solidFill>
                  <a:srgbClr val="000000"/>
                </a:solidFill>
                <a:latin typeface="CMR10"/>
              </a:rPr>
              <a:t>. </a:t>
            </a:r>
          </a:p>
          <a:p>
            <a:r>
              <a:rPr lang="en-US" dirty="0">
                <a:solidFill>
                  <a:srgbClr val="000000"/>
                </a:solidFill>
                <a:latin typeface="CMR10"/>
              </a:rPr>
              <a:t>The applicant must then present the proposed work, the qualification of the RU, and the pledged FRTEs to the CB. </a:t>
            </a:r>
          </a:p>
          <a:p>
            <a:r>
              <a:rPr lang="en-US" dirty="0">
                <a:solidFill>
                  <a:srgbClr val="000000"/>
                </a:solidFill>
                <a:latin typeface="CMR10"/>
              </a:rPr>
              <a:t>The proposed contribution should serve the objectives of ET as defined by the Core </a:t>
            </a:r>
            <a:r>
              <a:rPr lang="en-US" dirty="0" err="1">
                <a:solidFill>
                  <a:srgbClr val="000000"/>
                </a:solidFill>
                <a:latin typeface="CMR10"/>
              </a:rPr>
              <a:t>Programme</a:t>
            </a:r>
            <a:r>
              <a:rPr lang="en-US" dirty="0">
                <a:solidFill>
                  <a:srgbClr val="000000"/>
                </a:solidFill>
                <a:latin typeface="CMR10"/>
              </a:rPr>
              <a:t> Committee (once existent). </a:t>
            </a:r>
          </a:p>
          <a:p>
            <a:endParaRPr lang="en-US" dirty="0">
              <a:solidFill>
                <a:srgbClr val="000000"/>
              </a:solidFill>
              <a:latin typeface="CMR10"/>
            </a:endParaRPr>
          </a:p>
          <a:p>
            <a:r>
              <a:rPr lang="en-US" dirty="0">
                <a:solidFill>
                  <a:srgbClr val="000000"/>
                </a:solidFill>
                <a:latin typeface="CMR10"/>
              </a:rPr>
              <a:t>Exceptions can be decided by the CB.</a:t>
            </a:r>
          </a:p>
          <a:p>
            <a:endParaRPr lang="en-US" dirty="0">
              <a:solidFill>
                <a:srgbClr val="000000"/>
              </a:solidFill>
              <a:latin typeface="CMR10"/>
            </a:endParaRPr>
          </a:p>
          <a:p>
            <a:r>
              <a:rPr lang="en-US" dirty="0"/>
              <a:t>New RU membership applications shall be voted on with a lead time of at least one week at the next CB meeting. If the vote is positive, the new member is accepted into the Collaboration for a one-year test phase, after which the RU's performance is evaluated.</a:t>
            </a:r>
            <a:endParaRPr lang="de-DE" dirty="0"/>
          </a:p>
        </p:txBody>
      </p:sp>
    </p:spTree>
    <p:extLst>
      <p:ext uri="{BB962C8B-B14F-4D97-AF65-F5344CB8AC3E}">
        <p14:creationId xmlns:p14="http://schemas.microsoft.com/office/powerpoint/2010/main" val="221024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78A8-87C6-4383-ACF7-11954BC0136C}"/>
              </a:ext>
            </a:extLst>
          </p:cNvPr>
          <p:cNvSpPr>
            <a:spLocks noGrp="1"/>
          </p:cNvSpPr>
          <p:nvPr>
            <p:ph type="title"/>
          </p:nvPr>
        </p:nvSpPr>
        <p:spPr/>
        <p:txBody>
          <a:bodyPr/>
          <a:lstStyle/>
          <a:p>
            <a:r>
              <a:rPr lang="de-DE" dirty="0" err="1"/>
              <a:t>Joining</a:t>
            </a:r>
            <a:r>
              <a:rPr lang="de-DE" dirty="0"/>
              <a:t> </a:t>
            </a:r>
            <a:r>
              <a:rPr lang="de-DE" dirty="0" err="1"/>
              <a:t>the</a:t>
            </a:r>
            <a:r>
              <a:rPr lang="de-DE" dirty="0"/>
              <a:t> ET </a:t>
            </a:r>
            <a:r>
              <a:rPr lang="de-DE" dirty="0" err="1"/>
              <a:t>Collaboration</a:t>
            </a:r>
            <a:endParaRPr lang="de-DE" dirty="0"/>
          </a:p>
        </p:txBody>
      </p:sp>
      <p:sp>
        <p:nvSpPr>
          <p:cNvPr id="3" name="Rechteck 2">
            <a:extLst>
              <a:ext uri="{FF2B5EF4-FFF2-40B4-BE49-F238E27FC236}">
                <a16:creationId xmlns:a16="http://schemas.microsoft.com/office/drawing/2014/main" id="{C9C6F8EC-27B8-410A-9C44-1C3BF70718CB}"/>
              </a:ext>
            </a:extLst>
          </p:cNvPr>
          <p:cNvSpPr/>
          <p:nvPr/>
        </p:nvSpPr>
        <p:spPr>
          <a:xfrm>
            <a:off x="543574" y="1120427"/>
            <a:ext cx="10598907" cy="1200329"/>
          </a:xfrm>
          <a:prstGeom prst="rect">
            <a:avLst/>
          </a:prstGeom>
        </p:spPr>
        <p:txBody>
          <a:bodyPr wrap="square">
            <a:spAutoFit/>
          </a:bodyPr>
          <a:lstStyle/>
          <a:p>
            <a:r>
              <a:rPr lang="en-US" b="1" dirty="0">
                <a:solidFill>
                  <a:srgbClr val="5B9BD5"/>
                </a:solidFill>
                <a:latin typeface="CMBX10"/>
              </a:rPr>
              <a:t>Individual applicants </a:t>
            </a:r>
            <a:r>
              <a:rPr lang="en-US" dirty="0">
                <a:solidFill>
                  <a:srgbClr val="5B9BD5"/>
                </a:solidFill>
                <a:latin typeface="CMBX10"/>
              </a:rPr>
              <a:t>that are not associated to an ET RU </a:t>
            </a:r>
            <a:r>
              <a:rPr lang="en-US" dirty="0">
                <a:solidFill>
                  <a:srgbClr val="5B9BD5"/>
                </a:solidFill>
                <a:latin typeface="CMR10"/>
              </a:rPr>
              <a:t> can become members of</a:t>
            </a:r>
          </a:p>
          <a:p>
            <a:r>
              <a:rPr lang="en-US" dirty="0">
                <a:solidFill>
                  <a:srgbClr val="5B9BD5"/>
                </a:solidFill>
                <a:latin typeface="CMR10"/>
              </a:rPr>
              <a:t>the ET Collaboration through the Collaboration's </a:t>
            </a:r>
            <a:r>
              <a:rPr lang="en-US" b="1" dirty="0">
                <a:solidFill>
                  <a:srgbClr val="5B9BD5"/>
                </a:solidFill>
                <a:latin typeface="CMR10"/>
              </a:rPr>
              <a:t>Science Forum</a:t>
            </a:r>
            <a:r>
              <a:rPr lang="en-US" dirty="0">
                <a:solidFill>
                  <a:srgbClr val="5B9BD5"/>
                </a:solidFill>
                <a:latin typeface="CMR10"/>
              </a:rPr>
              <a:t>.</a:t>
            </a:r>
          </a:p>
          <a:p>
            <a:endParaRPr lang="en-US" dirty="0">
              <a:solidFill>
                <a:srgbClr val="5B9BD5"/>
              </a:solidFill>
              <a:latin typeface="CMR10"/>
            </a:endParaRPr>
          </a:p>
          <a:p>
            <a:r>
              <a:rPr lang="en-US" dirty="0">
                <a:latin typeface="CMR10"/>
                <a:sym typeface="Wingdings" panose="05000000000000000000" pitchFamily="2" charset="2"/>
              </a:rPr>
              <a:t> Slide on Science Forum</a:t>
            </a:r>
            <a:endParaRPr lang="en-US" dirty="0">
              <a:latin typeface="CMR10"/>
            </a:endParaRPr>
          </a:p>
        </p:txBody>
      </p:sp>
    </p:spTree>
    <p:extLst>
      <p:ext uri="{BB962C8B-B14F-4D97-AF65-F5344CB8AC3E}">
        <p14:creationId xmlns:p14="http://schemas.microsoft.com/office/powerpoint/2010/main" val="144177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37FF2-FED2-40C5-92B7-CE2DE3943B33}"/>
              </a:ext>
            </a:extLst>
          </p:cNvPr>
          <p:cNvSpPr>
            <a:spLocks noGrp="1"/>
          </p:cNvSpPr>
          <p:nvPr>
            <p:ph type="title"/>
          </p:nvPr>
        </p:nvSpPr>
        <p:spPr/>
        <p:txBody>
          <a:bodyPr/>
          <a:lstStyle/>
          <a:p>
            <a:r>
              <a:rPr lang="de-DE" dirty="0">
                <a:latin typeface="CMBX10"/>
              </a:rPr>
              <a:t>Membership Termination</a:t>
            </a:r>
            <a:endParaRPr lang="de-DE" dirty="0"/>
          </a:p>
        </p:txBody>
      </p:sp>
      <p:sp>
        <p:nvSpPr>
          <p:cNvPr id="3" name="Rechteck 2">
            <a:extLst>
              <a:ext uri="{FF2B5EF4-FFF2-40B4-BE49-F238E27FC236}">
                <a16:creationId xmlns:a16="http://schemas.microsoft.com/office/drawing/2014/main" id="{C7AFB77E-58BF-45CE-9814-E8AF75AC26B7}"/>
              </a:ext>
            </a:extLst>
          </p:cNvPr>
          <p:cNvSpPr/>
          <p:nvPr/>
        </p:nvSpPr>
        <p:spPr>
          <a:xfrm>
            <a:off x="543574" y="1325023"/>
            <a:ext cx="8062813" cy="3139321"/>
          </a:xfrm>
          <a:prstGeom prst="rect">
            <a:avLst/>
          </a:prstGeom>
        </p:spPr>
        <p:txBody>
          <a:bodyPr wrap="square">
            <a:spAutoFit/>
          </a:bodyPr>
          <a:lstStyle/>
          <a:p>
            <a:r>
              <a:rPr lang="en-US" b="1" dirty="0">
                <a:latin typeface="CMBX10"/>
              </a:rPr>
              <a:t>Voluntary:</a:t>
            </a:r>
          </a:p>
          <a:p>
            <a:r>
              <a:rPr lang="en-US" dirty="0">
                <a:latin typeface="CMR10"/>
              </a:rPr>
              <a:t>Members of the Collaboration may terminate their Collaboration membership at any time at their own request. The details of the existing procedure and the consequences thereof shall be worked out by a committee convened by the Collaboration Board.</a:t>
            </a:r>
          </a:p>
          <a:p>
            <a:endParaRPr lang="en-US" dirty="0">
              <a:latin typeface="CMR10"/>
            </a:endParaRPr>
          </a:p>
          <a:p>
            <a:r>
              <a:rPr lang="en-US" b="1" dirty="0">
                <a:latin typeface="CMBX10"/>
              </a:rPr>
              <a:t>Expulsion:</a:t>
            </a:r>
          </a:p>
          <a:p>
            <a:r>
              <a:rPr lang="en-US" dirty="0">
                <a:latin typeface="CMR10"/>
              </a:rPr>
              <a:t>In the event of serious or repeated violations of the Code of Conduct or a period of persistent non-performance in Collaboration activities, as evaluated by the CAD Committee, the Collaboration Board may, as a last resort, if other mitigation measures fail, expel members from the Collaboration by a qualified </a:t>
            </a:r>
            <a:r>
              <a:rPr lang="de-DE" dirty="0" err="1">
                <a:latin typeface="CMR10"/>
              </a:rPr>
              <a:t>majority</a:t>
            </a:r>
            <a:r>
              <a:rPr lang="de-DE" dirty="0">
                <a:latin typeface="CMR10"/>
              </a:rPr>
              <a:t> </a:t>
            </a:r>
            <a:r>
              <a:rPr lang="de-DE" dirty="0" err="1">
                <a:latin typeface="CMR10"/>
              </a:rPr>
              <a:t>of</a:t>
            </a:r>
            <a:r>
              <a:rPr lang="de-DE" dirty="0">
                <a:latin typeface="CMR10"/>
              </a:rPr>
              <a:t> 75%.</a:t>
            </a:r>
            <a:endParaRPr lang="de-DE" dirty="0"/>
          </a:p>
        </p:txBody>
      </p:sp>
    </p:spTree>
    <p:extLst>
      <p:ext uri="{BB962C8B-B14F-4D97-AF65-F5344CB8AC3E}">
        <p14:creationId xmlns:p14="http://schemas.microsoft.com/office/powerpoint/2010/main" val="111500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445D5E-774C-4051-AA6B-1C0D9A7D3F9F}"/>
              </a:ext>
            </a:extLst>
          </p:cNvPr>
          <p:cNvSpPr>
            <a:spLocks noGrp="1"/>
          </p:cNvSpPr>
          <p:nvPr>
            <p:ph type="title"/>
          </p:nvPr>
        </p:nvSpPr>
        <p:spPr>
          <a:xfrm>
            <a:off x="992221" y="0"/>
            <a:ext cx="10261752" cy="643929"/>
          </a:xfrm>
        </p:spPr>
        <p:txBody>
          <a:bodyPr/>
          <a:lstStyle/>
          <a:p>
            <a:r>
              <a:rPr lang="de-DE" b="1" dirty="0"/>
              <a:t>Einstein </a:t>
            </a:r>
            <a:r>
              <a:rPr lang="de-DE" b="1" dirty="0" err="1"/>
              <a:t>Telescope</a:t>
            </a:r>
            <a:r>
              <a:rPr lang="de-DE" b="1" dirty="0"/>
              <a:t> </a:t>
            </a:r>
            <a:r>
              <a:rPr lang="de-DE" b="1" dirty="0" err="1"/>
              <a:t>Organigram</a:t>
            </a:r>
            <a:endParaRPr lang="de-DE" b="1" dirty="0"/>
          </a:p>
        </p:txBody>
      </p:sp>
      <p:sp>
        <p:nvSpPr>
          <p:cNvPr id="262" name="Rechteck: abgerundete Ecken 261">
            <a:extLst>
              <a:ext uri="{FF2B5EF4-FFF2-40B4-BE49-F238E27FC236}">
                <a16:creationId xmlns:a16="http://schemas.microsoft.com/office/drawing/2014/main" id="{621BCE33-3E1A-4DAF-866B-A861AF5EDD69}"/>
              </a:ext>
            </a:extLst>
          </p:cNvPr>
          <p:cNvSpPr/>
          <p:nvPr/>
        </p:nvSpPr>
        <p:spPr>
          <a:xfrm>
            <a:off x="4015380" y="2584301"/>
            <a:ext cx="6065581" cy="4047852"/>
          </a:xfrm>
          <a:prstGeom prst="roundRect">
            <a:avLst>
              <a:gd name="adj" fmla="val 3372"/>
            </a:avLst>
          </a:prstGeom>
          <a:solidFill>
            <a:srgbClr val="DEEBF6"/>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263" name="Rechteck 262">
            <a:extLst>
              <a:ext uri="{FF2B5EF4-FFF2-40B4-BE49-F238E27FC236}">
                <a16:creationId xmlns:a16="http://schemas.microsoft.com/office/drawing/2014/main" id="{44BBDF19-B173-4064-ADEF-950BD5B90492}"/>
              </a:ext>
            </a:extLst>
          </p:cNvPr>
          <p:cNvSpPr/>
          <p:nvPr/>
        </p:nvSpPr>
        <p:spPr>
          <a:xfrm>
            <a:off x="3246328" y="4189466"/>
            <a:ext cx="858010" cy="356806"/>
          </a:xfrm>
          <a:prstGeom prst="rect">
            <a:avLst/>
          </a:prstGeom>
          <a:gradFill flip="none" rotWithShape="1">
            <a:gsLst>
              <a:gs pos="0">
                <a:srgbClr val="FBE5D6">
                  <a:alpha val="56000"/>
                </a:srgbClr>
              </a:gs>
              <a:gs pos="100000">
                <a:srgbClr val="81B2DF">
                  <a:alpha val="52000"/>
                </a:srgbClr>
              </a:gs>
              <a:gs pos="100000">
                <a:schemeClr val="accent1">
                  <a:lumMod val="100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264" name="Rechteck: abgerundete Ecken 263">
            <a:extLst>
              <a:ext uri="{FF2B5EF4-FFF2-40B4-BE49-F238E27FC236}">
                <a16:creationId xmlns:a16="http://schemas.microsoft.com/office/drawing/2014/main" id="{BE6AAB0A-C73E-4D2E-BCBC-85414B8513EF}"/>
              </a:ext>
            </a:extLst>
          </p:cNvPr>
          <p:cNvSpPr/>
          <p:nvPr/>
        </p:nvSpPr>
        <p:spPr>
          <a:xfrm>
            <a:off x="4104340" y="3709465"/>
            <a:ext cx="4383528" cy="2843118"/>
          </a:xfrm>
          <a:prstGeom prst="roundRect">
            <a:avLst>
              <a:gd name="adj" fmla="val 3293"/>
            </a:avLst>
          </a:prstGeom>
          <a:solidFill>
            <a:srgbClr val="81B2D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265" name="Textfeld 264">
            <a:extLst>
              <a:ext uri="{FF2B5EF4-FFF2-40B4-BE49-F238E27FC236}">
                <a16:creationId xmlns:a16="http://schemas.microsoft.com/office/drawing/2014/main" id="{C8917AC7-0332-45FC-B6AE-A261FC1744DF}"/>
              </a:ext>
            </a:extLst>
          </p:cNvPr>
          <p:cNvSpPr txBox="1"/>
          <p:nvPr/>
        </p:nvSpPr>
        <p:spPr>
          <a:xfrm>
            <a:off x="6199954" y="2617127"/>
            <a:ext cx="1792565" cy="251818"/>
          </a:xfrm>
          <a:prstGeom prst="rect">
            <a:avLst/>
          </a:prstGeom>
          <a:noFill/>
          <a:ln w="19050">
            <a:noFill/>
          </a:ln>
        </p:spPr>
        <p:txBody>
          <a:bodyPr wrap="square" rtlCol="0">
            <a:spAutoFit/>
          </a:bodyPr>
          <a:lstStyle/>
          <a:p>
            <a:r>
              <a:rPr lang="de-DE" sz="1200" b="1" dirty="0">
                <a:solidFill>
                  <a:srgbClr val="2F5597"/>
                </a:solidFill>
              </a:rPr>
              <a:t>ET </a:t>
            </a:r>
            <a:r>
              <a:rPr lang="de-DE" sz="1200" b="1" dirty="0" err="1">
                <a:solidFill>
                  <a:srgbClr val="2F5597"/>
                </a:solidFill>
              </a:rPr>
              <a:t>Collaboration</a:t>
            </a:r>
            <a:endParaRPr lang="de-DE" sz="1200" b="1" dirty="0">
              <a:solidFill>
                <a:srgbClr val="2F5597"/>
              </a:solidFill>
            </a:endParaRPr>
          </a:p>
        </p:txBody>
      </p:sp>
      <p:sp>
        <p:nvSpPr>
          <p:cNvPr id="266" name="Rechteck: abgerundete Ecken 265">
            <a:extLst>
              <a:ext uri="{FF2B5EF4-FFF2-40B4-BE49-F238E27FC236}">
                <a16:creationId xmlns:a16="http://schemas.microsoft.com/office/drawing/2014/main" id="{BBB08DBD-2AE6-4741-B9EA-C54B7D9C855B}"/>
              </a:ext>
            </a:extLst>
          </p:cNvPr>
          <p:cNvSpPr/>
          <p:nvPr/>
        </p:nvSpPr>
        <p:spPr>
          <a:xfrm>
            <a:off x="7341227" y="1504813"/>
            <a:ext cx="1244576" cy="718936"/>
          </a:xfrm>
          <a:prstGeom prst="roundRect">
            <a:avLst/>
          </a:prstGeom>
          <a:solidFill>
            <a:schemeClr val="bg1">
              <a:lumMod val="8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STAC</a:t>
            </a:r>
          </a:p>
          <a:p>
            <a:pPr algn="ctr"/>
            <a:r>
              <a:rPr lang="de-DE" sz="900" dirty="0">
                <a:solidFill>
                  <a:schemeClr val="accent1">
                    <a:lumMod val="50000"/>
                  </a:schemeClr>
                </a:solidFill>
              </a:rPr>
              <a:t>Scientific and Technical Advisory Committee</a:t>
            </a:r>
            <a:endParaRPr lang="de-DE" sz="900" b="1" dirty="0">
              <a:solidFill>
                <a:schemeClr val="accent1">
                  <a:lumMod val="50000"/>
                </a:schemeClr>
              </a:solidFill>
            </a:endParaRPr>
          </a:p>
        </p:txBody>
      </p:sp>
      <p:sp>
        <p:nvSpPr>
          <p:cNvPr id="267" name="Rechteck: abgerundete Ecken 266">
            <a:extLst>
              <a:ext uri="{FF2B5EF4-FFF2-40B4-BE49-F238E27FC236}">
                <a16:creationId xmlns:a16="http://schemas.microsoft.com/office/drawing/2014/main" id="{8C70CDCE-53F5-47C1-91D4-A42A2CE59B33}"/>
              </a:ext>
            </a:extLst>
          </p:cNvPr>
          <p:cNvSpPr/>
          <p:nvPr/>
        </p:nvSpPr>
        <p:spPr>
          <a:xfrm>
            <a:off x="2061134" y="910595"/>
            <a:ext cx="4583697" cy="450675"/>
          </a:xfrm>
          <a:prstGeom prst="roundRect">
            <a:avLst/>
          </a:prstGeom>
          <a:solidFill>
            <a:schemeClr val="accent2">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1">
                    <a:lumMod val="50000"/>
                  </a:schemeClr>
                </a:solidFill>
              </a:rPr>
              <a:t>Council</a:t>
            </a:r>
          </a:p>
          <a:p>
            <a:pPr algn="ctr"/>
            <a:r>
              <a:rPr lang="de-DE" sz="900" dirty="0">
                <a:solidFill>
                  <a:schemeClr val="accent1">
                    <a:lumMod val="50000"/>
                  </a:schemeClr>
                </a:solidFill>
              </a:rPr>
              <a:t>Ministerial and Scientific </a:t>
            </a:r>
            <a:r>
              <a:rPr lang="de-DE" sz="900" dirty="0" err="1">
                <a:solidFill>
                  <a:schemeClr val="accent1">
                    <a:lumMod val="50000"/>
                  </a:schemeClr>
                </a:solidFill>
              </a:rPr>
              <a:t>Representatives</a:t>
            </a:r>
            <a:endParaRPr lang="de-DE" sz="900" dirty="0">
              <a:solidFill>
                <a:schemeClr val="accent1">
                  <a:lumMod val="50000"/>
                </a:schemeClr>
              </a:solidFill>
            </a:endParaRPr>
          </a:p>
        </p:txBody>
      </p:sp>
      <p:sp>
        <p:nvSpPr>
          <p:cNvPr id="268" name="Textfeld 267">
            <a:extLst>
              <a:ext uri="{FF2B5EF4-FFF2-40B4-BE49-F238E27FC236}">
                <a16:creationId xmlns:a16="http://schemas.microsoft.com/office/drawing/2014/main" id="{72BD2A52-13A2-4635-8CFB-FEE723E2B991}"/>
              </a:ext>
            </a:extLst>
          </p:cNvPr>
          <p:cNvSpPr txBox="1"/>
          <p:nvPr/>
        </p:nvSpPr>
        <p:spPr>
          <a:xfrm>
            <a:off x="5763299" y="3702084"/>
            <a:ext cx="981966" cy="223837"/>
          </a:xfrm>
          <a:prstGeom prst="rect">
            <a:avLst/>
          </a:prstGeom>
          <a:noFill/>
          <a:ln w="19050">
            <a:noFill/>
          </a:ln>
        </p:spPr>
        <p:txBody>
          <a:bodyPr wrap="square" rtlCol="0">
            <a:spAutoFit/>
          </a:bodyPr>
          <a:lstStyle/>
          <a:p>
            <a:r>
              <a:rPr lang="de-DE" sz="1000" b="1" dirty="0" err="1">
                <a:solidFill>
                  <a:schemeClr val="bg1"/>
                </a:solidFill>
              </a:rPr>
              <a:t>Specific</a:t>
            </a:r>
            <a:r>
              <a:rPr lang="de-DE" sz="1000" b="1" dirty="0">
                <a:solidFill>
                  <a:schemeClr val="bg1"/>
                </a:solidFill>
              </a:rPr>
              <a:t> Boards</a:t>
            </a:r>
          </a:p>
        </p:txBody>
      </p:sp>
      <p:sp>
        <p:nvSpPr>
          <p:cNvPr id="269" name="Trapezoid 268">
            <a:extLst>
              <a:ext uri="{FF2B5EF4-FFF2-40B4-BE49-F238E27FC236}">
                <a16:creationId xmlns:a16="http://schemas.microsoft.com/office/drawing/2014/main" id="{B6E433D0-D21F-44A6-8795-B804B5FB01ED}"/>
              </a:ext>
            </a:extLst>
          </p:cNvPr>
          <p:cNvSpPr/>
          <p:nvPr/>
        </p:nvSpPr>
        <p:spPr>
          <a:xfrm rot="10800000">
            <a:off x="5044852" y="2120510"/>
            <a:ext cx="1344285" cy="880023"/>
          </a:xfrm>
          <a:prstGeom prst="trapezoid">
            <a:avLst>
              <a:gd name="adj" fmla="val 40133"/>
            </a:avLst>
          </a:prstGeom>
          <a:solidFill>
            <a:schemeClr val="bg1">
              <a:alpha val="94000"/>
            </a:schemeClr>
          </a:solidFill>
          <a:ln w="19050"/>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grpSp>
        <p:nvGrpSpPr>
          <p:cNvPr id="270" name="Gruppieren 269">
            <a:extLst>
              <a:ext uri="{FF2B5EF4-FFF2-40B4-BE49-F238E27FC236}">
                <a16:creationId xmlns:a16="http://schemas.microsoft.com/office/drawing/2014/main" id="{82CEFAA1-5845-417D-BA9D-C9CEA0F8C7A6}"/>
              </a:ext>
            </a:extLst>
          </p:cNvPr>
          <p:cNvGrpSpPr/>
          <p:nvPr/>
        </p:nvGrpSpPr>
        <p:grpSpPr>
          <a:xfrm flipV="1">
            <a:off x="5669227" y="2200357"/>
            <a:ext cx="101116" cy="768015"/>
            <a:chOff x="9851152" y="4680920"/>
            <a:chExt cx="233460" cy="662944"/>
          </a:xfrm>
        </p:grpSpPr>
        <p:cxnSp>
          <p:nvCxnSpPr>
            <p:cNvPr id="271" name="Gerade Verbindung mit Pfeil 270">
              <a:extLst>
                <a:ext uri="{FF2B5EF4-FFF2-40B4-BE49-F238E27FC236}">
                  <a16:creationId xmlns:a16="http://schemas.microsoft.com/office/drawing/2014/main" id="{1664C2B3-16AA-47D6-A641-FD2A57E53616}"/>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5" name="Gerade Verbindung mit Pfeil 274">
              <a:extLst>
                <a:ext uri="{FF2B5EF4-FFF2-40B4-BE49-F238E27FC236}">
                  <a16:creationId xmlns:a16="http://schemas.microsoft.com/office/drawing/2014/main" id="{DA5DA596-4D56-49D3-90FD-5D0962A54627}"/>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276" name="Gerade Verbindung mit Pfeil 275">
            <a:extLst>
              <a:ext uri="{FF2B5EF4-FFF2-40B4-BE49-F238E27FC236}">
                <a16:creationId xmlns:a16="http://schemas.microsoft.com/office/drawing/2014/main" id="{C9DD330B-6489-4F71-BECF-F105CA06D5A0}"/>
              </a:ext>
            </a:extLst>
          </p:cNvPr>
          <p:cNvCxnSpPr>
            <a:cxnSpLocks/>
          </p:cNvCxnSpPr>
          <p:nvPr/>
        </p:nvCxnSpPr>
        <p:spPr>
          <a:xfrm flipH="1" flipV="1">
            <a:off x="6461883" y="1898834"/>
            <a:ext cx="542469" cy="0"/>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7" name="Gerade Verbindung mit Pfeil 276">
            <a:extLst>
              <a:ext uri="{FF2B5EF4-FFF2-40B4-BE49-F238E27FC236}">
                <a16:creationId xmlns:a16="http://schemas.microsoft.com/office/drawing/2014/main" id="{449FC66B-8A14-4779-B1F4-B83103F5046C}"/>
              </a:ext>
            </a:extLst>
          </p:cNvPr>
          <p:cNvCxnSpPr>
            <a:cxnSpLocks/>
          </p:cNvCxnSpPr>
          <p:nvPr/>
        </p:nvCxnSpPr>
        <p:spPr>
          <a:xfrm flipV="1">
            <a:off x="6635272" y="1994666"/>
            <a:ext cx="531541" cy="2357"/>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78" name="Gruppieren 277">
            <a:extLst>
              <a:ext uri="{FF2B5EF4-FFF2-40B4-BE49-F238E27FC236}">
                <a16:creationId xmlns:a16="http://schemas.microsoft.com/office/drawing/2014/main" id="{9CD6AE41-066E-4DA8-8DDE-8480350CE43C}"/>
              </a:ext>
            </a:extLst>
          </p:cNvPr>
          <p:cNvGrpSpPr/>
          <p:nvPr/>
        </p:nvGrpSpPr>
        <p:grpSpPr>
          <a:xfrm flipV="1">
            <a:off x="4326057" y="1408142"/>
            <a:ext cx="134586" cy="252523"/>
            <a:chOff x="9851152" y="4680920"/>
            <a:chExt cx="233460" cy="662944"/>
          </a:xfrm>
        </p:grpSpPr>
        <p:cxnSp>
          <p:nvCxnSpPr>
            <p:cNvPr id="279" name="Gerade Verbindung mit Pfeil 278">
              <a:extLst>
                <a:ext uri="{FF2B5EF4-FFF2-40B4-BE49-F238E27FC236}">
                  <a16:creationId xmlns:a16="http://schemas.microsoft.com/office/drawing/2014/main" id="{01BF69B4-4570-43EC-A7FE-8CC13F2CA729}"/>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0" name="Gerade Verbindung mit Pfeil 279">
              <a:extLst>
                <a:ext uri="{FF2B5EF4-FFF2-40B4-BE49-F238E27FC236}">
                  <a16:creationId xmlns:a16="http://schemas.microsoft.com/office/drawing/2014/main" id="{FD861B4A-6FB6-4887-9C60-4137568A3450}"/>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81" name="Rechteck: abgerundete Ecken 280">
            <a:extLst>
              <a:ext uri="{FF2B5EF4-FFF2-40B4-BE49-F238E27FC236}">
                <a16:creationId xmlns:a16="http://schemas.microsoft.com/office/drawing/2014/main" id="{F654F59A-010E-43AE-942F-EA5F39B15C1C}"/>
              </a:ext>
            </a:extLst>
          </p:cNvPr>
          <p:cNvSpPr/>
          <p:nvPr/>
        </p:nvSpPr>
        <p:spPr>
          <a:xfrm>
            <a:off x="5640192" y="4270790"/>
            <a:ext cx="846084" cy="136911"/>
          </a:xfrm>
          <a:prstGeom prst="roundRect">
            <a:avLst>
              <a:gd name="adj" fmla="val 9561"/>
            </a:avLst>
          </a:prstGeom>
          <a:solidFill>
            <a:srgbClr val="FFC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schemeClr val="tx1"/>
                </a:solidFill>
                <a:latin typeface="Calibri" panose="020F0502020204030204"/>
              </a:rPr>
              <a:t>Fundamental Physics</a:t>
            </a:r>
          </a:p>
        </p:txBody>
      </p:sp>
      <p:sp>
        <p:nvSpPr>
          <p:cNvPr id="282" name="Rechteck: abgerundete Ecken 281">
            <a:extLst>
              <a:ext uri="{FF2B5EF4-FFF2-40B4-BE49-F238E27FC236}">
                <a16:creationId xmlns:a16="http://schemas.microsoft.com/office/drawing/2014/main" id="{E47F6767-458E-4390-94BD-75E461D1D1CF}"/>
              </a:ext>
            </a:extLst>
          </p:cNvPr>
          <p:cNvSpPr/>
          <p:nvPr/>
        </p:nvSpPr>
        <p:spPr>
          <a:xfrm>
            <a:off x="5640192" y="4451209"/>
            <a:ext cx="846084" cy="136911"/>
          </a:xfrm>
          <a:prstGeom prst="roundRect">
            <a:avLst>
              <a:gd name="adj" fmla="val 9561"/>
            </a:avLst>
          </a:prstGeom>
          <a:solidFill>
            <a:srgbClr val="7030A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Cosmology</a:t>
            </a:r>
            <a:endParaRPr lang="de-DE" sz="400" dirty="0">
              <a:solidFill>
                <a:prstClr val="white"/>
              </a:solidFill>
              <a:latin typeface="Calibri" panose="020F0502020204030204"/>
            </a:endParaRPr>
          </a:p>
        </p:txBody>
      </p:sp>
      <p:sp>
        <p:nvSpPr>
          <p:cNvPr id="283" name="Rechteck: abgerundete Ecken 282">
            <a:extLst>
              <a:ext uri="{FF2B5EF4-FFF2-40B4-BE49-F238E27FC236}">
                <a16:creationId xmlns:a16="http://schemas.microsoft.com/office/drawing/2014/main" id="{25DFB9DE-DFF7-4FA3-950A-5C5D3C88192B}"/>
              </a:ext>
            </a:extLst>
          </p:cNvPr>
          <p:cNvSpPr/>
          <p:nvPr/>
        </p:nvSpPr>
        <p:spPr>
          <a:xfrm>
            <a:off x="5640192" y="4631628"/>
            <a:ext cx="846084" cy="136911"/>
          </a:xfrm>
          <a:prstGeom prst="roundRect">
            <a:avLst>
              <a:gd name="adj" fmla="val 9561"/>
            </a:avLst>
          </a:prstGeom>
          <a:solidFill>
            <a:srgbClr val="2E75B6"/>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Population </a:t>
            </a:r>
            <a:r>
              <a:rPr lang="de-DE" sz="400" dirty="0" err="1">
                <a:solidFill>
                  <a:prstClr val="white"/>
                </a:solidFill>
                <a:latin typeface="Calibri" panose="020F0502020204030204"/>
              </a:rPr>
              <a:t>studies</a:t>
            </a:r>
            <a:endParaRPr lang="de-DE" sz="400" dirty="0">
              <a:solidFill>
                <a:prstClr val="white"/>
              </a:solidFill>
              <a:latin typeface="Calibri" panose="020F0502020204030204"/>
            </a:endParaRPr>
          </a:p>
        </p:txBody>
      </p:sp>
      <p:sp>
        <p:nvSpPr>
          <p:cNvPr id="284" name="Rechteck: abgerundete Ecken 283">
            <a:extLst>
              <a:ext uri="{FF2B5EF4-FFF2-40B4-BE49-F238E27FC236}">
                <a16:creationId xmlns:a16="http://schemas.microsoft.com/office/drawing/2014/main" id="{4BABE4E0-7C49-46C7-BE14-DB6DD2FD9748}"/>
              </a:ext>
            </a:extLst>
          </p:cNvPr>
          <p:cNvSpPr/>
          <p:nvPr/>
        </p:nvSpPr>
        <p:spPr>
          <a:xfrm>
            <a:off x="5640192" y="4812047"/>
            <a:ext cx="846084" cy="136911"/>
          </a:xfrm>
          <a:prstGeom prst="roundRect">
            <a:avLst>
              <a:gd name="adj" fmla="val 9561"/>
            </a:avLst>
          </a:prstGeom>
          <a:solidFill>
            <a:srgbClr val="385723"/>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Multimessenger Obs.</a:t>
            </a:r>
          </a:p>
        </p:txBody>
      </p:sp>
      <p:sp>
        <p:nvSpPr>
          <p:cNvPr id="290" name="Rechteck: abgerundete Ecken 289">
            <a:extLst>
              <a:ext uri="{FF2B5EF4-FFF2-40B4-BE49-F238E27FC236}">
                <a16:creationId xmlns:a16="http://schemas.microsoft.com/office/drawing/2014/main" id="{9C25BA87-33C9-474C-A51E-250EB635F177}"/>
              </a:ext>
            </a:extLst>
          </p:cNvPr>
          <p:cNvSpPr/>
          <p:nvPr/>
        </p:nvSpPr>
        <p:spPr>
          <a:xfrm>
            <a:off x="5640192" y="4992465"/>
            <a:ext cx="846084" cy="136911"/>
          </a:xfrm>
          <a:prstGeom prst="roundRect">
            <a:avLst>
              <a:gd name="adj" fmla="val 9561"/>
            </a:avLst>
          </a:prstGeom>
          <a:solidFill>
            <a:srgbClr val="F8CBAD"/>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schemeClr val="tx1"/>
                </a:solidFill>
                <a:latin typeface="Calibri" panose="020F0502020204030204"/>
              </a:rPr>
              <a:t>Synergies</a:t>
            </a:r>
            <a:r>
              <a:rPr lang="de-DE" sz="400" dirty="0">
                <a:solidFill>
                  <a:schemeClr val="tx1"/>
                </a:solidFill>
                <a:latin typeface="Calibri" panose="020F0502020204030204"/>
              </a:rPr>
              <a:t> </a:t>
            </a:r>
            <a:r>
              <a:rPr lang="de-DE" sz="400" dirty="0" err="1">
                <a:solidFill>
                  <a:schemeClr val="tx1"/>
                </a:solidFill>
                <a:latin typeface="Calibri" panose="020F0502020204030204"/>
              </a:rPr>
              <a:t>with</a:t>
            </a:r>
            <a:r>
              <a:rPr lang="de-DE" sz="400" dirty="0">
                <a:solidFill>
                  <a:schemeClr val="tx1"/>
                </a:solidFill>
                <a:latin typeface="Calibri" panose="020F0502020204030204"/>
              </a:rPr>
              <a:t> GWDs</a:t>
            </a:r>
          </a:p>
        </p:txBody>
      </p:sp>
      <p:sp>
        <p:nvSpPr>
          <p:cNvPr id="291" name="Rechteck: abgerundete Ecken 290">
            <a:extLst>
              <a:ext uri="{FF2B5EF4-FFF2-40B4-BE49-F238E27FC236}">
                <a16:creationId xmlns:a16="http://schemas.microsoft.com/office/drawing/2014/main" id="{CE4DF746-9637-40C3-BC1C-5680E610D758}"/>
              </a:ext>
            </a:extLst>
          </p:cNvPr>
          <p:cNvSpPr/>
          <p:nvPr/>
        </p:nvSpPr>
        <p:spPr>
          <a:xfrm>
            <a:off x="5640192" y="5172884"/>
            <a:ext cx="846084" cy="136911"/>
          </a:xfrm>
          <a:prstGeom prst="roundRect">
            <a:avLst>
              <a:gd name="adj" fmla="val 9561"/>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Nuclear</a:t>
            </a:r>
            <a:r>
              <a:rPr lang="de-DE" sz="400" dirty="0">
                <a:solidFill>
                  <a:prstClr val="white"/>
                </a:solidFill>
                <a:latin typeface="Calibri" panose="020F0502020204030204"/>
              </a:rPr>
              <a:t> Physics</a:t>
            </a:r>
          </a:p>
        </p:txBody>
      </p:sp>
      <p:sp>
        <p:nvSpPr>
          <p:cNvPr id="292" name="Rechteck: abgerundete Ecken 291">
            <a:extLst>
              <a:ext uri="{FF2B5EF4-FFF2-40B4-BE49-F238E27FC236}">
                <a16:creationId xmlns:a16="http://schemas.microsoft.com/office/drawing/2014/main" id="{9BF320E0-5764-4493-815B-0924C907F415}"/>
              </a:ext>
            </a:extLst>
          </p:cNvPr>
          <p:cNvSpPr/>
          <p:nvPr/>
        </p:nvSpPr>
        <p:spPr>
          <a:xfrm>
            <a:off x="5640192" y="5353303"/>
            <a:ext cx="846084" cy="249896"/>
          </a:xfrm>
          <a:prstGeom prst="roundRect">
            <a:avLst>
              <a:gd name="adj" fmla="val 9561"/>
            </a:avLst>
          </a:prstGeom>
          <a:solidFill>
            <a:srgbClr val="92D05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en-US" sz="400" dirty="0">
                <a:solidFill>
                  <a:schemeClr val="tx1"/>
                </a:solidFill>
              </a:rPr>
              <a:t>Stellar collapse</a:t>
            </a:r>
            <a:br>
              <a:rPr lang="en-US" sz="400" dirty="0">
                <a:solidFill>
                  <a:schemeClr val="tx1"/>
                </a:solidFill>
              </a:rPr>
            </a:br>
            <a:r>
              <a:rPr lang="en-US" sz="400" dirty="0">
                <a:solidFill>
                  <a:schemeClr val="tx1"/>
                </a:solidFill>
              </a:rPr>
              <a:t>and isolated</a:t>
            </a:r>
            <a:br>
              <a:rPr lang="en-US" sz="400" dirty="0">
                <a:solidFill>
                  <a:schemeClr val="tx1"/>
                </a:solidFill>
              </a:rPr>
            </a:br>
            <a:r>
              <a:rPr lang="en-US" sz="400" dirty="0">
                <a:solidFill>
                  <a:schemeClr val="tx1"/>
                </a:solidFill>
              </a:rPr>
              <a:t>neutron stars</a:t>
            </a:r>
            <a:endParaRPr lang="de-DE" sz="400" dirty="0">
              <a:solidFill>
                <a:schemeClr val="tx1"/>
              </a:solidFill>
              <a:latin typeface="Calibri" panose="020F0502020204030204"/>
            </a:endParaRPr>
          </a:p>
        </p:txBody>
      </p:sp>
      <p:sp>
        <p:nvSpPr>
          <p:cNvPr id="293" name="Rechteck: abgerundete Ecken 292">
            <a:extLst>
              <a:ext uri="{FF2B5EF4-FFF2-40B4-BE49-F238E27FC236}">
                <a16:creationId xmlns:a16="http://schemas.microsoft.com/office/drawing/2014/main" id="{11614C48-A2D0-4F8B-B007-916A61E1289E}"/>
              </a:ext>
            </a:extLst>
          </p:cNvPr>
          <p:cNvSpPr/>
          <p:nvPr/>
        </p:nvSpPr>
        <p:spPr>
          <a:xfrm>
            <a:off x="5640192" y="5646707"/>
            <a:ext cx="846084" cy="136911"/>
          </a:xfrm>
          <a:prstGeom prst="roundRect">
            <a:avLst>
              <a:gd name="adj" fmla="val 9561"/>
            </a:avLst>
          </a:prstGeom>
          <a:solidFill>
            <a:srgbClr val="40404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Waveforms</a:t>
            </a:r>
            <a:endParaRPr lang="de-DE" sz="400" dirty="0">
              <a:solidFill>
                <a:prstClr val="white"/>
              </a:solidFill>
              <a:latin typeface="Calibri" panose="020F0502020204030204"/>
            </a:endParaRPr>
          </a:p>
        </p:txBody>
      </p:sp>
      <p:sp>
        <p:nvSpPr>
          <p:cNvPr id="294" name="Rechteck: abgerundete Ecken 293">
            <a:extLst>
              <a:ext uri="{FF2B5EF4-FFF2-40B4-BE49-F238E27FC236}">
                <a16:creationId xmlns:a16="http://schemas.microsoft.com/office/drawing/2014/main" id="{D79557B5-8FCA-411F-9B28-FA1D79F4B736}"/>
              </a:ext>
            </a:extLst>
          </p:cNvPr>
          <p:cNvSpPr/>
          <p:nvPr/>
        </p:nvSpPr>
        <p:spPr>
          <a:xfrm>
            <a:off x="5640192" y="5827125"/>
            <a:ext cx="846084" cy="136911"/>
          </a:xfrm>
          <a:prstGeom prst="roundRect">
            <a:avLst>
              <a:gd name="adj" fmla="val 9561"/>
            </a:avLst>
          </a:prstGeom>
          <a:solidFill>
            <a:srgbClr val="C55A1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Scientific </a:t>
            </a:r>
            <a:r>
              <a:rPr lang="de-DE" sz="400" dirty="0" err="1">
                <a:solidFill>
                  <a:prstClr val="white"/>
                </a:solidFill>
                <a:latin typeface="Calibri" panose="020F0502020204030204"/>
              </a:rPr>
              <a:t>potentials</a:t>
            </a:r>
            <a:r>
              <a:rPr lang="de-DE" sz="400" dirty="0">
                <a:solidFill>
                  <a:prstClr val="white"/>
                </a:solidFill>
                <a:latin typeface="Calibri" panose="020F0502020204030204"/>
              </a:rPr>
              <a:t> …</a:t>
            </a:r>
          </a:p>
        </p:txBody>
      </p:sp>
      <p:sp>
        <p:nvSpPr>
          <p:cNvPr id="295" name="Rechteck: abgerundete Ecken 294">
            <a:extLst>
              <a:ext uri="{FF2B5EF4-FFF2-40B4-BE49-F238E27FC236}">
                <a16:creationId xmlns:a16="http://schemas.microsoft.com/office/drawing/2014/main" id="{E36483E0-079B-4EC0-9616-358FFC2470AA}"/>
              </a:ext>
            </a:extLst>
          </p:cNvPr>
          <p:cNvSpPr/>
          <p:nvPr/>
        </p:nvSpPr>
        <p:spPr>
          <a:xfrm>
            <a:off x="5640192" y="6007544"/>
            <a:ext cx="846084" cy="136911"/>
          </a:xfrm>
          <a:prstGeom prst="roundRect">
            <a:avLst>
              <a:gd name="adj" fmla="val 9561"/>
            </a:avLst>
          </a:prstGeom>
          <a:solidFill>
            <a:srgbClr val="00B0F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Data Analysis </a:t>
            </a:r>
            <a:r>
              <a:rPr lang="de-DE" sz="400" dirty="0" err="1">
                <a:solidFill>
                  <a:prstClr val="white"/>
                </a:solidFill>
                <a:latin typeface="Calibri" panose="020F0502020204030204"/>
              </a:rPr>
              <a:t>Platform</a:t>
            </a:r>
            <a:endParaRPr lang="de-DE" sz="400" dirty="0">
              <a:solidFill>
                <a:prstClr val="white"/>
              </a:solidFill>
              <a:latin typeface="Calibri" panose="020F0502020204030204"/>
            </a:endParaRPr>
          </a:p>
        </p:txBody>
      </p:sp>
      <p:cxnSp>
        <p:nvCxnSpPr>
          <p:cNvPr id="296" name="Verbinder: gewinkelt 295">
            <a:extLst>
              <a:ext uri="{FF2B5EF4-FFF2-40B4-BE49-F238E27FC236}">
                <a16:creationId xmlns:a16="http://schemas.microsoft.com/office/drawing/2014/main" id="{146E6E37-183D-4199-89C5-D686C47974F7}"/>
              </a:ext>
            </a:extLst>
          </p:cNvPr>
          <p:cNvCxnSpPr>
            <a:endCxn id="281" idx="1"/>
          </p:cNvCxnSpPr>
          <p:nvPr/>
        </p:nvCxnSpPr>
        <p:spPr>
          <a:xfrm rot="16200000" flipH="1">
            <a:off x="5490026" y="4189080"/>
            <a:ext cx="164456" cy="135876"/>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97" name="Verbinder: gewinkelt 296">
            <a:extLst>
              <a:ext uri="{FF2B5EF4-FFF2-40B4-BE49-F238E27FC236}">
                <a16:creationId xmlns:a16="http://schemas.microsoft.com/office/drawing/2014/main" id="{951DD4FC-92BC-4C1A-AEB3-CA8233F4B3DC}"/>
              </a:ext>
            </a:extLst>
          </p:cNvPr>
          <p:cNvCxnSpPr>
            <a:cxnSpLocks/>
            <a:endCxn id="282" idx="1"/>
          </p:cNvCxnSpPr>
          <p:nvPr/>
        </p:nvCxnSpPr>
        <p:spPr>
          <a:xfrm rot="16200000" flipH="1">
            <a:off x="5411615" y="4291087"/>
            <a:ext cx="321277"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98" name="Verbinder: gewinkelt 297">
            <a:extLst>
              <a:ext uri="{FF2B5EF4-FFF2-40B4-BE49-F238E27FC236}">
                <a16:creationId xmlns:a16="http://schemas.microsoft.com/office/drawing/2014/main" id="{6FE266ED-EDF3-4597-A6D4-D8BA0AE6BBA8}"/>
              </a:ext>
            </a:extLst>
          </p:cNvPr>
          <p:cNvCxnSpPr>
            <a:cxnSpLocks/>
            <a:endCxn id="283" idx="1"/>
          </p:cNvCxnSpPr>
          <p:nvPr/>
        </p:nvCxnSpPr>
        <p:spPr>
          <a:xfrm rot="16200000" flipH="1">
            <a:off x="5321406" y="4381297"/>
            <a:ext cx="501696"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99" name="Verbinder: gewinkelt 298">
            <a:extLst>
              <a:ext uri="{FF2B5EF4-FFF2-40B4-BE49-F238E27FC236}">
                <a16:creationId xmlns:a16="http://schemas.microsoft.com/office/drawing/2014/main" id="{4962D727-BB3F-4C4B-83EA-55D434E060EC}"/>
              </a:ext>
            </a:extLst>
          </p:cNvPr>
          <p:cNvCxnSpPr>
            <a:cxnSpLocks/>
            <a:endCxn id="284" idx="1"/>
          </p:cNvCxnSpPr>
          <p:nvPr/>
        </p:nvCxnSpPr>
        <p:spPr>
          <a:xfrm rot="16200000" flipH="1">
            <a:off x="5235696" y="4476005"/>
            <a:ext cx="673114"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00" name="Verbinder: gewinkelt 299">
            <a:extLst>
              <a:ext uri="{FF2B5EF4-FFF2-40B4-BE49-F238E27FC236}">
                <a16:creationId xmlns:a16="http://schemas.microsoft.com/office/drawing/2014/main" id="{4DAEC797-3D9F-4352-BF1F-9A9335D7AC05}"/>
              </a:ext>
            </a:extLst>
          </p:cNvPr>
          <p:cNvCxnSpPr>
            <a:cxnSpLocks/>
            <a:endCxn id="290" idx="1"/>
          </p:cNvCxnSpPr>
          <p:nvPr/>
        </p:nvCxnSpPr>
        <p:spPr>
          <a:xfrm rot="16200000" flipH="1">
            <a:off x="5140986" y="4561715"/>
            <a:ext cx="862534"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01" name="Verbinder: gewinkelt 300">
            <a:extLst>
              <a:ext uri="{FF2B5EF4-FFF2-40B4-BE49-F238E27FC236}">
                <a16:creationId xmlns:a16="http://schemas.microsoft.com/office/drawing/2014/main" id="{E267207B-57A2-4C76-86DF-9BB7297011C3}"/>
              </a:ext>
            </a:extLst>
          </p:cNvPr>
          <p:cNvCxnSpPr>
            <a:cxnSpLocks/>
            <a:endCxn id="291" idx="1"/>
          </p:cNvCxnSpPr>
          <p:nvPr/>
        </p:nvCxnSpPr>
        <p:spPr>
          <a:xfrm rot="16200000" flipH="1">
            <a:off x="5053855" y="4655002"/>
            <a:ext cx="1036796" cy="135879"/>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02" name="Verbinder: gewinkelt 301">
            <a:extLst>
              <a:ext uri="{FF2B5EF4-FFF2-40B4-BE49-F238E27FC236}">
                <a16:creationId xmlns:a16="http://schemas.microsoft.com/office/drawing/2014/main" id="{41B3B225-C691-4D82-A78D-D5E58C1C7DAF}"/>
              </a:ext>
            </a:extLst>
          </p:cNvPr>
          <p:cNvCxnSpPr>
            <a:cxnSpLocks/>
            <a:endCxn id="292" idx="1"/>
          </p:cNvCxnSpPr>
          <p:nvPr/>
        </p:nvCxnSpPr>
        <p:spPr>
          <a:xfrm rot="16200000" flipH="1">
            <a:off x="4945318" y="4783377"/>
            <a:ext cx="1253866" cy="135882"/>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03" name="Verbinder: gewinkelt 302">
            <a:extLst>
              <a:ext uri="{FF2B5EF4-FFF2-40B4-BE49-F238E27FC236}">
                <a16:creationId xmlns:a16="http://schemas.microsoft.com/office/drawing/2014/main" id="{E1ED007B-62A8-4086-A3B6-F57EB7D14C8C}"/>
              </a:ext>
            </a:extLst>
          </p:cNvPr>
          <p:cNvCxnSpPr>
            <a:cxnSpLocks/>
            <a:endCxn id="293" idx="1"/>
          </p:cNvCxnSpPr>
          <p:nvPr/>
        </p:nvCxnSpPr>
        <p:spPr>
          <a:xfrm rot="16200000" flipH="1">
            <a:off x="4864259" y="4939229"/>
            <a:ext cx="1415985" cy="135881"/>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04" name="Verbinder: gewinkelt 303">
            <a:extLst>
              <a:ext uri="{FF2B5EF4-FFF2-40B4-BE49-F238E27FC236}">
                <a16:creationId xmlns:a16="http://schemas.microsoft.com/office/drawing/2014/main" id="{D6185C02-B142-46E3-9BA0-DEA22D7B120B}"/>
              </a:ext>
            </a:extLst>
          </p:cNvPr>
          <p:cNvCxnSpPr>
            <a:cxnSpLocks/>
            <a:endCxn id="294" idx="1"/>
          </p:cNvCxnSpPr>
          <p:nvPr/>
        </p:nvCxnSpPr>
        <p:spPr>
          <a:xfrm rot="16200000" flipH="1">
            <a:off x="4770971" y="5026360"/>
            <a:ext cx="1602561" cy="135881"/>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sp>
        <p:nvSpPr>
          <p:cNvPr id="305" name="Rechteck: abgerundete Ecken 304">
            <a:extLst>
              <a:ext uri="{FF2B5EF4-FFF2-40B4-BE49-F238E27FC236}">
                <a16:creationId xmlns:a16="http://schemas.microsoft.com/office/drawing/2014/main" id="{44F68659-7BF2-44F4-88E4-7D7619E9D389}"/>
              </a:ext>
            </a:extLst>
          </p:cNvPr>
          <p:cNvSpPr/>
          <p:nvPr/>
        </p:nvSpPr>
        <p:spPr>
          <a:xfrm>
            <a:off x="4341625" y="4627487"/>
            <a:ext cx="846084" cy="136911"/>
          </a:xfrm>
          <a:prstGeom prst="roundRect">
            <a:avLst>
              <a:gd name="adj" fmla="val 9561"/>
            </a:avLst>
          </a:prstGeom>
          <a:solidFill>
            <a:srgbClr val="FC790C"/>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Suspensions</a:t>
            </a:r>
            <a:endParaRPr lang="de-DE" sz="400" dirty="0">
              <a:solidFill>
                <a:prstClr val="white"/>
              </a:solidFill>
              <a:latin typeface="Calibri" panose="020F0502020204030204"/>
            </a:endParaRPr>
          </a:p>
        </p:txBody>
      </p:sp>
      <p:sp>
        <p:nvSpPr>
          <p:cNvPr id="306" name="Rechteck: abgerundete Ecken 305">
            <a:extLst>
              <a:ext uri="{FF2B5EF4-FFF2-40B4-BE49-F238E27FC236}">
                <a16:creationId xmlns:a16="http://schemas.microsoft.com/office/drawing/2014/main" id="{84862F1C-571F-41DD-BD41-A40B63193A5C}"/>
              </a:ext>
            </a:extLst>
          </p:cNvPr>
          <p:cNvSpPr/>
          <p:nvPr/>
        </p:nvSpPr>
        <p:spPr>
          <a:xfrm>
            <a:off x="4341625" y="4806416"/>
            <a:ext cx="846084" cy="136911"/>
          </a:xfrm>
          <a:prstGeom prst="roundRect">
            <a:avLst>
              <a:gd name="adj" fmla="val 9561"/>
            </a:avLst>
          </a:prstGeom>
          <a:solidFill>
            <a:srgbClr val="C701AB"/>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Optics</a:t>
            </a:r>
            <a:endParaRPr lang="de-DE" sz="400" dirty="0">
              <a:solidFill>
                <a:prstClr val="white"/>
              </a:solidFill>
              <a:latin typeface="Calibri" panose="020F0502020204030204"/>
            </a:endParaRPr>
          </a:p>
        </p:txBody>
      </p:sp>
      <p:sp>
        <p:nvSpPr>
          <p:cNvPr id="307" name="Rechteck: abgerundete Ecken 306">
            <a:extLst>
              <a:ext uri="{FF2B5EF4-FFF2-40B4-BE49-F238E27FC236}">
                <a16:creationId xmlns:a16="http://schemas.microsoft.com/office/drawing/2014/main" id="{4B2C1F0A-488B-46F2-AFAC-D701C9CFCFE4}"/>
              </a:ext>
            </a:extLst>
          </p:cNvPr>
          <p:cNvSpPr/>
          <p:nvPr/>
        </p:nvSpPr>
        <p:spPr>
          <a:xfrm>
            <a:off x="4341625" y="4985346"/>
            <a:ext cx="846084" cy="136911"/>
          </a:xfrm>
          <a:prstGeom prst="roundRect">
            <a:avLst>
              <a:gd name="adj" fmla="val 9561"/>
            </a:avLst>
          </a:prstGeom>
          <a:solidFill>
            <a:srgbClr val="0D02A2"/>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Interferometer</a:t>
            </a:r>
          </a:p>
        </p:txBody>
      </p:sp>
      <p:cxnSp>
        <p:nvCxnSpPr>
          <p:cNvPr id="308" name="Verbinder: gewinkelt 307">
            <a:extLst>
              <a:ext uri="{FF2B5EF4-FFF2-40B4-BE49-F238E27FC236}">
                <a16:creationId xmlns:a16="http://schemas.microsoft.com/office/drawing/2014/main" id="{131A901F-5BA3-4056-94F4-16FF48C17B93}"/>
              </a:ext>
            </a:extLst>
          </p:cNvPr>
          <p:cNvCxnSpPr>
            <a:cxnSpLocks/>
          </p:cNvCxnSpPr>
          <p:nvPr/>
        </p:nvCxnSpPr>
        <p:spPr>
          <a:xfrm rot="16200000" flipH="1">
            <a:off x="4106955" y="4647622"/>
            <a:ext cx="323316" cy="138239"/>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9" name="Verbinder: gewinkelt 308">
            <a:extLst>
              <a:ext uri="{FF2B5EF4-FFF2-40B4-BE49-F238E27FC236}">
                <a16:creationId xmlns:a16="http://schemas.microsoft.com/office/drawing/2014/main" id="{1D5D610E-ED62-4BD6-9FC5-DD52F3519891}"/>
              </a:ext>
            </a:extLst>
          </p:cNvPr>
          <p:cNvCxnSpPr>
            <a:cxnSpLocks/>
          </p:cNvCxnSpPr>
          <p:nvPr/>
        </p:nvCxnSpPr>
        <p:spPr>
          <a:xfrm rot="16200000" flipH="1">
            <a:off x="4015727" y="4738851"/>
            <a:ext cx="505773" cy="138239"/>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10" name="Rechteck: abgerundete Ecken 309">
            <a:extLst>
              <a:ext uri="{FF2B5EF4-FFF2-40B4-BE49-F238E27FC236}">
                <a16:creationId xmlns:a16="http://schemas.microsoft.com/office/drawing/2014/main" id="{9180EBEB-14F1-45FA-B4DE-8065214F5AEB}"/>
              </a:ext>
            </a:extLst>
          </p:cNvPr>
          <p:cNvSpPr/>
          <p:nvPr/>
        </p:nvSpPr>
        <p:spPr>
          <a:xfrm>
            <a:off x="4341625" y="5522135"/>
            <a:ext cx="846084" cy="136911"/>
          </a:xfrm>
          <a:prstGeom prst="roundRect">
            <a:avLst>
              <a:gd name="adj" fmla="val 9561"/>
            </a:avLst>
          </a:prstGeom>
          <a:solidFill>
            <a:srgbClr val="00B4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Vacuum</a:t>
            </a:r>
            <a:r>
              <a:rPr lang="de-DE" sz="400" dirty="0">
                <a:solidFill>
                  <a:prstClr val="white"/>
                </a:solidFill>
                <a:latin typeface="Calibri" panose="020F0502020204030204"/>
              </a:rPr>
              <a:t> &amp; </a:t>
            </a:r>
            <a:r>
              <a:rPr lang="de-DE" sz="400" dirty="0" err="1">
                <a:solidFill>
                  <a:prstClr val="white"/>
                </a:solidFill>
                <a:latin typeface="Calibri" panose="020F0502020204030204"/>
              </a:rPr>
              <a:t>Cryogenics</a:t>
            </a:r>
            <a:endParaRPr lang="de-DE" sz="400" dirty="0">
              <a:solidFill>
                <a:prstClr val="white"/>
              </a:solidFill>
              <a:latin typeface="Calibri" panose="020F0502020204030204"/>
            </a:endParaRPr>
          </a:p>
        </p:txBody>
      </p:sp>
      <p:sp>
        <p:nvSpPr>
          <p:cNvPr id="311" name="Rechteck: abgerundete Ecken 310">
            <a:extLst>
              <a:ext uri="{FF2B5EF4-FFF2-40B4-BE49-F238E27FC236}">
                <a16:creationId xmlns:a16="http://schemas.microsoft.com/office/drawing/2014/main" id="{F353F8FD-00D6-4108-9075-D559BE637D1E}"/>
              </a:ext>
            </a:extLst>
          </p:cNvPr>
          <p:cNvSpPr/>
          <p:nvPr/>
        </p:nvSpPr>
        <p:spPr>
          <a:xfrm>
            <a:off x="4341625" y="5343205"/>
            <a:ext cx="846084" cy="136911"/>
          </a:xfrm>
          <a:prstGeom prst="roundRect">
            <a:avLst>
              <a:gd name="adj" fmla="val 9561"/>
            </a:avLst>
          </a:prstGeom>
          <a:solidFill>
            <a:srgbClr val="EE00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prstClr val="white"/>
                </a:solidFill>
                <a:latin typeface="Calibri" panose="020F0502020204030204"/>
              </a:rPr>
              <a:t>Active</a:t>
            </a:r>
            <a:r>
              <a:rPr lang="de-DE" sz="400" dirty="0">
                <a:solidFill>
                  <a:prstClr val="white"/>
                </a:solidFill>
                <a:latin typeface="Calibri" panose="020F0502020204030204"/>
              </a:rPr>
              <a:t> Noise Mitigation</a:t>
            </a:r>
          </a:p>
        </p:txBody>
      </p:sp>
      <p:sp>
        <p:nvSpPr>
          <p:cNvPr id="312" name="Rechteck: abgerundete Ecken 311">
            <a:extLst>
              <a:ext uri="{FF2B5EF4-FFF2-40B4-BE49-F238E27FC236}">
                <a16:creationId xmlns:a16="http://schemas.microsoft.com/office/drawing/2014/main" id="{B9277211-4D66-4BAD-B4BA-FD78DE2551F2}"/>
              </a:ext>
            </a:extLst>
          </p:cNvPr>
          <p:cNvSpPr/>
          <p:nvPr/>
        </p:nvSpPr>
        <p:spPr>
          <a:xfrm>
            <a:off x="4341625" y="5164275"/>
            <a:ext cx="846084" cy="136911"/>
          </a:xfrm>
          <a:prstGeom prst="roundRect">
            <a:avLst>
              <a:gd name="adj" fmla="val 9561"/>
            </a:avLst>
          </a:prstGeom>
          <a:solidFill>
            <a:schemeClr val="bg1">
              <a:lumMod val="75000"/>
            </a:schemeClr>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schemeClr val="tx1"/>
                </a:solidFill>
                <a:latin typeface="Calibri" panose="020F0502020204030204"/>
              </a:rPr>
              <a:t>Site </a:t>
            </a:r>
            <a:r>
              <a:rPr lang="de-DE" sz="400" dirty="0" err="1">
                <a:solidFill>
                  <a:schemeClr val="tx1"/>
                </a:solidFill>
                <a:latin typeface="Calibri" panose="020F0502020204030204"/>
              </a:rPr>
              <a:t>Characterisation</a:t>
            </a:r>
            <a:endParaRPr lang="de-DE" sz="400" dirty="0">
              <a:solidFill>
                <a:schemeClr val="tx1"/>
              </a:solidFill>
              <a:latin typeface="Calibri" panose="020F0502020204030204"/>
            </a:endParaRPr>
          </a:p>
        </p:txBody>
      </p:sp>
      <p:cxnSp>
        <p:nvCxnSpPr>
          <p:cNvPr id="313" name="Verbinder: gewinkelt 312">
            <a:extLst>
              <a:ext uri="{FF2B5EF4-FFF2-40B4-BE49-F238E27FC236}">
                <a16:creationId xmlns:a16="http://schemas.microsoft.com/office/drawing/2014/main" id="{9488E825-EAD8-47B1-B65C-0ACA7D5BCC9E}"/>
              </a:ext>
            </a:extLst>
          </p:cNvPr>
          <p:cNvCxnSpPr>
            <a:cxnSpLocks/>
          </p:cNvCxnSpPr>
          <p:nvPr/>
        </p:nvCxnSpPr>
        <p:spPr>
          <a:xfrm rot="16200000" flipH="1">
            <a:off x="3929591" y="4997335"/>
            <a:ext cx="679231" cy="139425"/>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4" name="Verbinder: gewinkelt 313">
            <a:extLst>
              <a:ext uri="{FF2B5EF4-FFF2-40B4-BE49-F238E27FC236}">
                <a16:creationId xmlns:a16="http://schemas.microsoft.com/office/drawing/2014/main" id="{41BEBF0E-88A9-44F5-9990-D38DAFCB139B}"/>
              </a:ext>
            </a:extLst>
          </p:cNvPr>
          <p:cNvCxnSpPr>
            <a:cxnSpLocks/>
          </p:cNvCxnSpPr>
          <p:nvPr/>
        </p:nvCxnSpPr>
        <p:spPr>
          <a:xfrm rot="16200000" flipH="1">
            <a:off x="3833862" y="5084064"/>
            <a:ext cx="870688" cy="139424"/>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5" name="Verbinder: gewinkelt 314">
            <a:extLst>
              <a:ext uri="{FF2B5EF4-FFF2-40B4-BE49-F238E27FC236}">
                <a16:creationId xmlns:a16="http://schemas.microsoft.com/office/drawing/2014/main" id="{1300A96C-193C-4E86-89C6-33A3BFDB9291}"/>
              </a:ext>
            </a:extLst>
          </p:cNvPr>
          <p:cNvCxnSpPr>
            <a:cxnSpLocks/>
          </p:cNvCxnSpPr>
          <p:nvPr/>
        </p:nvCxnSpPr>
        <p:spPr>
          <a:xfrm rot="16200000" flipH="1">
            <a:off x="4016319" y="4904115"/>
            <a:ext cx="505773" cy="139424"/>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17" name="Rechteck: abgerundete Ecken 316">
            <a:extLst>
              <a:ext uri="{FF2B5EF4-FFF2-40B4-BE49-F238E27FC236}">
                <a16:creationId xmlns:a16="http://schemas.microsoft.com/office/drawing/2014/main" id="{63392C5E-0F50-4333-86AF-AFFADA84B65D}"/>
              </a:ext>
            </a:extLst>
          </p:cNvPr>
          <p:cNvSpPr/>
          <p:nvPr/>
        </p:nvSpPr>
        <p:spPr>
          <a:xfrm>
            <a:off x="6812572" y="4263032"/>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On-Site Infrastructure</a:t>
            </a:r>
          </a:p>
        </p:txBody>
      </p:sp>
      <p:sp>
        <p:nvSpPr>
          <p:cNvPr id="318" name="Rechteck: abgerundete Ecken 317">
            <a:extLst>
              <a:ext uri="{FF2B5EF4-FFF2-40B4-BE49-F238E27FC236}">
                <a16:creationId xmlns:a16="http://schemas.microsoft.com/office/drawing/2014/main" id="{76962F1A-58EB-46C3-B85B-0B2173F1A99D}"/>
              </a:ext>
            </a:extLst>
          </p:cNvPr>
          <p:cNvSpPr/>
          <p:nvPr/>
        </p:nvSpPr>
        <p:spPr>
          <a:xfrm>
            <a:off x="6812572" y="4471120"/>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Distributed Infrastructure</a:t>
            </a:r>
          </a:p>
        </p:txBody>
      </p:sp>
      <p:sp>
        <p:nvSpPr>
          <p:cNvPr id="319" name="Rechteck: abgerundete Ecken 318">
            <a:extLst>
              <a:ext uri="{FF2B5EF4-FFF2-40B4-BE49-F238E27FC236}">
                <a16:creationId xmlns:a16="http://schemas.microsoft.com/office/drawing/2014/main" id="{EBC5A13E-0993-4467-9E73-B95F891497DB}"/>
              </a:ext>
            </a:extLst>
          </p:cNvPr>
          <p:cNvSpPr/>
          <p:nvPr/>
        </p:nvSpPr>
        <p:spPr>
          <a:xfrm>
            <a:off x="6812572" y="4679208"/>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prstClr val="white"/>
                </a:solidFill>
                <a:latin typeface="Calibri" panose="020F0502020204030204"/>
              </a:rPr>
              <a:t>Software &amp; </a:t>
            </a:r>
            <a:r>
              <a:rPr lang="de-DE" sz="400" dirty="0" err="1">
                <a:solidFill>
                  <a:prstClr val="white"/>
                </a:solidFill>
                <a:latin typeface="Calibri" panose="020F0502020204030204"/>
              </a:rPr>
              <a:t>frameworks</a:t>
            </a:r>
            <a:endParaRPr lang="de-DE" sz="400" dirty="0">
              <a:solidFill>
                <a:prstClr val="white"/>
              </a:solidFill>
              <a:latin typeface="Calibri" panose="020F0502020204030204"/>
            </a:endParaRPr>
          </a:p>
        </p:txBody>
      </p:sp>
      <p:cxnSp>
        <p:nvCxnSpPr>
          <p:cNvPr id="320" name="Verbinder: gewinkelt 319">
            <a:extLst>
              <a:ext uri="{FF2B5EF4-FFF2-40B4-BE49-F238E27FC236}">
                <a16:creationId xmlns:a16="http://schemas.microsoft.com/office/drawing/2014/main" id="{0DB07FD9-CAC1-4BA3-BDA2-F661AB2E9B5C}"/>
              </a:ext>
            </a:extLst>
          </p:cNvPr>
          <p:cNvCxnSpPr>
            <a:cxnSpLocks/>
            <a:endCxn id="317" idx="1"/>
          </p:cNvCxnSpPr>
          <p:nvPr/>
        </p:nvCxnSpPr>
        <p:spPr>
          <a:xfrm rot="16200000" flipH="1">
            <a:off x="6640730" y="4178246"/>
            <a:ext cx="165440" cy="178245"/>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1" name="Verbinder: gewinkelt 320">
            <a:extLst>
              <a:ext uri="{FF2B5EF4-FFF2-40B4-BE49-F238E27FC236}">
                <a16:creationId xmlns:a16="http://schemas.microsoft.com/office/drawing/2014/main" id="{E5205917-6A01-41AB-B188-101A5BCA3711}"/>
              </a:ext>
            </a:extLst>
          </p:cNvPr>
          <p:cNvCxnSpPr>
            <a:cxnSpLocks/>
            <a:endCxn id="318" idx="1"/>
          </p:cNvCxnSpPr>
          <p:nvPr/>
        </p:nvCxnSpPr>
        <p:spPr>
          <a:xfrm rot="16200000" flipH="1">
            <a:off x="6548480" y="4294084"/>
            <a:ext cx="349941" cy="178242"/>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22" name="Rechteck: abgerundete Ecken 321">
            <a:extLst>
              <a:ext uri="{FF2B5EF4-FFF2-40B4-BE49-F238E27FC236}">
                <a16:creationId xmlns:a16="http://schemas.microsoft.com/office/drawing/2014/main" id="{6D926402-1903-4739-90E3-D7FC6D31864D}"/>
              </a:ext>
            </a:extLst>
          </p:cNvPr>
          <p:cNvSpPr/>
          <p:nvPr/>
        </p:nvSpPr>
        <p:spPr>
          <a:xfrm>
            <a:off x="6461883" y="3898271"/>
            <a:ext cx="964403" cy="277712"/>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600" b="1" dirty="0">
                <a:solidFill>
                  <a:srgbClr val="4472C4">
                    <a:lumMod val="75000"/>
                  </a:srgbClr>
                </a:solidFill>
                <a:latin typeface="Calibri" panose="020F0502020204030204"/>
              </a:rPr>
              <a:t>EIB</a:t>
            </a:r>
          </a:p>
          <a:p>
            <a:pPr algn="ctr">
              <a:defRPr/>
            </a:pPr>
            <a:r>
              <a:rPr lang="de-DE" sz="600" dirty="0">
                <a:solidFill>
                  <a:srgbClr val="4472C4">
                    <a:lumMod val="75000"/>
                  </a:srgbClr>
                </a:solidFill>
              </a:rPr>
              <a:t>Electronic / Computational Infrastructure Board</a:t>
            </a:r>
            <a:endParaRPr lang="de-DE" sz="600" dirty="0">
              <a:solidFill>
                <a:srgbClr val="4472C4">
                  <a:lumMod val="75000"/>
                </a:srgbClr>
              </a:solidFill>
              <a:latin typeface="Calibri" panose="020F0502020204030204"/>
            </a:endParaRPr>
          </a:p>
        </p:txBody>
      </p:sp>
      <p:sp>
        <p:nvSpPr>
          <p:cNvPr id="323" name="Rechteck: abgerundete Ecken 322">
            <a:extLst>
              <a:ext uri="{FF2B5EF4-FFF2-40B4-BE49-F238E27FC236}">
                <a16:creationId xmlns:a16="http://schemas.microsoft.com/office/drawing/2014/main" id="{46149E4D-E536-4DCE-901E-FBD286346241}"/>
              </a:ext>
            </a:extLst>
          </p:cNvPr>
          <p:cNvSpPr/>
          <p:nvPr/>
        </p:nvSpPr>
        <p:spPr>
          <a:xfrm>
            <a:off x="5372779" y="3898271"/>
            <a:ext cx="1049959" cy="277712"/>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600" b="1" dirty="0">
                <a:solidFill>
                  <a:srgbClr val="4472C4">
                    <a:lumMod val="75000"/>
                  </a:srgbClr>
                </a:solidFill>
                <a:latin typeface="Calibri" panose="020F0502020204030204"/>
              </a:rPr>
              <a:t>OSB</a:t>
            </a:r>
          </a:p>
          <a:p>
            <a:pPr algn="ctr">
              <a:defRPr/>
            </a:pPr>
            <a:r>
              <a:rPr lang="de-DE" sz="600" dirty="0" err="1">
                <a:solidFill>
                  <a:srgbClr val="4472C4">
                    <a:lumMod val="75000"/>
                  </a:srgbClr>
                </a:solidFill>
                <a:latin typeface="Calibri" panose="020F0502020204030204"/>
              </a:rPr>
              <a:t>Observational</a:t>
            </a:r>
            <a:r>
              <a:rPr lang="de-DE" sz="600" dirty="0">
                <a:solidFill>
                  <a:srgbClr val="4472C4">
                    <a:lumMod val="75000"/>
                  </a:srgbClr>
                </a:solidFill>
                <a:latin typeface="Calibri" panose="020F0502020204030204"/>
              </a:rPr>
              <a:t> Science Board</a:t>
            </a:r>
          </a:p>
        </p:txBody>
      </p:sp>
      <p:sp>
        <p:nvSpPr>
          <p:cNvPr id="324" name="Rechteck: abgerundete Ecken 323">
            <a:extLst>
              <a:ext uri="{FF2B5EF4-FFF2-40B4-BE49-F238E27FC236}">
                <a16:creationId xmlns:a16="http://schemas.microsoft.com/office/drawing/2014/main" id="{FADEA3D6-08C5-4B9B-A059-AE8FFDD5624E}"/>
              </a:ext>
            </a:extLst>
          </p:cNvPr>
          <p:cNvSpPr/>
          <p:nvPr/>
        </p:nvSpPr>
        <p:spPr>
          <a:xfrm>
            <a:off x="4149215" y="3898271"/>
            <a:ext cx="1184419" cy="277712"/>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600" b="1" dirty="0">
                <a:solidFill>
                  <a:srgbClr val="4472C4">
                    <a:lumMod val="75000"/>
                  </a:srgbClr>
                </a:solidFill>
                <a:latin typeface="Calibri" panose="020F0502020204030204"/>
              </a:rPr>
              <a:t>ISB</a:t>
            </a:r>
          </a:p>
          <a:p>
            <a:pPr algn="ctr">
              <a:defRPr/>
            </a:pPr>
            <a:r>
              <a:rPr lang="de-DE" sz="600" dirty="0">
                <a:solidFill>
                  <a:srgbClr val="4472C4">
                    <a:lumMod val="75000"/>
                  </a:srgbClr>
                </a:solidFill>
                <a:latin typeface="Calibri" panose="020F0502020204030204"/>
              </a:rPr>
              <a:t>Instrument Science Board</a:t>
            </a:r>
          </a:p>
        </p:txBody>
      </p:sp>
      <p:sp>
        <p:nvSpPr>
          <p:cNvPr id="325" name="Rechteck: abgerundete Ecken 324">
            <a:extLst>
              <a:ext uri="{FF2B5EF4-FFF2-40B4-BE49-F238E27FC236}">
                <a16:creationId xmlns:a16="http://schemas.microsoft.com/office/drawing/2014/main" id="{02A33D2F-71F6-494A-A082-B67AD3AFA98F}"/>
              </a:ext>
            </a:extLst>
          </p:cNvPr>
          <p:cNvSpPr/>
          <p:nvPr/>
        </p:nvSpPr>
        <p:spPr>
          <a:xfrm>
            <a:off x="8126978" y="3898271"/>
            <a:ext cx="314371" cy="277712"/>
          </a:xfrm>
          <a:prstGeom prst="roundRect">
            <a:avLst/>
          </a:prstGeom>
          <a:solidFill>
            <a:srgbClr val="C5DCF1"/>
          </a:solidFill>
          <a:ln w="19050">
            <a:solidFill>
              <a:srgbClr val="4472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600" b="1" dirty="0">
                <a:solidFill>
                  <a:srgbClr val="4472C4">
                    <a:lumMod val="75000"/>
                  </a:srgbClr>
                </a:solidFill>
                <a:latin typeface="Calibri" panose="020F0502020204030204"/>
              </a:rPr>
              <a:t>…</a:t>
            </a:r>
            <a:endParaRPr lang="de-DE" sz="600" dirty="0">
              <a:solidFill>
                <a:srgbClr val="4472C4">
                  <a:lumMod val="75000"/>
                </a:srgbClr>
              </a:solidFill>
              <a:latin typeface="Calibri" panose="020F0502020204030204"/>
            </a:endParaRPr>
          </a:p>
        </p:txBody>
      </p:sp>
      <p:sp>
        <p:nvSpPr>
          <p:cNvPr id="326" name="Rechteck: abgerundete Ecken 325">
            <a:extLst>
              <a:ext uri="{FF2B5EF4-FFF2-40B4-BE49-F238E27FC236}">
                <a16:creationId xmlns:a16="http://schemas.microsoft.com/office/drawing/2014/main" id="{3A4731F4-DB61-406C-B555-1A9C0DB8D3A9}"/>
              </a:ext>
            </a:extLst>
          </p:cNvPr>
          <p:cNvSpPr/>
          <p:nvPr/>
        </p:nvSpPr>
        <p:spPr>
          <a:xfrm>
            <a:off x="7465430" y="3898271"/>
            <a:ext cx="622403" cy="277712"/>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600" b="1" dirty="0">
                <a:solidFill>
                  <a:srgbClr val="4472C4">
                    <a:lumMod val="75000"/>
                  </a:srgbClr>
                </a:solidFill>
                <a:latin typeface="Calibri" panose="020F0502020204030204"/>
              </a:rPr>
              <a:t>SCB</a:t>
            </a:r>
          </a:p>
          <a:p>
            <a:pPr algn="ctr">
              <a:defRPr/>
            </a:pPr>
            <a:r>
              <a:rPr lang="de-DE" sz="600" dirty="0">
                <a:solidFill>
                  <a:srgbClr val="4472C4">
                    <a:lumMod val="75000"/>
                  </a:srgbClr>
                </a:solidFill>
                <a:latin typeface="Calibri" panose="020F0502020204030204"/>
              </a:rPr>
              <a:t>Site Char. Board</a:t>
            </a:r>
          </a:p>
        </p:txBody>
      </p:sp>
      <p:cxnSp>
        <p:nvCxnSpPr>
          <p:cNvPr id="327" name="Verbinder: gewinkelt 326">
            <a:extLst>
              <a:ext uri="{FF2B5EF4-FFF2-40B4-BE49-F238E27FC236}">
                <a16:creationId xmlns:a16="http://schemas.microsoft.com/office/drawing/2014/main" id="{C34D03A4-2A54-4A26-AC35-1869116874C7}"/>
              </a:ext>
            </a:extLst>
          </p:cNvPr>
          <p:cNvCxnSpPr/>
          <p:nvPr/>
        </p:nvCxnSpPr>
        <p:spPr>
          <a:xfrm rot="16200000" flipH="1">
            <a:off x="4010143" y="4363212"/>
            <a:ext cx="516941" cy="138238"/>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8" name="Verbinder: gewinkelt 327">
            <a:extLst>
              <a:ext uri="{FF2B5EF4-FFF2-40B4-BE49-F238E27FC236}">
                <a16:creationId xmlns:a16="http://schemas.microsoft.com/office/drawing/2014/main" id="{3A4215AC-6B96-4B7E-89D2-4C3940A344AA}"/>
              </a:ext>
            </a:extLst>
          </p:cNvPr>
          <p:cNvCxnSpPr>
            <a:cxnSpLocks/>
            <a:endCxn id="295" idx="1"/>
          </p:cNvCxnSpPr>
          <p:nvPr/>
        </p:nvCxnSpPr>
        <p:spPr>
          <a:xfrm rot="16200000" flipH="1">
            <a:off x="4681703" y="5117510"/>
            <a:ext cx="1781769" cy="135209"/>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329" name="Verbinder: gewinkelt 328">
            <a:extLst>
              <a:ext uri="{FF2B5EF4-FFF2-40B4-BE49-F238E27FC236}">
                <a16:creationId xmlns:a16="http://schemas.microsoft.com/office/drawing/2014/main" id="{6B8FA10E-1DDF-4F0D-9E21-8BC24B7F32B5}"/>
              </a:ext>
            </a:extLst>
          </p:cNvPr>
          <p:cNvCxnSpPr>
            <a:cxnSpLocks/>
          </p:cNvCxnSpPr>
          <p:nvPr/>
        </p:nvCxnSpPr>
        <p:spPr>
          <a:xfrm rot="16200000" flipH="1">
            <a:off x="6484350" y="4435770"/>
            <a:ext cx="478203" cy="178243"/>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30" name="Textfeld 329">
            <a:extLst>
              <a:ext uri="{FF2B5EF4-FFF2-40B4-BE49-F238E27FC236}">
                <a16:creationId xmlns:a16="http://schemas.microsoft.com/office/drawing/2014/main" id="{034D74BB-1FCA-49C8-AE49-05E8F521507B}"/>
              </a:ext>
            </a:extLst>
          </p:cNvPr>
          <p:cNvSpPr txBox="1"/>
          <p:nvPr/>
        </p:nvSpPr>
        <p:spPr>
          <a:xfrm>
            <a:off x="3811286" y="1390276"/>
            <a:ext cx="566181" cy="181868"/>
          </a:xfrm>
          <a:prstGeom prst="rect">
            <a:avLst/>
          </a:prstGeom>
          <a:noFill/>
          <a:ln w="19050">
            <a:noFill/>
          </a:ln>
        </p:spPr>
        <p:txBody>
          <a:bodyPr wrap="none" rtlCol="0">
            <a:spAutoFit/>
          </a:bodyPr>
          <a:lstStyle/>
          <a:p>
            <a:r>
              <a:rPr lang="de-DE" sz="700" dirty="0" err="1"/>
              <a:t>delegating</a:t>
            </a:r>
            <a:endParaRPr lang="de-DE" sz="700" dirty="0"/>
          </a:p>
        </p:txBody>
      </p:sp>
      <p:sp>
        <p:nvSpPr>
          <p:cNvPr id="331" name="Textfeld 330">
            <a:extLst>
              <a:ext uri="{FF2B5EF4-FFF2-40B4-BE49-F238E27FC236}">
                <a16:creationId xmlns:a16="http://schemas.microsoft.com/office/drawing/2014/main" id="{0B828B43-F720-41D7-90F1-8A3C6817F9D5}"/>
              </a:ext>
            </a:extLst>
          </p:cNvPr>
          <p:cNvSpPr txBox="1"/>
          <p:nvPr/>
        </p:nvSpPr>
        <p:spPr>
          <a:xfrm>
            <a:off x="4460643" y="1493034"/>
            <a:ext cx="527709" cy="181868"/>
          </a:xfrm>
          <a:prstGeom prst="rect">
            <a:avLst/>
          </a:prstGeom>
          <a:noFill/>
          <a:ln w="19050">
            <a:noFill/>
          </a:ln>
        </p:spPr>
        <p:txBody>
          <a:bodyPr wrap="none" rtlCol="0">
            <a:spAutoFit/>
          </a:bodyPr>
          <a:lstStyle/>
          <a:p>
            <a:r>
              <a:rPr lang="de-DE" sz="700" dirty="0" err="1"/>
              <a:t>reporting</a:t>
            </a:r>
            <a:endParaRPr lang="de-DE" sz="700" dirty="0"/>
          </a:p>
        </p:txBody>
      </p:sp>
      <p:sp>
        <p:nvSpPr>
          <p:cNvPr id="332" name="Textfeld 331">
            <a:extLst>
              <a:ext uri="{FF2B5EF4-FFF2-40B4-BE49-F238E27FC236}">
                <a16:creationId xmlns:a16="http://schemas.microsoft.com/office/drawing/2014/main" id="{B7E72A88-A3F2-48E3-AA24-C22A22AB46CA}"/>
              </a:ext>
            </a:extLst>
          </p:cNvPr>
          <p:cNvSpPr txBox="1"/>
          <p:nvPr/>
        </p:nvSpPr>
        <p:spPr>
          <a:xfrm>
            <a:off x="5143286" y="2269044"/>
            <a:ext cx="628247" cy="279797"/>
          </a:xfrm>
          <a:prstGeom prst="rect">
            <a:avLst/>
          </a:prstGeom>
          <a:noFill/>
          <a:ln w="19050">
            <a:noFill/>
          </a:ln>
        </p:spPr>
        <p:txBody>
          <a:bodyPr wrap="square" rtlCol="0">
            <a:spAutoFit/>
          </a:bodyPr>
          <a:lstStyle/>
          <a:p>
            <a:r>
              <a:rPr lang="de-DE" sz="700" dirty="0" err="1"/>
              <a:t>policy</a:t>
            </a:r>
            <a:r>
              <a:rPr lang="de-DE" sz="700" dirty="0"/>
              <a:t> + </a:t>
            </a:r>
            <a:r>
              <a:rPr lang="de-DE" sz="700" dirty="0" err="1"/>
              <a:t>monitoring</a:t>
            </a:r>
            <a:endParaRPr lang="de-DE" sz="700" dirty="0"/>
          </a:p>
        </p:txBody>
      </p:sp>
      <p:sp>
        <p:nvSpPr>
          <p:cNvPr id="333" name="Textfeld 332">
            <a:extLst>
              <a:ext uri="{FF2B5EF4-FFF2-40B4-BE49-F238E27FC236}">
                <a16:creationId xmlns:a16="http://schemas.microsoft.com/office/drawing/2014/main" id="{26EA21E6-F8B5-4528-B757-FA973CD680DD}"/>
              </a:ext>
            </a:extLst>
          </p:cNvPr>
          <p:cNvSpPr txBox="1"/>
          <p:nvPr/>
        </p:nvSpPr>
        <p:spPr>
          <a:xfrm>
            <a:off x="5764081" y="2387110"/>
            <a:ext cx="527709" cy="181868"/>
          </a:xfrm>
          <a:prstGeom prst="rect">
            <a:avLst/>
          </a:prstGeom>
          <a:noFill/>
          <a:ln w="19050">
            <a:noFill/>
          </a:ln>
        </p:spPr>
        <p:txBody>
          <a:bodyPr wrap="none" rtlCol="0">
            <a:spAutoFit/>
          </a:bodyPr>
          <a:lstStyle/>
          <a:p>
            <a:r>
              <a:rPr lang="de-DE" sz="700" dirty="0" err="1"/>
              <a:t>reporting</a:t>
            </a:r>
            <a:endParaRPr lang="de-DE" sz="700" dirty="0"/>
          </a:p>
        </p:txBody>
      </p:sp>
      <p:sp>
        <p:nvSpPr>
          <p:cNvPr id="334" name="Rechteck: abgerundete Ecken 333">
            <a:extLst>
              <a:ext uri="{FF2B5EF4-FFF2-40B4-BE49-F238E27FC236}">
                <a16:creationId xmlns:a16="http://schemas.microsoft.com/office/drawing/2014/main" id="{461FEF22-9BD4-4E62-980A-386443024CE7}"/>
              </a:ext>
            </a:extLst>
          </p:cNvPr>
          <p:cNvSpPr/>
          <p:nvPr/>
        </p:nvSpPr>
        <p:spPr>
          <a:xfrm>
            <a:off x="8589746" y="3709465"/>
            <a:ext cx="1412294" cy="1228217"/>
          </a:xfrm>
          <a:prstGeom prst="roundRect">
            <a:avLst>
              <a:gd name="adj" fmla="val 5392"/>
            </a:avLst>
          </a:prstGeom>
          <a:solidFill>
            <a:srgbClr val="81B2D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t>SF</a:t>
            </a:r>
          </a:p>
          <a:p>
            <a:pPr algn="ctr"/>
            <a:r>
              <a:rPr lang="de-DE" sz="800" dirty="0"/>
              <a:t>Science Forum</a:t>
            </a:r>
          </a:p>
        </p:txBody>
      </p:sp>
      <p:grpSp>
        <p:nvGrpSpPr>
          <p:cNvPr id="335" name="Gruppieren 334">
            <a:extLst>
              <a:ext uri="{FF2B5EF4-FFF2-40B4-BE49-F238E27FC236}">
                <a16:creationId xmlns:a16="http://schemas.microsoft.com/office/drawing/2014/main" id="{0D81215F-ED2C-4CFF-8620-F04BAA86E828}"/>
              </a:ext>
            </a:extLst>
          </p:cNvPr>
          <p:cNvGrpSpPr/>
          <p:nvPr/>
        </p:nvGrpSpPr>
        <p:grpSpPr>
          <a:xfrm>
            <a:off x="2051589" y="2189349"/>
            <a:ext cx="1245727" cy="2982793"/>
            <a:chOff x="6011691" y="4914728"/>
            <a:chExt cx="2206882" cy="5812619"/>
          </a:xfrm>
        </p:grpSpPr>
        <p:sp>
          <p:nvSpPr>
            <p:cNvPr id="336" name="Rechteck: abgerundete Ecken 335">
              <a:extLst>
                <a:ext uri="{FF2B5EF4-FFF2-40B4-BE49-F238E27FC236}">
                  <a16:creationId xmlns:a16="http://schemas.microsoft.com/office/drawing/2014/main" id="{22A3D507-ECDD-4A2F-AADC-DACA14D695F0}"/>
                </a:ext>
              </a:extLst>
            </p:cNvPr>
            <p:cNvSpPr/>
            <p:nvPr/>
          </p:nvSpPr>
          <p:spPr>
            <a:xfrm>
              <a:off x="6011691" y="7377080"/>
              <a:ext cx="2206882" cy="3350267"/>
            </a:xfrm>
            <a:prstGeom prst="roundRect">
              <a:avLst/>
            </a:prstGeom>
            <a:solidFill>
              <a:schemeClr val="accent2">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solidFill>
                  <a:schemeClr val="accent1">
                    <a:lumMod val="50000"/>
                  </a:schemeClr>
                </a:solidFill>
              </a:endParaRPr>
            </a:p>
          </p:txBody>
        </p:sp>
        <p:sp>
          <p:nvSpPr>
            <p:cNvPr id="337" name="Rechteck 336">
              <a:extLst>
                <a:ext uri="{FF2B5EF4-FFF2-40B4-BE49-F238E27FC236}">
                  <a16:creationId xmlns:a16="http://schemas.microsoft.com/office/drawing/2014/main" id="{470B7B84-06F7-4FCE-8595-17ED151CB030}"/>
                </a:ext>
              </a:extLst>
            </p:cNvPr>
            <p:cNvSpPr/>
            <p:nvPr/>
          </p:nvSpPr>
          <p:spPr>
            <a:xfrm>
              <a:off x="6204768" y="7509289"/>
              <a:ext cx="1741377" cy="509804"/>
            </a:xfrm>
            <a:prstGeom prst="rect">
              <a:avLst/>
            </a:prstGeom>
            <a:ln w="19050">
              <a:noFill/>
            </a:ln>
          </p:spPr>
          <p:txBody>
            <a:bodyPr wrap="none">
              <a:spAutoFit/>
            </a:bodyPr>
            <a:lstStyle/>
            <a:p>
              <a:pPr algn="ctr"/>
              <a:r>
                <a:rPr lang="de-DE" sz="1050" b="1" dirty="0">
                  <a:solidFill>
                    <a:schemeClr val="accent1">
                      <a:lumMod val="50000"/>
                    </a:schemeClr>
                  </a:solidFill>
                </a:rPr>
                <a:t>Project Office</a:t>
              </a:r>
            </a:p>
          </p:txBody>
        </p:sp>
        <p:sp>
          <p:nvSpPr>
            <p:cNvPr id="338" name="Textfeld 337">
              <a:extLst>
                <a:ext uri="{FF2B5EF4-FFF2-40B4-BE49-F238E27FC236}">
                  <a16:creationId xmlns:a16="http://schemas.microsoft.com/office/drawing/2014/main" id="{53CD2615-A4E3-48D4-AE51-B4333123D4FB}"/>
                </a:ext>
              </a:extLst>
            </p:cNvPr>
            <p:cNvSpPr txBox="1"/>
            <p:nvPr/>
          </p:nvSpPr>
          <p:spPr>
            <a:xfrm>
              <a:off x="6222036" y="6045650"/>
              <a:ext cx="1054141" cy="419839"/>
            </a:xfrm>
            <a:prstGeom prst="rect">
              <a:avLst/>
            </a:prstGeom>
            <a:noFill/>
            <a:ln w="19050">
              <a:noFill/>
            </a:ln>
          </p:spPr>
          <p:txBody>
            <a:bodyPr wrap="none" rtlCol="0">
              <a:spAutoFit/>
            </a:bodyPr>
            <a:lstStyle/>
            <a:p>
              <a:r>
                <a:rPr lang="de-DE" sz="800" dirty="0" err="1"/>
                <a:t>managing</a:t>
              </a:r>
              <a:endParaRPr lang="de-DE" sz="800" dirty="0"/>
            </a:p>
          </p:txBody>
        </p:sp>
        <p:sp>
          <p:nvSpPr>
            <p:cNvPr id="339" name="Rechteck: abgerundete Ecken 338">
              <a:extLst>
                <a:ext uri="{FF2B5EF4-FFF2-40B4-BE49-F238E27FC236}">
                  <a16:creationId xmlns:a16="http://schemas.microsoft.com/office/drawing/2014/main" id="{63BA7B63-93E7-43A8-A3CD-51FE2132C416}"/>
                </a:ext>
              </a:extLst>
            </p:cNvPr>
            <p:cNvSpPr/>
            <p:nvPr/>
          </p:nvSpPr>
          <p:spPr>
            <a:xfrm>
              <a:off x="6676568" y="8902941"/>
              <a:ext cx="1350375" cy="253589"/>
            </a:xfrm>
            <a:prstGeom prst="roundRect">
              <a:avLst>
                <a:gd name="adj" fmla="val 9561"/>
              </a:avLst>
            </a:prstGeom>
            <a:gradFill flip="none" rotWithShape="1">
              <a:gsLst>
                <a:gs pos="0">
                  <a:srgbClr val="FFE3D1"/>
                </a:gs>
                <a:gs pos="100000">
                  <a:srgbClr val="FFE3D1"/>
                </a:gs>
                <a:gs pos="100000">
                  <a:schemeClr val="accent1">
                    <a:lumMod val="45000"/>
                    <a:lumOff val="55000"/>
                  </a:schemeClr>
                </a:gs>
                <a:gs pos="100000">
                  <a:schemeClr val="accent1">
                    <a:lumMod val="30000"/>
                    <a:lumOff val="70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500" dirty="0">
                  <a:solidFill>
                    <a:srgbClr val="4472C4">
                      <a:lumMod val="75000"/>
                    </a:srgbClr>
                  </a:solidFill>
                  <a:latin typeface="Calibri" panose="020F0502020204030204"/>
                </a:rPr>
                <a:t>Beam Tube </a:t>
              </a:r>
              <a:r>
                <a:rPr lang="de-DE" sz="500" dirty="0" err="1">
                  <a:solidFill>
                    <a:srgbClr val="4472C4">
                      <a:lumMod val="75000"/>
                    </a:srgbClr>
                  </a:solidFill>
                  <a:latin typeface="Calibri" panose="020F0502020204030204"/>
                </a:rPr>
                <a:t>Vacuum</a:t>
              </a:r>
              <a:endParaRPr lang="de-DE" sz="500" dirty="0">
                <a:solidFill>
                  <a:srgbClr val="4472C4">
                    <a:lumMod val="75000"/>
                  </a:srgbClr>
                </a:solidFill>
                <a:latin typeface="Calibri" panose="020F0502020204030204"/>
              </a:endParaRPr>
            </a:p>
          </p:txBody>
        </p:sp>
        <p:sp>
          <p:nvSpPr>
            <p:cNvPr id="340" name="Rechteck: abgerundete Ecken 339">
              <a:extLst>
                <a:ext uri="{FF2B5EF4-FFF2-40B4-BE49-F238E27FC236}">
                  <a16:creationId xmlns:a16="http://schemas.microsoft.com/office/drawing/2014/main" id="{DEEC4189-763F-4758-889F-5FC98DAD75E5}"/>
                </a:ext>
              </a:extLst>
            </p:cNvPr>
            <p:cNvSpPr/>
            <p:nvPr/>
          </p:nvSpPr>
          <p:spPr>
            <a:xfrm>
              <a:off x="6676568" y="8532924"/>
              <a:ext cx="1350375" cy="253589"/>
            </a:xfrm>
            <a:prstGeom prst="roundRect">
              <a:avLst>
                <a:gd name="adj" fmla="val 9561"/>
              </a:avLst>
            </a:prstGeom>
            <a:gradFill flip="none" rotWithShape="1">
              <a:gsLst>
                <a:gs pos="0">
                  <a:srgbClr val="FFE3D1"/>
                </a:gs>
                <a:gs pos="100000">
                  <a:srgbClr val="FFE3D1"/>
                </a:gs>
                <a:gs pos="100000">
                  <a:schemeClr val="accent1">
                    <a:lumMod val="45000"/>
                    <a:lumOff val="55000"/>
                  </a:schemeClr>
                </a:gs>
                <a:gs pos="100000">
                  <a:schemeClr val="accent1">
                    <a:lumMod val="30000"/>
                    <a:lumOff val="70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500" dirty="0">
                  <a:solidFill>
                    <a:srgbClr val="4472C4">
                      <a:lumMod val="75000"/>
                    </a:srgbClr>
                  </a:solidFill>
                  <a:latin typeface="Calibri" panose="020F0502020204030204"/>
                </a:rPr>
                <a:t>Site </a:t>
              </a:r>
              <a:r>
                <a:rPr lang="de-DE" sz="500" dirty="0" err="1">
                  <a:solidFill>
                    <a:srgbClr val="4472C4">
                      <a:lumMod val="75000"/>
                    </a:srgbClr>
                  </a:solidFill>
                  <a:latin typeface="Calibri" panose="020F0502020204030204"/>
                </a:rPr>
                <a:t>Preparation</a:t>
              </a:r>
              <a:endParaRPr lang="de-DE" sz="500" dirty="0">
                <a:solidFill>
                  <a:srgbClr val="4472C4">
                    <a:lumMod val="75000"/>
                  </a:srgbClr>
                </a:solidFill>
                <a:latin typeface="Calibri" panose="020F0502020204030204"/>
              </a:endParaRPr>
            </a:p>
          </p:txBody>
        </p:sp>
        <p:sp>
          <p:nvSpPr>
            <p:cNvPr id="341" name="Rechteck: abgerundete Ecken 340">
              <a:extLst>
                <a:ext uri="{FF2B5EF4-FFF2-40B4-BE49-F238E27FC236}">
                  <a16:creationId xmlns:a16="http://schemas.microsoft.com/office/drawing/2014/main" id="{AD0E6A44-1F8B-45AE-AC12-B078B2F8A036}"/>
                </a:ext>
              </a:extLst>
            </p:cNvPr>
            <p:cNvSpPr/>
            <p:nvPr/>
          </p:nvSpPr>
          <p:spPr>
            <a:xfrm>
              <a:off x="6676568" y="8162907"/>
              <a:ext cx="1350375" cy="253589"/>
            </a:xfrm>
            <a:prstGeom prst="roundRect">
              <a:avLst>
                <a:gd name="adj" fmla="val 9561"/>
              </a:avLst>
            </a:prstGeom>
            <a:gradFill flip="none" rotWithShape="1">
              <a:gsLst>
                <a:gs pos="0">
                  <a:srgbClr val="FFE3D1"/>
                </a:gs>
                <a:gs pos="100000">
                  <a:srgbClr val="FFE3D1"/>
                </a:gs>
                <a:gs pos="100000">
                  <a:schemeClr val="accent1">
                    <a:lumMod val="45000"/>
                    <a:lumOff val="55000"/>
                  </a:schemeClr>
                </a:gs>
                <a:gs pos="100000">
                  <a:schemeClr val="accent1">
                    <a:lumMod val="30000"/>
                    <a:lumOff val="70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500" dirty="0">
                  <a:solidFill>
                    <a:srgbClr val="4472C4">
                      <a:lumMod val="75000"/>
                    </a:srgbClr>
                  </a:solidFill>
                </a:rPr>
                <a:t>Internal Finance Board</a:t>
              </a:r>
            </a:p>
          </p:txBody>
        </p:sp>
        <p:sp>
          <p:nvSpPr>
            <p:cNvPr id="342" name="Rechteck: abgerundete Ecken 341">
              <a:extLst>
                <a:ext uri="{FF2B5EF4-FFF2-40B4-BE49-F238E27FC236}">
                  <a16:creationId xmlns:a16="http://schemas.microsoft.com/office/drawing/2014/main" id="{B107F6BB-CA2A-4DCC-85C4-FD8275E14DE1}"/>
                </a:ext>
              </a:extLst>
            </p:cNvPr>
            <p:cNvSpPr/>
            <p:nvPr/>
          </p:nvSpPr>
          <p:spPr>
            <a:xfrm>
              <a:off x="6676568" y="9272958"/>
              <a:ext cx="1350375" cy="253589"/>
            </a:xfrm>
            <a:prstGeom prst="roundRect">
              <a:avLst>
                <a:gd name="adj" fmla="val 9561"/>
              </a:avLst>
            </a:prstGeom>
            <a:gradFill flip="none" rotWithShape="1">
              <a:gsLst>
                <a:gs pos="0">
                  <a:srgbClr val="FFE3D1"/>
                </a:gs>
                <a:gs pos="100000">
                  <a:srgbClr val="FFE3D1"/>
                </a:gs>
                <a:gs pos="100000">
                  <a:schemeClr val="accent1">
                    <a:lumMod val="45000"/>
                    <a:lumOff val="55000"/>
                  </a:schemeClr>
                </a:gs>
                <a:gs pos="100000">
                  <a:schemeClr val="accent1">
                    <a:lumMod val="30000"/>
                    <a:lumOff val="70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500" dirty="0" err="1">
                  <a:solidFill>
                    <a:srgbClr val="4472C4">
                      <a:lumMod val="75000"/>
                    </a:srgbClr>
                  </a:solidFill>
                </a:rPr>
                <a:t>Civil</a:t>
              </a:r>
              <a:r>
                <a:rPr lang="de-DE" sz="500" dirty="0">
                  <a:solidFill>
                    <a:srgbClr val="4472C4">
                      <a:lumMod val="75000"/>
                    </a:srgbClr>
                  </a:solidFill>
                </a:rPr>
                <a:t> Infrastructure</a:t>
              </a:r>
            </a:p>
          </p:txBody>
        </p:sp>
        <p:cxnSp>
          <p:nvCxnSpPr>
            <p:cNvPr id="343" name="Verbinder: gewinkelt 342">
              <a:extLst>
                <a:ext uri="{FF2B5EF4-FFF2-40B4-BE49-F238E27FC236}">
                  <a16:creationId xmlns:a16="http://schemas.microsoft.com/office/drawing/2014/main" id="{45D97CCD-EEF0-4630-ABF4-7C0F5368A1FF}"/>
                </a:ext>
              </a:extLst>
            </p:cNvPr>
            <p:cNvCxnSpPr>
              <a:cxnSpLocks/>
            </p:cNvCxnSpPr>
            <p:nvPr/>
          </p:nvCxnSpPr>
          <p:spPr>
            <a:xfrm rot="16200000" flipH="1">
              <a:off x="5812336" y="7804404"/>
              <a:ext cx="1278819" cy="456419"/>
            </a:xfrm>
            <a:prstGeom prst="bentConnector2">
              <a:avLst/>
            </a:prstGeom>
            <a:ln w="19050">
              <a:solidFill>
                <a:srgbClr val="FE6100"/>
              </a:solidFill>
              <a:tailEnd type="triangle"/>
            </a:ln>
          </p:spPr>
          <p:style>
            <a:lnRef idx="1">
              <a:schemeClr val="accent1"/>
            </a:lnRef>
            <a:fillRef idx="0">
              <a:schemeClr val="accent1"/>
            </a:fillRef>
            <a:effectRef idx="0">
              <a:schemeClr val="accent1"/>
            </a:effectRef>
            <a:fontRef idx="minor">
              <a:schemeClr val="tx1"/>
            </a:fontRef>
          </p:style>
        </p:cxnSp>
        <p:cxnSp>
          <p:nvCxnSpPr>
            <p:cNvPr id="344" name="Verbinder: gewinkelt 343">
              <a:extLst>
                <a:ext uri="{FF2B5EF4-FFF2-40B4-BE49-F238E27FC236}">
                  <a16:creationId xmlns:a16="http://schemas.microsoft.com/office/drawing/2014/main" id="{9329A207-2E76-435A-9EAB-34383E22D285}"/>
                </a:ext>
              </a:extLst>
            </p:cNvPr>
            <p:cNvCxnSpPr>
              <a:cxnSpLocks/>
            </p:cNvCxnSpPr>
            <p:nvPr/>
          </p:nvCxnSpPr>
          <p:spPr>
            <a:xfrm rot="16200000" flipH="1">
              <a:off x="5984909" y="8356245"/>
              <a:ext cx="916739" cy="442483"/>
            </a:xfrm>
            <a:prstGeom prst="bentConnector2">
              <a:avLst/>
            </a:prstGeom>
            <a:ln w="19050">
              <a:solidFill>
                <a:srgbClr val="FE6100"/>
              </a:solidFill>
              <a:tailEnd type="triangle"/>
            </a:ln>
          </p:spPr>
          <p:style>
            <a:lnRef idx="1">
              <a:schemeClr val="accent1"/>
            </a:lnRef>
            <a:fillRef idx="0">
              <a:schemeClr val="accent1"/>
            </a:fillRef>
            <a:effectRef idx="0">
              <a:schemeClr val="accent1"/>
            </a:effectRef>
            <a:fontRef idx="minor">
              <a:schemeClr val="tx1"/>
            </a:fontRef>
          </p:style>
        </p:cxnSp>
        <p:cxnSp>
          <p:nvCxnSpPr>
            <p:cNvPr id="345" name="Verbinder: gewinkelt 344">
              <a:extLst>
                <a:ext uri="{FF2B5EF4-FFF2-40B4-BE49-F238E27FC236}">
                  <a16:creationId xmlns:a16="http://schemas.microsoft.com/office/drawing/2014/main" id="{7A31EE1E-7CE2-46D7-BA7F-A395E9A2ABA7}"/>
                </a:ext>
              </a:extLst>
            </p:cNvPr>
            <p:cNvCxnSpPr>
              <a:cxnSpLocks/>
            </p:cNvCxnSpPr>
            <p:nvPr/>
          </p:nvCxnSpPr>
          <p:spPr>
            <a:xfrm rot="16200000" flipH="1">
              <a:off x="5984909" y="8700185"/>
              <a:ext cx="916739" cy="442483"/>
            </a:xfrm>
            <a:prstGeom prst="bentConnector2">
              <a:avLst/>
            </a:prstGeom>
            <a:ln w="19050">
              <a:solidFill>
                <a:srgbClr val="FE6100"/>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Verbinder: gewinkelt 345">
              <a:extLst>
                <a:ext uri="{FF2B5EF4-FFF2-40B4-BE49-F238E27FC236}">
                  <a16:creationId xmlns:a16="http://schemas.microsoft.com/office/drawing/2014/main" id="{384CBBB8-A604-45A8-9C67-D84248EE3AED}"/>
                </a:ext>
              </a:extLst>
            </p:cNvPr>
            <p:cNvCxnSpPr>
              <a:cxnSpLocks/>
            </p:cNvCxnSpPr>
            <p:nvPr/>
          </p:nvCxnSpPr>
          <p:spPr>
            <a:xfrm rot="16200000" flipH="1">
              <a:off x="4758405" y="6382952"/>
              <a:ext cx="3378932" cy="442483"/>
            </a:xfrm>
            <a:prstGeom prst="bentConnector2">
              <a:avLst/>
            </a:prstGeom>
            <a:ln w="19050">
              <a:solidFill>
                <a:srgbClr val="FE6100"/>
              </a:solidFill>
              <a:tailEnd type="triangle"/>
            </a:ln>
          </p:spPr>
          <p:style>
            <a:lnRef idx="1">
              <a:schemeClr val="accent1"/>
            </a:lnRef>
            <a:fillRef idx="0">
              <a:schemeClr val="accent1"/>
            </a:fillRef>
            <a:effectRef idx="0">
              <a:schemeClr val="accent1"/>
            </a:effectRef>
            <a:fontRef idx="minor">
              <a:schemeClr val="tx1"/>
            </a:fontRef>
          </p:style>
        </p:cxnSp>
        <p:sp>
          <p:nvSpPr>
            <p:cNvPr id="347" name="Rechteck: abgerundete Ecken 346">
              <a:extLst>
                <a:ext uri="{FF2B5EF4-FFF2-40B4-BE49-F238E27FC236}">
                  <a16:creationId xmlns:a16="http://schemas.microsoft.com/office/drawing/2014/main" id="{B42D2734-8E81-4DC6-8FFF-927F4B018B30}"/>
                </a:ext>
              </a:extLst>
            </p:cNvPr>
            <p:cNvSpPr/>
            <p:nvPr/>
          </p:nvSpPr>
          <p:spPr>
            <a:xfrm>
              <a:off x="6676568" y="9642975"/>
              <a:ext cx="1350375" cy="253589"/>
            </a:xfrm>
            <a:prstGeom prst="roundRect">
              <a:avLst>
                <a:gd name="adj" fmla="val 9561"/>
              </a:avLst>
            </a:prstGeom>
            <a:gradFill flip="none" rotWithShape="1">
              <a:gsLst>
                <a:gs pos="0">
                  <a:srgbClr val="FFE3D1"/>
                </a:gs>
                <a:gs pos="100000">
                  <a:srgbClr val="FFE3D1"/>
                </a:gs>
                <a:gs pos="100000">
                  <a:schemeClr val="accent1">
                    <a:lumMod val="45000"/>
                    <a:lumOff val="55000"/>
                  </a:schemeClr>
                </a:gs>
                <a:gs pos="100000">
                  <a:schemeClr val="accent1">
                    <a:lumMod val="30000"/>
                    <a:lumOff val="70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500" dirty="0">
                  <a:solidFill>
                    <a:srgbClr val="4472C4">
                      <a:lumMod val="75000"/>
                    </a:srgbClr>
                  </a:solidFill>
                  <a:latin typeface="Calibri" panose="020F0502020204030204"/>
                </a:rPr>
                <a:t>…</a:t>
              </a:r>
            </a:p>
          </p:txBody>
        </p:sp>
        <p:cxnSp>
          <p:nvCxnSpPr>
            <p:cNvPr id="348" name="Verbinder: gewinkelt 347">
              <a:extLst>
                <a:ext uri="{FF2B5EF4-FFF2-40B4-BE49-F238E27FC236}">
                  <a16:creationId xmlns:a16="http://schemas.microsoft.com/office/drawing/2014/main" id="{B861144D-8283-4580-ABEC-A5CB12056AA3}"/>
                </a:ext>
              </a:extLst>
            </p:cNvPr>
            <p:cNvCxnSpPr>
              <a:cxnSpLocks/>
            </p:cNvCxnSpPr>
            <p:nvPr/>
          </p:nvCxnSpPr>
          <p:spPr>
            <a:xfrm rot="16200000" flipH="1">
              <a:off x="5984908" y="9094071"/>
              <a:ext cx="916739" cy="442483"/>
            </a:xfrm>
            <a:prstGeom prst="bentConnector2">
              <a:avLst/>
            </a:prstGeom>
            <a:ln w="19050">
              <a:solidFill>
                <a:srgbClr val="FE61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9" name="Gerade Verbindung mit Pfeil 348">
            <a:extLst>
              <a:ext uri="{FF2B5EF4-FFF2-40B4-BE49-F238E27FC236}">
                <a16:creationId xmlns:a16="http://schemas.microsoft.com/office/drawing/2014/main" id="{D2972EBF-FE84-4385-A15D-5201C453B54C}"/>
              </a:ext>
            </a:extLst>
          </p:cNvPr>
          <p:cNvCxnSpPr>
            <a:cxnSpLocks/>
          </p:cNvCxnSpPr>
          <p:nvPr/>
        </p:nvCxnSpPr>
        <p:spPr>
          <a:xfrm flipH="1" flipV="1">
            <a:off x="3178144" y="4300999"/>
            <a:ext cx="1010074" cy="0"/>
          </a:xfrm>
          <a:prstGeom prst="straightConnector1">
            <a:avLst/>
          </a:prstGeom>
          <a:ln w="1905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0" name="Gerade Verbindung mit Pfeil 349">
            <a:extLst>
              <a:ext uri="{FF2B5EF4-FFF2-40B4-BE49-F238E27FC236}">
                <a16:creationId xmlns:a16="http://schemas.microsoft.com/office/drawing/2014/main" id="{6CB37697-E496-4871-B002-ED271A893774}"/>
              </a:ext>
            </a:extLst>
          </p:cNvPr>
          <p:cNvCxnSpPr>
            <a:cxnSpLocks/>
          </p:cNvCxnSpPr>
          <p:nvPr/>
        </p:nvCxnSpPr>
        <p:spPr>
          <a:xfrm flipH="1" flipV="1">
            <a:off x="3177676" y="4487805"/>
            <a:ext cx="1010074" cy="0"/>
          </a:xfrm>
          <a:prstGeom prst="straightConnector1">
            <a:avLst/>
          </a:prstGeom>
          <a:ln w="1905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51" name="Rechteck 350">
            <a:extLst>
              <a:ext uri="{FF2B5EF4-FFF2-40B4-BE49-F238E27FC236}">
                <a16:creationId xmlns:a16="http://schemas.microsoft.com/office/drawing/2014/main" id="{BF3FAD15-ABCE-4915-A456-DF2FFCC17971}"/>
              </a:ext>
            </a:extLst>
          </p:cNvPr>
          <p:cNvSpPr/>
          <p:nvPr/>
        </p:nvSpPr>
        <p:spPr>
          <a:xfrm>
            <a:off x="3416177" y="4150511"/>
            <a:ext cx="588623" cy="335756"/>
          </a:xfrm>
          <a:prstGeom prst="rect">
            <a:avLst/>
          </a:prstGeom>
          <a:ln w="19050">
            <a:noFill/>
          </a:ln>
        </p:spPr>
        <p:txBody>
          <a:bodyPr wrap="none">
            <a:spAutoFit/>
          </a:bodyPr>
          <a:lstStyle/>
          <a:p>
            <a:pPr>
              <a:defRPr/>
            </a:pPr>
            <a:r>
              <a:rPr lang="de-DE" sz="600" b="1" dirty="0">
                <a:solidFill>
                  <a:srgbClr val="4472C4"/>
                </a:solidFill>
              </a:rPr>
              <a:t>Interfaces  </a:t>
            </a:r>
          </a:p>
          <a:p>
            <a:pPr>
              <a:defRPr/>
            </a:pPr>
            <a:r>
              <a:rPr lang="de-DE" sz="600" b="1" dirty="0">
                <a:solidFill>
                  <a:srgbClr val="4472C4"/>
                </a:solidFill>
              </a:rPr>
              <a:t>Information </a:t>
            </a:r>
          </a:p>
          <a:p>
            <a:pPr>
              <a:defRPr/>
            </a:pPr>
            <a:r>
              <a:rPr lang="de-DE" sz="600" b="1" dirty="0" err="1">
                <a:solidFill>
                  <a:srgbClr val="4472C4"/>
                </a:solidFill>
              </a:rPr>
              <a:t>exchange</a:t>
            </a:r>
            <a:endParaRPr lang="de-DE" sz="600" b="1" dirty="0">
              <a:solidFill>
                <a:srgbClr val="4472C4"/>
              </a:solidFill>
            </a:endParaRPr>
          </a:p>
        </p:txBody>
      </p:sp>
      <p:grpSp>
        <p:nvGrpSpPr>
          <p:cNvPr id="352" name="Gruppieren 351">
            <a:extLst>
              <a:ext uri="{FF2B5EF4-FFF2-40B4-BE49-F238E27FC236}">
                <a16:creationId xmlns:a16="http://schemas.microsoft.com/office/drawing/2014/main" id="{5AFEBA62-B986-4569-8FDA-1892E8C56F18}"/>
              </a:ext>
            </a:extLst>
          </p:cNvPr>
          <p:cNvGrpSpPr/>
          <p:nvPr/>
        </p:nvGrpSpPr>
        <p:grpSpPr>
          <a:xfrm>
            <a:off x="4404392" y="5600095"/>
            <a:ext cx="701840" cy="846851"/>
            <a:chOff x="9041046" y="11083782"/>
            <a:chExt cx="1243352" cy="1650273"/>
          </a:xfrm>
        </p:grpSpPr>
        <p:sp>
          <p:nvSpPr>
            <p:cNvPr id="353" name="Rechteck: abgerundete Ecken 352">
              <a:extLst>
                <a:ext uri="{FF2B5EF4-FFF2-40B4-BE49-F238E27FC236}">
                  <a16:creationId xmlns:a16="http://schemas.microsoft.com/office/drawing/2014/main" id="{EE5398E7-68D2-47A9-A939-E0C62D74EB53}"/>
                </a:ext>
              </a:extLst>
            </p:cNvPr>
            <p:cNvSpPr/>
            <p:nvPr/>
          </p:nvSpPr>
          <p:spPr>
            <a:xfrm>
              <a:off x="9290746" y="11406865"/>
              <a:ext cx="993652" cy="266801"/>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a:solidFill>
                    <a:schemeClr val="bg1"/>
                  </a:solidFill>
                  <a:latin typeface="Calibri" panose="020F0502020204030204"/>
                </a:rPr>
                <a:t>Tower </a:t>
              </a:r>
              <a:r>
                <a:rPr lang="de-DE" sz="400" dirty="0" err="1">
                  <a:solidFill>
                    <a:schemeClr val="bg1"/>
                  </a:solidFill>
                  <a:latin typeface="Calibri" panose="020F0502020204030204"/>
                </a:rPr>
                <a:t>Vacuum</a:t>
              </a:r>
              <a:endParaRPr lang="de-DE" sz="400" dirty="0">
                <a:solidFill>
                  <a:schemeClr val="bg1"/>
                </a:solidFill>
                <a:latin typeface="Calibri" panose="020F0502020204030204"/>
              </a:endParaRPr>
            </a:p>
          </p:txBody>
        </p:sp>
        <p:sp>
          <p:nvSpPr>
            <p:cNvPr id="354" name="Rechteck: abgerundete Ecken 353">
              <a:extLst>
                <a:ext uri="{FF2B5EF4-FFF2-40B4-BE49-F238E27FC236}">
                  <a16:creationId xmlns:a16="http://schemas.microsoft.com/office/drawing/2014/main" id="{03ACCDD2-7A97-449D-BE9B-F7136C417F39}"/>
                </a:ext>
              </a:extLst>
            </p:cNvPr>
            <p:cNvSpPr/>
            <p:nvPr/>
          </p:nvSpPr>
          <p:spPr>
            <a:xfrm>
              <a:off x="9290746" y="11725441"/>
              <a:ext cx="993652" cy="319132"/>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schemeClr val="bg1"/>
                  </a:solidFill>
                  <a:latin typeface="Calibri" panose="020F0502020204030204"/>
                </a:rPr>
                <a:t>Cryostats</a:t>
              </a:r>
              <a:r>
                <a:rPr lang="de-DE" sz="400" dirty="0">
                  <a:solidFill>
                    <a:schemeClr val="bg1"/>
                  </a:solidFill>
                  <a:latin typeface="Calibri" panose="020F0502020204030204"/>
                </a:rPr>
                <a:t> and </a:t>
              </a:r>
              <a:r>
                <a:rPr lang="de-DE" sz="400" dirty="0" err="1">
                  <a:solidFill>
                    <a:schemeClr val="bg1"/>
                  </a:solidFill>
                  <a:latin typeface="Calibri" panose="020F0502020204030204"/>
                </a:rPr>
                <a:t>Cryopumps</a:t>
              </a:r>
              <a:endParaRPr lang="de-DE" sz="400" dirty="0">
                <a:solidFill>
                  <a:schemeClr val="bg1"/>
                </a:solidFill>
                <a:latin typeface="Calibri" panose="020F0502020204030204"/>
              </a:endParaRPr>
            </a:p>
          </p:txBody>
        </p:sp>
        <p:sp>
          <p:nvSpPr>
            <p:cNvPr id="355" name="Rechteck: abgerundete Ecken 354">
              <a:extLst>
                <a:ext uri="{FF2B5EF4-FFF2-40B4-BE49-F238E27FC236}">
                  <a16:creationId xmlns:a16="http://schemas.microsoft.com/office/drawing/2014/main" id="{813F4050-654B-4B0B-9A5E-6E7966CC6857}"/>
                </a:ext>
              </a:extLst>
            </p:cNvPr>
            <p:cNvSpPr/>
            <p:nvPr/>
          </p:nvSpPr>
          <p:spPr>
            <a:xfrm>
              <a:off x="9290746" y="12096348"/>
              <a:ext cx="993652" cy="319132"/>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schemeClr val="bg1"/>
                  </a:solidFill>
                  <a:latin typeface="Calibri" panose="020F0502020204030204"/>
                </a:rPr>
                <a:t>Cryogenic</a:t>
              </a:r>
              <a:r>
                <a:rPr lang="de-DE" sz="400" dirty="0">
                  <a:solidFill>
                    <a:schemeClr val="bg1"/>
                  </a:solidFill>
                  <a:latin typeface="Calibri" panose="020F0502020204030204"/>
                </a:rPr>
                <a:t> Infrastructure</a:t>
              </a:r>
            </a:p>
          </p:txBody>
        </p:sp>
        <p:sp>
          <p:nvSpPr>
            <p:cNvPr id="356" name="Rechteck: abgerundete Ecken 355">
              <a:extLst>
                <a:ext uri="{FF2B5EF4-FFF2-40B4-BE49-F238E27FC236}">
                  <a16:creationId xmlns:a16="http://schemas.microsoft.com/office/drawing/2014/main" id="{548181FE-5EA4-4988-96EE-5629C83158C9}"/>
                </a:ext>
              </a:extLst>
            </p:cNvPr>
            <p:cNvSpPr/>
            <p:nvPr/>
          </p:nvSpPr>
          <p:spPr>
            <a:xfrm>
              <a:off x="9290746" y="12467254"/>
              <a:ext cx="993652" cy="266801"/>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400" dirty="0" err="1">
                  <a:solidFill>
                    <a:schemeClr val="bg1"/>
                  </a:solidFill>
                  <a:latin typeface="Calibri" panose="020F0502020204030204"/>
                </a:rPr>
                <a:t>Detector</a:t>
              </a:r>
              <a:r>
                <a:rPr lang="de-DE" sz="400" dirty="0">
                  <a:solidFill>
                    <a:schemeClr val="bg1"/>
                  </a:solidFill>
                  <a:latin typeface="Calibri" panose="020F0502020204030204"/>
                </a:rPr>
                <a:t> Cooling</a:t>
              </a:r>
            </a:p>
          </p:txBody>
        </p:sp>
        <p:cxnSp>
          <p:nvCxnSpPr>
            <p:cNvPr id="357" name="Verbinder: gewinkelt 356">
              <a:extLst>
                <a:ext uri="{FF2B5EF4-FFF2-40B4-BE49-F238E27FC236}">
                  <a16:creationId xmlns:a16="http://schemas.microsoft.com/office/drawing/2014/main" id="{D2E049C5-4AC5-443C-B228-2D678CD44B99}"/>
                </a:ext>
              </a:extLst>
            </p:cNvPr>
            <p:cNvCxnSpPr>
              <a:cxnSpLocks/>
            </p:cNvCxnSpPr>
            <p:nvPr/>
          </p:nvCxnSpPr>
          <p:spPr>
            <a:xfrm rot="16200000" flipH="1">
              <a:off x="9001165" y="11258751"/>
              <a:ext cx="320478" cy="24071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58" name="Verbinder: gewinkelt 357">
              <a:extLst>
                <a:ext uri="{FF2B5EF4-FFF2-40B4-BE49-F238E27FC236}">
                  <a16:creationId xmlns:a16="http://schemas.microsoft.com/office/drawing/2014/main" id="{DCBC1794-78A9-42C1-A637-9219C7CFAC60}"/>
                </a:ext>
              </a:extLst>
            </p:cNvPr>
            <p:cNvCxnSpPr>
              <a:cxnSpLocks/>
            </p:cNvCxnSpPr>
            <p:nvPr/>
          </p:nvCxnSpPr>
          <p:spPr>
            <a:xfrm rot="16200000" flipH="1">
              <a:off x="8752396" y="11372433"/>
              <a:ext cx="818015" cy="240714"/>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59" name="Verbinder: gewinkelt 358">
              <a:extLst>
                <a:ext uri="{FF2B5EF4-FFF2-40B4-BE49-F238E27FC236}">
                  <a16:creationId xmlns:a16="http://schemas.microsoft.com/office/drawing/2014/main" id="{6D839BFA-61D4-4C30-BA89-E56BDDD879FC}"/>
                </a:ext>
              </a:extLst>
            </p:cNvPr>
            <p:cNvCxnSpPr>
              <a:cxnSpLocks/>
            </p:cNvCxnSpPr>
            <p:nvPr/>
          </p:nvCxnSpPr>
          <p:spPr>
            <a:xfrm rot="16200000" flipH="1">
              <a:off x="8613584" y="11593179"/>
              <a:ext cx="1095639" cy="240715"/>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60" name="Verbinder: gewinkelt 359">
              <a:extLst>
                <a:ext uri="{FF2B5EF4-FFF2-40B4-BE49-F238E27FC236}">
                  <a16:creationId xmlns:a16="http://schemas.microsoft.com/office/drawing/2014/main" id="{D3622043-7613-465D-A8B2-E4124BF01768}"/>
                </a:ext>
              </a:extLst>
            </p:cNvPr>
            <p:cNvCxnSpPr>
              <a:cxnSpLocks/>
            </p:cNvCxnSpPr>
            <p:nvPr/>
          </p:nvCxnSpPr>
          <p:spPr>
            <a:xfrm rot="16200000" flipH="1">
              <a:off x="8460276" y="11790961"/>
              <a:ext cx="1402253" cy="240712"/>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grpSp>
      <p:sp>
        <p:nvSpPr>
          <p:cNvPr id="361" name="Textfeld 360">
            <a:extLst>
              <a:ext uri="{FF2B5EF4-FFF2-40B4-BE49-F238E27FC236}">
                <a16:creationId xmlns:a16="http://schemas.microsoft.com/office/drawing/2014/main" id="{5FBAD21A-83D7-44FB-94CD-EF946B6003A0}"/>
              </a:ext>
            </a:extLst>
          </p:cNvPr>
          <p:cNvSpPr txBox="1"/>
          <p:nvPr/>
        </p:nvSpPr>
        <p:spPr>
          <a:xfrm>
            <a:off x="6550178" y="1735894"/>
            <a:ext cx="479618" cy="181868"/>
          </a:xfrm>
          <a:prstGeom prst="rect">
            <a:avLst/>
          </a:prstGeom>
          <a:noFill/>
          <a:ln w="19050">
            <a:noFill/>
          </a:ln>
        </p:spPr>
        <p:txBody>
          <a:bodyPr wrap="none" rtlCol="0">
            <a:spAutoFit/>
          </a:bodyPr>
          <a:lstStyle/>
          <a:p>
            <a:r>
              <a:rPr lang="de-DE" sz="700" dirty="0" err="1"/>
              <a:t>advising</a:t>
            </a:r>
            <a:endParaRPr lang="de-DE" sz="700" dirty="0"/>
          </a:p>
        </p:txBody>
      </p:sp>
      <p:sp>
        <p:nvSpPr>
          <p:cNvPr id="362" name="Textfeld 361">
            <a:extLst>
              <a:ext uri="{FF2B5EF4-FFF2-40B4-BE49-F238E27FC236}">
                <a16:creationId xmlns:a16="http://schemas.microsoft.com/office/drawing/2014/main" id="{4AC0B405-AC89-4F37-AD03-EC29859AC615}"/>
              </a:ext>
            </a:extLst>
          </p:cNvPr>
          <p:cNvSpPr txBox="1"/>
          <p:nvPr/>
        </p:nvSpPr>
        <p:spPr>
          <a:xfrm>
            <a:off x="6655086" y="1990665"/>
            <a:ext cx="540533" cy="181868"/>
          </a:xfrm>
          <a:prstGeom prst="rect">
            <a:avLst/>
          </a:prstGeom>
          <a:noFill/>
          <a:ln w="19050">
            <a:noFill/>
          </a:ln>
        </p:spPr>
        <p:txBody>
          <a:bodyPr wrap="none" rtlCol="0">
            <a:spAutoFit/>
          </a:bodyPr>
          <a:lstStyle/>
          <a:p>
            <a:r>
              <a:rPr lang="de-DE" sz="700" dirty="0" err="1"/>
              <a:t>informing</a:t>
            </a:r>
            <a:endParaRPr lang="de-DE" sz="700" dirty="0"/>
          </a:p>
        </p:txBody>
      </p:sp>
      <p:sp>
        <p:nvSpPr>
          <p:cNvPr id="363" name="Rechteck: abgerundete Ecken 362">
            <a:extLst>
              <a:ext uri="{FF2B5EF4-FFF2-40B4-BE49-F238E27FC236}">
                <a16:creationId xmlns:a16="http://schemas.microsoft.com/office/drawing/2014/main" id="{B8C06894-FD50-4FE0-9CC1-CA4DF4364175}"/>
              </a:ext>
            </a:extLst>
          </p:cNvPr>
          <p:cNvSpPr/>
          <p:nvPr/>
        </p:nvSpPr>
        <p:spPr>
          <a:xfrm>
            <a:off x="2070563" y="1691682"/>
            <a:ext cx="4315952" cy="493989"/>
          </a:xfrm>
          <a:prstGeom prst="roundRect">
            <a:avLst/>
          </a:prstGeom>
          <a:solidFill>
            <a:schemeClr val="accent2">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PD</a:t>
            </a:r>
          </a:p>
          <a:p>
            <a:pPr algn="ctr"/>
            <a:r>
              <a:rPr lang="de-DE" sz="900" dirty="0">
                <a:solidFill>
                  <a:schemeClr val="accent1">
                    <a:lumMod val="50000"/>
                  </a:schemeClr>
                </a:solidFill>
              </a:rPr>
              <a:t>Project </a:t>
            </a:r>
            <a:r>
              <a:rPr lang="de-DE" sz="900" dirty="0" err="1">
                <a:solidFill>
                  <a:schemeClr val="accent1">
                    <a:lumMod val="50000"/>
                  </a:schemeClr>
                </a:solidFill>
              </a:rPr>
              <a:t>Directorate</a:t>
            </a:r>
            <a:endParaRPr lang="de-DE" sz="900" dirty="0">
              <a:solidFill>
                <a:schemeClr val="accent1">
                  <a:lumMod val="50000"/>
                </a:schemeClr>
              </a:solidFill>
            </a:endParaRPr>
          </a:p>
        </p:txBody>
      </p:sp>
      <p:sp>
        <p:nvSpPr>
          <p:cNvPr id="364" name="Textfeld 363">
            <a:extLst>
              <a:ext uri="{FF2B5EF4-FFF2-40B4-BE49-F238E27FC236}">
                <a16:creationId xmlns:a16="http://schemas.microsoft.com/office/drawing/2014/main" id="{236C2EB3-2875-4247-BCD2-6BA8D8249CFC}"/>
              </a:ext>
            </a:extLst>
          </p:cNvPr>
          <p:cNvSpPr txBox="1"/>
          <p:nvPr/>
        </p:nvSpPr>
        <p:spPr>
          <a:xfrm>
            <a:off x="7966858" y="4259154"/>
            <a:ext cx="595035" cy="181868"/>
          </a:xfrm>
          <a:prstGeom prst="rect">
            <a:avLst/>
          </a:prstGeom>
          <a:noFill/>
          <a:ln w="19050">
            <a:noFill/>
          </a:ln>
        </p:spPr>
        <p:txBody>
          <a:bodyPr wrap="none" rtlCol="0">
            <a:spAutoFit/>
          </a:bodyPr>
          <a:lstStyle/>
          <a:p>
            <a:r>
              <a:rPr lang="de-DE" sz="700" dirty="0" err="1"/>
              <a:t>supervising</a:t>
            </a:r>
            <a:endParaRPr lang="de-DE" sz="700" dirty="0"/>
          </a:p>
        </p:txBody>
      </p:sp>
      <p:sp>
        <p:nvSpPr>
          <p:cNvPr id="365" name="Textfeld 364">
            <a:extLst>
              <a:ext uri="{FF2B5EF4-FFF2-40B4-BE49-F238E27FC236}">
                <a16:creationId xmlns:a16="http://schemas.microsoft.com/office/drawing/2014/main" id="{B6E872BA-1CCE-4D52-A3C9-7E22E23AE590}"/>
              </a:ext>
            </a:extLst>
          </p:cNvPr>
          <p:cNvSpPr txBox="1"/>
          <p:nvPr/>
        </p:nvSpPr>
        <p:spPr>
          <a:xfrm>
            <a:off x="8520391" y="4524754"/>
            <a:ext cx="646331" cy="181868"/>
          </a:xfrm>
          <a:prstGeom prst="rect">
            <a:avLst/>
          </a:prstGeom>
          <a:noFill/>
          <a:ln w="19050">
            <a:noFill/>
          </a:ln>
        </p:spPr>
        <p:txBody>
          <a:bodyPr wrap="none" rtlCol="0">
            <a:spAutoFit/>
          </a:bodyPr>
          <a:lstStyle/>
          <a:p>
            <a:r>
              <a:rPr lang="de-DE" sz="700" dirty="0" err="1"/>
              <a:t>participating</a:t>
            </a:r>
            <a:endParaRPr lang="de-DE" sz="700" dirty="0"/>
          </a:p>
        </p:txBody>
      </p:sp>
      <p:sp>
        <p:nvSpPr>
          <p:cNvPr id="366" name="Rechteck: abgerundete Ecken 365">
            <a:extLst>
              <a:ext uri="{FF2B5EF4-FFF2-40B4-BE49-F238E27FC236}">
                <a16:creationId xmlns:a16="http://schemas.microsoft.com/office/drawing/2014/main" id="{B9424B4F-0A81-4EB8-BE00-E520F4F0D73B}"/>
              </a:ext>
            </a:extLst>
          </p:cNvPr>
          <p:cNvSpPr/>
          <p:nvPr/>
        </p:nvSpPr>
        <p:spPr>
          <a:xfrm>
            <a:off x="5317230" y="2983996"/>
            <a:ext cx="742921" cy="482964"/>
          </a:xfrm>
          <a:prstGeom prst="roundRect">
            <a:avLst/>
          </a:prstGeom>
          <a:solidFill>
            <a:srgbClr val="C5DC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900" b="1" dirty="0">
                <a:solidFill>
                  <a:srgbClr val="203864"/>
                </a:solidFill>
              </a:rPr>
              <a:t>EB</a:t>
            </a:r>
          </a:p>
          <a:p>
            <a:pPr algn="ctr"/>
            <a:r>
              <a:rPr lang="de-DE" sz="900" dirty="0">
                <a:solidFill>
                  <a:schemeClr val="accent1">
                    <a:lumMod val="50000"/>
                  </a:schemeClr>
                </a:solidFill>
              </a:rPr>
              <a:t>Executive Board</a:t>
            </a:r>
          </a:p>
        </p:txBody>
      </p:sp>
      <p:sp>
        <p:nvSpPr>
          <p:cNvPr id="367" name="Rechteck: abgerundete Ecken 366">
            <a:extLst>
              <a:ext uri="{FF2B5EF4-FFF2-40B4-BE49-F238E27FC236}">
                <a16:creationId xmlns:a16="http://schemas.microsoft.com/office/drawing/2014/main" id="{8EB673B1-CB40-4AE1-9145-691589125F4C}"/>
              </a:ext>
            </a:extLst>
          </p:cNvPr>
          <p:cNvSpPr/>
          <p:nvPr/>
        </p:nvSpPr>
        <p:spPr>
          <a:xfrm>
            <a:off x="6801232" y="2983995"/>
            <a:ext cx="3228651" cy="480797"/>
          </a:xfrm>
          <a:prstGeom prst="roundRect">
            <a:avLst/>
          </a:prstGeom>
          <a:solidFill>
            <a:srgbClr val="C5DC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900" b="1" dirty="0">
                <a:solidFill>
                  <a:schemeClr val="accent1">
                    <a:lumMod val="50000"/>
                  </a:schemeClr>
                </a:solidFill>
              </a:rPr>
              <a:t>CB</a:t>
            </a:r>
          </a:p>
          <a:p>
            <a:pPr algn="ctr"/>
            <a:r>
              <a:rPr lang="de-DE" sz="900" dirty="0" err="1">
                <a:solidFill>
                  <a:schemeClr val="accent1">
                    <a:lumMod val="50000"/>
                  </a:schemeClr>
                </a:solidFill>
              </a:rPr>
              <a:t>Collaboration</a:t>
            </a:r>
            <a:r>
              <a:rPr lang="de-DE" sz="900" dirty="0">
                <a:solidFill>
                  <a:schemeClr val="accent1">
                    <a:lumMod val="50000"/>
                  </a:schemeClr>
                </a:solidFill>
              </a:rPr>
              <a:t> Board</a:t>
            </a:r>
          </a:p>
        </p:txBody>
      </p:sp>
      <p:grpSp>
        <p:nvGrpSpPr>
          <p:cNvPr id="368" name="Gruppieren 367">
            <a:extLst>
              <a:ext uri="{FF2B5EF4-FFF2-40B4-BE49-F238E27FC236}">
                <a16:creationId xmlns:a16="http://schemas.microsoft.com/office/drawing/2014/main" id="{A9BDE350-6023-47BD-B614-67A53614D3C9}"/>
              </a:ext>
            </a:extLst>
          </p:cNvPr>
          <p:cNvGrpSpPr/>
          <p:nvPr/>
        </p:nvGrpSpPr>
        <p:grpSpPr>
          <a:xfrm rot="5400000">
            <a:off x="8461102" y="4192562"/>
            <a:ext cx="118579" cy="607730"/>
            <a:chOff x="9851152" y="4680920"/>
            <a:chExt cx="233460" cy="662944"/>
          </a:xfrm>
        </p:grpSpPr>
        <p:cxnSp>
          <p:nvCxnSpPr>
            <p:cNvPr id="369" name="Gerade Verbindung mit Pfeil 368">
              <a:extLst>
                <a:ext uri="{FF2B5EF4-FFF2-40B4-BE49-F238E27FC236}">
                  <a16:creationId xmlns:a16="http://schemas.microsoft.com/office/drawing/2014/main" id="{2F5124D6-F709-48A8-9DF4-D9FEBF7C5051}"/>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0" name="Gerade Verbindung mit Pfeil 369">
              <a:extLst>
                <a:ext uri="{FF2B5EF4-FFF2-40B4-BE49-F238E27FC236}">
                  <a16:creationId xmlns:a16="http://schemas.microsoft.com/office/drawing/2014/main" id="{883775CB-88C1-48E0-884E-C71856D587EF}"/>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371" name="Gruppieren 370">
            <a:extLst>
              <a:ext uri="{FF2B5EF4-FFF2-40B4-BE49-F238E27FC236}">
                <a16:creationId xmlns:a16="http://schemas.microsoft.com/office/drawing/2014/main" id="{21D80262-5EFB-4092-8FC5-4A2EF3F5D28B}"/>
              </a:ext>
            </a:extLst>
          </p:cNvPr>
          <p:cNvGrpSpPr/>
          <p:nvPr/>
        </p:nvGrpSpPr>
        <p:grpSpPr>
          <a:xfrm flipV="1">
            <a:off x="5518805" y="3488019"/>
            <a:ext cx="131782" cy="208696"/>
            <a:chOff x="9851152" y="4680920"/>
            <a:chExt cx="233460" cy="662944"/>
          </a:xfrm>
        </p:grpSpPr>
        <p:cxnSp>
          <p:nvCxnSpPr>
            <p:cNvPr id="372" name="Gerade Verbindung mit Pfeil 371">
              <a:extLst>
                <a:ext uri="{FF2B5EF4-FFF2-40B4-BE49-F238E27FC236}">
                  <a16:creationId xmlns:a16="http://schemas.microsoft.com/office/drawing/2014/main" id="{D3CB263B-57ED-4DF5-9F4B-24BFBB55C524}"/>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3" name="Gerade Verbindung mit Pfeil 372">
              <a:extLst>
                <a:ext uri="{FF2B5EF4-FFF2-40B4-BE49-F238E27FC236}">
                  <a16:creationId xmlns:a16="http://schemas.microsoft.com/office/drawing/2014/main" id="{0CEF3960-7CFC-4BBB-928F-27AF954615F3}"/>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374" name="Gruppieren 373">
            <a:extLst>
              <a:ext uri="{FF2B5EF4-FFF2-40B4-BE49-F238E27FC236}">
                <a16:creationId xmlns:a16="http://schemas.microsoft.com/office/drawing/2014/main" id="{3B4365D7-1F3E-4AC8-8B3A-B88FF36A417F}"/>
              </a:ext>
            </a:extLst>
          </p:cNvPr>
          <p:cNvGrpSpPr/>
          <p:nvPr/>
        </p:nvGrpSpPr>
        <p:grpSpPr>
          <a:xfrm flipV="1">
            <a:off x="9434508" y="3485856"/>
            <a:ext cx="131782" cy="208696"/>
            <a:chOff x="9851152" y="4680920"/>
            <a:chExt cx="233460" cy="662944"/>
          </a:xfrm>
        </p:grpSpPr>
        <p:cxnSp>
          <p:nvCxnSpPr>
            <p:cNvPr id="375" name="Gerade Verbindung mit Pfeil 374">
              <a:extLst>
                <a:ext uri="{FF2B5EF4-FFF2-40B4-BE49-F238E27FC236}">
                  <a16:creationId xmlns:a16="http://schemas.microsoft.com/office/drawing/2014/main" id="{E39B1968-A03B-4E2C-B249-DCA64FEC0FB5}"/>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6" name="Gerade Verbindung mit Pfeil 375">
              <a:extLst>
                <a:ext uri="{FF2B5EF4-FFF2-40B4-BE49-F238E27FC236}">
                  <a16:creationId xmlns:a16="http://schemas.microsoft.com/office/drawing/2014/main" id="{5530C1D6-7702-4128-9D7B-EC4972622AFD}"/>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77" name="Textfeld 452">
            <a:extLst>
              <a:ext uri="{FF2B5EF4-FFF2-40B4-BE49-F238E27FC236}">
                <a16:creationId xmlns:a16="http://schemas.microsoft.com/office/drawing/2014/main" id="{3A6388F7-1AB0-413F-A34B-6EB0CE1A997D}"/>
              </a:ext>
            </a:extLst>
          </p:cNvPr>
          <p:cNvSpPr txBox="1"/>
          <p:nvPr/>
        </p:nvSpPr>
        <p:spPr>
          <a:xfrm>
            <a:off x="6131666" y="2930825"/>
            <a:ext cx="695408" cy="377725"/>
          </a:xfrm>
          <a:prstGeom prst="rect">
            <a:avLst/>
          </a:prstGeom>
          <a:noFill/>
          <a:ln w="190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700" dirty="0" err="1"/>
              <a:t>policy</a:t>
            </a:r>
            <a:r>
              <a:rPr lang="de-DE" sz="700" dirty="0"/>
              <a:t> </a:t>
            </a:r>
            <a:r>
              <a:rPr lang="de-DE" sz="700" dirty="0" err="1"/>
              <a:t>proposals</a:t>
            </a:r>
            <a:r>
              <a:rPr lang="de-DE" sz="700" dirty="0"/>
              <a:t>   + </a:t>
            </a:r>
            <a:r>
              <a:rPr lang="de-DE" sz="700" dirty="0" err="1"/>
              <a:t>monitoring</a:t>
            </a:r>
            <a:endParaRPr lang="de-DE" sz="700" dirty="0"/>
          </a:p>
        </p:txBody>
      </p:sp>
      <p:sp>
        <p:nvSpPr>
          <p:cNvPr id="378" name="Textfeld 453">
            <a:extLst>
              <a:ext uri="{FF2B5EF4-FFF2-40B4-BE49-F238E27FC236}">
                <a16:creationId xmlns:a16="http://schemas.microsoft.com/office/drawing/2014/main" id="{2D5A039C-622E-4D26-B37D-87E18A62EEB8}"/>
              </a:ext>
            </a:extLst>
          </p:cNvPr>
          <p:cNvSpPr txBox="1"/>
          <p:nvPr/>
        </p:nvSpPr>
        <p:spPr>
          <a:xfrm>
            <a:off x="6179012" y="3287576"/>
            <a:ext cx="540533" cy="18186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700" dirty="0" err="1"/>
              <a:t>informing</a:t>
            </a:r>
            <a:endParaRPr lang="de-DE" sz="700" dirty="0"/>
          </a:p>
        </p:txBody>
      </p:sp>
      <p:sp>
        <p:nvSpPr>
          <p:cNvPr id="379" name="Textfeld 454">
            <a:extLst>
              <a:ext uri="{FF2B5EF4-FFF2-40B4-BE49-F238E27FC236}">
                <a16:creationId xmlns:a16="http://schemas.microsoft.com/office/drawing/2014/main" id="{9E3779C4-05C5-42A2-8A9E-FC747D040D00}"/>
              </a:ext>
            </a:extLst>
          </p:cNvPr>
          <p:cNvSpPr txBox="1"/>
          <p:nvPr/>
        </p:nvSpPr>
        <p:spPr>
          <a:xfrm>
            <a:off x="5688691" y="3575410"/>
            <a:ext cx="527709" cy="18186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700" dirty="0" err="1"/>
              <a:t>reporting</a:t>
            </a:r>
            <a:endParaRPr lang="de-DE" sz="700" dirty="0"/>
          </a:p>
        </p:txBody>
      </p:sp>
      <p:sp>
        <p:nvSpPr>
          <p:cNvPr id="380" name="Textfeld 455">
            <a:extLst>
              <a:ext uri="{FF2B5EF4-FFF2-40B4-BE49-F238E27FC236}">
                <a16:creationId xmlns:a16="http://schemas.microsoft.com/office/drawing/2014/main" id="{3099D868-3386-4E89-B7FC-DA5F11B8F5F4}"/>
              </a:ext>
            </a:extLst>
          </p:cNvPr>
          <p:cNvSpPr txBox="1"/>
          <p:nvPr/>
        </p:nvSpPr>
        <p:spPr>
          <a:xfrm>
            <a:off x="5084251" y="3459303"/>
            <a:ext cx="490840" cy="16787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600" dirty="0" err="1"/>
              <a:t>managing</a:t>
            </a:r>
            <a:endParaRPr lang="de-DE" sz="600" dirty="0"/>
          </a:p>
        </p:txBody>
      </p:sp>
      <p:sp>
        <p:nvSpPr>
          <p:cNvPr id="381" name="Textfeld 456">
            <a:extLst>
              <a:ext uri="{FF2B5EF4-FFF2-40B4-BE49-F238E27FC236}">
                <a16:creationId xmlns:a16="http://schemas.microsoft.com/office/drawing/2014/main" id="{241BCCAB-4611-410C-BDC4-9A690B6DE3DC}"/>
              </a:ext>
            </a:extLst>
          </p:cNvPr>
          <p:cNvSpPr txBox="1"/>
          <p:nvPr/>
        </p:nvSpPr>
        <p:spPr>
          <a:xfrm>
            <a:off x="9563834" y="3514097"/>
            <a:ext cx="527709" cy="18186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700" dirty="0" err="1"/>
              <a:t>reporting</a:t>
            </a:r>
            <a:endParaRPr lang="de-DE" sz="700" dirty="0"/>
          </a:p>
        </p:txBody>
      </p:sp>
      <p:sp>
        <p:nvSpPr>
          <p:cNvPr id="382" name="Textfeld 457">
            <a:extLst>
              <a:ext uri="{FF2B5EF4-FFF2-40B4-BE49-F238E27FC236}">
                <a16:creationId xmlns:a16="http://schemas.microsoft.com/office/drawing/2014/main" id="{863FA7B0-998D-4EC6-9171-7E5CAA217AA5}"/>
              </a:ext>
            </a:extLst>
          </p:cNvPr>
          <p:cNvSpPr txBox="1"/>
          <p:nvPr/>
        </p:nvSpPr>
        <p:spPr>
          <a:xfrm>
            <a:off x="8930571" y="3504888"/>
            <a:ext cx="540533" cy="18186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700" dirty="0" err="1"/>
              <a:t>managing</a:t>
            </a:r>
            <a:endParaRPr lang="de-DE" sz="700" dirty="0"/>
          </a:p>
        </p:txBody>
      </p:sp>
      <p:sp>
        <p:nvSpPr>
          <p:cNvPr id="383" name="Rechteck: abgerundete Ecken 382">
            <a:extLst>
              <a:ext uri="{FF2B5EF4-FFF2-40B4-BE49-F238E27FC236}">
                <a16:creationId xmlns:a16="http://schemas.microsoft.com/office/drawing/2014/main" id="{331F0430-83AB-4553-BC53-4B1FA47BD24B}"/>
              </a:ext>
            </a:extLst>
          </p:cNvPr>
          <p:cNvSpPr/>
          <p:nvPr/>
        </p:nvSpPr>
        <p:spPr>
          <a:xfrm>
            <a:off x="4104338" y="2983995"/>
            <a:ext cx="814168" cy="479407"/>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770" tIns="24885" rIns="49770" bIns="24885"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900" b="1" dirty="0">
                <a:solidFill>
                  <a:srgbClr val="203864"/>
                </a:solidFill>
                <a:latin typeface="Calibri" panose="020F0502020204030204"/>
              </a:rPr>
              <a:t>SSB</a:t>
            </a:r>
          </a:p>
          <a:p>
            <a:pPr algn="ctr">
              <a:defRPr/>
            </a:pPr>
            <a:r>
              <a:rPr lang="de-DE" sz="800" dirty="0">
                <a:solidFill>
                  <a:srgbClr val="203864"/>
                </a:solidFill>
                <a:latin typeface="Calibri" panose="020F0502020204030204"/>
              </a:rPr>
              <a:t>Services and Standards Board</a:t>
            </a:r>
          </a:p>
        </p:txBody>
      </p:sp>
      <p:cxnSp>
        <p:nvCxnSpPr>
          <p:cNvPr id="384" name="Gerade Verbindung mit Pfeil 383">
            <a:extLst>
              <a:ext uri="{FF2B5EF4-FFF2-40B4-BE49-F238E27FC236}">
                <a16:creationId xmlns:a16="http://schemas.microsoft.com/office/drawing/2014/main" id="{279C8BD2-0ADF-4BC6-8DF9-2B6E7A706785}"/>
              </a:ext>
            </a:extLst>
          </p:cNvPr>
          <p:cNvCxnSpPr>
            <a:cxnSpLocks/>
          </p:cNvCxnSpPr>
          <p:nvPr/>
        </p:nvCxnSpPr>
        <p:spPr>
          <a:xfrm>
            <a:off x="4511838" y="3482974"/>
            <a:ext cx="0" cy="208696"/>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5" name="Gerade Verbindung mit Pfeil 384">
            <a:extLst>
              <a:ext uri="{FF2B5EF4-FFF2-40B4-BE49-F238E27FC236}">
                <a16:creationId xmlns:a16="http://schemas.microsoft.com/office/drawing/2014/main" id="{FCAE1D10-B32C-4469-BD06-C2ED0C37A5A4}"/>
              </a:ext>
            </a:extLst>
          </p:cNvPr>
          <p:cNvCxnSpPr>
            <a:cxnSpLocks/>
          </p:cNvCxnSpPr>
          <p:nvPr/>
        </p:nvCxnSpPr>
        <p:spPr>
          <a:xfrm flipH="1">
            <a:off x="4961392" y="3244559"/>
            <a:ext cx="303086" cy="1"/>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86" name="Textfeld 39">
            <a:extLst>
              <a:ext uri="{FF2B5EF4-FFF2-40B4-BE49-F238E27FC236}">
                <a16:creationId xmlns:a16="http://schemas.microsoft.com/office/drawing/2014/main" id="{83FFCDBA-4CC1-4876-A462-68D223F1E225}"/>
              </a:ext>
            </a:extLst>
          </p:cNvPr>
          <p:cNvSpPr txBox="1"/>
          <p:nvPr/>
        </p:nvSpPr>
        <p:spPr>
          <a:xfrm>
            <a:off x="4561068" y="3451562"/>
            <a:ext cx="471255" cy="223837"/>
          </a:xfrm>
          <a:prstGeom prst="rect">
            <a:avLst/>
          </a:prstGeom>
          <a:noFill/>
          <a:ln w="190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500" dirty="0" err="1"/>
              <a:t>providing</a:t>
            </a:r>
            <a:r>
              <a:rPr lang="de-DE" sz="500" dirty="0"/>
              <a:t> </a:t>
            </a:r>
            <a:r>
              <a:rPr lang="de-DE" sz="500" dirty="0" err="1"/>
              <a:t>services</a:t>
            </a:r>
            <a:endParaRPr lang="de-DE" sz="500" dirty="0"/>
          </a:p>
        </p:txBody>
      </p:sp>
      <p:sp>
        <p:nvSpPr>
          <p:cNvPr id="387" name="Textfeld 41">
            <a:extLst>
              <a:ext uri="{FF2B5EF4-FFF2-40B4-BE49-F238E27FC236}">
                <a16:creationId xmlns:a16="http://schemas.microsoft.com/office/drawing/2014/main" id="{FB078EF6-1393-4A7A-A8A3-E8996CDE2746}"/>
              </a:ext>
            </a:extLst>
          </p:cNvPr>
          <p:cNvSpPr txBox="1"/>
          <p:nvPr/>
        </p:nvSpPr>
        <p:spPr>
          <a:xfrm>
            <a:off x="4893532" y="3063311"/>
            <a:ext cx="490840" cy="167878"/>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600" dirty="0" err="1"/>
              <a:t>managing</a:t>
            </a:r>
            <a:endParaRPr lang="de-DE" sz="600" dirty="0"/>
          </a:p>
        </p:txBody>
      </p:sp>
      <p:grpSp>
        <p:nvGrpSpPr>
          <p:cNvPr id="388" name="Gruppieren 387">
            <a:extLst>
              <a:ext uri="{FF2B5EF4-FFF2-40B4-BE49-F238E27FC236}">
                <a16:creationId xmlns:a16="http://schemas.microsoft.com/office/drawing/2014/main" id="{561C38D3-41F4-4BEE-AF73-8AF1C3E44BF6}"/>
              </a:ext>
            </a:extLst>
          </p:cNvPr>
          <p:cNvGrpSpPr/>
          <p:nvPr/>
        </p:nvGrpSpPr>
        <p:grpSpPr>
          <a:xfrm rot="5400000" flipV="1">
            <a:off x="6364520" y="2909832"/>
            <a:ext cx="119802" cy="645816"/>
            <a:chOff x="9851152" y="4680920"/>
            <a:chExt cx="233460" cy="662944"/>
          </a:xfrm>
        </p:grpSpPr>
        <p:cxnSp>
          <p:nvCxnSpPr>
            <p:cNvPr id="409" name="Gerade Verbindung mit Pfeil 408">
              <a:extLst>
                <a:ext uri="{FF2B5EF4-FFF2-40B4-BE49-F238E27FC236}">
                  <a16:creationId xmlns:a16="http://schemas.microsoft.com/office/drawing/2014/main" id="{763B9367-2574-430E-BE68-7FCD27D89D7C}"/>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22" name="Gerade Verbindung mit Pfeil 421">
              <a:extLst>
                <a:ext uri="{FF2B5EF4-FFF2-40B4-BE49-F238E27FC236}">
                  <a16:creationId xmlns:a16="http://schemas.microsoft.com/office/drawing/2014/main" id="{2CAC02C9-C1C5-4310-BDC2-EF1660FD6B41}"/>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6" name="Ellipse 5">
            <a:extLst>
              <a:ext uri="{FF2B5EF4-FFF2-40B4-BE49-F238E27FC236}">
                <a16:creationId xmlns:a16="http://schemas.microsoft.com/office/drawing/2014/main" id="{1E177086-C8A1-4040-8AC4-C33016A9EF38}"/>
              </a:ext>
            </a:extLst>
          </p:cNvPr>
          <p:cNvSpPr/>
          <p:nvPr/>
        </p:nvSpPr>
        <p:spPr>
          <a:xfrm>
            <a:off x="192590" y="2365756"/>
            <a:ext cx="1372517" cy="1448246"/>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INFRA DEV</a:t>
            </a:r>
          </a:p>
        </p:txBody>
      </p:sp>
      <p:cxnSp>
        <p:nvCxnSpPr>
          <p:cNvPr id="8" name="Verbinder: gewinkelt 7">
            <a:extLst>
              <a:ext uri="{FF2B5EF4-FFF2-40B4-BE49-F238E27FC236}">
                <a16:creationId xmlns:a16="http://schemas.microsoft.com/office/drawing/2014/main" id="{3E0FA243-CC9D-4588-AE3F-D1B8A6FD8D8E}"/>
              </a:ext>
            </a:extLst>
          </p:cNvPr>
          <p:cNvCxnSpPr>
            <a:stCxn id="6" idx="4"/>
            <a:endCxn id="336" idx="1"/>
          </p:cNvCxnSpPr>
          <p:nvPr/>
        </p:nvCxnSpPr>
        <p:spPr>
          <a:xfrm rot="16200000" flipH="1">
            <a:off x="1215953" y="3476898"/>
            <a:ext cx="498532" cy="117274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0" name="Textfeld 429">
            <a:extLst>
              <a:ext uri="{FF2B5EF4-FFF2-40B4-BE49-F238E27FC236}">
                <a16:creationId xmlns:a16="http://schemas.microsoft.com/office/drawing/2014/main" id="{3AAB0D30-91B7-44B5-ADF5-888E453F53C0}"/>
              </a:ext>
            </a:extLst>
          </p:cNvPr>
          <p:cNvSpPr txBox="1"/>
          <p:nvPr/>
        </p:nvSpPr>
        <p:spPr>
          <a:xfrm>
            <a:off x="1016038" y="4294768"/>
            <a:ext cx="607859" cy="215444"/>
          </a:xfrm>
          <a:prstGeom prst="rect">
            <a:avLst/>
          </a:prstGeom>
          <a:noFill/>
          <a:ln w="19050">
            <a:noFill/>
          </a:ln>
        </p:spPr>
        <p:txBody>
          <a:bodyPr wrap="none" rtlCol="0">
            <a:spAutoFit/>
          </a:bodyPr>
          <a:lstStyle/>
          <a:p>
            <a:r>
              <a:rPr lang="de-DE" sz="800" dirty="0"/>
              <a:t>Setting </a:t>
            </a:r>
            <a:r>
              <a:rPr lang="de-DE" sz="800" dirty="0" err="1"/>
              <a:t>up</a:t>
            </a:r>
            <a:endParaRPr lang="de-DE" sz="800" dirty="0"/>
          </a:p>
        </p:txBody>
      </p:sp>
    </p:spTree>
    <p:extLst>
      <p:ext uri="{BB962C8B-B14F-4D97-AF65-F5344CB8AC3E}">
        <p14:creationId xmlns:p14="http://schemas.microsoft.com/office/powerpoint/2010/main" val="68525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C56C7-02C9-4AC2-8880-1FD5293A9EDE}"/>
              </a:ext>
            </a:extLst>
          </p:cNvPr>
          <p:cNvSpPr>
            <a:spLocks noGrp="1"/>
          </p:cNvSpPr>
          <p:nvPr>
            <p:ph type="title"/>
          </p:nvPr>
        </p:nvSpPr>
        <p:spPr/>
        <p:txBody>
          <a:bodyPr/>
          <a:lstStyle/>
          <a:p>
            <a:r>
              <a:rPr lang="de-DE" dirty="0"/>
              <a:t>Member </a:t>
            </a:r>
            <a:r>
              <a:rPr lang="de-DE" dirty="0" err="1"/>
              <a:t>Duties</a:t>
            </a:r>
            <a:endParaRPr lang="de-DE" dirty="0"/>
          </a:p>
        </p:txBody>
      </p:sp>
      <p:sp>
        <p:nvSpPr>
          <p:cNvPr id="3" name="Rechteck 2">
            <a:extLst>
              <a:ext uri="{FF2B5EF4-FFF2-40B4-BE49-F238E27FC236}">
                <a16:creationId xmlns:a16="http://schemas.microsoft.com/office/drawing/2014/main" id="{EF8407BC-7094-4846-B9FC-42F60CBF79B8}"/>
              </a:ext>
            </a:extLst>
          </p:cNvPr>
          <p:cNvSpPr/>
          <p:nvPr/>
        </p:nvSpPr>
        <p:spPr>
          <a:xfrm>
            <a:off x="476250" y="1022420"/>
            <a:ext cx="7686675" cy="5078313"/>
          </a:xfrm>
          <a:prstGeom prst="rect">
            <a:avLst/>
          </a:prstGeom>
        </p:spPr>
        <p:txBody>
          <a:bodyPr wrap="square">
            <a:spAutoFit/>
          </a:bodyPr>
          <a:lstStyle/>
          <a:p>
            <a:r>
              <a:rPr lang="en-US" b="1" dirty="0">
                <a:solidFill>
                  <a:srgbClr val="000000"/>
                </a:solidFill>
                <a:latin typeface="SFRM1000"/>
              </a:rPr>
              <a:t>• </a:t>
            </a:r>
            <a:r>
              <a:rPr lang="en-US" b="1" dirty="0">
                <a:solidFill>
                  <a:srgbClr val="000000"/>
                </a:solidFill>
                <a:latin typeface="CMR10"/>
              </a:rPr>
              <a:t>adhere to the ET Collaboration Code of Conduct </a:t>
            </a:r>
            <a:r>
              <a:rPr lang="en-US" dirty="0">
                <a:solidFill>
                  <a:schemeClr val="accent1"/>
                </a:solidFill>
                <a:latin typeface="CMR10"/>
              </a:rPr>
              <a:t>and the Collaboration rules</a:t>
            </a:r>
          </a:p>
          <a:p>
            <a:endParaRPr lang="en-US" dirty="0">
              <a:solidFill>
                <a:schemeClr val="accent1"/>
              </a:solidFill>
              <a:latin typeface="CMR10"/>
            </a:endParaRPr>
          </a:p>
          <a:p>
            <a:r>
              <a:rPr lang="en-US" dirty="0">
                <a:solidFill>
                  <a:schemeClr val="accent1"/>
                </a:solidFill>
                <a:latin typeface="SFRM1000"/>
              </a:rPr>
              <a:t>• </a:t>
            </a:r>
            <a:r>
              <a:rPr lang="en-US" dirty="0">
                <a:solidFill>
                  <a:schemeClr val="accent1"/>
                </a:solidFill>
                <a:latin typeface="CMR10"/>
              </a:rPr>
              <a:t>be an </a:t>
            </a:r>
            <a:r>
              <a:rPr lang="en-US" b="1" dirty="0">
                <a:latin typeface="CMR10"/>
              </a:rPr>
              <a:t>active member </a:t>
            </a:r>
            <a:r>
              <a:rPr lang="en-US" dirty="0">
                <a:solidFill>
                  <a:schemeClr val="accent1"/>
                </a:solidFill>
                <a:latin typeface="CMR10"/>
              </a:rPr>
              <a:t>of the Collaboration, i.e. in most cases actively participating in a research activity which contributes to the ET goals, in a working group or division of one of the Specific Boards</a:t>
            </a:r>
          </a:p>
          <a:p>
            <a:endParaRPr lang="en-US" dirty="0">
              <a:solidFill>
                <a:schemeClr val="accent1"/>
              </a:solidFill>
              <a:latin typeface="CMR10"/>
            </a:endParaRPr>
          </a:p>
          <a:p>
            <a:r>
              <a:rPr lang="en-US" dirty="0">
                <a:solidFill>
                  <a:srgbClr val="000000"/>
                </a:solidFill>
                <a:latin typeface="SFRM1000"/>
              </a:rPr>
              <a:t>• </a:t>
            </a:r>
            <a:r>
              <a:rPr lang="en-US" b="1" dirty="0">
                <a:solidFill>
                  <a:srgbClr val="000000"/>
                </a:solidFill>
                <a:latin typeface="CMR10"/>
              </a:rPr>
              <a:t>declare his/her role in the Specific Boards </a:t>
            </a:r>
          </a:p>
          <a:p>
            <a:r>
              <a:rPr lang="en-US" dirty="0">
                <a:solidFill>
                  <a:schemeClr val="accent1"/>
                </a:solidFill>
                <a:latin typeface="CMR10"/>
              </a:rPr>
              <a:t>and the amount of work offered in </a:t>
            </a:r>
            <a:r>
              <a:rPr lang="en-US" b="1" dirty="0">
                <a:solidFill>
                  <a:srgbClr val="000000"/>
                </a:solidFill>
                <a:latin typeface="CMR10"/>
              </a:rPr>
              <a:t>fractions of an FRTE</a:t>
            </a:r>
          </a:p>
          <a:p>
            <a:endParaRPr lang="en-US" b="1" dirty="0">
              <a:solidFill>
                <a:schemeClr val="accent1"/>
              </a:solidFill>
              <a:latin typeface="CMR10"/>
            </a:endParaRPr>
          </a:p>
          <a:p>
            <a:r>
              <a:rPr lang="en-US" dirty="0">
                <a:solidFill>
                  <a:schemeClr val="accent1"/>
                </a:solidFill>
                <a:latin typeface="SFRM1000"/>
              </a:rPr>
              <a:t>• </a:t>
            </a:r>
            <a:r>
              <a:rPr lang="en-US" dirty="0">
                <a:solidFill>
                  <a:schemeClr val="accent1"/>
                </a:solidFill>
                <a:latin typeface="CMR10"/>
              </a:rPr>
              <a:t>Members are expected to communicate to the Collaboration and </a:t>
            </a:r>
            <a:r>
              <a:rPr lang="en-US" b="1" dirty="0">
                <a:solidFill>
                  <a:srgbClr val="000000"/>
                </a:solidFill>
                <a:latin typeface="CMR10"/>
              </a:rPr>
              <a:t>make fully available to the collaboration all ET relevant results of their research activities</a:t>
            </a:r>
            <a:r>
              <a:rPr lang="en-US" dirty="0">
                <a:solidFill>
                  <a:srgbClr val="000000"/>
                </a:solidFill>
                <a:latin typeface="CMR10"/>
              </a:rPr>
              <a:t>, </a:t>
            </a:r>
            <a:r>
              <a:rPr lang="en-US" dirty="0">
                <a:solidFill>
                  <a:schemeClr val="accent1"/>
                </a:solidFill>
                <a:latin typeface="CMR10"/>
              </a:rPr>
              <a:t>especially if they have been produced with ET collaboration resources or the Collaboration's foreground knowledge. For </a:t>
            </a:r>
            <a:r>
              <a:rPr lang="en-US" b="1" dirty="0">
                <a:solidFill>
                  <a:srgbClr val="000000"/>
                </a:solidFill>
                <a:latin typeface="CMR10"/>
              </a:rPr>
              <a:t>software</a:t>
            </a:r>
            <a:r>
              <a:rPr lang="en-US" dirty="0">
                <a:solidFill>
                  <a:schemeClr val="accent1"/>
                </a:solidFill>
                <a:latin typeface="CMR10"/>
              </a:rPr>
              <a:t> created in the ET Collaboration, this includes </a:t>
            </a:r>
            <a:r>
              <a:rPr lang="en-US" b="1" dirty="0">
                <a:solidFill>
                  <a:srgbClr val="000000"/>
                </a:solidFill>
                <a:latin typeface="CMR10"/>
              </a:rPr>
              <a:t>making the source code available</a:t>
            </a:r>
            <a:r>
              <a:rPr lang="en-US" dirty="0">
                <a:solidFill>
                  <a:srgbClr val="000000"/>
                </a:solidFill>
                <a:latin typeface="CMR10"/>
              </a:rPr>
              <a:t>. </a:t>
            </a:r>
            <a:r>
              <a:rPr lang="en-US" dirty="0">
                <a:solidFill>
                  <a:schemeClr val="accent1"/>
                </a:solidFill>
                <a:latin typeface="CMR10"/>
              </a:rPr>
              <a:t>All ET relevant research (as defined in the Core Program) shall be communicated and coordinated in the corresponding working groups.</a:t>
            </a:r>
          </a:p>
          <a:p>
            <a:endParaRPr lang="en-US" dirty="0">
              <a:solidFill>
                <a:schemeClr val="accent1"/>
              </a:solidFill>
              <a:latin typeface="CMR10"/>
            </a:endParaRPr>
          </a:p>
          <a:p>
            <a:r>
              <a:rPr lang="en-US" dirty="0">
                <a:solidFill>
                  <a:srgbClr val="000000"/>
                </a:solidFill>
                <a:latin typeface="SFRM1000"/>
              </a:rPr>
              <a:t>•</a:t>
            </a:r>
            <a:r>
              <a:rPr lang="en-US" dirty="0">
                <a:solidFill>
                  <a:schemeClr val="accent1"/>
                </a:solidFill>
                <a:latin typeface="SFRM1000"/>
              </a:rPr>
              <a:t> </a:t>
            </a:r>
            <a:r>
              <a:rPr lang="en-US" dirty="0">
                <a:solidFill>
                  <a:schemeClr val="accent1"/>
                </a:solidFill>
                <a:latin typeface="CMR10"/>
              </a:rPr>
              <a:t>do </a:t>
            </a:r>
            <a:r>
              <a:rPr lang="en-US" b="1" dirty="0">
                <a:solidFill>
                  <a:srgbClr val="000000"/>
                </a:solidFill>
                <a:latin typeface="CMR10"/>
              </a:rPr>
              <a:t>service work</a:t>
            </a:r>
            <a:r>
              <a:rPr lang="en-US" dirty="0">
                <a:solidFill>
                  <a:srgbClr val="000000"/>
                </a:solidFill>
                <a:latin typeface="CMR10"/>
              </a:rPr>
              <a:t> </a:t>
            </a:r>
            <a:r>
              <a:rPr lang="en-US" dirty="0">
                <a:solidFill>
                  <a:schemeClr val="accent1"/>
                </a:solidFill>
                <a:latin typeface="CMR10"/>
              </a:rPr>
              <a:t>for the Collaboration.</a:t>
            </a:r>
            <a:endParaRPr lang="de-DE" dirty="0">
              <a:solidFill>
                <a:schemeClr val="accent1"/>
              </a:solidFill>
            </a:endParaRPr>
          </a:p>
        </p:txBody>
      </p:sp>
    </p:spTree>
    <p:extLst>
      <p:ext uri="{BB962C8B-B14F-4D97-AF65-F5344CB8AC3E}">
        <p14:creationId xmlns:p14="http://schemas.microsoft.com/office/powerpoint/2010/main" val="303016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0DC8A-BA70-47DA-BB3B-4C8B28157680}"/>
              </a:ext>
            </a:extLst>
          </p:cNvPr>
          <p:cNvSpPr>
            <a:spLocks noGrp="1"/>
          </p:cNvSpPr>
          <p:nvPr>
            <p:ph type="title"/>
          </p:nvPr>
        </p:nvSpPr>
        <p:spPr/>
        <p:txBody>
          <a:bodyPr/>
          <a:lstStyle/>
          <a:p>
            <a:r>
              <a:rPr lang="de-DE" dirty="0"/>
              <a:t>Member Rights</a:t>
            </a:r>
          </a:p>
        </p:txBody>
      </p:sp>
      <p:sp>
        <p:nvSpPr>
          <p:cNvPr id="3" name="Rechteck 2">
            <a:extLst>
              <a:ext uri="{FF2B5EF4-FFF2-40B4-BE49-F238E27FC236}">
                <a16:creationId xmlns:a16="http://schemas.microsoft.com/office/drawing/2014/main" id="{13E4C4FD-5749-4646-9D45-C27F5A4457C6}"/>
              </a:ext>
            </a:extLst>
          </p:cNvPr>
          <p:cNvSpPr/>
          <p:nvPr/>
        </p:nvSpPr>
        <p:spPr>
          <a:xfrm>
            <a:off x="543575" y="1524151"/>
            <a:ext cx="8010525" cy="3046988"/>
          </a:xfrm>
          <a:prstGeom prst="rect">
            <a:avLst/>
          </a:prstGeom>
        </p:spPr>
        <p:txBody>
          <a:bodyPr wrap="square">
            <a:spAutoFit/>
          </a:bodyPr>
          <a:lstStyle/>
          <a:p>
            <a:pPr marL="342900" indent="-342900">
              <a:buFont typeface="Arial" panose="020B0604020202020204" pitchFamily="34" charset="0"/>
              <a:buChar char="•"/>
            </a:pPr>
            <a:r>
              <a:rPr lang="en-GB" sz="2400" dirty="0">
                <a:latin typeface="CMR10"/>
              </a:rPr>
              <a:t>Access to internal information</a:t>
            </a:r>
          </a:p>
          <a:p>
            <a:pPr marL="342900" indent="-342900">
              <a:buFont typeface="Arial" panose="020B0604020202020204" pitchFamily="34" charset="0"/>
              <a:buChar char="•"/>
            </a:pPr>
            <a:r>
              <a:rPr lang="en-US" sz="2400" dirty="0">
                <a:latin typeface="CMR10"/>
              </a:rPr>
              <a:t>Authorship rights in full Collaboration papers</a:t>
            </a:r>
          </a:p>
          <a:p>
            <a:pPr marL="342900" indent="-342900">
              <a:buFont typeface="Arial" panose="020B0604020202020204" pitchFamily="34" charset="0"/>
              <a:buChar char="•"/>
            </a:pPr>
            <a:r>
              <a:rPr lang="en-US" sz="2400" dirty="0">
                <a:latin typeface="CMR10"/>
              </a:rPr>
              <a:t>Participating in setting the goals of the Collaboration through representatives in the ET Collaboration </a:t>
            </a:r>
            <a:r>
              <a:rPr lang="de-DE" sz="2400" dirty="0">
                <a:latin typeface="CMR10"/>
              </a:rPr>
              <a:t>Board.</a:t>
            </a:r>
          </a:p>
          <a:p>
            <a:pPr marL="342900" indent="-342900">
              <a:buFont typeface="Arial" panose="020B0604020202020204" pitchFamily="34" charset="0"/>
              <a:buChar char="•"/>
            </a:pPr>
            <a:r>
              <a:rPr lang="en-US" sz="2400" dirty="0">
                <a:latin typeface="CMR10"/>
              </a:rPr>
              <a:t>Possibility to present ET results on behalf of the whole collaboration</a:t>
            </a:r>
          </a:p>
          <a:p>
            <a:pPr marL="342900" indent="-342900">
              <a:buFont typeface="Arial" panose="020B0604020202020204" pitchFamily="34" charset="0"/>
              <a:buChar char="•"/>
            </a:pPr>
            <a:r>
              <a:rPr lang="en-US" sz="2400" dirty="0">
                <a:latin typeface="CMR10"/>
              </a:rPr>
              <a:t>Access to the shared tools and resources set up by the collaboration through common or project funds</a:t>
            </a:r>
            <a:endParaRPr lang="de-DE" sz="2400" dirty="0"/>
          </a:p>
        </p:txBody>
      </p:sp>
    </p:spTree>
    <p:extLst>
      <p:ext uri="{BB962C8B-B14F-4D97-AF65-F5344CB8AC3E}">
        <p14:creationId xmlns:p14="http://schemas.microsoft.com/office/powerpoint/2010/main" val="173568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ET Science Forum (SF)</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998220"/>
            <a:ext cx="10323403" cy="5355312"/>
          </a:xfrm>
          <a:prstGeom prst="rect">
            <a:avLst/>
          </a:prstGeom>
          <a:noFill/>
        </p:spPr>
        <p:txBody>
          <a:bodyPr wrap="none" rtlCol="0">
            <a:spAutoFit/>
          </a:bodyPr>
          <a:lstStyle/>
          <a:p>
            <a:r>
              <a:rPr lang="en-GB" dirty="0">
                <a:solidFill>
                  <a:srgbClr val="5B9BD5"/>
                </a:solidFill>
              </a:rPr>
              <a:t>“Although the standard and preferred way to participate in the ET Collaboration is through an RU, </a:t>
            </a:r>
            <a:br>
              <a:rPr lang="en-GB" dirty="0">
                <a:solidFill>
                  <a:srgbClr val="5B9BD5"/>
                </a:solidFill>
              </a:rPr>
            </a:br>
            <a:r>
              <a:rPr lang="en-GB" b="1" dirty="0">
                <a:solidFill>
                  <a:srgbClr val="5B9BD5"/>
                </a:solidFill>
              </a:rPr>
              <a:t>the Science Forum (SF) allows exceptional individual scientists to participate in ET </a:t>
            </a:r>
          </a:p>
          <a:p>
            <a:r>
              <a:rPr lang="en-GB" b="1" dirty="0">
                <a:solidFill>
                  <a:srgbClr val="5B9BD5"/>
                </a:solidFill>
              </a:rPr>
              <a:t>even if they do not belong to an RU.</a:t>
            </a:r>
          </a:p>
          <a:p>
            <a:r>
              <a:rPr lang="en-GB" dirty="0">
                <a:solidFill>
                  <a:srgbClr val="5B9BD5"/>
                </a:solidFill>
              </a:rPr>
              <a:t>If the scientists belong to a national institute, agency or university </a:t>
            </a:r>
          </a:p>
          <a:p>
            <a:r>
              <a:rPr lang="en-GB" dirty="0">
                <a:solidFill>
                  <a:srgbClr val="5B9BD5"/>
                </a:solidFill>
              </a:rPr>
              <a:t>that is participating in ET through an RU, they should join through this link. </a:t>
            </a:r>
          </a:p>
          <a:p>
            <a:r>
              <a:rPr lang="en-GB" dirty="0">
                <a:solidFill>
                  <a:srgbClr val="5B9BD5"/>
                </a:solidFill>
              </a:rPr>
              <a:t>If their country participates in the project, they are invited to join through an affiliated institute.“</a:t>
            </a:r>
          </a:p>
          <a:p>
            <a:endParaRPr lang="en-GB" dirty="0">
              <a:solidFill>
                <a:srgbClr val="5B9BD5"/>
              </a:solidFill>
            </a:endParaRPr>
          </a:p>
          <a:p>
            <a:r>
              <a:rPr lang="en-GB" dirty="0"/>
              <a:t>Admission to the SF:</a:t>
            </a:r>
          </a:p>
          <a:p>
            <a:r>
              <a:rPr lang="en-GB" dirty="0">
                <a:solidFill>
                  <a:srgbClr val="5B9BD5"/>
                </a:solidFill>
              </a:rPr>
              <a:t>„</a:t>
            </a:r>
            <a:r>
              <a:rPr lang="en-GB" b="1" dirty="0">
                <a:solidFill>
                  <a:srgbClr val="5B9BD5"/>
                </a:solidFill>
              </a:rPr>
              <a:t>Admission to the ET SF is decided by the CB, through simple majority vote</a:t>
            </a:r>
            <a:r>
              <a:rPr lang="en-GB" dirty="0">
                <a:solidFill>
                  <a:srgbClr val="5B9BD5"/>
                </a:solidFill>
              </a:rPr>
              <a:t>. The applicant must contact the</a:t>
            </a:r>
          </a:p>
          <a:p>
            <a:r>
              <a:rPr lang="en-GB" dirty="0">
                <a:solidFill>
                  <a:srgbClr val="5B9BD5"/>
                </a:solidFill>
              </a:rPr>
              <a:t>ET SF committee (the Chair of the CB, the SP and the Deputy SP) in advance and present their contribution</a:t>
            </a:r>
          </a:p>
          <a:p>
            <a:r>
              <a:rPr lang="en-GB" dirty="0">
                <a:solidFill>
                  <a:srgbClr val="5B9BD5"/>
                </a:solidFill>
              </a:rPr>
              <a:t>proposal. The ET SF committee can delegate this step to a division or a working group of a Specific Board</a:t>
            </a:r>
          </a:p>
          <a:p>
            <a:r>
              <a:rPr lang="en-GB" dirty="0">
                <a:solidFill>
                  <a:srgbClr val="5B9BD5"/>
                </a:solidFill>
              </a:rPr>
              <a:t>(see B) and base the decision on their recommendation. “</a:t>
            </a:r>
          </a:p>
          <a:p>
            <a:endParaRPr lang="en-GB" dirty="0"/>
          </a:p>
          <a:p>
            <a:r>
              <a:rPr lang="en-GB" dirty="0"/>
              <a:t>CB representative: </a:t>
            </a:r>
          </a:p>
          <a:p>
            <a:r>
              <a:rPr lang="en-GB" dirty="0">
                <a:solidFill>
                  <a:srgbClr val="5B9BD5"/>
                </a:solidFill>
              </a:rPr>
              <a:t>„If the SF is composed by </a:t>
            </a:r>
            <a:r>
              <a:rPr lang="en-GB" b="1" dirty="0">
                <a:solidFill>
                  <a:srgbClr val="5B9BD5"/>
                </a:solidFill>
              </a:rPr>
              <a:t>more than four persons</a:t>
            </a:r>
            <a:r>
              <a:rPr lang="en-GB" dirty="0">
                <a:solidFill>
                  <a:srgbClr val="5B9BD5"/>
                </a:solidFill>
              </a:rPr>
              <a:t>, the ET SF elects </a:t>
            </a:r>
            <a:r>
              <a:rPr lang="en-GB" b="1" dirty="0">
                <a:solidFill>
                  <a:srgbClr val="5B9BD5"/>
                </a:solidFill>
              </a:rPr>
              <a:t>one delegate for the CB </a:t>
            </a:r>
            <a:r>
              <a:rPr lang="en-GB" dirty="0">
                <a:solidFill>
                  <a:srgbClr val="5B9BD5"/>
                </a:solidFill>
              </a:rPr>
              <a:t>by a simple</a:t>
            </a:r>
          </a:p>
          <a:p>
            <a:r>
              <a:rPr lang="en-GB" dirty="0">
                <a:solidFill>
                  <a:srgbClr val="5B9BD5"/>
                </a:solidFill>
              </a:rPr>
              <a:t>majority election. Election will be triggered by the CB chair and the details of the procedure will be defined</a:t>
            </a:r>
          </a:p>
          <a:p>
            <a:r>
              <a:rPr lang="en-GB" dirty="0">
                <a:solidFill>
                  <a:srgbClr val="5B9BD5"/>
                </a:solidFill>
              </a:rPr>
              <a:t>inside the SF.</a:t>
            </a:r>
          </a:p>
          <a:p>
            <a:endParaRPr lang="en-GB" dirty="0">
              <a:solidFill>
                <a:srgbClr val="5B9BD5"/>
              </a:solidFill>
            </a:endParaRPr>
          </a:p>
          <a:p>
            <a:r>
              <a:rPr lang="en-GB" b="1" dirty="0"/>
              <a:t>At the moment we do not have any SF member. All members are associated to an RU.</a:t>
            </a:r>
          </a:p>
        </p:txBody>
      </p:sp>
    </p:spTree>
    <p:extLst>
      <p:ext uri="{BB962C8B-B14F-4D97-AF65-F5344CB8AC3E}">
        <p14:creationId xmlns:p14="http://schemas.microsoft.com/office/powerpoint/2010/main" val="83411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Collaboration Board (CB)</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885825"/>
            <a:ext cx="11648425" cy="5909310"/>
          </a:xfrm>
          <a:prstGeom prst="rect">
            <a:avLst/>
          </a:prstGeom>
          <a:noFill/>
        </p:spPr>
        <p:txBody>
          <a:bodyPr wrap="square" rtlCol="0">
            <a:spAutoFit/>
          </a:bodyPr>
          <a:lstStyle/>
          <a:p>
            <a:r>
              <a:rPr lang="en-GB" dirty="0"/>
              <a:t>The ET Collaboration Board is the representative and </a:t>
            </a:r>
            <a:r>
              <a:rPr lang="en-GB" b="1" dirty="0"/>
              <a:t>governing body of the Collaboration</a:t>
            </a:r>
            <a:r>
              <a:rPr lang="en-GB" dirty="0"/>
              <a:t>. Its decisions on</a:t>
            </a:r>
          </a:p>
          <a:p>
            <a:r>
              <a:rPr lang="en-GB" dirty="0"/>
              <a:t>matters of science, policy, and procedure are binding and represent the position of the Collaboration.</a:t>
            </a:r>
          </a:p>
          <a:p>
            <a:r>
              <a:rPr lang="en-GB" dirty="0"/>
              <a:t>The CB:</a:t>
            </a:r>
          </a:p>
          <a:p>
            <a:pPr marL="285750" indent="-285750">
              <a:buFont typeface="Symbol" panose="05050102010706020507" pitchFamily="18" charset="2"/>
              <a:buChar char="-"/>
            </a:pPr>
            <a:r>
              <a:rPr lang="en-GB" dirty="0"/>
              <a:t>… elects the </a:t>
            </a:r>
            <a:r>
              <a:rPr lang="en-GB" b="1" dirty="0"/>
              <a:t>Spokesperson (SP) and the Deputy Spokesperson </a:t>
            </a:r>
            <a:r>
              <a:rPr lang="en-GB" dirty="0"/>
              <a:t>(DSP) for a three-year term.</a:t>
            </a:r>
          </a:p>
          <a:p>
            <a:pPr marL="285750" indent="-285750">
              <a:buFont typeface="Symbol" panose="05050102010706020507" pitchFamily="18" charset="2"/>
              <a:buChar char="-"/>
            </a:pPr>
            <a:r>
              <a:rPr lang="en-GB" dirty="0"/>
              <a:t>… </a:t>
            </a:r>
            <a:r>
              <a:rPr lang="en-GB" b="1" dirty="0"/>
              <a:t>elaborates ET's long-term strategy </a:t>
            </a:r>
            <a:r>
              <a:rPr lang="en-GB" dirty="0"/>
              <a:t>and recommends it to the stakeholders.</a:t>
            </a:r>
          </a:p>
          <a:p>
            <a:pPr marL="285750" indent="-285750">
              <a:buFont typeface="Symbol" panose="05050102010706020507" pitchFamily="18" charset="2"/>
              <a:buChar char="-"/>
            </a:pPr>
            <a:r>
              <a:rPr lang="en-GB" dirty="0"/>
              <a:t>… </a:t>
            </a:r>
            <a:r>
              <a:rPr lang="en-GB" b="1" dirty="0"/>
              <a:t>approves and revises the Collaboration Bylaws</a:t>
            </a:r>
            <a:r>
              <a:rPr lang="en-GB" dirty="0"/>
              <a:t>.</a:t>
            </a:r>
          </a:p>
          <a:p>
            <a:pPr marL="285750" indent="-285750">
              <a:buFont typeface="Symbol" panose="05050102010706020507" pitchFamily="18" charset="2"/>
              <a:buChar char="-"/>
            </a:pPr>
            <a:r>
              <a:rPr lang="en-GB" dirty="0"/>
              <a:t>… defines the </a:t>
            </a:r>
            <a:r>
              <a:rPr lang="en-GB" b="1" dirty="0"/>
              <a:t>membership rules </a:t>
            </a:r>
            <a:r>
              <a:rPr lang="en-GB" dirty="0"/>
              <a:t>for the ET collaboration.</a:t>
            </a:r>
          </a:p>
          <a:p>
            <a:pPr marL="285750" indent="-285750">
              <a:buFont typeface="Symbol" panose="05050102010706020507" pitchFamily="18" charset="2"/>
              <a:buChar char="-"/>
            </a:pPr>
            <a:r>
              <a:rPr lang="en-GB" dirty="0"/>
              <a:t>… defines the </a:t>
            </a:r>
            <a:r>
              <a:rPr lang="en-GB" b="1" dirty="0"/>
              <a:t>publication rules </a:t>
            </a:r>
            <a:r>
              <a:rPr lang="en-GB" dirty="0"/>
              <a:t>for the collaboration.</a:t>
            </a:r>
          </a:p>
          <a:p>
            <a:pPr marL="285750" indent="-285750">
              <a:buFont typeface="Symbol" panose="05050102010706020507" pitchFamily="18" charset="2"/>
              <a:buChar char="-"/>
            </a:pPr>
            <a:r>
              <a:rPr lang="en-GB" dirty="0"/>
              <a:t>… decides on the </a:t>
            </a:r>
            <a:r>
              <a:rPr lang="en-GB" b="1" dirty="0"/>
              <a:t>inclusion of new Research Units </a:t>
            </a:r>
            <a:r>
              <a:rPr lang="en-GB" dirty="0"/>
              <a:t>in the ET collaboration</a:t>
            </a:r>
          </a:p>
          <a:p>
            <a:pPr marL="285750" indent="-285750">
              <a:buFont typeface="Symbol" panose="05050102010706020507" pitchFamily="18" charset="2"/>
              <a:buChar char="-"/>
            </a:pPr>
            <a:r>
              <a:rPr lang="en-GB" dirty="0"/>
              <a:t>… approves the main responsibilities and expenditures suggested by the EB and communicates them to the Council.</a:t>
            </a:r>
          </a:p>
          <a:p>
            <a:pPr marL="285750" indent="-285750">
              <a:buFont typeface="Symbol" panose="05050102010706020507" pitchFamily="18" charset="2"/>
              <a:buChar char="-"/>
            </a:pPr>
            <a:r>
              <a:rPr lang="en-GB" dirty="0"/>
              <a:t>… proposes the </a:t>
            </a:r>
            <a:r>
              <a:rPr lang="en-GB" b="1" dirty="0"/>
              <a:t>relations with other scientific collaborations and projects </a:t>
            </a:r>
            <a:r>
              <a:rPr lang="en-GB" dirty="0"/>
              <a:t>for endorsement by the Project Directorate.</a:t>
            </a:r>
          </a:p>
          <a:p>
            <a:pPr marL="285750" indent="-285750">
              <a:buFont typeface="Symbol" panose="05050102010706020507" pitchFamily="18" charset="2"/>
              <a:buChar char="-"/>
            </a:pPr>
            <a:r>
              <a:rPr lang="en-GB" dirty="0"/>
              <a:t>… has the duty </a:t>
            </a:r>
            <a:r>
              <a:rPr lang="en-GB" b="1" dirty="0"/>
              <a:t>of verifying the actual </a:t>
            </a:r>
            <a:r>
              <a:rPr lang="en-GB" dirty="0"/>
              <a:t>full-research-time equivalent </a:t>
            </a:r>
            <a:r>
              <a:rPr lang="en-GB" b="1" dirty="0"/>
              <a:t>(FRTE) </a:t>
            </a:r>
            <a:r>
              <a:rPr lang="en-GB" dirty="0"/>
              <a:t>…</a:t>
            </a:r>
          </a:p>
          <a:p>
            <a:pPr marL="285750" indent="-285750">
              <a:buFont typeface="Symbol" panose="05050102010706020507" pitchFamily="18" charset="2"/>
              <a:buChar char="-"/>
            </a:pPr>
            <a:r>
              <a:rPr lang="en-GB" dirty="0"/>
              <a:t>… </a:t>
            </a:r>
            <a:r>
              <a:rPr lang="en-GB" b="1" dirty="0"/>
              <a:t>elects its Chair </a:t>
            </a:r>
            <a:r>
              <a:rPr lang="en-GB" dirty="0"/>
              <a:t>for a three-year term by simple majority.</a:t>
            </a:r>
          </a:p>
          <a:p>
            <a:pPr marL="285750" indent="-285750">
              <a:buFont typeface="Symbol" panose="05050102010706020507" pitchFamily="18" charset="2"/>
              <a:buChar char="-"/>
            </a:pPr>
            <a:r>
              <a:rPr lang="en-GB" dirty="0"/>
              <a:t>… </a:t>
            </a:r>
            <a:r>
              <a:rPr lang="en-GB" b="1" dirty="0"/>
              <a:t>approves the members and the structure of the Executive Board </a:t>
            </a:r>
            <a:r>
              <a:rPr lang="en-GB" dirty="0"/>
              <a:t>(EB) proposed by the Spokesperson.</a:t>
            </a:r>
          </a:p>
          <a:p>
            <a:pPr marL="285750" indent="-285750">
              <a:buFont typeface="Symbol" panose="05050102010706020507" pitchFamily="18" charset="2"/>
              <a:buChar char="-"/>
            </a:pPr>
            <a:r>
              <a:rPr lang="en-GB" dirty="0"/>
              <a:t>… </a:t>
            </a:r>
            <a:r>
              <a:rPr lang="en-GB" b="1" dirty="0"/>
              <a:t>elects chairs of the Specific Boards </a:t>
            </a:r>
            <a:r>
              <a:rPr lang="en-GB" dirty="0"/>
              <a:t>and panels by simple majority. These chairs will be ex officio members of the EB.</a:t>
            </a:r>
          </a:p>
          <a:p>
            <a:pPr marL="285750" indent="-285750">
              <a:buFont typeface="Symbol" panose="05050102010706020507" pitchFamily="18" charset="2"/>
              <a:buChar char="-"/>
            </a:pPr>
            <a:r>
              <a:rPr lang="en-GB" b="1" dirty="0"/>
              <a:t>Specific Boards and Committees </a:t>
            </a:r>
            <a:r>
              <a:rPr lang="en-GB" dirty="0"/>
              <a:t>are proposed by the Spokesperson and voted into existence (or termination)</a:t>
            </a:r>
            <a:br>
              <a:rPr lang="en-GB" dirty="0"/>
            </a:br>
            <a:r>
              <a:rPr lang="en-GB" dirty="0"/>
              <a:t>by the CB, in an action that modifies the Bylaws. </a:t>
            </a:r>
          </a:p>
          <a:p>
            <a:pPr marL="285750" indent="-285750">
              <a:buFont typeface="Symbol" panose="05050102010706020507" pitchFamily="18" charset="2"/>
              <a:buChar char="-"/>
            </a:pPr>
            <a:r>
              <a:rPr lang="en-GB" dirty="0"/>
              <a:t>The </a:t>
            </a:r>
            <a:r>
              <a:rPr lang="en-GB" b="1" dirty="0"/>
              <a:t>delegate/s on the CB of each RU </a:t>
            </a:r>
            <a:r>
              <a:rPr lang="en-GB" dirty="0"/>
              <a:t>has/have the responsibility to </a:t>
            </a:r>
            <a:r>
              <a:rPr lang="en-GB" b="1" dirty="0"/>
              <a:t>declare the FRTE </a:t>
            </a:r>
            <a:r>
              <a:rPr lang="en-GB" dirty="0"/>
              <a:t>composition of the RU.</a:t>
            </a:r>
          </a:p>
          <a:p>
            <a:pPr marL="285750" indent="-285750">
              <a:buFont typeface="Symbol" panose="05050102010706020507" pitchFamily="18" charset="2"/>
              <a:buChar char="-"/>
            </a:pPr>
            <a:r>
              <a:rPr lang="en-GB" dirty="0"/>
              <a:t>The Chair coordinates the work of the CB, calls for meetings of the CB that should take place at least two times a year.</a:t>
            </a:r>
          </a:p>
          <a:p>
            <a:r>
              <a:rPr lang="en-GB" dirty="0"/>
              <a:t>In the start-up phase:</a:t>
            </a:r>
          </a:p>
          <a:p>
            <a:pPr marL="285750" indent="-285750">
              <a:buFont typeface="Symbol" panose="05050102010706020507" pitchFamily="18" charset="2"/>
              <a:buChar char="-"/>
            </a:pPr>
            <a:r>
              <a:rPr lang="en-GB" dirty="0"/>
              <a:t>The present chairs of the specific boards keep their role until the end of their mandate</a:t>
            </a:r>
          </a:p>
        </p:txBody>
      </p:sp>
    </p:spTree>
    <p:extLst>
      <p:ext uri="{BB962C8B-B14F-4D97-AF65-F5344CB8AC3E}">
        <p14:creationId xmlns:p14="http://schemas.microsoft.com/office/powerpoint/2010/main" val="141379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C7A5-07E0-40EC-8CF8-FD4A9E61D099}"/>
              </a:ext>
            </a:extLst>
          </p:cNvPr>
          <p:cNvSpPr>
            <a:spLocks noGrp="1"/>
          </p:cNvSpPr>
          <p:nvPr>
            <p:ph type="title"/>
          </p:nvPr>
        </p:nvSpPr>
        <p:spPr/>
        <p:txBody>
          <a:bodyPr/>
          <a:lstStyle/>
          <a:p>
            <a:r>
              <a:rPr lang="de-DE" dirty="0" err="1"/>
              <a:t>Collaboration</a:t>
            </a:r>
            <a:r>
              <a:rPr lang="de-DE" dirty="0"/>
              <a:t> Board </a:t>
            </a:r>
            <a:r>
              <a:rPr lang="de-DE" dirty="0" err="1"/>
              <a:t>Composition</a:t>
            </a:r>
            <a:endParaRPr lang="de-DE" dirty="0"/>
          </a:p>
        </p:txBody>
      </p:sp>
      <p:sp>
        <p:nvSpPr>
          <p:cNvPr id="3" name="Rechteck 2">
            <a:extLst>
              <a:ext uri="{FF2B5EF4-FFF2-40B4-BE49-F238E27FC236}">
                <a16:creationId xmlns:a16="http://schemas.microsoft.com/office/drawing/2014/main" id="{A791FCE5-C1B6-43C8-AC25-184717A9E997}"/>
              </a:ext>
            </a:extLst>
          </p:cNvPr>
          <p:cNvSpPr/>
          <p:nvPr/>
        </p:nvSpPr>
        <p:spPr>
          <a:xfrm>
            <a:off x="543574" y="1243310"/>
            <a:ext cx="9686275" cy="4555093"/>
          </a:xfrm>
          <a:prstGeom prst="rect">
            <a:avLst/>
          </a:prstGeom>
        </p:spPr>
        <p:txBody>
          <a:bodyPr wrap="square">
            <a:spAutoFit/>
          </a:bodyPr>
          <a:lstStyle/>
          <a:p>
            <a:r>
              <a:rPr lang="en-US" dirty="0">
                <a:solidFill>
                  <a:srgbClr val="000000"/>
                </a:solidFill>
                <a:latin typeface="CMR10"/>
              </a:rPr>
              <a:t>Each Research Unit (see </a:t>
            </a:r>
            <a:r>
              <a:rPr lang="en-US" dirty="0">
                <a:solidFill>
                  <a:srgbClr val="0000FF"/>
                </a:solidFill>
                <a:latin typeface="CMR10"/>
              </a:rPr>
              <a:t>3.1.1</a:t>
            </a:r>
            <a:r>
              <a:rPr lang="en-US" dirty="0">
                <a:solidFill>
                  <a:srgbClr val="000000"/>
                </a:solidFill>
                <a:latin typeface="CMR10"/>
              </a:rPr>
              <a:t>), contributing more than 2 FRTE</a:t>
            </a:r>
            <a:r>
              <a:rPr lang="en-US" sz="800" dirty="0">
                <a:solidFill>
                  <a:srgbClr val="0000FF"/>
                </a:solidFill>
                <a:latin typeface="CMR7"/>
              </a:rPr>
              <a:t>  </a:t>
            </a:r>
            <a:r>
              <a:rPr lang="en-US" dirty="0">
                <a:solidFill>
                  <a:srgbClr val="000000"/>
                </a:solidFill>
                <a:latin typeface="CMR10"/>
              </a:rPr>
              <a:t>to the ET Collaboration, is represented in the CB by at least one delegate.</a:t>
            </a:r>
          </a:p>
          <a:p>
            <a:endParaRPr lang="en-US" dirty="0">
              <a:solidFill>
                <a:srgbClr val="000000"/>
              </a:solidFill>
              <a:latin typeface="CMR10"/>
            </a:endParaRPr>
          </a:p>
          <a:p>
            <a:r>
              <a:rPr lang="en-US" sz="2000" b="1" dirty="0">
                <a:solidFill>
                  <a:srgbClr val="000000"/>
                </a:solidFill>
                <a:latin typeface="CMR10"/>
              </a:rPr>
              <a:t>Number of delegates per RU  = </a:t>
            </a:r>
            <a:r>
              <a:rPr lang="en-US" sz="2000" b="1" dirty="0"/>
              <a:t>int(1 + </a:t>
            </a:r>
            <a:r>
              <a:rPr lang="en-US" sz="2000" b="1" dirty="0" err="1"/>
              <a:t>nFRTE</a:t>
            </a:r>
            <a:r>
              <a:rPr lang="en-US" sz="2000" b="1" dirty="0"/>
              <a:t>/m) if </a:t>
            </a:r>
            <a:r>
              <a:rPr lang="en-US" sz="2000" b="1" dirty="0" err="1"/>
              <a:t>nFRTE</a:t>
            </a:r>
            <a:r>
              <a:rPr lang="en-US" sz="2000" b="1" dirty="0"/>
              <a:t> &gt;= 2; m = 5</a:t>
            </a:r>
          </a:p>
          <a:p>
            <a:endParaRPr lang="en-US" dirty="0"/>
          </a:p>
          <a:p>
            <a:r>
              <a:rPr lang="en-US" dirty="0"/>
              <a:t>1 delegate per RU in the first year!</a:t>
            </a:r>
          </a:p>
          <a:p>
            <a:endParaRPr lang="en-US" dirty="0"/>
          </a:p>
          <a:p>
            <a:r>
              <a:rPr lang="en-US" dirty="0"/>
              <a:t>CB may admit (and exclude</a:t>
            </a:r>
            <a:r>
              <a:rPr lang="en-US" b="1" dirty="0"/>
              <a:t>) observers without voting rights from external projects </a:t>
            </a:r>
            <a:r>
              <a:rPr lang="en-US" dirty="0"/>
              <a:t>to the meetings. In this case, the CB should try to agree on reciprocity with the other </a:t>
            </a:r>
            <a:r>
              <a:rPr lang="de-DE" dirty="0" err="1"/>
              <a:t>projects</a:t>
            </a:r>
            <a:r>
              <a:rPr lang="de-DE" dirty="0"/>
              <a:t>.</a:t>
            </a:r>
          </a:p>
          <a:p>
            <a:endParaRPr lang="de-DE" dirty="0"/>
          </a:p>
          <a:p>
            <a:r>
              <a:rPr lang="de-DE" dirty="0"/>
              <a:t>The Project </a:t>
            </a:r>
            <a:r>
              <a:rPr lang="de-DE" dirty="0" err="1"/>
              <a:t>Directors</a:t>
            </a:r>
            <a:r>
              <a:rPr lang="de-DE" dirty="0"/>
              <a:t> </a:t>
            </a:r>
            <a:r>
              <a:rPr lang="de-DE" dirty="0" err="1"/>
              <a:t>are</a:t>
            </a:r>
            <a:r>
              <a:rPr lang="de-DE" dirty="0"/>
              <a:t> </a:t>
            </a:r>
            <a:r>
              <a:rPr lang="de-DE" dirty="0" err="1"/>
              <a:t>invited</a:t>
            </a:r>
            <a:r>
              <a:rPr lang="de-DE" dirty="0"/>
              <a:t> </a:t>
            </a:r>
            <a:r>
              <a:rPr lang="de-DE" dirty="0" err="1"/>
              <a:t>to</a:t>
            </a:r>
            <a:r>
              <a:rPr lang="de-DE" dirty="0"/>
              <a:t> CB </a:t>
            </a:r>
            <a:r>
              <a:rPr lang="de-DE" dirty="0" err="1"/>
              <a:t>meetings</a:t>
            </a:r>
            <a:r>
              <a:rPr lang="de-DE" dirty="0"/>
              <a:t> </a:t>
            </a:r>
            <a:r>
              <a:rPr lang="de-DE" dirty="0" err="1"/>
              <a:t>as</a:t>
            </a:r>
            <a:r>
              <a:rPr lang="de-DE" dirty="0"/>
              <a:t> </a:t>
            </a:r>
            <a:r>
              <a:rPr lang="de-DE" dirty="0" err="1"/>
              <a:t>observers</a:t>
            </a:r>
            <a:r>
              <a:rPr lang="de-DE" dirty="0"/>
              <a:t> (TBC) </a:t>
            </a:r>
          </a:p>
          <a:p>
            <a:endParaRPr lang="de-DE" dirty="0"/>
          </a:p>
          <a:p>
            <a:r>
              <a:rPr lang="en-US" b="1" dirty="0"/>
              <a:t>CB members have a responsibility to actively participate in the CB's governance process</a:t>
            </a:r>
            <a:r>
              <a:rPr lang="en-US" dirty="0"/>
              <a:t>, including staying informed of CB business, discussing CB issues with their respective Research Units, representing their RU’s perspective in the CB, and participating in CB decision-making; if this is not possible, a different delegate </a:t>
            </a:r>
            <a:r>
              <a:rPr lang="de-DE" dirty="0" err="1"/>
              <a:t>should</a:t>
            </a:r>
            <a:r>
              <a:rPr lang="de-DE" dirty="0"/>
              <a:t> </a:t>
            </a:r>
            <a:r>
              <a:rPr lang="de-DE" dirty="0" err="1"/>
              <a:t>be</a:t>
            </a:r>
            <a:r>
              <a:rPr lang="de-DE" dirty="0"/>
              <a:t> </a:t>
            </a:r>
            <a:r>
              <a:rPr lang="de-DE" dirty="0" err="1"/>
              <a:t>designated</a:t>
            </a:r>
            <a:r>
              <a:rPr lang="de-DE" dirty="0"/>
              <a:t>.</a:t>
            </a:r>
          </a:p>
        </p:txBody>
      </p:sp>
    </p:spTree>
    <p:extLst>
      <p:ext uri="{BB962C8B-B14F-4D97-AF65-F5344CB8AC3E}">
        <p14:creationId xmlns:p14="http://schemas.microsoft.com/office/powerpoint/2010/main" val="253554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51509-216F-4E45-8363-A11B0B98C664}"/>
              </a:ext>
            </a:extLst>
          </p:cNvPr>
          <p:cNvSpPr>
            <a:spLocks noGrp="1"/>
          </p:cNvSpPr>
          <p:nvPr>
            <p:ph type="title"/>
          </p:nvPr>
        </p:nvSpPr>
        <p:spPr/>
        <p:txBody>
          <a:bodyPr/>
          <a:lstStyle/>
          <a:p>
            <a:r>
              <a:rPr lang="de-DE" dirty="0"/>
              <a:t>CB Chair</a:t>
            </a:r>
          </a:p>
        </p:txBody>
      </p:sp>
      <p:sp>
        <p:nvSpPr>
          <p:cNvPr id="3" name="Rechteck 2">
            <a:extLst>
              <a:ext uri="{FF2B5EF4-FFF2-40B4-BE49-F238E27FC236}">
                <a16:creationId xmlns:a16="http://schemas.microsoft.com/office/drawing/2014/main" id="{0E5CF67B-26E7-4CA2-A69D-B1C1E6FC8CE3}"/>
              </a:ext>
            </a:extLst>
          </p:cNvPr>
          <p:cNvSpPr/>
          <p:nvPr/>
        </p:nvSpPr>
        <p:spPr>
          <a:xfrm>
            <a:off x="427975" y="1093202"/>
            <a:ext cx="11220450" cy="4801314"/>
          </a:xfrm>
          <a:prstGeom prst="rect">
            <a:avLst/>
          </a:prstGeom>
        </p:spPr>
        <p:txBody>
          <a:bodyPr wrap="square">
            <a:spAutoFit/>
          </a:bodyPr>
          <a:lstStyle/>
          <a:p>
            <a:endParaRPr lang="en-US" dirty="0">
              <a:solidFill>
                <a:srgbClr val="000000"/>
              </a:solidFill>
              <a:latin typeface="CMR10"/>
            </a:endParaRPr>
          </a:p>
          <a:p>
            <a:r>
              <a:rPr lang="en-US" dirty="0">
                <a:solidFill>
                  <a:srgbClr val="000000"/>
                </a:solidFill>
                <a:latin typeface="CMR10"/>
              </a:rPr>
              <a:t>The CB elects a Chair. </a:t>
            </a:r>
          </a:p>
          <a:p>
            <a:endParaRPr lang="en-US" dirty="0">
              <a:solidFill>
                <a:srgbClr val="000000"/>
              </a:solidFill>
              <a:latin typeface="CMR10"/>
            </a:endParaRPr>
          </a:p>
          <a:p>
            <a:pPr marL="285750" indent="-285750">
              <a:buFont typeface="Arial" panose="020B0604020202020204" pitchFamily="34" charset="0"/>
              <a:buChar char="•"/>
            </a:pPr>
            <a:r>
              <a:rPr lang="en-US" dirty="0">
                <a:solidFill>
                  <a:srgbClr val="000000"/>
                </a:solidFill>
                <a:latin typeface="CMR10"/>
              </a:rPr>
              <a:t>The Chair has the responsibility and authority to facilitate the governance of the CB. </a:t>
            </a:r>
          </a:p>
          <a:p>
            <a:pPr marL="285750" indent="-285750">
              <a:buFont typeface="Arial" panose="020B0604020202020204" pitchFamily="34" charset="0"/>
              <a:buChar char="•"/>
            </a:pPr>
            <a:r>
              <a:rPr lang="en-US" dirty="0">
                <a:solidFill>
                  <a:srgbClr val="000000"/>
                </a:solidFill>
                <a:latin typeface="CMR10"/>
              </a:rPr>
              <a:t>The Chairperson's responsibilities include all aspects of </a:t>
            </a:r>
            <a:r>
              <a:rPr lang="en-US" b="1" dirty="0">
                <a:solidFill>
                  <a:srgbClr val="000000"/>
                </a:solidFill>
                <a:latin typeface="CMR10"/>
              </a:rPr>
              <a:t>planning, convening and conducting meetings of the CB </a:t>
            </a:r>
            <a:r>
              <a:rPr lang="en-US" dirty="0">
                <a:solidFill>
                  <a:srgbClr val="000000"/>
                </a:solidFill>
                <a:latin typeface="CMR10"/>
              </a:rPr>
              <a:t>in consultation with the Spokesperson and documenting the decisions of the </a:t>
            </a:r>
            <a:r>
              <a:rPr lang="de-DE" dirty="0">
                <a:solidFill>
                  <a:srgbClr val="000000"/>
                </a:solidFill>
                <a:latin typeface="CMR10"/>
              </a:rPr>
              <a:t>CB.</a:t>
            </a:r>
          </a:p>
          <a:p>
            <a:pPr marL="285750" indent="-285750">
              <a:buFont typeface="Arial" panose="020B0604020202020204" pitchFamily="34" charset="0"/>
              <a:buChar char="•"/>
            </a:pPr>
            <a:endParaRPr lang="en-US" dirty="0">
              <a:solidFill>
                <a:srgbClr val="000000"/>
              </a:solidFill>
              <a:latin typeface="CMR10"/>
            </a:endParaRPr>
          </a:p>
          <a:p>
            <a:pPr marL="285750" indent="-285750">
              <a:buFont typeface="Arial" panose="020B0604020202020204" pitchFamily="34" charset="0"/>
              <a:buChar char="•"/>
            </a:pPr>
            <a:r>
              <a:rPr lang="en-US" dirty="0">
                <a:solidFill>
                  <a:srgbClr val="000000"/>
                </a:solidFill>
                <a:latin typeface="CMR10"/>
              </a:rPr>
              <a:t>The CB Chair may delegate certain responsibilities to other ET Collaboration members in case of need or conflict. </a:t>
            </a:r>
          </a:p>
          <a:p>
            <a:pPr marL="285750" indent="-285750">
              <a:buFont typeface="Arial" panose="020B0604020202020204" pitchFamily="34" charset="0"/>
              <a:buChar char="•"/>
            </a:pPr>
            <a:r>
              <a:rPr lang="en-US" dirty="0">
                <a:solidFill>
                  <a:srgbClr val="000000"/>
                </a:solidFill>
                <a:latin typeface="CMR10"/>
              </a:rPr>
              <a:t>The position of CB Chair will be for </a:t>
            </a:r>
            <a:r>
              <a:rPr lang="en-US" b="1" dirty="0">
                <a:solidFill>
                  <a:srgbClr val="000000"/>
                </a:solidFill>
                <a:latin typeface="CMR10"/>
              </a:rPr>
              <a:t>3 years</a:t>
            </a:r>
            <a:r>
              <a:rPr lang="en-US" dirty="0">
                <a:solidFill>
                  <a:srgbClr val="000000"/>
                </a:solidFill>
                <a:latin typeface="CMR10"/>
              </a:rPr>
              <a:t>, and will be phased to alternate with Spokesperson elections. </a:t>
            </a:r>
          </a:p>
          <a:p>
            <a:pPr marL="285750" indent="-285750">
              <a:buFont typeface="Arial" panose="020B0604020202020204" pitchFamily="34" charset="0"/>
              <a:buChar char="•"/>
            </a:pPr>
            <a:r>
              <a:rPr lang="en-US" dirty="0">
                <a:solidFill>
                  <a:srgbClr val="000000"/>
                </a:solidFill>
                <a:latin typeface="CMR10"/>
              </a:rPr>
              <a:t>The CB Chair keeps </a:t>
            </a:r>
            <a:r>
              <a:rPr lang="en-US" b="1" dirty="0">
                <a:solidFill>
                  <a:srgbClr val="000000"/>
                </a:solidFill>
                <a:latin typeface="CMR10"/>
              </a:rPr>
              <a:t>a record of the meeting </a:t>
            </a:r>
            <a:r>
              <a:rPr lang="en-US" dirty="0">
                <a:solidFill>
                  <a:srgbClr val="000000"/>
                </a:solidFill>
                <a:latin typeface="CMR10"/>
              </a:rPr>
              <a:t>including the primary decisions made by the CB, a video recording, an audio recording, and a list of the public chat messages.</a:t>
            </a:r>
          </a:p>
          <a:p>
            <a:pPr marL="285750" indent="-285750">
              <a:buFont typeface="Arial" panose="020B0604020202020204" pitchFamily="34" charset="0"/>
              <a:buChar char="•"/>
            </a:pPr>
            <a:r>
              <a:rPr lang="en-US" dirty="0">
                <a:solidFill>
                  <a:srgbClr val="000000"/>
                </a:solidFill>
                <a:latin typeface="CMR10"/>
              </a:rPr>
              <a:t>Documents referenced in the meeting are linked to the meeting record.</a:t>
            </a:r>
          </a:p>
          <a:p>
            <a:pPr marL="285750" indent="-285750">
              <a:buFont typeface="Arial" panose="020B0604020202020204" pitchFamily="34" charset="0"/>
              <a:buChar char="•"/>
            </a:pPr>
            <a:r>
              <a:rPr lang="en-US" dirty="0">
                <a:solidFill>
                  <a:srgbClr val="000000"/>
                </a:solidFill>
                <a:latin typeface="CMR10"/>
              </a:rPr>
              <a:t>The CB chair also </a:t>
            </a:r>
            <a:r>
              <a:rPr lang="en-US" b="1" dirty="0">
                <a:solidFill>
                  <a:srgbClr val="000000"/>
                </a:solidFill>
                <a:latin typeface="CMR10"/>
              </a:rPr>
              <a:t>chairs the Forum of National Representatives</a:t>
            </a:r>
          </a:p>
          <a:p>
            <a:pPr marL="285750" indent="-285750">
              <a:buFont typeface="Arial" panose="020B0604020202020204" pitchFamily="34" charset="0"/>
              <a:buChar char="•"/>
            </a:pPr>
            <a:endParaRPr lang="en-US" b="1" dirty="0">
              <a:solidFill>
                <a:srgbClr val="000000"/>
              </a:solidFill>
              <a:latin typeface="CMR10"/>
            </a:endParaRPr>
          </a:p>
          <a:p>
            <a:pPr marL="285750" indent="-285750">
              <a:buFont typeface="Arial" panose="020B0604020202020204" pitchFamily="34" charset="0"/>
              <a:buChar char="•"/>
            </a:pPr>
            <a:endParaRPr lang="en-US" b="1" dirty="0">
              <a:solidFill>
                <a:srgbClr val="000000"/>
              </a:solidFill>
              <a:latin typeface="CMR10"/>
            </a:endParaRPr>
          </a:p>
          <a:p>
            <a:r>
              <a:rPr lang="en-US" b="1" dirty="0">
                <a:solidFill>
                  <a:srgbClr val="000000"/>
                </a:solidFill>
                <a:latin typeface="CMR10"/>
              </a:rPr>
              <a:t>The ET Steering Committee appointed an interim Collaboration Board chair at its last meeting. </a:t>
            </a:r>
          </a:p>
          <a:p>
            <a:r>
              <a:rPr lang="en-US" b="1" dirty="0">
                <a:solidFill>
                  <a:srgbClr val="000000"/>
                </a:solidFill>
                <a:latin typeface="CMR10"/>
              </a:rPr>
              <a:t>The election of a new CB chair will be one of the first tasks of the Collaboration Board initiated tomorrow.</a:t>
            </a:r>
            <a:endParaRPr lang="de-DE" b="1" dirty="0"/>
          </a:p>
        </p:txBody>
      </p:sp>
    </p:spTree>
    <p:extLst>
      <p:ext uri="{BB962C8B-B14F-4D97-AF65-F5344CB8AC3E}">
        <p14:creationId xmlns:p14="http://schemas.microsoft.com/office/powerpoint/2010/main" val="3735330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4FB5B-7BBB-442D-8196-E5CF4D9D1BD3}"/>
              </a:ext>
            </a:extLst>
          </p:cNvPr>
          <p:cNvSpPr>
            <a:spLocks noGrp="1"/>
          </p:cNvSpPr>
          <p:nvPr>
            <p:ph type="title"/>
          </p:nvPr>
        </p:nvSpPr>
        <p:spPr/>
        <p:txBody>
          <a:bodyPr/>
          <a:lstStyle/>
          <a:p>
            <a:r>
              <a:rPr lang="de-DE" dirty="0" err="1"/>
              <a:t>Collaboration</a:t>
            </a:r>
            <a:r>
              <a:rPr lang="de-DE" dirty="0"/>
              <a:t> Board </a:t>
            </a:r>
            <a:r>
              <a:rPr lang="de-DE" dirty="0" err="1"/>
              <a:t>Composition</a:t>
            </a:r>
            <a:r>
              <a:rPr lang="de-DE" dirty="0"/>
              <a:t> </a:t>
            </a:r>
            <a:r>
              <a:rPr lang="de-DE" dirty="0" err="1"/>
              <a:t>ctnd</a:t>
            </a:r>
            <a:r>
              <a:rPr lang="de-DE" dirty="0"/>
              <a:t>.</a:t>
            </a:r>
          </a:p>
        </p:txBody>
      </p:sp>
      <p:sp>
        <p:nvSpPr>
          <p:cNvPr id="3" name="Rechteck 2">
            <a:extLst>
              <a:ext uri="{FF2B5EF4-FFF2-40B4-BE49-F238E27FC236}">
                <a16:creationId xmlns:a16="http://schemas.microsoft.com/office/drawing/2014/main" id="{2651BBD8-D1C8-4AB1-A06E-2E186C11F75B}"/>
              </a:ext>
            </a:extLst>
          </p:cNvPr>
          <p:cNvSpPr/>
          <p:nvPr/>
        </p:nvSpPr>
        <p:spPr>
          <a:xfrm>
            <a:off x="543575" y="1198970"/>
            <a:ext cx="3603066" cy="2308324"/>
          </a:xfrm>
          <a:prstGeom prst="rect">
            <a:avLst/>
          </a:prstGeom>
        </p:spPr>
        <p:txBody>
          <a:bodyPr wrap="square">
            <a:spAutoFit/>
          </a:bodyPr>
          <a:lstStyle/>
          <a:p>
            <a:pPr lvl="0">
              <a:defRPr/>
            </a:pPr>
            <a:r>
              <a:rPr lang="en-US" b="1" dirty="0">
                <a:solidFill>
                  <a:srgbClr val="5B9BD5"/>
                </a:solidFill>
                <a:latin typeface="CMBX10"/>
              </a:rPr>
              <a:t>Proxies: </a:t>
            </a:r>
            <a:r>
              <a:rPr lang="en-US" dirty="0">
                <a:solidFill>
                  <a:srgbClr val="5B9BD5"/>
                </a:solidFill>
                <a:latin typeface="CMR10"/>
              </a:rPr>
              <a:t>If a member of the Collaboration Board is unable to attend an important meeting, he/she may send a proxy to attend in his/her place. This possibility is limited to exceptional cases and requires the consent of </a:t>
            </a:r>
            <a:r>
              <a:rPr lang="de-DE" dirty="0" err="1">
                <a:solidFill>
                  <a:srgbClr val="5B9BD5"/>
                </a:solidFill>
                <a:latin typeface="CMR10"/>
              </a:rPr>
              <a:t>the</a:t>
            </a:r>
            <a:r>
              <a:rPr lang="de-DE" dirty="0">
                <a:solidFill>
                  <a:srgbClr val="5B9BD5"/>
                </a:solidFill>
                <a:latin typeface="CMR10"/>
              </a:rPr>
              <a:t> CB </a:t>
            </a:r>
            <a:r>
              <a:rPr lang="de-DE" dirty="0" err="1">
                <a:solidFill>
                  <a:srgbClr val="5B9BD5"/>
                </a:solidFill>
                <a:latin typeface="CMR10"/>
              </a:rPr>
              <a:t>chair</a:t>
            </a:r>
            <a:r>
              <a:rPr lang="de-DE" dirty="0">
                <a:solidFill>
                  <a:srgbClr val="5B9BD5"/>
                </a:solidFill>
                <a:latin typeface="CMR10"/>
              </a:rPr>
              <a:t>.</a:t>
            </a:r>
          </a:p>
          <a:p>
            <a:pPr lvl="0">
              <a:defRPr/>
            </a:pPr>
            <a:endParaRPr lang="de-DE" dirty="0">
              <a:solidFill>
                <a:srgbClr val="5B9BD5"/>
              </a:solidFill>
              <a:latin typeface="CMR10"/>
            </a:endParaRPr>
          </a:p>
        </p:txBody>
      </p:sp>
      <p:grpSp>
        <p:nvGrpSpPr>
          <p:cNvPr id="4" name="Gruppieren 3">
            <a:extLst>
              <a:ext uri="{FF2B5EF4-FFF2-40B4-BE49-F238E27FC236}">
                <a16:creationId xmlns:a16="http://schemas.microsoft.com/office/drawing/2014/main" id="{160757F2-6838-4DFA-BF36-69019438247F}"/>
              </a:ext>
            </a:extLst>
          </p:cNvPr>
          <p:cNvGrpSpPr/>
          <p:nvPr/>
        </p:nvGrpSpPr>
        <p:grpSpPr>
          <a:xfrm>
            <a:off x="4390501" y="958484"/>
            <a:ext cx="7621080" cy="5756550"/>
            <a:chOff x="189420" y="961750"/>
            <a:chExt cx="6182227" cy="4913416"/>
          </a:xfrm>
        </p:grpSpPr>
        <p:sp>
          <p:nvSpPr>
            <p:cNvPr id="5" name="Figura a mano libera: forma 47">
              <a:extLst>
                <a:ext uri="{FF2B5EF4-FFF2-40B4-BE49-F238E27FC236}">
                  <a16:creationId xmlns:a16="http://schemas.microsoft.com/office/drawing/2014/main" id="{C91D30D1-14B8-4776-B3B5-08C1593C62A8}"/>
                </a:ext>
              </a:extLst>
            </p:cNvPr>
            <p:cNvSpPr/>
            <p:nvPr/>
          </p:nvSpPr>
          <p:spPr>
            <a:xfrm>
              <a:off x="189420" y="982834"/>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6" name="Rettangolo con angoli arrotondati 2">
              <a:extLst>
                <a:ext uri="{FF2B5EF4-FFF2-40B4-BE49-F238E27FC236}">
                  <a16:creationId xmlns:a16="http://schemas.microsoft.com/office/drawing/2014/main" id="{BF148B8D-AE71-4816-ACEA-1C78B02093CA}"/>
                </a:ext>
              </a:extLst>
            </p:cNvPr>
            <p:cNvSpPr/>
            <p:nvPr/>
          </p:nvSpPr>
          <p:spPr>
            <a:xfrm>
              <a:off x="3998186" y="1484185"/>
              <a:ext cx="1944679"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ttangolo con angoli arrotondati 49">
              <a:extLst>
                <a:ext uri="{FF2B5EF4-FFF2-40B4-BE49-F238E27FC236}">
                  <a16:creationId xmlns:a16="http://schemas.microsoft.com/office/drawing/2014/main" id="{15B14CA0-6EFC-4CBC-BB71-1A53113FCD4B}"/>
                </a:ext>
              </a:extLst>
            </p:cNvPr>
            <p:cNvSpPr/>
            <p:nvPr/>
          </p:nvSpPr>
          <p:spPr>
            <a:xfrm>
              <a:off x="984281" y="1521930"/>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ttangolo con angoli arrotondati 53">
              <a:extLst>
                <a:ext uri="{FF2B5EF4-FFF2-40B4-BE49-F238E27FC236}">
                  <a16:creationId xmlns:a16="http://schemas.microsoft.com/office/drawing/2014/main" id="{F85906CA-7600-4B5A-9B37-47D977A3E5BF}"/>
                </a:ext>
              </a:extLst>
            </p:cNvPr>
            <p:cNvSpPr/>
            <p:nvPr/>
          </p:nvSpPr>
          <p:spPr>
            <a:xfrm>
              <a:off x="343095" y="2717268"/>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igura a mano libera: forma 54">
              <a:extLst>
                <a:ext uri="{FF2B5EF4-FFF2-40B4-BE49-F238E27FC236}">
                  <a16:creationId xmlns:a16="http://schemas.microsoft.com/office/drawing/2014/main" id="{717F5598-6C42-49E5-A534-1DB62AEB9974}"/>
                </a:ext>
              </a:extLst>
            </p:cNvPr>
            <p:cNvSpPr/>
            <p:nvPr/>
          </p:nvSpPr>
          <p:spPr>
            <a:xfrm>
              <a:off x="252252" y="4029642"/>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0" name="CasellaDiTesto 15">
              <a:extLst>
                <a:ext uri="{FF2B5EF4-FFF2-40B4-BE49-F238E27FC236}">
                  <a16:creationId xmlns:a16="http://schemas.microsoft.com/office/drawing/2014/main" id="{E8BC608E-A215-47EF-A352-39A28EA33CE5}"/>
                </a:ext>
              </a:extLst>
            </p:cNvPr>
            <p:cNvSpPr txBox="1"/>
            <p:nvPr/>
          </p:nvSpPr>
          <p:spPr>
            <a:xfrm>
              <a:off x="2206466" y="961750"/>
              <a:ext cx="2421526" cy="4991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ET Collaboration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con angoli arrotondati 55">
              <a:extLst>
                <a:ext uri="{FF2B5EF4-FFF2-40B4-BE49-F238E27FC236}">
                  <a16:creationId xmlns:a16="http://schemas.microsoft.com/office/drawing/2014/main" id="{41C1D723-307F-4D7F-8AAA-E227D34105A2}"/>
                </a:ext>
              </a:extLst>
            </p:cNvPr>
            <p:cNvSpPr/>
            <p:nvPr/>
          </p:nvSpPr>
          <p:spPr>
            <a:xfrm>
              <a:off x="1820966" y="438442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ttangolo con angoli arrotondati 57">
              <a:extLst>
                <a:ext uri="{FF2B5EF4-FFF2-40B4-BE49-F238E27FC236}">
                  <a16:creationId xmlns:a16="http://schemas.microsoft.com/office/drawing/2014/main" id="{1C9656F6-0107-405E-A1EA-431929B51010}"/>
                </a:ext>
              </a:extLst>
            </p:cNvPr>
            <p:cNvSpPr/>
            <p:nvPr/>
          </p:nvSpPr>
          <p:spPr>
            <a:xfrm>
              <a:off x="3295207" y="437858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ttangolo con angoli arrotondati 58">
              <a:extLst>
                <a:ext uri="{FF2B5EF4-FFF2-40B4-BE49-F238E27FC236}">
                  <a16:creationId xmlns:a16="http://schemas.microsoft.com/office/drawing/2014/main" id="{9D9EABE5-0ED2-45DA-A687-784880E8071C}"/>
                </a:ext>
              </a:extLst>
            </p:cNvPr>
            <p:cNvSpPr/>
            <p:nvPr/>
          </p:nvSpPr>
          <p:spPr>
            <a:xfrm>
              <a:off x="4769449" y="437858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ttangolo con angoli arrotondati 59">
              <a:extLst>
                <a:ext uri="{FF2B5EF4-FFF2-40B4-BE49-F238E27FC236}">
                  <a16:creationId xmlns:a16="http://schemas.microsoft.com/office/drawing/2014/main" id="{E54A838C-F816-46CD-9483-64C182DAD7F5}"/>
                </a:ext>
              </a:extLst>
            </p:cNvPr>
            <p:cNvSpPr/>
            <p:nvPr/>
          </p:nvSpPr>
          <p:spPr>
            <a:xfrm>
              <a:off x="4621518" y="2749788"/>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ttore 2 38">
              <a:extLst>
                <a:ext uri="{FF2B5EF4-FFF2-40B4-BE49-F238E27FC236}">
                  <a16:creationId xmlns:a16="http://schemas.microsoft.com/office/drawing/2014/main" id="{5DC53AD4-AC97-4C67-88BE-C22E6FC87871}"/>
                </a:ext>
              </a:extLst>
            </p:cNvPr>
            <p:cNvCxnSpPr/>
            <p:nvPr/>
          </p:nvCxnSpPr>
          <p:spPr>
            <a:xfrm flipH="1">
              <a:off x="2709458" y="1814311"/>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60">
              <a:extLst>
                <a:ext uri="{FF2B5EF4-FFF2-40B4-BE49-F238E27FC236}">
                  <a16:creationId xmlns:a16="http://schemas.microsoft.com/office/drawing/2014/main" id="{15486362-F6E3-4E67-B036-F621D90DD3B1}"/>
                </a:ext>
              </a:extLst>
            </p:cNvPr>
            <p:cNvCxnSpPr>
              <a:cxnSpLocks/>
            </p:cNvCxnSpPr>
            <p:nvPr/>
          </p:nvCxnSpPr>
          <p:spPr>
            <a:xfrm>
              <a:off x="2781685" y="198854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39">
              <a:extLst>
                <a:ext uri="{FF2B5EF4-FFF2-40B4-BE49-F238E27FC236}">
                  <a16:creationId xmlns:a16="http://schemas.microsoft.com/office/drawing/2014/main" id="{86345958-D9C4-42B2-9893-CF206796F925}"/>
                </a:ext>
              </a:extLst>
            </p:cNvPr>
            <p:cNvSpPr txBox="1"/>
            <p:nvPr/>
          </p:nvSpPr>
          <p:spPr>
            <a:xfrm>
              <a:off x="2779709" y="1472344"/>
              <a:ext cx="952122" cy="36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61">
              <a:extLst>
                <a:ext uri="{FF2B5EF4-FFF2-40B4-BE49-F238E27FC236}">
                  <a16:creationId xmlns:a16="http://schemas.microsoft.com/office/drawing/2014/main" id="{7898115F-0AE5-4BC3-8910-5565AC510C65}"/>
                </a:ext>
              </a:extLst>
            </p:cNvPr>
            <p:cNvSpPr txBox="1"/>
            <p:nvPr/>
          </p:nvSpPr>
          <p:spPr>
            <a:xfrm>
              <a:off x="2931866" y="1996904"/>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Connettore 2 62">
              <a:extLst>
                <a:ext uri="{FF2B5EF4-FFF2-40B4-BE49-F238E27FC236}">
                  <a16:creationId xmlns:a16="http://schemas.microsoft.com/office/drawing/2014/main" id="{D89AF714-138E-46DC-A5EB-712BC9298774}"/>
                </a:ext>
              </a:extLst>
            </p:cNvPr>
            <p:cNvCxnSpPr>
              <a:cxnSpLocks/>
            </p:cNvCxnSpPr>
            <p:nvPr/>
          </p:nvCxnSpPr>
          <p:spPr>
            <a:xfrm>
              <a:off x="1504425" y="2279836"/>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64">
              <a:extLst>
                <a:ext uri="{FF2B5EF4-FFF2-40B4-BE49-F238E27FC236}">
                  <a16:creationId xmlns:a16="http://schemas.microsoft.com/office/drawing/2014/main" id="{50AB8402-FF1A-4113-9441-01D5FB6BA2C5}"/>
                </a:ext>
              </a:extLst>
            </p:cNvPr>
            <p:cNvSpPr txBox="1"/>
            <p:nvPr/>
          </p:nvSpPr>
          <p:spPr>
            <a:xfrm>
              <a:off x="908684" y="2353532"/>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65">
              <a:extLst>
                <a:ext uri="{FF2B5EF4-FFF2-40B4-BE49-F238E27FC236}">
                  <a16:creationId xmlns:a16="http://schemas.microsoft.com/office/drawing/2014/main" id="{763147EE-86F5-4A7C-A792-2AD5BF7B568B}"/>
                </a:ext>
              </a:extLst>
            </p:cNvPr>
            <p:cNvSpPr txBox="1"/>
            <p:nvPr/>
          </p:nvSpPr>
          <p:spPr>
            <a:xfrm>
              <a:off x="2554987" y="4002092"/>
              <a:ext cx="1676889" cy="3940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2 66">
              <a:extLst>
                <a:ext uri="{FF2B5EF4-FFF2-40B4-BE49-F238E27FC236}">
                  <a16:creationId xmlns:a16="http://schemas.microsoft.com/office/drawing/2014/main" id="{EB0F390E-8714-4D0E-8542-514393BAB65E}"/>
                </a:ext>
              </a:extLst>
            </p:cNvPr>
            <p:cNvCxnSpPr>
              <a:cxnSpLocks/>
            </p:cNvCxnSpPr>
            <p:nvPr/>
          </p:nvCxnSpPr>
          <p:spPr>
            <a:xfrm>
              <a:off x="1236231" y="351772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69">
              <a:extLst>
                <a:ext uri="{FF2B5EF4-FFF2-40B4-BE49-F238E27FC236}">
                  <a16:creationId xmlns:a16="http://schemas.microsoft.com/office/drawing/2014/main" id="{E757CCD9-32C9-4EB4-A324-D4FDC791512F}"/>
                </a:ext>
              </a:extLst>
            </p:cNvPr>
            <p:cNvSpPr txBox="1"/>
            <p:nvPr/>
          </p:nvSpPr>
          <p:spPr>
            <a:xfrm>
              <a:off x="1258014" y="3541109"/>
              <a:ext cx="726681" cy="36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Connettore 2 70">
              <a:extLst>
                <a:ext uri="{FF2B5EF4-FFF2-40B4-BE49-F238E27FC236}">
                  <a16:creationId xmlns:a16="http://schemas.microsoft.com/office/drawing/2014/main" id="{B2B21D3D-F10A-4196-BD6B-A802795FC5F0}"/>
                </a:ext>
              </a:extLst>
            </p:cNvPr>
            <p:cNvCxnSpPr>
              <a:cxnSpLocks/>
            </p:cNvCxnSpPr>
            <p:nvPr/>
          </p:nvCxnSpPr>
          <p:spPr>
            <a:xfrm>
              <a:off x="5077582" y="235631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71">
              <a:extLst>
                <a:ext uri="{FF2B5EF4-FFF2-40B4-BE49-F238E27FC236}">
                  <a16:creationId xmlns:a16="http://schemas.microsoft.com/office/drawing/2014/main" id="{FEB9CA85-C324-413A-90AB-1C258B7F9C9D}"/>
                </a:ext>
              </a:extLst>
            </p:cNvPr>
            <p:cNvSpPr txBox="1"/>
            <p:nvPr/>
          </p:nvSpPr>
          <p:spPr>
            <a:xfrm>
              <a:off x="4324326" y="2404749"/>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ttore 2 72">
              <a:extLst>
                <a:ext uri="{FF2B5EF4-FFF2-40B4-BE49-F238E27FC236}">
                  <a16:creationId xmlns:a16="http://schemas.microsoft.com/office/drawing/2014/main" id="{E0E9927C-F72A-443B-A087-1318C96F9C6B}"/>
                </a:ext>
              </a:extLst>
            </p:cNvPr>
            <p:cNvCxnSpPr>
              <a:cxnSpLocks/>
            </p:cNvCxnSpPr>
            <p:nvPr/>
          </p:nvCxnSpPr>
          <p:spPr>
            <a:xfrm flipV="1">
              <a:off x="5282233" y="231220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73">
              <a:extLst>
                <a:ext uri="{FF2B5EF4-FFF2-40B4-BE49-F238E27FC236}">
                  <a16:creationId xmlns:a16="http://schemas.microsoft.com/office/drawing/2014/main" id="{924C2A4C-ACDD-407F-9B49-73EC330A14E6}"/>
                </a:ext>
              </a:extLst>
            </p:cNvPr>
            <p:cNvSpPr txBox="1"/>
            <p:nvPr/>
          </p:nvSpPr>
          <p:spPr>
            <a:xfrm>
              <a:off x="5361274" y="2402143"/>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Connettore 2 74">
              <a:extLst>
                <a:ext uri="{FF2B5EF4-FFF2-40B4-BE49-F238E27FC236}">
                  <a16:creationId xmlns:a16="http://schemas.microsoft.com/office/drawing/2014/main" id="{6962C52B-859B-49C4-B333-D50226F772A8}"/>
                </a:ext>
              </a:extLst>
            </p:cNvPr>
            <p:cNvCxnSpPr>
              <a:cxnSpLocks/>
            </p:cNvCxnSpPr>
            <p:nvPr/>
          </p:nvCxnSpPr>
          <p:spPr>
            <a:xfrm>
              <a:off x="2188971" y="2419550"/>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75">
              <a:extLst>
                <a:ext uri="{FF2B5EF4-FFF2-40B4-BE49-F238E27FC236}">
                  <a16:creationId xmlns:a16="http://schemas.microsoft.com/office/drawing/2014/main" id="{A6D428F0-9D9C-4D22-876C-69045197F980}"/>
                </a:ext>
              </a:extLst>
            </p:cNvPr>
            <p:cNvCxnSpPr>
              <a:cxnSpLocks/>
            </p:cNvCxnSpPr>
            <p:nvPr/>
          </p:nvCxnSpPr>
          <p:spPr>
            <a:xfrm flipV="1">
              <a:off x="2477893" y="2419550"/>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78">
              <a:extLst>
                <a:ext uri="{FF2B5EF4-FFF2-40B4-BE49-F238E27FC236}">
                  <a16:creationId xmlns:a16="http://schemas.microsoft.com/office/drawing/2014/main" id="{54ADE517-D69B-4AC7-89D0-B932409CD3E6}"/>
                </a:ext>
              </a:extLst>
            </p:cNvPr>
            <p:cNvSpPr txBox="1"/>
            <p:nvPr/>
          </p:nvSpPr>
          <p:spPr>
            <a:xfrm rot="5400000">
              <a:off x="1930957" y="3102807"/>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CasellaDiTesto 79">
              <a:extLst>
                <a:ext uri="{FF2B5EF4-FFF2-40B4-BE49-F238E27FC236}">
                  <a16:creationId xmlns:a16="http://schemas.microsoft.com/office/drawing/2014/main" id="{17BBF01C-518A-4558-B8CE-E204AE32CF65}"/>
                </a:ext>
              </a:extLst>
            </p:cNvPr>
            <p:cNvSpPr txBox="1"/>
            <p:nvPr/>
          </p:nvSpPr>
          <p:spPr>
            <a:xfrm rot="5400000">
              <a:off x="2258343" y="3089222"/>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Connettore 2 80">
              <a:extLst>
                <a:ext uri="{FF2B5EF4-FFF2-40B4-BE49-F238E27FC236}">
                  <a16:creationId xmlns:a16="http://schemas.microsoft.com/office/drawing/2014/main" id="{07D3EFC9-D00C-4CF0-A249-B84B47BEE243}"/>
                </a:ext>
              </a:extLst>
            </p:cNvPr>
            <p:cNvCxnSpPr>
              <a:cxnSpLocks/>
            </p:cNvCxnSpPr>
            <p:nvPr/>
          </p:nvCxnSpPr>
          <p:spPr>
            <a:xfrm flipV="1">
              <a:off x="5335358" y="356710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81">
              <a:extLst>
                <a:ext uri="{FF2B5EF4-FFF2-40B4-BE49-F238E27FC236}">
                  <a16:creationId xmlns:a16="http://schemas.microsoft.com/office/drawing/2014/main" id="{C80B36AB-7823-4D2A-8A09-5CF7F190980C}"/>
                </a:ext>
              </a:extLst>
            </p:cNvPr>
            <p:cNvCxnSpPr>
              <a:cxnSpLocks/>
            </p:cNvCxnSpPr>
            <p:nvPr/>
          </p:nvCxnSpPr>
          <p:spPr>
            <a:xfrm>
              <a:off x="5130707" y="357463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82">
              <a:extLst>
                <a:ext uri="{FF2B5EF4-FFF2-40B4-BE49-F238E27FC236}">
                  <a16:creationId xmlns:a16="http://schemas.microsoft.com/office/drawing/2014/main" id="{0165EB78-15CD-42C1-92B6-95DAC9CC0064}"/>
                </a:ext>
              </a:extLst>
            </p:cNvPr>
            <p:cNvSpPr txBox="1"/>
            <p:nvPr/>
          </p:nvSpPr>
          <p:spPr>
            <a:xfrm>
              <a:off x="5359143" y="3618192"/>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sellaDiTesto 83">
              <a:extLst>
                <a:ext uri="{FF2B5EF4-FFF2-40B4-BE49-F238E27FC236}">
                  <a16:creationId xmlns:a16="http://schemas.microsoft.com/office/drawing/2014/main" id="{90BFF5AA-BA5F-4EF9-8DD5-0321A4CDE4F5}"/>
                </a:ext>
              </a:extLst>
            </p:cNvPr>
            <p:cNvSpPr txBox="1"/>
            <p:nvPr/>
          </p:nvSpPr>
          <p:spPr>
            <a:xfrm>
              <a:off x="4283309" y="3630226"/>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ttangolo con angoli arrotondati 107">
              <a:extLst>
                <a:ext uri="{FF2B5EF4-FFF2-40B4-BE49-F238E27FC236}">
                  <a16:creationId xmlns:a16="http://schemas.microsoft.com/office/drawing/2014/main" id="{DE524865-F60A-4A2F-A0DB-09DCF15641E8}"/>
                </a:ext>
              </a:extLst>
            </p:cNvPr>
            <p:cNvSpPr/>
            <p:nvPr/>
          </p:nvSpPr>
          <p:spPr>
            <a:xfrm>
              <a:off x="358333" y="438898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Rechteck: abgerundete Ecken 36">
            <a:extLst>
              <a:ext uri="{FF2B5EF4-FFF2-40B4-BE49-F238E27FC236}">
                <a16:creationId xmlns:a16="http://schemas.microsoft.com/office/drawing/2014/main" id="{8618BBEF-24FF-4E9B-AFC0-3764DEB86753}"/>
              </a:ext>
            </a:extLst>
          </p:cNvPr>
          <p:cNvSpPr/>
          <p:nvPr/>
        </p:nvSpPr>
        <p:spPr>
          <a:xfrm>
            <a:off x="10734106" y="1198970"/>
            <a:ext cx="1184518" cy="48914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FNR</a:t>
            </a:r>
          </a:p>
        </p:txBody>
      </p:sp>
    </p:spTree>
    <p:extLst>
      <p:ext uri="{BB962C8B-B14F-4D97-AF65-F5344CB8AC3E}">
        <p14:creationId xmlns:p14="http://schemas.microsoft.com/office/powerpoint/2010/main" val="3820818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29F7B-E0A9-438B-B023-4B5B26DE15D7}"/>
              </a:ext>
            </a:extLst>
          </p:cNvPr>
          <p:cNvSpPr>
            <a:spLocks noGrp="1"/>
          </p:cNvSpPr>
          <p:nvPr>
            <p:ph type="title"/>
          </p:nvPr>
        </p:nvSpPr>
        <p:spPr/>
        <p:txBody>
          <a:bodyPr/>
          <a:lstStyle/>
          <a:p>
            <a:r>
              <a:rPr lang="de-DE" dirty="0"/>
              <a:t>Forum </a:t>
            </a:r>
            <a:r>
              <a:rPr lang="de-DE" dirty="0" err="1"/>
              <a:t>of</a:t>
            </a:r>
            <a:r>
              <a:rPr lang="de-DE" dirty="0"/>
              <a:t> National </a:t>
            </a:r>
            <a:r>
              <a:rPr lang="de-DE" dirty="0" err="1"/>
              <a:t>Representatives</a:t>
            </a:r>
            <a:endParaRPr lang="de-DE" dirty="0"/>
          </a:p>
        </p:txBody>
      </p:sp>
      <p:sp>
        <p:nvSpPr>
          <p:cNvPr id="3" name="Rechteck 2">
            <a:extLst>
              <a:ext uri="{FF2B5EF4-FFF2-40B4-BE49-F238E27FC236}">
                <a16:creationId xmlns:a16="http://schemas.microsoft.com/office/drawing/2014/main" id="{8277D26E-3451-4442-8EFF-3FD8118CE0C8}"/>
              </a:ext>
            </a:extLst>
          </p:cNvPr>
          <p:cNvSpPr/>
          <p:nvPr/>
        </p:nvSpPr>
        <p:spPr>
          <a:xfrm>
            <a:off x="543575" y="1192948"/>
            <a:ext cx="10891341" cy="5078313"/>
          </a:xfrm>
          <a:prstGeom prst="rect">
            <a:avLst/>
          </a:prstGeom>
        </p:spPr>
        <p:txBody>
          <a:bodyPr wrap="square">
            <a:spAutoFit/>
          </a:bodyPr>
          <a:lstStyle/>
          <a:p>
            <a:r>
              <a:rPr lang="en-GB" dirty="0">
                <a:latin typeface="Arial" panose="020B0604020202020204" pitchFamily="34" charset="0"/>
              </a:rPr>
              <a:t>Besides the management of the overall (global) ET Collaboration, there will be a need to </a:t>
            </a:r>
            <a:r>
              <a:rPr lang="en-GB" b="1" dirty="0">
                <a:latin typeface="Arial" panose="020B0604020202020204" pitchFamily="34" charset="0"/>
              </a:rPr>
              <a:t>organise matters at a national level</a:t>
            </a:r>
            <a:r>
              <a:rPr lang="en-GB" dirty="0">
                <a:latin typeface="Arial" panose="020B0604020202020204" pitchFamily="34" charset="0"/>
              </a:rPr>
              <a:t>, e.g. arrange </a:t>
            </a:r>
            <a:r>
              <a:rPr lang="en-GB" b="1" dirty="0">
                <a:latin typeface="Arial" panose="020B0604020202020204" pitchFamily="34" charset="0"/>
              </a:rPr>
              <a:t>for national R&amp;D programs</a:t>
            </a:r>
            <a:r>
              <a:rPr lang="en-GB" dirty="0">
                <a:latin typeface="Arial" panose="020B0604020202020204" pitchFamily="34" charset="0"/>
              </a:rPr>
              <a:t> with funding agencies. For high bandwidth information exchange and coordination, a Forum of National Representatives will be formed. </a:t>
            </a:r>
          </a:p>
          <a:p>
            <a:endParaRPr lang="en-GB" dirty="0">
              <a:latin typeface="Arial" panose="020B0604020202020204" pitchFamily="34" charset="0"/>
            </a:endParaRPr>
          </a:p>
          <a:p>
            <a:r>
              <a:rPr lang="en-GB" b="1" dirty="0">
                <a:latin typeface="Arial" panose="020B0604020202020204" pitchFamily="34" charset="0"/>
              </a:rPr>
              <a:t>Members:</a:t>
            </a:r>
          </a:p>
          <a:p>
            <a:r>
              <a:rPr lang="en-GB" dirty="0">
                <a:latin typeface="Arial" panose="020B0604020202020204" pitchFamily="34" charset="0"/>
              </a:rPr>
              <a:t>The Forum of National Representatives (FNR) is composed of ET collaboration members elected by the RU leaders on a national basis. </a:t>
            </a:r>
          </a:p>
          <a:p>
            <a:r>
              <a:rPr lang="en-GB" dirty="0">
                <a:latin typeface="Arial" panose="020B0604020202020204" pitchFamily="34" charset="0"/>
              </a:rPr>
              <a:t>There will be one representative per country. </a:t>
            </a:r>
          </a:p>
          <a:p>
            <a:endParaRPr lang="en-GB" dirty="0">
              <a:latin typeface="Arial" panose="020B0604020202020204" pitchFamily="34" charset="0"/>
            </a:endParaRPr>
          </a:p>
          <a:p>
            <a:r>
              <a:rPr lang="en-GB" b="1" dirty="0">
                <a:latin typeface="Arial" panose="020B0604020202020204" pitchFamily="34" charset="0"/>
              </a:rPr>
              <a:t>Mandate:</a:t>
            </a:r>
          </a:p>
          <a:p>
            <a:r>
              <a:rPr lang="en-GB" dirty="0">
                <a:latin typeface="Arial" panose="020B0604020202020204" pitchFamily="34" charset="0"/>
              </a:rPr>
              <a:t>Its mandate is to discuss organisational and scientific aspects of the ET collaboration at a higher and more aggregate level compared to the CB. </a:t>
            </a:r>
          </a:p>
          <a:p>
            <a:endParaRPr lang="en-GB" dirty="0">
              <a:latin typeface="Arial" panose="020B0604020202020204" pitchFamily="34" charset="0"/>
            </a:endParaRPr>
          </a:p>
          <a:p>
            <a:r>
              <a:rPr lang="en-GB" b="1" dirty="0">
                <a:latin typeface="Arial" panose="020B0604020202020204" pitchFamily="34" charset="0"/>
              </a:rPr>
              <a:t>Meetings and chair:</a:t>
            </a:r>
          </a:p>
          <a:p>
            <a:r>
              <a:rPr lang="en-GB" dirty="0">
                <a:latin typeface="Arial" panose="020B0604020202020204" pitchFamily="34" charset="0"/>
              </a:rPr>
              <a:t>The FNR is chaired by the CB chair and the SP is regularly invited as an observer. </a:t>
            </a:r>
          </a:p>
          <a:p>
            <a:r>
              <a:rPr lang="en-GB" dirty="0">
                <a:latin typeface="Arial" panose="020B0604020202020204" pitchFamily="34" charset="0"/>
              </a:rPr>
              <a:t>The FNR meets at least once per year, it only has an advisory role, producing reports or vision documents, without decision power or voting rights in the Collaboration. The national representatives are regularly invited as observers to all CB meetings.</a:t>
            </a:r>
            <a:endParaRPr lang="en-GB" dirty="0"/>
          </a:p>
        </p:txBody>
      </p:sp>
    </p:spTree>
    <p:extLst>
      <p:ext uri="{BB962C8B-B14F-4D97-AF65-F5344CB8AC3E}">
        <p14:creationId xmlns:p14="http://schemas.microsoft.com/office/powerpoint/2010/main" val="87130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Executive Board (EB)</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1041604"/>
            <a:ext cx="11432115" cy="5632311"/>
          </a:xfrm>
          <a:prstGeom prst="rect">
            <a:avLst/>
          </a:prstGeom>
          <a:noFill/>
        </p:spPr>
        <p:txBody>
          <a:bodyPr wrap="square" rtlCol="0">
            <a:spAutoFit/>
          </a:bodyPr>
          <a:lstStyle/>
          <a:p>
            <a:r>
              <a:rPr lang="en-GB" b="1" dirty="0"/>
              <a:t>Mandate</a:t>
            </a:r>
            <a:r>
              <a:rPr lang="en-GB" dirty="0"/>
              <a:t> </a:t>
            </a:r>
          </a:p>
          <a:p>
            <a:pPr marL="285750" indent="-285750">
              <a:buFont typeface="Arial" panose="020B0604020202020204" pitchFamily="34" charset="0"/>
              <a:buChar char="•"/>
            </a:pPr>
            <a:r>
              <a:rPr lang="en-GB" b="1" dirty="0"/>
              <a:t>Manage the core activities</a:t>
            </a:r>
            <a:r>
              <a:rPr lang="en-GB" dirty="0"/>
              <a:t> of the ET collaboration. The EB has the duty to coordinate the technical and</a:t>
            </a:r>
            <a:br>
              <a:rPr lang="en-GB" dirty="0"/>
            </a:br>
            <a:r>
              <a:rPr lang="en-GB" dirty="0"/>
              <a:t>daily activities.</a:t>
            </a:r>
          </a:p>
          <a:p>
            <a:pPr marL="285750" indent="-285750">
              <a:buFont typeface="Arial" panose="020B0604020202020204" pitchFamily="34" charset="0"/>
              <a:buChar char="•"/>
            </a:pPr>
            <a:r>
              <a:rPr lang="en-GB" b="1" dirty="0"/>
              <a:t>submits important decisions to the Collaboration Board for endorsement</a:t>
            </a:r>
            <a:r>
              <a:rPr lang="en-GB" dirty="0"/>
              <a:t>.</a:t>
            </a:r>
          </a:p>
          <a:p>
            <a:pPr marL="285750" indent="-285750">
              <a:buFont typeface="Arial" panose="020B0604020202020204" pitchFamily="34" charset="0"/>
              <a:buChar char="•"/>
            </a:pPr>
            <a:r>
              <a:rPr lang="en-GB" b="1" dirty="0"/>
              <a:t>manages the Specific Boards</a:t>
            </a:r>
            <a:r>
              <a:rPr lang="en-GB" dirty="0"/>
              <a:t>, which can change in the different phases of the project.</a:t>
            </a:r>
            <a:br>
              <a:rPr lang="en-GB" dirty="0"/>
            </a:br>
            <a:r>
              <a:rPr lang="en-GB" dirty="0"/>
              <a:t>Currently, the following specific boards have been identified:</a:t>
            </a:r>
            <a:br>
              <a:rPr lang="en-GB" dirty="0"/>
            </a:br>
            <a:r>
              <a:rPr lang="en-GB" dirty="0"/>
              <a:t>– The Instrument Science Board (ISB)</a:t>
            </a:r>
            <a:br>
              <a:rPr lang="en-GB" dirty="0"/>
            </a:br>
            <a:r>
              <a:rPr lang="en-GB" dirty="0"/>
              <a:t>– The Observational Science Board (OSB)</a:t>
            </a:r>
            <a:br>
              <a:rPr lang="en-GB" dirty="0"/>
            </a:br>
            <a:r>
              <a:rPr lang="en-GB" dirty="0"/>
              <a:t>– The Site Characterization Board (SCB)</a:t>
            </a:r>
            <a:br>
              <a:rPr lang="en-GB" dirty="0"/>
            </a:br>
            <a:r>
              <a:rPr lang="en-GB" dirty="0"/>
              <a:t>– The Computational Infrastructure Board (EIB)</a:t>
            </a:r>
          </a:p>
          <a:p>
            <a:pPr marL="285750" indent="-285750">
              <a:buFont typeface="Arial" panose="020B0604020202020204" pitchFamily="34" charset="0"/>
              <a:buChar char="•"/>
            </a:pPr>
            <a:r>
              <a:rPr lang="en-GB" dirty="0"/>
              <a:t>takes on the duty to </a:t>
            </a:r>
            <a:r>
              <a:rPr lang="en-GB" b="1" dirty="0"/>
              <a:t>realise the various stages of the TDR</a:t>
            </a:r>
            <a:r>
              <a:rPr lang="en-GB" dirty="0"/>
              <a:t> for ET. </a:t>
            </a:r>
            <a:br>
              <a:rPr lang="en-GB" dirty="0"/>
            </a:br>
            <a:r>
              <a:rPr lang="en-GB" dirty="0"/>
              <a:t>The progress will be reported to the CB at every CB meeting.</a:t>
            </a:r>
          </a:p>
          <a:p>
            <a:pPr marL="285750" indent="-285750">
              <a:buFont typeface="Arial" panose="020B0604020202020204" pitchFamily="34" charset="0"/>
              <a:buChar char="•"/>
            </a:pPr>
            <a:r>
              <a:rPr lang="en-GB" dirty="0"/>
              <a:t>proposes, through the SP or DSP, the agenda of the General Assembly meeting to the Chair of the CB.</a:t>
            </a:r>
            <a:br>
              <a:rPr lang="en-GB" dirty="0"/>
            </a:br>
            <a:endParaRPr lang="en-GB" dirty="0"/>
          </a:p>
          <a:p>
            <a:r>
              <a:rPr lang="en-GB" b="1" dirty="0"/>
              <a:t>Members</a:t>
            </a:r>
          </a:p>
          <a:p>
            <a:r>
              <a:rPr lang="en-GB" dirty="0"/>
              <a:t>Chair : ET Collaboration SP</a:t>
            </a:r>
          </a:p>
          <a:p>
            <a:r>
              <a:rPr lang="en-GB" dirty="0"/>
              <a:t>ex-officio members + additional members proposed by the SP and endorsed by the Collaboration Board. </a:t>
            </a:r>
          </a:p>
          <a:p>
            <a:r>
              <a:rPr lang="en-GB" dirty="0"/>
              <a:t>Ex-officio members =SP&amp;DSP + one delegate / Specific Board (default=chair). </a:t>
            </a:r>
            <a:br>
              <a:rPr lang="en-GB" dirty="0"/>
            </a:br>
            <a:r>
              <a:rPr lang="en-GB" dirty="0"/>
              <a:t>The Spokesperson can invite (non-EB) members of the ET Collaboration as consultants. The Collaboration Board chair is invited to all meetings of the EB. </a:t>
            </a:r>
          </a:p>
        </p:txBody>
      </p:sp>
    </p:spTree>
    <p:extLst>
      <p:ext uri="{BB962C8B-B14F-4D97-AF65-F5344CB8AC3E}">
        <p14:creationId xmlns:p14="http://schemas.microsoft.com/office/powerpoint/2010/main" val="139638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Executive Board (EB) </a:t>
            </a:r>
            <a:r>
              <a:rPr lang="en-US" sz="4000" dirty="0" err="1">
                <a:latin typeface="Arial" panose="020B0604020202020204" pitchFamily="34" charset="0"/>
              </a:rPr>
              <a:t>ctnd</a:t>
            </a:r>
            <a:r>
              <a:rPr lang="en-US" sz="4000" dirty="0">
                <a:latin typeface="Arial" panose="020B0604020202020204" pitchFamily="34" charset="0"/>
              </a:rPr>
              <a:t>.</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6" y="1041604"/>
            <a:ext cx="4094158" cy="3200876"/>
          </a:xfrm>
          <a:prstGeom prst="rect">
            <a:avLst/>
          </a:prstGeom>
          <a:noFill/>
        </p:spPr>
        <p:txBody>
          <a:bodyPr wrap="square" rtlCol="0">
            <a:spAutoFit/>
          </a:bodyPr>
          <a:lstStyle/>
          <a:p>
            <a:r>
              <a:rPr lang="en-GB" sz="2000" dirty="0"/>
              <a:t>The work of the Executive Board shall be </a:t>
            </a:r>
            <a:r>
              <a:rPr lang="en-GB" sz="2000" b="1" dirty="0"/>
              <a:t>transparent to the Collaboration</a:t>
            </a:r>
            <a:r>
              <a:rPr lang="en-GB" sz="2000" dirty="0"/>
              <a:t>. </a:t>
            </a:r>
          </a:p>
          <a:p>
            <a:endParaRPr lang="en-GB" dirty="0"/>
          </a:p>
          <a:p>
            <a:r>
              <a:rPr lang="en-GB" dirty="0"/>
              <a:t>Besides the daily work of the </a:t>
            </a:r>
            <a:br>
              <a:rPr lang="en-GB" dirty="0"/>
            </a:br>
            <a:r>
              <a:rPr lang="en-GB" dirty="0"/>
              <a:t>Executive Board, it will hold </a:t>
            </a:r>
            <a:br>
              <a:rPr lang="en-GB" dirty="0"/>
            </a:br>
            <a:r>
              <a:rPr lang="en-GB" b="1" dirty="0"/>
              <a:t>weekly meetings </a:t>
            </a:r>
            <a:r>
              <a:rPr lang="en-GB" dirty="0"/>
              <a:t>with as many of its members as possible. Minutes of the meeting will be taken and will be made available Collaboration-wide.</a:t>
            </a:r>
          </a:p>
          <a:p>
            <a:br>
              <a:rPr lang="en-GB" dirty="0"/>
            </a:br>
            <a:endParaRPr lang="en-GB" dirty="0"/>
          </a:p>
        </p:txBody>
      </p:sp>
      <p:grpSp>
        <p:nvGrpSpPr>
          <p:cNvPr id="4" name="Gruppieren 3">
            <a:extLst>
              <a:ext uri="{FF2B5EF4-FFF2-40B4-BE49-F238E27FC236}">
                <a16:creationId xmlns:a16="http://schemas.microsoft.com/office/drawing/2014/main" id="{F4B2714E-6E3D-4FC0-B975-E1F35ED0DDAD}"/>
              </a:ext>
            </a:extLst>
          </p:cNvPr>
          <p:cNvGrpSpPr/>
          <p:nvPr/>
        </p:nvGrpSpPr>
        <p:grpSpPr>
          <a:xfrm>
            <a:off x="4798243" y="1041604"/>
            <a:ext cx="6751425" cy="5625503"/>
            <a:chOff x="189420" y="961750"/>
            <a:chExt cx="6182227" cy="4913416"/>
          </a:xfrm>
        </p:grpSpPr>
        <p:sp>
          <p:nvSpPr>
            <p:cNvPr id="5" name="Figura a mano libera: forma 47">
              <a:extLst>
                <a:ext uri="{FF2B5EF4-FFF2-40B4-BE49-F238E27FC236}">
                  <a16:creationId xmlns:a16="http://schemas.microsoft.com/office/drawing/2014/main" id="{59FF8C52-E58C-4E5D-A3FE-0E06F19C0291}"/>
                </a:ext>
              </a:extLst>
            </p:cNvPr>
            <p:cNvSpPr/>
            <p:nvPr/>
          </p:nvSpPr>
          <p:spPr>
            <a:xfrm>
              <a:off x="189420" y="982834"/>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6" name="Rettangolo con angoli arrotondati 2">
              <a:extLst>
                <a:ext uri="{FF2B5EF4-FFF2-40B4-BE49-F238E27FC236}">
                  <a16:creationId xmlns:a16="http://schemas.microsoft.com/office/drawing/2014/main" id="{DA249842-2DFA-4A25-AAE3-89F9C252848D}"/>
                </a:ext>
              </a:extLst>
            </p:cNvPr>
            <p:cNvSpPr/>
            <p:nvPr/>
          </p:nvSpPr>
          <p:spPr>
            <a:xfrm>
              <a:off x="3998186" y="1484185"/>
              <a:ext cx="1944679"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ttangolo con angoli arrotondati 49">
              <a:extLst>
                <a:ext uri="{FF2B5EF4-FFF2-40B4-BE49-F238E27FC236}">
                  <a16:creationId xmlns:a16="http://schemas.microsoft.com/office/drawing/2014/main" id="{5B34C9B9-E5E9-4DE4-91B3-D791A5581D1D}"/>
                </a:ext>
              </a:extLst>
            </p:cNvPr>
            <p:cNvSpPr/>
            <p:nvPr/>
          </p:nvSpPr>
          <p:spPr>
            <a:xfrm>
              <a:off x="984281" y="1521930"/>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ttangolo con angoli arrotondati 53">
              <a:extLst>
                <a:ext uri="{FF2B5EF4-FFF2-40B4-BE49-F238E27FC236}">
                  <a16:creationId xmlns:a16="http://schemas.microsoft.com/office/drawing/2014/main" id="{267AB4C9-424E-4012-B946-6D22236A9DBA}"/>
                </a:ext>
              </a:extLst>
            </p:cNvPr>
            <p:cNvSpPr/>
            <p:nvPr/>
          </p:nvSpPr>
          <p:spPr>
            <a:xfrm>
              <a:off x="343095" y="2717268"/>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igura a mano libera: forma 54">
              <a:extLst>
                <a:ext uri="{FF2B5EF4-FFF2-40B4-BE49-F238E27FC236}">
                  <a16:creationId xmlns:a16="http://schemas.microsoft.com/office/drawing/2014/main" id="{322D42C3-5CD9-47B6-93D7-969D5D4763BB}"/>
                </a:ext>
              </a:extLst>
            </p:cNvPr>
            <p:cNvSpPr/>
            <p:nvPr/>
          </p:nvSpPr>
          <p:spPr>
            <a:xfrm>
              <a:off x="252252" y="4029642"/>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0" name="CasellaDiTesto 15">
              <a:extLst>
                <a:ext uri="{FF2B5EF4-FFF2-40B4-BE49-F238E27FC236}">
                  <a16:creationId xmlns:a16="http://schemas.microsoft.com/office/drawing/2014/main" id="{C6291F81-F4E2-430E-B5EF-29FF17CFDF4E}"/>
                </a:ext>
              </a:extLst>
            </p:cNvPr>
            <p:cNvSpPr txBox="1"/>
            <p:nvPr/>
          </p:nvSpPr>
          <p:spPr>
            <a:xfrm>
              <a:off x="2206466" y="961750"/>
              <a:ext cx="2090522" cy="4032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ET Collaboration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con angoli arrotondati 55">
              <a:extLst>
                <a:ext uri="{FF2B5EF4-FFF2-40B4-BE49-F238E27FC236}">
                  <a16:creationId xmlns:a16="http://schemas.microsoft.com/office/drawing/2014/main" id="{4F9C420F-FD71-40DF-A2A8-93070025B44A}"/>
                </a:ext>
              </a:extLst>
            </p:cNvPr>
            <p:cNvSpPr/>
            <p:nvPr/>
          </p:nvSpPr>
          <p:spPr>
            <a:xfrm>
              <a:off x="1820966" y="438442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ttangolo con angoli arrotondati 57">
              <a:extLst>
                <a:ext uri="{FF2B5EF4-FFF2-40B4-BE49-F238E27FC236}">
                  <a16:creationId xmlns:a16="http://schemas.microsoft.com/office/drawing/2014/main" id="{2AE8FC47-80D3-4DC4-B979-DD60B13A533B}"/>
                </a:ext>
              </a:extLst>
            </p:cNvPr>
            <p:cNvSpPr/>
            <p:nvPr/>
          </p:nvSpPr>
          <p:spPr>
            <a:xfrm>
              <a:off x="3295207" y="437858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ttangolo con angoli arrotondati 58">
              <a:extLst>
                <a:ext uri="{FF2B5EF4-FFF2-40B4-BE49-F238E27FC236}">
                  <a16:creationId xmlns:a16="http://schemas.microsoft.com/office/drawing/2014/main" id="{28340980-EEC8-4F94-BA43-4F543E01451B}"/>
                </a:ext>
              </a:extLst>
            </p:cNvPr>
            <p:cNvSpPr/>
            <p:nvPr/>
          </p:nvSpPr>
          <p:spPr>
            <a:xfrm>
              <a:off x="4769449" y="437858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ttangolo con angoli arrotondati 59">
              <a:extLst>
                <a:ext uri="{FF2B5EF4-FFF2-40B4-BE49-F238E27FC236}">
                  <a16:creationId xmlns:a16="http://schemas.microsoft.com/office/drawing/2014/main" id="{F5A8D35C-EE4E-4430-995B-8E604FEAF159}"/>
                </a:ext>
              </a:extLst>
            </p:cNvPr>
            <p:cNvSpPr/>
            <p:nvPr/>
          </p:nvSpPr>
          <p:spPr>
            <a:xfrm>
              <a:off x="4621518" y="2749788"/>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ttore 2 38">
              <a:extLst>
                <a:ext uri="{FF2B5EF4-FFF2-40B4-BE49-F238E27FC236}">
                  <a16:creationId xmlns:a16="http://schemas.microsoft.com/office/drawing/2014/main" id="{DEC948AB-08DE-4A55-9A7E-3E34034FF9B7}"/>
                </a:ext>
              </a:extLst>
            </p:cNvPr>
            <p:cNvCxnSpPr/>
            <p:nvPr/>
          </p:nvCxnSpPr>
          <p:spPr>
            <a:xfrm flipH="1">
              <a:off x="2709458" y="1814311"/>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60">
              <a:extLst>
                <a:ext uri="{FF2B5EF4-FFF2-40B4-BE49-F238E27FC236}">
                  <a16:creationId xmlns:a16="http://schemas.microsoft.com/office/drawing/2014/main" id="{FDD8A801-439D-4E33-B268-47812F682E34}"/>
                </a:ext>
              </a:extLst>
            </p:cNvPr>
            <p:cNvCxnSpPr>
              <a:cxnSpLocks/>
            </p:cNvCxnSpPr>
            <p:nvPr/>
          </p:nvCxnSpPr>
          <p:spPr>
            <a:xfrm>
              <a:off x="2781685" y="198854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39">
              <a:extLst>
                <a:ext uri="{FF2B5EF4-FFF2-40B4-BE49-F238E27FC236}">
                  <a16:creationId xmlns:a16="http://schemas.microsoft.com/office/drawing/2014/main" id="{EE64795F-68AF-4EB5-95F1-EA2818195FA0}"/>
                </a:ext>
              </a:extLst>
            </p:cNvPr>
            <p:cNvSpPr txBox="1"/>
            <p:nvPr/>
          </p:nvSpPr>
          <p:spPr>
            <a:xfrm>
              <a:off x="2779709" y="1472344"/>
              <a:ext cx="992565" cy="3494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61">
              <a:extLst>
                <a:ext uri="{FF2B5EF4-FFF2-40B4-BE49-F238E27FC236}">
                  <a16:creationId xmlns:a16="http://schemas.microsoft.com/office/drawing/2014/main" id="{C200A1D4-D474-45F0-AA32-B8A2DC7D6909}"/>
                </a:ext>
              </a:extLst>
            </p:cNvPr>
            <p:cNvSpPr txBox="1"/>
            <p:nvPr/>
          </p:nvSpPr>
          <p:spPr>
            <a:xfrm>
              <a:off x="2931866" y="1996904"/>
              <a:ext cx="726680"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Connettore 2 62">
              <a:extLst>
                <a:ext uri="{FF2B5EF4-FFF2-40B4-BE49-F238E27FC236}">
                  <a16:creationId xmlns:a16="http://schemas.microsoft.com/office/drawing/2014/main" id="{407CDD22-139F-4C77-ABC5-06DC0E523203}"/>
                </a:ext>
              </a:extLst>
            </p:cNvPr>
            <p:cNvCxnSpPr>
              <a:cxnSpLocks/>
            </p:cNvCxnSpPr>
            <p:nvPr/>
          </p:nvCxnSpPr>
          <p:spPr>
            <a:xfrm>
              <a:off x="1504425" y="2279836"/>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64">
              <a:extLst>
                <a:ext uri="{FF2B5EF4-FFF2-40B4-BE49-F238E27FC236}">
                  <a16:creationId xmlns:a16="http://schemas.microsoft.com/office/drawing/2014/main" id="{27AA943A-0017-4EF0-8FA4-A08A22253686}"/>
                </a:ext>
              </a:extLst>
            </p:cNvPr>
            <p:cNvSpPr txBox="1"/>
            <p:nvPr/>
          </p:nvSpPr>
          <p:spPr>
            <a:xfrm>
              <a:off x="908684" y="2353532"/>
              <a:ext cx="726680"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65">
              <a:extLst>
                <a:ext uri="{FF2B5EF4-FFF2-40B4-BE49-F238E27FC236}">
                  <a16:creationId xmlns:a16="http://schemas.microsoft.com/office/drawing/2014/main" id="{05A7A744-F2E1-455A-BFA6-080932764783}"/>
                </a:ext>
              </a:extLst>
            </p:cNvPr>
            <p:cNvSpPr txBox="1"/>
            <p:nvPr/>
          </p:nvSpPr>
          <p:spPr>
            <a:xfrm>
              <a:off x="2554987" y="4002092"/>
              <a:ext cx="1463806" cy="3225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2 66">
              <a:extLst>
                <a:ext uri="{FF2B5EF4-FFF2-40B4-BE49-F238E27FC236}">
                  <a16:creationId xmlns:a16="http://schemas.microsoft.com/office/drawing/2014/main" id="{DA066C81-4A96-4C47-AC9F-5EF93EECACF0}"/>
                </a:ext>
              </a:extLst>
            </p:cNvPr>
            <p:cNvCxnSpPr>
              <a:cxnSpLocks/>
            </p:cNvCxnSpPr>
            <p:nvPr/>
          </p:nvCxnSpPr>
          <p:spPr>
            <a:xfrm>
              <a:off x="1236231" y="351772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69">
              <a:extLst>
                <a:ext uri="{FF2B5EF4-FFF2-40B4-BE49-F238E27FC236}">
                  <a16:creationId xmlns:a16="http://schemas.microsoft.com/office/drawing/2014/main" id="{52FAC361-5439-43D5-85BE-5DF135C5C390}"/>
                </a:ext>
              </a:extLst>
            </p:cNvPr>
            <p:cNvSpPr txBox="1"/>
            <p:nvPr/>
          </p:nvSpPr>
          <p:spPr>
            <a:xfrm>
              <a:off x="1258014" y="3541108"/>
              <a:ext cx="726680" cy="3494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Connettore 2 70">
              <a:extLst>
                <a:ext uri="{FF2B5EF4-FFF2-40B4-BE49-F238E27FC236}">
                  <a16:creationId xmlns:a16="http://schemas.microsoft.com/office/drawing/2014/main" id="{04D17A97-958B-4FF5-8D0D-244F6C23D632}"/>
                </a:ext>
              </a:extLst>
            </p:cNvPr>
            <p:cNvCxnSpPr>
              <a:cxnSpLocks/>
            </p:cNvCxnSpPr>
            <p:nvPr/>
          </p:nvCxnSpPr>
          <p:spPr>
            <a:xfrm>
              <a:off x="5077582" y="235631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71">
              <a:extLst>
                <a:ext uri="{FF2B5EF4-FFF2-40B4-BE49-F238E27FC236}">
                  <a16:creationId xmlns:a16="http://schemas.microsoft.com/office/drawing/2014/main" id="{DF522947-5D0F-461F-8825-E86C10E64E77}"/>
                </a:ext>
              </a:extLst>
            </p:cNvPr>
            <p:cNvSpPr txBox="1"/>
            <p:nvPr/>
          </p:nvSpPr>
          <p:spPr>
            <a:xfrm>
              <a:off x="4324326" y="2404749"/>
              <a:ext cx="726680"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ttore 2 72">
              <a:extLst>
                <a:ext uri="{FF2B5EF4-FFF2-40B4-BE49-F238E27FC236}">
                  <a16:creationId xmlns:a16="http://schemas.microsoft.com/office/drawing/2014/main" id="{45CB135E-2619-4B66-A804-95A7AAC316FB}"/>
                </a:ext>
              </a:extLst>
            </p:cNvPr>
            <p:cNvCxnSpPr>
              <a:cxnSpLocks/>
            </p:cNvCxnSpPr>
            <p:nvPr/>
          </p:nvCxnSpPr>
          <p:spPr>
            <a:xfrm flipV="1">
              <a:off x="5282233" y="231220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73">
              <a:extLst>
                <a:ext uri="{FF2B5EF4-FFF2-40B4-BE49-F238E27FC236}">
                  <a16:creationId xmlns:a16="http://schemas.microsoft.com/office/drawing/2014/main" id="{F939179C-E20D-4378-9E3D-4C8319EDD0B2}"/>
                </a:ext>
              </a:extLst>
            </p:cNvPr>
            <p:cNvSpPr txBox="1"/>
            <p:nvPr/>
          </p:nvSpPr>
          <p:spPr>
            <a:xfrm>
              <a:off x="5361274" y="2402143"/>
              <a:ext cx="726680"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Connettore 2 74">
              <a:extLst>
                <a:ext uri="{FF2B5EF4-FFF2-40B4-BE49-F238E27FC236}">
                  <a16:creationId xmlns:a16="http://schemas.microsoft.com/office/drawing/2014/main" id="{01964C44-83A2-4AF3-8864-82C81D48244C}"/>
                </a:ext>
              </a:extLst>
            </p:cNvPr>
            <p:cNvCxnSpPr>
              <a:cxnSpLocks/>
            </p:cNvCxnSpPr>
            <p:nvPr/>
          </p:nvCxnSpPr>
          <p:spPr>
            <a:xfrm>
              <a:off x="2188971" y="2419550"/>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75">
              <a:extLst>
                <a:ext uri="{FF2B5EF4-FFF2-40B4-BE49-F238E27FC236}">
                  <a16:creationId xmlns:a16="http://schemas.microsoft.com/office/drawing/2014/main" id="{35DC79FE-19D6-4427-83E5-83CC42714864}"/>
                </a:ext>
              </a:extLst>
            </p:cNvPr>
            <p:cNvCxnSpPr>
              <a:cxnSpLocks/>
            </p:cNvCxnSpPr>
            <p:nvPr/>
          </p:nvCxnSpPr>
          <p:spPr>
            <a:xfrm flipV="1">
              <a:off x="2477893" y="2419550"/>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78">
              <a:extLst>
                <a:ext uri="{FF2B5EF4-FFF2-40B4-BE49-F238E27FC236}">
                  <a16:creationId xmlns:a16="http://schemas.microsoft.com/office/drawing/2014/main" id="{6D6F4A18-078F-495D-8522-F7595C17A471}"/>
                </a:ext>
              </a:extLst>
            </p:cNvPr>
            <p:cNvSpPr txBox="1"/>
            <p:nvPr/>
          </p:nvSpPr>
          <p:spPr>
            <a:xfrm rot="5400000">
              <a:off x="1930957" y="3096186"/>
              <a:ext cx="726681" cy="2254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CasellaDiTesto 79">
              <a:extLst>
                <a:ext uri="{FF2B5EF4-FFF2-40B4-BE49-F238E27FC236}">
                  <a16:creationId xmlns:a16="http://schemas.microsoft.com/office/drawing/2014/main" id="{E3DD2834-11E9-470A-A3D6-369269ECF868}"/>
                </a:ext>
              </a:extLst>
            </p:cNvPr>
            <p:cNvSpPr txBox="1"/>
            <p:nvPr/>
          </p:nvSpPr>
          <p:spPr>
            <a:xfrm rot="5400000">
              <a:off x="2258342" y="3082601"/>
              <a:ext cx="726681" cy="2254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Connettore 2 80">
              <a:extLst>
                <a:ext uri="{FF2B5EF4-FFF2-40B4-BE49-F238E27FC236}">
                  <a16:creationId xmlns:a16="http://schemas.microsoft.com/office/drawing/2014/main" id="{FAD5D57D-3E87-4F59-A1EA-56458CD1A702}"/>
                </a:ext>
              </a:extLst>
            </p:cNvPr>
            <p:cNvCxnSpPr>
              <a:cxnSpLocks/>
            </p:cNvCxnSpPr>
            <p:nvPr/>
          </p:nvCxnSpPr>
          <p:spPr>
            <a:xfrm flipV="1">
              <a:off x="5335358" y="356710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81">
              <a:extLst>
                <a:ext uri="{FF2B5EF4-FFF2-40B4-BE49-F238E27FC236}">
                  <a16:creationId xmlns:a16="http://schemas.microsoft.com/office/drawing/2014/main" id="{BB68060A-6781-4731-B0B5-217D568711BD}"/>
                </a:ext>
              </a:extLst>
            </p:cNvPr>
            <p:cNvCxnSpPr>
              <a:cxnSpLocks/>
            </p:cNvCxnSpPr>
            <p:nvPr/>
          </p:nvCxnSpPr>
          <p:spPr>
            <a:xfrm>
              <a:off x="5130707" y="357463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82">
              <a:extLst>
                <a:ext uri="{FF2B5EF4-FFF2-40B4-BE49-F238E27FC236}">
                  <a16:creationId xmlns:a16="http://schemas.microsoft.com/office/drawing/2014/main" id="{9BB3C8B2-22B4-4BD0-9E12-331299C8E15B}"/>
                </a:ext>
              </a:extLst>
            </p:cNvPr>
            <p:cNvSpPr txBox="1"/>
            <p:nvPr/>
          </p:nvSpPr>
          <p:spPr>
            <a:xfrm>
              <a:off x="5359143" y="3618192"/>
              <a:ext cx="960882"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sellaDiTesto 83">
              <a:extLst>
                <a:ext uri="{FF2B5EF4-FFF2-40B4-BE49-F238E27FC236}">
                  <a16:creationId xmlns:a16="http://schemas.microsoft.com/office/drawing/2014/main" id="{F912E857-C84B-4530-B2AA-029BAD7E8AF1}"/>
                </a:ext>
              </a:extLst>
            </p:cNvPr>
            <p:cNvSpPr txBox="1"/>
            <p:nvPr/>
          </p:nvSpPr>
          <p:spPr>
            <a:xfrm>
              <a:off x="4283309" y="3630226"/>
              <a:ext cx="960882" cy="215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ttangolo con angoli arrotondati 107">
              <a:extLst>
                <a:ext uri="{FF2B5EF4-FFF2-40B4-BE49-F238E27FC236}">
                  <a16:creationId xmlns:a16="http://schemas.microsoft.com/office/drawing/2014/main" id="{61732416-5D1A-4172-8393-7978C24562A8}"/>
                </a:ext>
              </a:extLst>
            </p:cNvPr>
            <p:cNvSpPr/>
            <p:nvPr/>
          </p:nvSpPr>
          <p:spPr>
            <a:xfrm>
              <a:off x="358333" y="438898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383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B4B3554-C81B-4173-A9F4-208630115483}"/>
              </a:ext>
            </a:extLst>
          </p:cNvPr>
          <p:cNvGrpSpPr/>
          <p:nvPr/>
        </p:nvGrpSpPr>
        <p:grpSpPr>
          <a:xfrm>
            <a:off x="75661" y="160812"/>
            <a:ext cx="11978787" cy="6740222"/>
            <a:chOff x="75661" y="160812"/>
            <a:chExt cx="11978787" cy="6740222"/>
          </a:xfrm>
        </p:grpSpPr>
        <p:sp>
          <p:nvSpPr>
            <p:cNvPr id="32" name="Rettangolo con angoli arrotondati 31">
              <a:extLst>
                <a:ext uri="{FF2B5EF4-FFF2-40B4-BE49-F238E27FC236}">
                  <a16:creationId xmlns:a16="http://schemas.microsoft.com/office/drawing/2014/main" id="{758F029E-D173-02A7-1693-163FE7681B60}"/>
                </a:ext>
              </a:extLst>
            </p:cNvPr>
            <p:cNvSpPr/>
            <p:nvPr/>
          </p:nvSpPr>
          <p:spPr>
            <a:xfrm>
              <a:off x="528665" y="160812"/>
              <a:ext cx="7267248" cy="1588481"/>
            </a:xfrm>
            <a:prstGeom prst="roundRect">
              <a:avLst/>
            </a:prstGeom>
            <a:solidFill>
              <a:schemeClr val="accent2">
                <a:lumMod val="60000"/>
                <a:lumOff val="40000"/>
                <a:alpha val="7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igura a mano libera: forma 40">
              <a:extLst>
                <a:ext uri="{FF2B5EF4-FFF2-40B4-BE49-F238E27FC236}">
                  <a16:creationId xmlns:a16="http://schemas.microsoft.com/office/drawing/2014/main" id="{FB407C98-4231-7C78-D31B-B6C62298CDD0}"/>
                </a:ext>
              </a:extLst>
            </p:cNvPr>
            <p:cNvSpPr/>
            <p:nvPr/>
          </p:nvSpPr>
          <p:spPr>
            <a:xfrm>
              <a:off x="153068" y="1854250"/>
              <a:ext cx="5386982"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22225">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9" name="CasellaDiTesto 18">
              <a:extLst>
                <a:ext uri="{FF2B5EF4-FFF2-40B4-BE49-F238E27FC236}">
                  <a16:creationId xmlns:a16="http://schemas.microsoft.com/office/drawing/2014/main" id="{18CDB2E5-95BE-C4ED-862C-94E999FABE4C}"/>
                </a:ext>
              </a:extLst>
            </p:cNvPr>
            <p:cNvSpPr txBox="1"/>
            <p:nvPr/>
          </p:nvSpPr>
          <p:spPr>
            <a:xfrm>
              <a:off x="552750" y="196026"/>
              <a:ext cx="2062110" cy="439530"/>
            </a:xfrm>
            <a:prstGeom prst="rect">
              <a:avLst/>
            </a:prstGeom>
            <a:noFill/>
            <a:ln>
              <a:noFill/>
              <a:headEnd type="arrow"/>
              <a:tailEnd type="arrow"/>
            </a:ln>
          </p:spPr>
          <p:txBody>
            <a:bodyPr vert="horz" wrap="none" lIns="90000" tIns="45000" rIns="90000" bIns="45000"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en-US" sz="2600" b="1" i="0" u="none" strike="noStrike" kern="1200" cap="none" spc="0" normalizeH="0" baseline="0" noProof="0" dirty="0">
                  <a:ln>
                    <a:noFill/>
                  </a:ln>
                  <a:solidFill>
                    <a:srgbClr val="CE181E"/>
                  </a:solidFill>
                  <a:effectLst/>
                  <a:uLnTx/>
                  <a:uFillTx/>
                  <a:latin typeface="Lm Roman 12" pitchFamily="18"/>
                  <a:ea typeface="WenQuanYi Micro Hei" pitchFamily="2"/>
                  <a:cs typeface="FreeSans" pitchFamily="2"/>
                </a:rPr>
                <a:t>Proto-Council</a:t>
              </a:r>
            </a:p>
          </p:txBody>
        </p:sp>
        <p:sp>
          <p:nvSpPr>
            <p:cNvPr id="20" name="Figura a mano libera: forma 19">
              <a:extLst>
                <a:ext uri="{FF2B5EF4-FFF2-40B4-BE49-F238E27FC236}">
                  <a16:creationId xmlns:a16="http://schemas.microsoft.com/office/drawing/2014/main" id="{26930615-2CAE-39C5-6551-44141E8B962E}"/>
                </a:ext>
              </a:extLst>
            </p:cNvPr>
            <p:cNvSpPr/>
            <p:nvPr/>
          </p:nvSpPr>
          <p:spPr>
            <a:xfrm>
              <a:off x="573004" y="675904"/>
              <a:ext cx="3297600" cy="866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2000" b="1"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ESFRI Coordinators</a:t>
              </a:r>
            </a:p>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16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Stan Bentvelsen, Antonio Zoccoli</a:t>
              </a:r>
            </a:p>
          </p:txBody>
        </p:sp>
        <p:sp>
          <p:nvSpPr>
            <p:cNvPr id="21" name="Figura a mano libera: forma 20">
              <a:extLst>
                <a:ext uri="{FF2B5EF4-FFF2-40B4-BE49-F238E27FC236}">
                  <a16:creationId xmlns:a16="http://schemas.microsoft.com/office/drawing/2014/main" id="{C6A5F263-76B7-B7F3-067E-39C439EEC93E}"/>
                </a:ext>
              </a:extLst>
            </p:cNvPr>
            <p:cNvSpPr/>
            <p:nvPr/>
          </p:nvSpPr>
          <p:spPr>
            <a:xfrm>
              <a:off x="4446667" y="671624"/>
              <a:ext cx="3148099" cy="4312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2000" b="1"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BGR </a:t>
              </a:r>
              <a:r>
                <a:rPr kumimoji="0" lang="en-US" sz="15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(Board </a:t>
              </a:r>
              <a:r>
                <a:rPr kumimoji="0" lang="en-US" sz="1500" b="0" i="0" u="none" strike="noStrike" kern="1200" cap="none" spc="0" normalizeH="0" baseline="0" noProof="0" dirty="0" err="1">
                  <a:ln>
                    <a:noFill/>
                  </a:ln>
                  <a:solidFill>
                    <a:srgbClr val="000000"/>
                  </a:solidFill>
                  <a:effectLst/>
                  <a:uLnTx/>
                  <a:uFillTx/>
                  <a:latin typeface="Lm Roman 12" pitchFamily="18"/>
                  <a:ea typeface="WenQuanYi Micro Hei" pitchFamily="2"/>
                  <a:cs typeface="FreeSans" pitchFamily="2"/>
                </a:rPr>
                <a:t>Governm</a:t>
              </a:r>
              <a:r>
                <a:rPr kumimoji="0" lang="en-US" sz="15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 Represent.)</a:t>
              </a:r>
            </a:p>
          </p:txBody>
        </p:sp>
        <p:sp>
          <p:nvSpPr>
            <p:cNvPr id="22" name="Figura a mano libera: forma 21">
              <a:extLst>
                <a:ext uri="{FF2B5EF4-FFF2-40B4-BE49-F238E27FC236}">
                  <a16:creationId xmlns:a16="http://schemas.microsoft.com/office/drawing/2014/main" id="{414EED25-27B5-23D7-DB86-66A3A0F329DD}"/>
                </a:ext>
              </a:extLst>
            </p:cNvPr>
            <p:cNvSpPr/>
            <p:nvPr/>
          </p:nvSpPr>
          <p:spPr>
            <a:xfrm>
              <a:off x="275199" y="1949765"/>
              <a:ext cx="2406297" cy="853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2000" b="1"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Project Directorate</a:t>
              </a:r>
            </a:p>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16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Jo </a:t>
              </a:r>
              <a:r>
                <a:rPr kumimoji="0" lang="en-US" sz="1600" b="0" i="0" u="none" strike="noStrike" kern="1200" cap="none" spc="0" normalizeH="0" baseline="0" noProof="0" dirty="0" err="1">
                  <a:ln>
                    <a:noFill/>
                  </a:ln>
                  <a:solidFill>
                    <a:srgbClr val="000000"/>
                  </a:solidFill>
                  <a:effectLst/>
                  <a:uLnTx/>
                  <a:uFillTx/>
                  <a:latin typeface="Lm Roman 12" pitchFamily="18"/>
                  <a:ea typeface="WenQuanYi Micro Hei" pitchFamily="2"/>
                  <a:cs typeface="FreeSans" pitchFamily="2"/>
                </a:rPr>
                <a:t>v.d.</a:t>
              </a:r>
              <a:r>
                <a:rPr kumimoji="0" lang="en-US" sz="16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 Brand, F. Ferroni</a:t>
              </a:r>
            </a:p>
          </p:txBody>
        </p:sp>
        <p:sp>
          <p:nvSpPr>
            <p:cNvPr id="23" name="Connettore diritto 22">
              <a:extLst>
                <a:ext uri="{FF2B5EF4-FFF2-40B4-BE49-F238E27FC236}">
                  <a16:creationId xmlns:a16="http://schemas.microsoft.com/office/drawing/2014/main" id="{B2A7520C-9040-5686-5174-D9B636B7A61F}"/>
                </a:ext>
              </a:extLst>
            </p:cNvPr>
            <p:cNvSpPr/>
            <p:nvPr/>
          </p:nvSpPr>
          <p:spPr>
            <a:xfrm>
              <a:off x="3886867" y="912197"/>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30" name="Figura a mano libera: forma 29">
              <a:extLst>
                <a:ext uri="{FF2B5EF4-FFF2-40B4-BE49-F238E27FC236}">
                  <a16:creationId xmlns:a16="http://schemas.microsoft.com/office/drawing/2014/main" id="{1ED89B20-18F7-F314-4143-3333BB56F596}"/>
                </a:ext>
              </a:extLst>
            </p:cNvPr>
            <p:cNvSpPr/>
            <p:nvPr/>
          </p:nvSpPr>
          <p:spPr>
            <a:xfrm>
              <a:off x="4455487" y="1162919"/>
              <a:ext cx="3141874" cy="41052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38100">
              <a:solidFill>
                <a:schemeClr val="tx1">
                  <a:alpha val="0"/>
                </a:schemeClr>
              </a:solidFill>
              <a:prstDash val="solid"/>
              <a:headEnd type="arrow"/>
              <a:tailEnd type="arrow"/>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latin typeface="Lm Roman 12"/>
                </a:defRPr>
              </a:pPr>
              <a:r>
                <a:rPr kumimoji="0" lang="en-US" sz="2000" b="1"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BSR </a:t>
              </a:r>
              <a:r>
                <a:rPr kumimoji="0" lang="en-US" sz="15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(Board Scient. Represent.)</a:t>
              </a:r>
            </a:p>
          </p:txBody>
        </p:sp>
        <p:sp>
          <p:nvSpPr>
            <p:cNvPr id="36" name="Connettore diritto 35">
              <a:extLst>
                <a:ext uri="{FF2B5EF4-FFF2-40B4-BE49-F238E27FC236}">
                  <a16:creationId xmlns:a16="http://schemas.microsoft.com/office/drawing/2014/main" id="{94F85682-2402-59BB-B18E-9B4E01C45DD1}"/>
                </a:ext>
              </a:extLst>
            </p:cNvPr>
            <p:cNvSpPr/>
            <p:nvPr/>
          </p:nvSpPr>
          <p:spPr>
            <a:xfrm flipV="1">
              <a:off x="2775480" y="5675032"/>
              <a:ext cx="782883" cy="0"/>
            </a:xfrm>
            <a:prstGeom prst="line">
              <a:avLst/>
            </a:prstGeom>
            <a:noFill/>
            <a:ln w="29160">
              <a:solidFill>
                <a:srgbClr val="000000"/>
              </a:solidFill>
              <a:prstDash val="solid"/>
              <a:tailEnd type="arrow"/>
            </a:ln>
          </p:spPr>
          <p:txBody>
            <a:bodyPr wrap="none" lIns="14400" tIns="14400" rIns="14400" bIns="14400" anchor="ctr"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44" name="CasellaDiTesto 43">
              <a:extLst>
                <a:ext uri="{FF2B5EF4-FFF2-40B4-BE49-F238E27FC236}">
                  <a16:creationId xmlns:a16="http://schemas.microsoft.com/office/drawing/2014/main" id="{79FF72E2-05DC-E3CF-6829-108F1F128BD6}"/>
                </a:ext>
              </a:extLst>
            </p:cNvPr>
            <p:cNvSpPr txBox="1"/>
            <p:nvPr/>
          </p:nvSpPr>
          <p:spPr>
            <a:xfrm>
              <a:off x="1113955" y="2749594"/>
              <a:ext cx="1949394" cy="947497"/>
            </a:xfrm>
            <a:prstGeom prst="rect">
              <a:avLst/>
            </a:prstGeom>
            <a:noFill/>
            <a:ln>
              <a:noFill/>
              <a:headEnd type="arrow"/>
              <a:tailEnd type="arrow"/>
            </a:ln>
          </p:spPr>
          <p:txBody>
            <a:bodyPr vert="horz" wrap="none" lIns="90000" tIns="45000" rIns="90000" bIns="45000" anchorCtr="0" compatLnSpc="0"/>
            <a:lstStyle/>
            <a:p>
              <a:pPr marL="0" marR="0" lvl="1" indent="0" algn="l" defTabSz="914400" rtl="0" eaLnBrk="1" fontAlgn="auto" latinLnBrk="0" hangingPunct="0">
                <a:lnSpc>
                  <a:spcPct val="100000"/>
                </a:lnSpc>
                <a:spcBef>
                  <a:spcPts val="0"/>
                </a:spcBef>
                <a:spcAft>
                  <a:spcPts val="0"/>
                </a:spcAft>
                <a:buClrTx/>
                <a:buSzTx/>
                <a:buFontTx/>
                <a:buNone/>
                <a:tabLst/>
                <a:defRPr sz="1800"/>
              </a:pPr>
              <a:r>
                <a:rPr kumimoji="0" lang="en-US" sz="14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Deliverables:</a:t>
              </a:r>
            </a:p>
            <a:p>
              <a:pPr marL="0" marR="0" lvl="1" indent="0" algn="l" defTabSz="914400" rtl="0" eaLnBrk="1" fontAlgn="auto" latinLnBrk="0" hangingPunct="0">
                <a:lnSpc>
                  <a:spcPct val="100000"/>
                </a:lnSpc>
                <a:spcBef>
                  <a:spcPts val="0"/>
                </a:spcBef>
                <a:spcAft>
                  <a:spcPts val="0"/>
                </a:spcAft>
                <a:buClrTx/>
                <a:buSzTx/>
                <a:buFontTx/>
                <a:buNone/>
                <a:tabLst/>
                <a:defRPr sz="1800"/>
              </a:pPr>
              <a:r>
                <a:rPr kumimoji="0" lang="en-US" sz="14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Beam pipe vacuum</a:t>
              </a:r>
            </a:p>
            <a:p>
              <a:pPr marL="0" marR="0" lvl="1" indent="0" algn="l" defTabSz="914400" rtl="0" eaLnBrk="1" fontAlgn="auto" latinLnBrk="0" hangingPunct="0">
                <a:lnSpc>
                  <a:spcPct val="100000"/>
                </a:lnSpc>
                <a:spcBef>
                  <a:spcPts val="0"/>
                </a:spcBef>
                <a:spcAft>
                  <a:spcPts val="0"/>
                </a:spcAft>
                <a:buClrTx/>
                <a:buSzTx/>
                <a:buFontTx/>
                <a:buNone/>
                <a:tabLst/>
                <a:defRPr sz="1800"/>
              </a:pPr>
              <a:r>
                <a:rPr kumimoji="0" lang="en-US" sz="14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Site Preparation</a:t>
              </a:r>
            </a:p>
            <a:p>
              <a:pPr marL="0" marR="0" lvl="1" indent="0" algn="l" defTabSz="914400" rtl="0" eaLnBrk="1" fontAlgn="auto" latinLnBrk="0" hangingPunct="0">
                <a:lnSpc>
                  <a:spcPct val="100000"/>
                </a:lnSpc>
                <a:spcBef>
                  <a:spcPts val="0"/>
                </a:spcBef>
                <a:spcAft>
                  <a:spcPts val="0"/>
                </a:spcAft>
                <a:buClrTx/>
                <a:buSzTx/>
                <a:buFontTx/>
                <a:buNone/>
                <a:tabLst/>
                <a:defRPr sz="1800"/>
              </a:pPr>
              <a:r>
                <a:rPr kumimoji="0" lang="en-US" sz="14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Civil Infrastructure</a:t>
              </a:r>
            </a:p>
          </p:txBody>
        </p:sp>
        <p:sp>
          <p:nvSpPr>
            <p:cNvPr id="47" name="Connettore diritto 46">
              <a:extLst>
                <a:ext uri="{FF2B5EF4-FFF2-40B4-BE49-F238E27FC236}">
                  <a16:creationId xmlns:a16="http://schemas.microsoft.com/office/drawing/2014/main" id="{D4DDFE51-48ED-9936-33EA-63BAB8EFFF6B}"/>
                </a:ext>
              </a:extLst>
            </p:cNvPr>
            <p:cNvSpPr/>
            <p:nvPr/>
          </p:nvSpPr>
          <p:spPr>
            <a:xfrm>
              <a:off x="3886867" y="1342503"/>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51" name="Rettangolo con angoli arrotondati 50">
              <a:extLst>
                <a:ext uri="{FF2B5EF4-FFF2-40B4-BE49-F238E27FC236}">
                  <a16:creationId xmlns:a16="http://schemas.microsoft.com/office/drawing/2014/main" id="{3BCA82DF-9DC7-F332-44A6-C0240AC8E0A2}"/>
                </a:ext>
              </a:extLst>
            </p:cNvPr>
            <p:cNvSpPr/>
            <p:nvPr/>
          </p:nvSpPr>
          <p:spPr>
            <a:xfrm>
              <a:off x="8578761" y="169576"/>
              <a:ext cx="3475687" cy="1562207"/>
            </a:xfrm>
            <a:prstGeom prst="roundRect">
              <a:avLst/>
            </a:prstGeom>
            <a:solidFill>
              <a:schemeClr val="accent2">
                <a:lumMod val="60000"/>
                <a:lumOff val="40000"/>
                <a:alpha val="70000"/>
              </a:schemeClr>
            </a:solid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sellaDiTesto 32">
              <a:extLst>
                <a:ext uri="{FF2B5EF4-FFF2-40B4-BE49-F238E27FC236}">
                  <a16:creationId xmlns:a16="http://schemas.microsoft.com/office/drawing/2014/main" id="{F6C67D6C-2D7C-2719-240F-7373629F0D26}"/>
                </a:ext>
              </a:extLst>
            </p:cNvPr>
            <p:cNvSpPr txBox="1"/>
            <p:nvPr/>
          </p:nvSpPr>
          <p:spPr>
            <a:xfrm>
              <a:off x="8762565" y="271691"/>
              <a:ext cx="3122965"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External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Advisory</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Bodies</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Scientific and Technical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Advisory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Committee</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Program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Advisory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Board</a:t>
              </a:r>
            </a:p>
            <a:p>
              <a:pPr marL="10800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Finance Board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Connettore diritto 52">
              <a:extLst>
                <a:ext uri="{FF2B5EF4-FFF2-40B4-BE49-F238E27FC236}">
                  <a16:creationId xmlns:a16="http://schemas.microsoft.com/office/drawing/2014/main" id="{F616AEFE-74F2-54CA-E874-200F9953617D}"/>
                </a:ext>
              </a:extLst>
            </p:cNvPr>
            <p:cNvSpPr/>
            <p:nvPr/>
          </p:nvSpPr>
          <p:spPr>
            <a:xfrm flipV="1">
              <a:off x="7865871" y="945751"/>
              <a:ext cx="598860" cy="9301"/>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48" name="Figura a mano libera: forma 47">
              <a:extLst>
                <a:ext uri="{FF2B5EF4-FFF2-40B4-BE49-F238E27FC236}">
                  <a16:creationId xmlns:a16="http://schemas.microsoft.com/office/drawing/2014/main" id="{A487CD86-7097-B17D-C383-2AD4C4C7FA43}"/>
                </a:ext>
              </a:extLst>
            </p:cNvPr>
            <p:cNvSpPr/>
            <p:nvPr/>
          </p:nvSpPr>
          <p:spPr>
            <a:xfrm>
              <a:off x="5866320" y="1913282"/>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3" name="Rettangolo con angoli arrotondati 2">
              <a:extLst>
                <a:ext uri="{FF2B5EF4-FFF2-40B4-BE49-F238E27FC236}">
                  <a16:creationId xmlns:a16="http://schemas.microsoft.com/office/drawing/2014/main" id="{1E552521-6470-E8D1-1B74-82B6D5AE4E33}"/>
                </a:ext>
              </a:extLst>
            </p:cNvPr>
            <p:cNvSpPr/>
            <p:nvPr/>
          </p:nvSpPr>
          <p:spPr>
            <a:xfrm>
              <a:off x="9675086" y="2414633"/>
              <a:ext cx="1944679"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ttangolo con angoli arrotondati 49">
              <a:extLst>
                <a:ext uri="{FF2B5EF4-FFF2-40B4-BE49-F238E27FC236}">
                  <a16:creationId xmlns:a16="http://schemas.microsoft.com/office/drawing/2014/main" id="{7B401800-0775-D839-CCBE-320BEB3799FD}"/>
                </a:ext>
              </a:extLst>
            </p:cNvPr>
            <p:cNvSpPr/>
            <p:nvPr/>
          </p:nvSpPr>
          <p:spPr>
            <a:xfrm>
              <a:off x="6661181" y="2452378"/>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ttangolo con angoli arrotondati 53">
              <a:extLst>
                <a:ext uri="{FF2B5EF4-FFF2-40B4-BE49-F238E27FC236}">
                  <a16:creationId xmlns:a16="http://schemas.microsoft.com/office/drawing/2014/main" id="{0FBD0AFA-3376-EBC0-BD9A-D24634A8DDA1}"/>
                </a:ext>
              </a:extLst>
            </p:cNvPr>
            <p:cNvSpPr/>
            <p:nvPr/>
          </p:nvSpPr>
          <p:spPr>
            <a:xfrm>
              <a:off x="6019995" y="3647716"/>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igura a mano libera: forma 54">
              <a:extLst>
                <a:ext uri="{FF2B5EF4-FFF2-40B4-BE49-F238E27FC236}">
                  <a16:creationId xmlns:a16="http://schemas.microsoft.com/office/drawing/2014/main" id="{A8C53D5B-8915-3BA9-1E4C-B2E56E947592}"/>
                </a:ext>
              </a:extLst>
            </p:cNvPr>
            <p:cNvSpPr/>
            <p:nvPr/>
          </p:nvSpPr>
          <p:spPr>
            <a:xfrm>
              <a:off x="5908548" y="4938410"/>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6" name="CasellaDiTesto 15">
              <a:extLst>
                <a:ext uri="{FF2B5EF4-FFF2-40B4-BE49-F238E27FC236}">
                  <a16:creationId xmlns:a16="http://schemas.microsoft.com/office/drawing/2014/main" id="{CA56E909-11E6-C2D1-CAD0-CD77004CAC44}"/>
                </a:ext>
              </a:extLst>
            </p:cNvPr>
            <p:cNvSpPr txBox="1"/>
            <p:nvPr/>
          </p:nvSpPr>
          <p:spPr>
            <a:xfrm>
              <a:off x="7883366" y="1892198"/>
              <a:ext cx="22829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3465A4"/>
                  </a:solidFill>
                  <a:effectLst/>
                  <a:uLnTx/>
                  <a:uFillTx/>
                  <a:latin typeface="Lm Roman 12"/>
                </a:rPr>
                <a:t>ET Collaboration</a:t>
              </a:r>
              <a:endParaRPr kumimoji="0" lang="en-US" sz="2400" b="1" i="0" u="none" strike="noStrike" kern="1200" cap="none" spc="0" normalizeH="0" baseline="0" noProof="0" dirty="0">
                <a:ln>
                  <a:noFill/>
                </a:ln>
                <a:solidFill>
                  <a:srgbClr val="3465A4"/>
                </a:solidFill>
                <a:effectLst/>
                <a:uLnTx/>
                <a:uFillTx/>
                <a:latin typeface="Lm Roman 12"/>
              </a:endParaRPr>
            </a:p>
          </p:txBody>
        </p:sp>
        <p:sp>
          <p:nvSpPr>
            <p:cNvPr id="56" name="Rettangolo con angoli arrotondati 55">
              <a:extLst>
                <a:ext uri="{FF2B5EF4-FFF2-40B4-BE49-F238E27FC236}">
                  <a16:creationId xmlns:a16="http://schemas.microsoft.com/office/drawing/2014/main" id="{6F61B882-DB13-2551-579C-4468049BA6FE}"/>
                </a:ext>
              </a:extLst>
            </p:cNvPr>
            <p:cNvSpPr/>
            <p:nvPr/>
          </p:nvSpPr>
          <p:spPr>
            <a:xfrm>
              <a:off x="7497866" y="503303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ttangolo con angoli arrotondati 57">
              <a:extLst>
                <a:ext uri="{FF2B5EF4-FFF2-40B4-BE49-F238E27FC236}">
                  <a16:creationId xmlns:a16="http://schemas.microsoft.com/office/drawing/2014/main" id="{5720B8D9-04A5-80A5-CD15-8267683479E7}"/>
                </a:ext>
              </a:extLst>
            </p:cNvPr>
            <p:cNvSpPr/>
            <p:nvPr/>
          </p:nvSpPr>
          <p:spPr>
            <a:xfrm>
              <a:off x="8972107" y="502719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ttangolo con angoli arrotondati 58">
              <a:extLst>
                <a:ext uri="{FF2B5EF4-FFF2-40B4-BE49-F238E27FC236}">
                  <a16:creationId xmlns:a16="http://schemas.microsoft.com/office/drawing/2014/main" id="{741AE74F-B6DA-B325-4619-1C3E99B44C8B}"/>
                </a:ext>
              </a:extLst>
            </p:cNvPr>
            <p:cNvSpPr/>
            <p:nvPr/>
          </p:nvSpPr>
          <p:spPr>
            <a:xfrm>
              <a:off x="10446349" y="502719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ttangolo con angoli arrotondati 59">
              <a:extLst>
                <a:ext uri="{FF2B5EF4-FFF2-40B4-BE49-F238E27FC236}">
                  <a16:creationId xmlns:a16="http://schemas.microsoft.com/office/drawing/2014/main" id="{5D61CFB9-AC0F-18BF-966B-82130F3E8D6D}"/>
                </a:ext>
              </a:extLst>
            </p:cNvPr>
            <p:cNvSpPr/>
            <p:nvPr/>
          </p:nvSpPr>
          <p:spPr>
            <a:xfrm>
              <a:off x="10638391" y="3647716"/>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Connettore 2 38">
              <a:extLst>
                <a:ext uri="{FF2B5EF4-FFF2-40B4-BE49-F238E27FC236}">
                  <a16:creationId xmlns:a16="http://schemas.microsoft.com/office/drawing/2014/main" id="{FAFEA03B-2BCE-DEF8-7A8E-93195E3B4E6C}"/>
                </a:ext>
              </a:extLst>
            </p:cNvPr>
            <p:cNvCxnSpPr/>
            <p:nvPr/>
          </p:nvCxnSpPr>
          <p:spPr>
            <a:xfrm flipH="1">
              <a:off x="8386358" y="2701399"/>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1A2BF22B-265A-9923-2C8E-8EC3E9C84764}"/>
                </a:ext>
              </a:extLst>
            </p:cNvPr>
            <p:cNvCxnSpPr>
              <a:cxnSpLocks/>
            </p:cNvCxnSpPr>
            <p:nvPr/>
          </p:nvCxnSpPr>
          <p:spPr>
            <a:xfrm>
              <a:off x="8458585" y="2962353"/>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FE9DF90B-1341-03E3-02C8-C376BC6BC366}"/>
                </a:ext>
              </a:extLst>
            </p:cNvPr>
            <p:cNvSpPr txBox="1"/>
            <p:nvPr/>
          </p:nvSpPr>
          <p:spPr>
            <a:xfrm>
              <a:off x="8456609" y="2305233"/>
              <a:ext cx="1083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CasellaDiTesto 61">
              <a:extLst>
                <a:ext uri="{FF2B5EF4-FFF2-40B4-BE49-F238E27FC236}">
                  <a16:creationId xmlns:a16="http://schemas.microsoft.com/office/drawing/2014/main" id="{8359F523-CC3A-FE4B-2EBC-FB6968AF7410}"/>
                </a:ext>
              </a:extLst>
            </p:cNvPr>
            <p:cNvSpPr txBox="1"/>
            <p:nvPr/>
          </p:nvSpPr>
          <p:spPr>
            <a:xfrm>
              <a:off x="8608766" y="3003232"/>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3" name="Connettore 2 62">
              <a:extLst>
                <a:ext uri="{FF2B5EF4-FFF2-40B4-BE49-F238E27FC236}">
                  <a16:creationId xmlns:a16="http://schemas.microsoft.com/office/drawing/2014/main" id="{7D302AF1-18AE-AA4B-BD21-3F333D5B667E}"/>
                </a:ext>
              </a:extLst>
            </p:cNvPr>
            <p:cNvCxnSpPr>
              <a:cxnSpLocks/>
            </p:cNvCxnSpPr>
            <p:nvPr/>
          </p:nvCxnSpPr>
          <p:spPr>
            <a:xfrm>
              <a:off x="7181325" y="3210284"/>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CasellaDiTesto 64">
              <a:extLst>
                <a:ext uri="{FF2B5EF4-FFF2-40B4-BE49-F238E27FC236}">
                  <a16:creationId xmlns:a16="http://schemas.microsoft.com/office/drawing/2014/main" id="{07EAC788-6EAA-6927-5080-93A3D0671F52}"/>
                </a:ext>
              </a:extLst>
            </p:cNvPr>
            <p:cNvSpPr txBox="1"/>
            <p:nvPr/>
          </p:nvSpPr>
          <p:spPr>
            <a:xfrm>
              <a:off x="6280080" y="3349998"/>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CasellaDiTesto 65">
              <a:extLst>
                <a:ext uri="{FF2B5EF4-FFF2-40B4-BE49-F238E27FC236}">
                  <a16:creationId xmlns:a16="http://schemas.microsoft.com/office/drawing/2014/main" id="{E27F16D1-02C7-7FB1-BF7B-82D3857F9BF5}"/>
                </a:ext>
              </a:extLst>
            </p:cNvPr>
            <p:cNvSpPr txBox="1"/>
            <p:nvPr/>
          </p:nvSpPr>
          <p:spPr>
            <a:xfrm>
              <a:off x="5998293" y="6348939"/>
              <a:ext cx="15985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7" name="Connettore 2 66">
              <a:extLst>
                <a:ext uri="{FF2B5EF4-FFF2-40B4-BE49-F238E27FC236}">
                  <a16:creationId xmlns:a16="http://schemas.microsoft.com/office/drawing/2014/main" id="{4D3A3433-1DB6-9941-4A76-4044A29FDB9A}"/>
                </a:ext>
              </a:extLst>
            </p:cNvPr>
            <p:cNvCxnSpPr>
              <a:cxnSpLocks/>
            </p:cNvCxnSpPr>
            <p:nvPr/>
          </p:nvCxnSpPr>
          <p:spPr>
            <a:xfrm>
              <a:off x="6913131" y="4448177"/>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CasellaDiTesto 69">
              <a:extLst>
                <a:ext uri="{FF2B5EF4-FFF2-40B4-BE49-F238E27FC236}">
                  <a16:creationId xmlns:a16="http://schemas.microsoft.com/office/drawing/2014/main" id="{7D656B67-E917-B2E6-587C-5D3E92ADC96D}"/>
                </a:ext>
              </a:extLst>
            </p:cNvPr>
            <p:cNvSpPr txBox="1"/>
            <p:nvPr/>
          </p:nvSpPr>
          <p:spPr>
            <a:xfrm>
              <a:off x="6934914" y="4471557"/>
              <a:ext cx="7266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1" name="Connettore 2 70">
              <a:extLst>
                <a:ext uri="{FF2B5EF4-FFF2-40B4-BE49-F238E27FC236}">
                  <a16:creationId xmlns:a16="http://schemas.microsoft.com/office/drawing/2014/main" id="{B607F6B1-55B9-44EA-B000-459883E2AB06}"/>
                </a:ext>
              </a:extLst>
            </p:cNvPr>
            <p:cNvCxnSpPr>
              <a:cxnSpLocks/>
            </p:cNvCxnSpPr>
            <p:nvPr/>
          </p:nvCxnSpPr>
          <p:spPr>
            <a:xfrm>
              <a:off x="10754482" y="3286764"/>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CasellaDiTesto 71">
              <a:extLst>
                <a:ext uri="{FF2B5EF4-FFF2-40B4-BE49-F238E27FC236}">
                  <a16:creationId xmlns:a16="http://schemas.microsoft.com/office/drawing/2014/main" id="{9888919E-1CD4-A95C-0D33-1851B42D13B1}"/>
                </a:ext>
              </a:extLst>
            </p:cNvPr>
            <p:cNvSpPr txBox="1"/>
            <p:nvPr/>
          </p:nvSpPr>
          <p:spPr>
            <a:xfrm>
              <a:off x="10001226" y="3335197"/>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3" name="Connettore 2 72">
              <a:extLst>
                <a:ext uri="{FF2B5EF4-FFF2-40B4-BE49-F238E27FC236}">
                  <a16:creationId xmlns:a16="http://schemas.microsoft.com/office/drawing/2014/main" id="{BF2D6F11-A329-730D-D254-FE64F4CECCB3}"/>
                </a:ext>
              </a:extLst>
            </p:cNvPr>
            <p:cNvCxnSpPr>
              <a:cxnSpLocks/>
            </p:cNvCxnSpPr>
            <p:nvPr/>
          </p:nvCxnSpPr>
          <p:spPr>
            <a:xfrm flipV="1">
              <a:off x="10959133" y="324265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CasellaDiTesto 73">
              <a:extLst>
                <a:ext uri="{FF2B5EF4-FFF2-40B4-BE49-F238E27FC236}">
                  <a16:creationId xmlns:a16="http://schemas.microsoft.com/office/drawing/2014/main" id="{CA7EDEFF-7CF1-B3B9-D9E6-6F98D8305188}"/>
                </a:ext>
              </a:extLst>
            </p:cNvPr>
            <p:cNvSpPr txBox="1"/>
            <p:nvPr/>
          </p:nvSpPr>
          <p:spPr>
            <a:xfrm>
              <a:off x="11038174" y="3332591"/>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5" name="Connettore 2 74">
              <a:extLst>
                <a:ext uri="{FF2B5EF4-FFF2-40B4-BE49-F238E27FC236}">
                  <a16:creationId xmlns:a16="http://schemas.microsoft.com/office/drawing/2014/main" id="{E5208186-2CDC-9B1A-830C-86660990F169}"/>
                </a:ext>
              </a:extLst>
            </p:cNvPr>
            <p:cNvCxnSpPr>
              <a:cxnSpLocks/>
            </p:cNvCxnSpPr>
            <p:nvPr/>
          </p:nvCxnSpPr>
          <p:spPr>
            <a:xfrm>
              <a:off x="7865871" y="3349998"/>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a:extLst>
                <a:ext uri="{FF2B5EF4-FFF2-40B4-BE49-F238E27FC236}">
                  <a16:creationId xmlns:a16="http://schemas.microsoft.com/office/drawing/2014/main" id="{7C41F715-A7DB-C061-F2BD-727AA36FAD27}"/>
                </a:ext>
              </a:extLst>
            </p:cNvPr>
            <p:cNvCxnSpPr>
              <a:cxnSpLocks/>
            </p:cNvCxnSpPr>
            <p:nvPr/>
          </p:nvCxnSpPr>
          <p:spPr>
            <a:xfrm flipV="1">
              <a:off x="8154793" y="3349998"/>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CasellaDiTesto 78">
              <a:extLst>
                <a:ext uri="{FF2B5EF4-FFF2-40B4-BE49-F238E27FC236}">
                  <a16:creationId xmlns:a16="http://schemas.microsoft.com/office/drawing/2014/main" id="{DA3F5E08-B904-DDB5-F5BE-112B1231630C}"/>
                </a:ext>
              </a:extLst>
            </p:cNvPr>
            <p:cNvSpPr txBox="1"/>
            <p:nvPr/>
          </p:nvSpPr>
          <p:spPr>
            <a:xfrm rot="5400000">
              <a:off x="7607857" y="4016254"/>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CasellaDiTesto 79">
              <a:extLst>
                <a:ext uri="{FF2B5EF4-FFF2-40B4-BE49-F238E27FC236}">
                  <a16:creationId xmlns:a16="http://schemas.microsoft.com/office/drawing/2014/main" id="{054A0226-618A-9918-5860-D6C8FE599442}"/>
                </a:ext>
              </a:extLst>
            </p:cNvPr>
            <p:cNvSpPr txBox="1"/>
            <p:nvPr/>
          </p:nvSpPr>
          <p:spPr>
            <a:xfrm rot="5400000">
              <a:off x="7935243" y="4002669"/>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1" name="Connettore 2 80">
              <a:extLst>
                <a:ext uri="{FF2B5EF4-FFF2-40B4-BE49-F238E27FC236}">
                  <a16:creationId xmlns:a16="http://schemas.microsoft.com/office/drawing/2014/main" id="{78482BFB-43D9-F47B-DA08-3EA84506C8E3}"/>
                </a:ext>
              </a:extLst>
            </p:cNvPr>
            <p:cNvCxnSpPr>
              <a:cxnSpLocks/>
            </p:cNvCxnSpPr>
            <p:nvPr/>
          </p:nvCxnSpPr>
          <p:spPr>
            <a:xfrm flipV="1">
              <a:off x="11012258" y="4497557"/>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a:extLst>
                <a:ext uri="{FF2B5EF4-FFF2-40B4-BE49-F238E27FC236}">
                  <a16:creationId xmlns:a16="http://schemas.microsoft.com/office/drawing/2014/main" id="{74684F9C-8ACC-1F39-95EE-701EC5B53142}"/>
                </a:ext>
              </a:extLst>
            </p:cNvPr>
            <p:cNvCxnSpPr>
              <a:cxnSpLocks/>
            </p:cNvCxnSpPr>
            <p:nvPr/>
          </p:nvCxnSpPr>
          <p:spPr>
            <a:xfrm>
              <a:off x="10807607" y="450508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CasellaDiTesto 82">
              <a:extLst>
                <a:ext uri="{FF2B5EF4-FFF2-40B4-BE49-F238E27FC236}">
                  <a16:creationId xmlns:a16="http://schemas.microsoft.com/office/drawing/2014/main" id="{66AABCD9-E710-D979-5CFB-3E070D1B395B}"/>
                </a:ext>
              </a:extLst>
            </p:cNvPr>
            <p:cNvSpPr txBox="1"/>
            <p:nvPr/>
          </p:nvSpPr>
          <p:spPr>
            <a:xfrm>
              <a:off x="11036043" y="4548640"/>
              <a:ext cx="9608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CasellaDiTesto 83">
              <a:extLst>
                <a:ext uri="{FF2B5EF4-FFF2-40B4-BE49-F238E27FC236}">
                  <a16:creationId xmlns:a16="http://schemas.microsoft.com/office/drawing/2014/main" id="{E90E47EC-7416-1245-94B5-2A4505D3301C}"/>
                </a:ext>
              </a:extLst>
            </p:cNvPr>
            <p:cNvSpPr txBox="1"/>
            <p:nvPr/>
          </p:nvSpPr>
          <p:spPr>
            <a:xfrm>
              <a:off x="9960209" y="4560674"/>
              <a:ext cx="9608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ttangolo con angoli arrotondati 85">
              <a:extLst>
                <a:ext uri="{FF2B5EF4-FFF2-40B4-BE49-F238E27FC236}">
                  <a16:creationId xmlns:a16="http://schemas.microsoft.com/office/drawing/2014/main" id="{D71456B7-3C7F-96CC-FD89-7343B4B27DD0}"/>
                </a:ext>
              </a:extLst>
            </p:cNvPr>
            <p:cNvSpPr/>
            <p:nvPr/>
          </p:nvSpPr>
          <p:spPr>
            <a:xfrm>
              <a:off x="3623735" y="5765653"/>
              <a:ext cx="1599584" cy="65274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Project Office</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ttangolo con angoli arrotondati 87">
              <a:extLst>
                <a:ext uri="{FF2B5EF4-FFF2-40B4-BE49-F238E27FC236}">
                  <a16:creationId xmlns:a16="http://schemas.microsoft.com/office/drawing/2014/main" id="{A699123C-0872-C665-C41E-36C9A54D275B}"/>
                </a:ext>
              </a:extLst>
            </p:cNvPr>
            <p:cNvSpPr/>
            <p:nvPr/>
          </p:nvSpPr>
          <p:spPr>
            <a:xfrm>
              <a:off x="265360" y="3687955"/>
              <a:ext cx="2363713" cy="30050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INFRA-DEV</a:t>
              </a:r>
            </a:p>
            <a:p>
              <a:pPr marL="0" marR="0" lvl="0" indent="0" algn="ctr" defTabSz="914400" rtl="0" eaLnBrk="1" fontAlgn="auto" latinLnBrk="0" hangingPunct="0">
                <a:lnSpc>
                  <a:spcPct val="100000"/>
                </a:lnSpc>
                <a:spcBef>
                  <a:spcPts val="0"/>
                </a:spcBef>
                <a:spcAft>
                  <a:spcPts val="0"/>
                </a:spcAft>
                <a:buClrTx/>
                <a:buSzTx/>
                <a:buFontTx/>
                <a:buNone/>
                <a:tabLst/>
                <a:defRPr sz="1800"/>
              </a:pPr>
              <a:r>
                <a:rPr kumimoji="0" lang="en-US" sz="18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M. Martinez</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WP1 Coordination and Management</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WP2 Organization , Governance, Legal</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WP3 Financial Architecture</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WP4 Site Preparation</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WP5 Project Office/Engineering Dept.</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WP6Technical Design</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WP7Transfer of Technology</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WP8 Computing and Data Access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WP9 Sustainable Development Strategy</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900" b="0" i="0" u="none" strike="noStrike" kern="1200" cap="none" spc="0" normalizeH="0" baseline="0" noProof="0" dirty="0">
                  <a:ln>
                    <a:noFill/>
                  </a:ln>
                  <a:solidFill>
                    <a:srgbClr val="000000"/>
                  </a:solidFill>
                  <a:effectLst/>
                  <a:uLnTx/>
                  <a:uFillTx/>
                  <a:latin typeface="Lm Roman 12" pitchFamily="18"/>
                  <a:ea typeface="WenQuanYi Micro Hei" pitchFamily="2"/>
                  <a:cs typeface="FreeSans" pitchFamily="2"/>
                </a:rPr>
                <a:t>WP10 Education, Outreach, Citizen Engagement</a:t>
              </a:r>
            </a:p>
          </p:txBody>
        </p:sp>
        <p:sp>
          <p:nvSpPr>
            <p:cNvPr id="89" name="CasellaDiTesto 88">
              <a:extLst>
                <a:ext uri="{FF2B5EF4-FFF2-40B4-BE49-F238E27FC236}">
                  <a16:creationId xmlns:a16="http://schemas.microsoft.com/office/drawing/2014/main" id="{EF58D640-41DC-09C9-37D2-35895C410B83}"/>
                </a:ext>
              </a:extLst>
            </p:cNvPr>
            <p:cNvSpPr txBox="1"/>
            <p:nvPr/>
          </p:nvSpPr>
          <p:spPr>
            <a:xfrm>
              <a:off x="2691595" y="5692181"/>
              <a:ext cx="92493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Setting up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ttangolo con angoli arrotondati 89">
              <a:extLst>
                <a:ext uri="{FF2B5EF4-FFF2-40B4-BE49-F238E27FC236}">
                  <a16:creationId xmlns:a16="http://schemas.microsoft.com/office/drawing/2014/main" id="{6E68F880-D1B4-68F8-6E6A-CE2527872376}"/>
                </a:ext>
              </a:extLst>
            </p:cNvPr>
            <p:cNvSpPr/>
            <p:nvPr/>
          </p:nvSpPr>
          <p:spPr>
            <a:xfrm>
              <a:off x="3656248" y="5022291"/>
              <a:ext cx="1599584" cy="652741"/>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Engineering Department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1" name="Connettore 2 90">
              <a:extLst>
                <a:ext uri="{FF2B5EF4-FFF2-40B4-BE49-F238E27FC236}">
                  <a16:creationId xmlns:a16="http://schemas.microsoft.com/office/drawing/2014/main" id="{67EC65B8-E917-2159-D81A-D4284EDFD146}"/>
                </a:ext>
              </a:extLst>
            </p:cNvPr>
            <p:cNvCxnSpPr>
              <a:cxnSpLocks/>
            </p:cNvCxnSpPr>
            <p:nvPr/>
          </p:nvCxnSpPr>
          <p:spPr>
            <a:xfrm>
              <a:off x="532190" y="2845484"/>
              <a:ext cx="0" cy="7799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E837ED7A-CFDC-1CE3-62C4-4A4AE86D2539}"/>
                </a:ext>
              </a:extLst>
            </p:cNvPr>
            <p:cNvSpPr txBox="1"/>
            <p:nvPr/>
          </p:nvSpPr>
          <p:spPr>
            <a:xfrm rot="16200000">
              <a:off x="409708" y="3129930"/>
              <a:ext cx="7266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CasellaDiTesto 92">
              <a:extLst>
                <a:ext uri="{FF2B5EF4-FFF2-40B4-BE49-F238E27FC236}">
                  <a16:creationId xmlns:a16="http://schemas.microsoft.com/office/drawing/2014/main" id="{C0B7243D-8B63-F623-9FA5-B1925EFA7152}"/>
                </a:ext>
              </a:extLst>
            </p:cNvPr>
            <p:cNvSpPr txBox="1"/>
            <p:nvPr/>
          </p:nvSpPr>
          <p:spPr>
            <a:xfrm rot="16200000">
              <a:off x="-23057" y="3072965"/>
              <a:ext cx="8572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4" name="Connettore 2 93">
              <a:extLst>
                <a:ext uri="{FF2B5EF4-FFF2-40B4-BE49-F238E27FC236}">
                  <a16:creationId xmlns:a16="http://schemas.microsoft.com/office/drawing/2014/main" id="{311DF0F9-DC96-19CD-D52B-597C8F62D0CE}"/>
                </a:ext>
              </a:extLst>
            </p:cNvPr>
            <p:cNvCxnSpPr>
              <a:cxnSpLocks/>
            </p:cNvCxnSpPr>
            <p:nvPr/>
          </p:nvCxnSpPr>
          <p:spPr>
            <a:xfrm flipV="1">
              <a:off x="697823" y="2845484"/>
              <a:ext cx="0" cy="754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A924C45A-02EB-2DC4-1465-223603DDE67B}"/>
                </a:ext>
              </a:extLst>
            </p:cNvPr>
            <p:cNvSpPr txBox="1"/>
            <p:nvPr/>
          </p:nvSpPr>
          <p:spPr>
            <a:xfrm>
              <a:off x="2759347" y="6335440"/>
              <a:ext cx="1554316" cy="565594"/>
            </a:xfrm>
            <a:prstGeom prst="rect">
              <a:avLst/>
            </a:prstGeom>
            <a:noFill/>
            <a:ln>
              <a:noFill/>
              <a:headEnd type="arrow"/>
              <a:tailEnd type="arrow"/>
            </a:ln>
          </p:spPr>
          <p:txBody>
            <a:bodyPr vert="horz" wrap="none" lIns="90000" tIns="45000" rIns="90000" bIns="45000"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en-US" sz="2600" b="1" i="0" u="none" strike="noStrike" kern="1200" cap="none" spc="0" normalizeH="0" baseline="0" noProof="0" dirty="0">
                  <a:ln>
                    <a:noFill/>
                  </a:ln>
                  <a:solidFill>
                    <a:srgbClr val="3465A4"/>
                  </a:solidFill>
                  <a:effectLst/>
                  <a:uLnTx/>
                  <a:uFillTx/>
                  <a:latin typeface="Lm Roman 12" pitchFamily="18"/>
                  <a:ea typeface="WenQuanYi Micro Hei" pitchFamily="2"/>
                  <a:cs typeface="FreeSans" pitchFamily="2"/>
                </a:rPr>
                <a:t>ET Project</a:t>
              </a:r>
            </a:p>
          </p:txBody>
        </p:sp>
        <p:sp>
          <p:nvSpPr>
            <p:cNvPr id="97" name="Rettangolo 96">
              <a:extLst>
                <a:ext uri="{FF2B5EF4-FFF2-40B4-BE49-F238E27FC236}">
                  <a16:creationId xmlns:a16="http://schemas.microsoft.com/office/drawing/2014/main" id="{46F3A1CA-C7FE-F228-7CDB-67B4E406D886}"/>
                </a:ext>
              </a:extLst>
            </p:cNvPr>
            <p:cNvSpPr/>
            <p:nvPr/>
          </p:nvSpPr>
          <p:spPr>
            <a:xfrm>
              <a:off x="2775480" y="1779797"/>
              <a:ext cx="2958504" cy="2854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ttangolo 97">
              <a:extLst>
                <a:ext uri="{FF2B5EF4-FFF2-40B4-BE49-F238E27FC236}">
                  <a16:creationId xmlns:a16="http://schemas.microsoft.com/office/drawing/2014/main" id="{257D417D-4185-4A73-8F35-E216B8A6445D}"/>
                </a:ext>
              </a:extLst>
            </p:cNvPr>
            <p:cNvSpPr/>
            <p:nvPr/>
          </p:nvSpPr>
          <p:spPr>
            <a:xfrm>
              <a:off x="3131276" y="2001231"/>
              <a:ext cx="2630376" cy="19124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CasellaDiTesto 98">
              <a:extLst>
                <a:ext uri="{FF2B5EF4-FFF2-40B4-BE49-F238E27FC236}">
                  <a16:creationId xmlns:a16="http://schemas.microsoft.com/office/drawing/2014/main" id="{536EEF31-8894-CE72-519A-38E8A690BC1C}"/>
                </a:ext>
              </a:extLst>
            </p:cNvPr>
            <p:cNvSpPr txBox="1"/>
            <p:nvPr/>
          </p:nvSpPr>
          <p:spPr>
            <a:xfrm>
              <a:off x="3231978" y="2105022"/>
              <a:ext cx="246998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CERN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MOA CERN-INFN-Nikhef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 Chiggiato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TDR ET Vacuum Pipe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0" name="Connettore 2 99">
              <a:extLst>
                <a:ext uri="{FF2B5EF4-FFF2-40B4-BE49-F238E27FC236}">
                  <a16:creationId xmlns:a16="http://schemas.microsoft.com/office/drawing/2014/main" id="{1E5B9262-6975-2CE5-2E04-E382C5C3AE8C}"/>
                </a:ext>
              </a:extLst>
            </p:cNvPr>
            <p:cNvCxnSpPr>
              <a:cxnSpLocks/>
              <a:endCxn id="98" idx="1"/>
            </p:cNvCxnSpPr>
            <p:nvPr/>
          </p:nvCxnSpPr>
          <p:spPr>
            <a:xfrm flipV="1">
              <a:off x="2772115" y="2957432"/>
              <a:ext cx="359161" cy="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CasellaDiTesto 101">
              <a:extLst>
                <a:ext uri="{FF2B5EF4-FFF2-40B4-BE49-F238E27FC236}">
                  <a16:creationId xmlns:a16="http://schemas.microsoft.com/office/drawing/2014/main" id="{51761FB1-159E-9563-E314-9AFF265BA6FB}"/>
                </a:ext>
              </a:extLst>
            </p:cNvPr>
            <p:cNvSpPr txBox="1"/>
            <p:nvPr/>
          </p:nvSpPr>
          <p:spPr>
            <a:xfrm rot="16200000">
              <a:off x="2571703" y="2396383"/>
              <a:ext cx="76335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3" name="Connettore 2 102">
              <a:extLst>
                <a:ext uri="{FF2B5EF4-FFF2-40B4-BE49-F238E27FC236}">
                  <a16:creationId xmlns:a16="http://schemas.microsoft.com/office/drawing/2014/main" id="{E98BD30B-8862-8101-18D1-B162189F97BC}"/>
                </a:ext>
              </a:extLst>
            </p:cNvPr>
            <p:cNvCxnSpPr>
              <a:cxnSpLocks/>
            </p:cNvCxnSpPr>
            <p:nvPr/>
          </p:nvCxnSpPr>
          <p:spPr>
            <a:xfrm flipH="1" flipV="1">
              <a:off x="2773797" y="3122603"/>
              <a:ext cx="359161" cy="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CasellaDiTesto 103">
              <a:extLst>
                <a:ext uri="{FF2B5EF4-FFF2-40B4-BE49-F238E27FC236}">
                  <a16:creationId xmlns:a16="http://schemas.microsoft.com/office/drawing/2014/main" id="{C537808D-0B92-020E-70F6-30ECE0C3A38F}"/>
                </a:ext>
              </a:extLst>
            </p:cNvPr>
            <p:cNvSpPr txBox="1"/>
            <p:nvPr/>
          </p:nvSpPr>
          <p:spPr>
            <a:xfrm rot="16200000">
              <a:off x="2589764" y="3463178"/>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delivering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5" name="Connettore 2 104">
              <a:extLst>
                <a:ext uri="{FF2B5EF4-FFF2-40B4-BE49-F238E27FC236}">
                  <a16:creationId xmlns:a16="http://schemas.microsoft.com/office/drawing/2014/main" id="{3F9741A8-28A4-4972-BAFE-74EEFA738F83}"/>
                </a:ext>
              </a:extLst>
            </p:cNvPr>
            <p:cNvCxnSpPr>
              <a:cxnSpLocks/>
            </p:cNvCxnSpPr>
            <p:nvPr/>
          </p:nvCxnSpPr>
          <p:spPr>
            <a:xfrm>
              <a:off x="5246459" y="5324989"/>
              <a:ext cx="6620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ttore 2 106">
              <a:extLst>
                <a:ext uri="{FF2B5EF4-FFF2-40B4-BE49-F238E27FC236}">
                  <a16:creationId xmlns:a16="http://schemas.microsoft.com/office/drawing/2014/main" id="{B3AC6BF5-0761-D375-8F2B-148739C18833}"/>
                </a:ext>
              </a:extLst>
            </p:cNvPr>
            <p:cNvCxnSpPr>
              <a:cxnSpLocks/>
            </p:cNvCxnSpPr>
            <p:nvPr/>
          </p:nvCxnSpPr>
          <p:spPr>
            <a:xfrm>
              <a:off x="5246458" y="6083272"/>
              <a:ext cx="6620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ttangolo con angoli arrotondati 107">
              <a:extLst>
                <a:ext uri="{FF2B5EF4-FFF2-40B4-BE49-F238E27FC236}">
                  <a16:creationId xmlns:a16="http://schemas.microsoft.com/office/drawing/2014/main" id="{B9CD973A-A6D0-AE4B-140E-3B1ADBA955F3}"/>
                </a:ext>
              </a:extLst>
            </p:cNvPr>
            <p:cNvSpPr/>
            <p:nvPr/>
          </p:nvSpPr>
          <p:spPr>
            <a:xfrm>
              <a:off x="6035233" y="503759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CasellaDiTesto 108">
              <a:extLst>
                <a:ext uri="{FF2B5EF4-FFF2-40B4-BE49-F238E27FC236}">
                  <a16:creationId xmlns:a16="http://schemas.microsoft.com/office/drawing/2014/main" id="{AF3613BB-9E79-EA31-7AFD-4FAD418D1B05}"/>
                </a:ext>
              </a:extLst>
            </p:cNvPr>
            <p:cNvSpPr txBox="1"/>
            <p:nvPr/>
          </p:nvSpPr>
          <p:spPr>
            <a:xfrm>
              <a:off x="5263748" y="5580156"/>
              <a:ext cx="7266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3" name="Connettore a gomito 112">
              <a:extLst>
                <a:ext uri="{FF2B5EF4-FFF2-40B4-BE49-F238E27FC236}">
                  <a16:creationId xmlns:a16="http://schemas.microsoft.com/office/drawing/2014/main" id="{5A618D75-3C0D-D637-D4C6-59973D2A4977}"/>
                </a:ext>
              </a:extLst>
            </p:cNvPr>
            <p:cNvCxnSpPr>
              <a:stCxn id="108" idx="0"/>
              <a:endCxn id="98" idx="2"/>
            </p:cNvCxnSpPr>
            <p:nvPr/>
          </p:nvCxnSpPr>
          <p:spPr>
            <a:xfrm rot="16200000" flipV="1">
              <a:off x="5030768" y="3329329"/>
              <a:ext cx="1123962" cy="2292569"/>
            </a:xfrm>
            <a:prstGeom prst="bentConnector3">
              <a:avLst>
                <a:gd name="adj1" fmla="val 4395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CasellaDiTesto 114">
              <a:extLst>
                <a:ext uri="{FF2B5EF4-FFF2-40B4-BE49-F238E27FC236}">
                  <a16:creationId xmlns:a16="http://schemas.microsoft.com/office/drawing/2014/main" id="{0CDA0D9E-3FA0-3F99-90C8-6121166F8702}"/>
                </a:ext>
              </a:extLst>
            </p:cNvPr>
            <p:cNvSpPr txBox="1"/>
            <p:nvPr/>
          </p:nvSpPr>
          <p:spPr>
            <a:xfrm>
              <a:off x="4510122" y="4050366"/>
              <a:ext cx="11603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&amp; </a:t>
              </a:r>
              <a:r>
                <a:rPr kumimoji="0" lang="it-IT" sz="1200" b="0" i="0" u="none" strike="noStrike" kern="1200" cap="none" spc="0" normalizeH="0" baseline="0" noProof="0" dirty="0" err="1">
                  <a:ln>
                    <a:noFill/>
                  </a:ln>
                  <a:solidFill>
                    <a:prstClr val="black"/>
                  </a:solidFill>
                  <a:effectLst/>
                  <a:uLnTx/>
                  <a:uFillTx/>
                  <a:latin typeface="Calibri" panose="020F0502020204030204"/>
                  <a:ea typeface="+mn-ea"/>
                  <a:cs typeface="+mn-cs"/>
                </a:rPr>
                <a:t>competences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7" name="Connettore a gomito 116">
              <a:extLst>
                <a:ext uri="{FF2B5EF4-FFF2-40B4-BE49-F238E27FC236}">
                  <a16:creationId xmlns:a16="http://schemas.microsoft.com/office/drawing/2014/main" id="{0112FE75-6004-294B-06BF-D479FD19FF6E}"/>
                </a:ext>
              </a:extLst>
            </p:cNvPr>
            <p:cNvCxnSpPr>
              <a:cxnSpLocks/>
              <a:stCxn id="32" idx="1"/>
            </p:cNvCxnSpPr>
            <p:nvPr/>
          </p:nvCxnSpPr>
          <p:spPr>
            <a:xfrm rot="10800000" flipV="1">
              <a:off x="323101" y="955052"/>
              <a:ext cx="205564" cy="92150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CasellaDiTesto 117">
              <a:extLst>
                <a:ext uri="{FF2B5EF4-FFF2-40B4-BE49-F238E27FC236}">
                  <a16:creationId xmlns:a16="http://schemas.microsoft.com/office/drawing/2014/main" id="{74B58A20-CC6B-7355-E45A-59E17B25583F}"/>
                </a:ext>
              </a:extLst>
            </p:cNvPr>
            <p:cNvSpPr txBox="1"/>
            <p:nvPr/>
          </p:nvSpPr>
          <p:spPr>
            <a:xfrm rot="16200000">
              <a:off x="-407324" y="1076203"/>
              <a:ext cx="12121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panose="020F0502020204030204"/>
                  <a:ea typeface="+mn-ea"/>
                  <a:cs typeface="+mn-cs"/>
                </a:rPr>
                <a:t>Policy &amp; monitoring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2" name="Connettore 2 121">
              <a:extLst>
                <a:ext uri="{FF2B5EF4-FFF2-40B4-BE49-F238E27FC236}">
                  <a16:creationId xmlns:a16="http://schemas.microsoft.com/office/drawing/2014/main" id="{A982E7DB-D2BB-ED27-C06F-0688841C50D6}"/>
                </a:ext>
              </a:extLst>
            </p:cNvPr>
            <p:cNvCxnSpPr>
              <a:cxnSpLocks/>
            </p:cNvCxnSpPr>
            <p:nvPr/>
          </p:nvCxnSpPr>
          <p:spPr>
            <a:xfrm flipV="1">
              <a:off x="3975550" y="3935102"/>
              <a:ext cx="0" cy="1008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 name="Gerader Verbinder 4">
            <a:extLst>
              <a:ext uri="{FF2B5EF4-FFF2-40B4-BE49-F238E27FC236}">
                <a16:creationId xmlns:a16="http://schemas.microsoft.com/office/drawing/2014/main" id="{33C1C090-C1F9-4D51-B6F2-34B041E3CBF3}"/>
              </a:ext>
            </a:extLst>
          </p:cNvPr>
          <p:cNvCxnSpPr/>
          <p:nvPr/>
        </p:nvCxnSpPr>
        <p:spPr>
          <a:xfrm flipV="1">
            <a:off x="2772115" y="1805409"/>
            <a:ext cx="0" cy="282929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F27B59DC-E8B8-4843-A4D8-729C80C4CD88}"/>
              </a:ext>
            </a:extLst>
          </p:cNvPr>
          <p:cNvCxnSpPr>
            <a:cxnSpLocks/>
          </p:cNvCxnSpPr>
          <p:nvPr/>
        </p:nvCxnSpPr>
        <p:spPr>
          <a:xfrm>
            <a:off x="2759347" y="4634702"/>
            <a:ext cx="2780703" cy="1"/>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a:xfrm>
            <a:off x="228600" y="0"/>
            <a:ext cx="11025373" cy="643929"/>
          </a:xfrm>
        </p:spPr>
        <p:txBody>
          <a:bodyPr/>
          <a:lstStyle/>
          <a:p>
            <a:r>
              <a:rPr lang="en-US" sz="4000" dirty="0">
                <a:latin typeface="Arial" panose="020B0604020202020204" pitchFamily="34" charset="0"/>
              </a:rPr>
              <a:t>Spokesperson &amp; Deputy (SP &amp; DSP)</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373627" y="1238250"/>
            <a:ext cx="9100312" cy="5016758"/>
          </a:xfrm>
          <a:prstGeom prst="rect">
            <a:avLst/>
          </a:prstGeom>
          <a:noFill/>
        </p:spPr>
        <p:txBody>
          <a:bodyPr wrap="square" rtlCol="0">
            <a:spAutoFit/>
          </a:bodyPr>
          <a:lstStyle/>
          <a:p>
            <a:r>
              <a:rPr lang="en-GB" sz="2000" dirty="0"/>
              <a:t>The ET collaboration is led by the </a:t>
            </a:r>
            <a:r>
              <a:rPr lang="en-GB" sz="2000" b="1" dirty="0"/>
              <a:t>Spokesperson who is the chairperson of the Executive Board </a:t>
            </a:r>
            <a:r>
              <a:rPr lang="en-GB" sz="2000" dirty="0"/>
              <a:t>and is responsible for the scientific and technical direction of the Collaboration, </a:t>
            </a:r>
            <a:br>
              <a:rPr lang="en-GB" sz="2000" dirty="0"/>
            </a:br>
            <a:r>
              <a:rPr lang="en-GB" sz="2000" b="1" dirty="0"/>
              <a:t>following the policies agreed by the Collaboration Board</a:t>
            </a:r>
            <a:r>
              <a:rPr lang="en-GB" sz="2000" dirty="0"/>
              <a:t>. </a:t>
            </a:r>
          </a:p>
          <a:p>
            <a:r>
              <a:rPr lang="en-GB" sz="2000" dirty="0"/>
              <a:t>The Spokesperson is the </a:t>
            </a:r>
            <a:r>
              <a:rPr lang="en-GB" sz="2000" b="1" dirty="0"/>
              <a:t>main representative </a:t>
            </a:r>
            <a:r>
              <a:rPr lang="en-GB" sz="2000" dirty="0"/>
              <a:t>of ET. </a:t>
            </a:r>
          </a:p>
          <a:p>
            <a:r>
              <a:rPr lang="en-GB" sz="2000" dirty="0" err="1"/>
              <a:t>He/She</a:t>
            </a:r>
            <a:r>
              <a:rPr lang="en-GB" sz="2000" dirty="0"/>
              <a:t> interacts with the ET Project Directorate, with the international physics community and the public. </a:t>
            </a:r>
          </a:p>
          <a:p>
            <a:r>
              <a:rPr lang="en-GB" sz="2000" dirty="0"/>
              <a:t>The SP and DSP is </a:t>
            </a:r>
            <a:r>
              <a:rPr lang="en-GB" sz="2000" b="1" dirty="0"/>
              <a:t>elected by the Collaboration Board for a three-year term</a:t>
            </a:r>
            <a:r>
              <a:rPr lang="en-GB" sz="2000" dirty="0"/>
              <a:t>.</a:t>
            </a:r>
          </a:p>
          <a:p>
            <a:r>
              <a:rPr lang="en-GB" sz="2000" dirty="0"/>
              <a:t>The election timing, procedure, and rules will be set by the Election Committee. </a:t>
            </a:r>
          </a:p>
          <a:p>
            <a:r>
              <a:rPr lang="en-GB" sz="2000" dirty="0"/>
              <a:t>When standing for election, SP candidates must nominate a DSP. The SP and DSP team shall be elected jointly to ensure optimal cooperation between SP and DSP. </a:t>
            </a:r>
          </a:p>
          <a:p>
            <a:endParaRPr lang="en-GB" sz="2000" dirty="0"/>
          </a:p>
          <a:p>
            <a:r>
              <a:rPr lang="en-GB" sz="2000" dirty="0"/>
              <a:t>Each ET member can be elected for the office of </a:t>
            </a:r>
            <a:r>
              <a:rPr lang="en-GB" sz="2000" b="1" dirty="0"/>
              <a:t>SP at most twice, but not in consecutive election periods. </a:t>
            </a:r>
            <a:r>
              <a:rPr lang="en-GB" sz="2000" dirty="0"/>
              <a:t>A DSP may stand for election as SP in the election period following his/her term as DSP. In this case, the former SP cannot be nominated as DSP.</a:t>
            </a:r>
          </a:p>
        </p:txBody>
      </p:sp>
    </p:spTree>
    <p:extLst>
      <p:ext uri="{BB962C8B-B14F-4D97-AF65-F5344CB8AC3E}">
        <p14:creationId xmlns:p14="http://schemas.microsoft.com/office/powerpoint/2010/main" val="11154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Specific Boards</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328509" y="1201864"/>
            <a:ext cx="4257941" cy="3139321"/>
          </a:xfrm>
          <a:prstGeom prst="rect">
            <a:avLst/>
          </a:prstGeom>
          <a:noFill/>
        </p:spPr>
        <p:txBody>
          <a:bodyPr wrap="square" rtlCol="0">
            <a:spAutoFit/>
          </a:bodyPr>
          <a:lstStyle/>
          <a:p>
            <a:r>
              <a:rPr lang="de-DE" dirty="0"/>
              <a:t>The </a:t>
            </a:r>
            <a:r>
              <a:rPr lang="de-DE" b="1" dirty="0" err="1"/>
              <a:t>mandates</a:t>
            </a:r>
            <a:r>
              <a:rPr lang="de-DE" b="1" dirty="0"/>
              <a:t>, </a:t>
            </a:r>
            <a:r>
              <a:rPr lang="de-DE" b="1" dirty="0" err="1"/>
              <a:t>policies</a:t>
            </a:r>
            <a:r>
              <a:rPr lang="de-DE" b="1" dirty="0"/>
              <a:t> and </a:t>
            </a:r>
            <a:r>
              <a:rPr lang="de-DE" b="1" dirty="0" err="1"/>
              <a:t>procedures</a:t>
            </a:r>
            <a:r>
              <a:rPr lang="de-DE" b="1" dirty="0"/>
              <a:t> </a:t>
            </a:r>
          </a:p>
          <a:p>
            <a:r>
              <a:rPr lang="de-DE" dirty="0" err="1"/>
              <a:t>for</a:t>
            </a:r>
            <a:r>
              <a:rPr lang="de-DE" dirty="0"/>
              <a:t> </a:t>
            </a:r>
            <a:r>
              <a:rPr lang="de-DE" b="1" dirty="0"/>
              <a:t>all </a:t>
            </a:r>
            <a:r>
              <a:rPr lang="de-DE" b="1" dirty="0" err="1"/>
              <a:t>components</a:t>
            </a:r>
            <a:r>
              <a:rPr lang="de-DE" b="1" dirty="0"/>
              <a:t> </a:t>
            </a:r>
            <a:r>
              <a:rPr lang="de-DE" b="1" dirty="0" err="1"/>
              <a:t>of</a:t>
            </a:r>
            <a:r>
              <a:rPr lang="de-DE" b="1" dirty="0"/>
              <a:t> </a:t>
            </a:r>
            <a:r>
              <a:rPr lang="de-DE" b="1" dirty="0" err="1"/>
              <a:t>the</a:t>
            </a:r>
            <a:r>
              <a:rPr lang="de-DE" b="1" dirty="0"/>
              <a:t> </a:t>
            </a:r>
            <a:r>
              <a:rPr lang="de-DE" b="1" dirty="0" err="1"/>
              <a:t>Collaboration</a:t>
            </a:r>
            <a:r>
              <a:rPr lang="de-DE" b="1" dirty="0"/>
              <a:t>  </a:t>
            </a:r>
          </a:p>
          <a:p>
            <a:r>
              <a:rPr lang="de-DE" dirty="0"/>
              <a:t>(Boards, </a:t>
            </a:r>
            <a:r>
              <a:rPr lang="de-DE" dirty="0" err="1"/>
              <a:t>committees</a:t>
            </a:r>
            <a:r>
              <a:rPr lang="de-DE" dirty="0"/>
              <a:t>, etc.) </a:t>
            </a:r>
          </a:p>
          <a:p>
            <a:r>
              <a:rPr lang="de-DE" dirty="0" err="1"/>
              <a:t>are</a:t>
            </a:r>
            <a:r>
              <a:rPr lang="de-DE" dirty="0"/>
              <a:t> </a:t>
            </a:r>
            <a:r>
              <a:rPr lang="de-DE" b="1" dirty="0" err="1"/>
              <a:t>included</a:t>
            </a:r>
            <a:r>
              <a:rPr lang="de-DE" b="1" dirty="0"/>
              <a:t> in </a:t>
            </a:r>
            <a:r>
              <a:rPr lang="de-DE" b="1" dirty="0" err="1"/>
              <a:t>the</a:t>
            </a:r>
            <a:r>
              <a:rPr lang="de-DE" b="1" dirty="0"/>
              <a:t> </a:t>
            </a:r>
            <a:r>
              <a:rPr lang="de-DE" b="1" dirty="0" err="1"/>
              <a:t>Bylaws</a:t>
            </a:r>
            <a:r>
              <a:rPr lang="de-DE" b="1" dirty="0"/>
              <a:t> </a:t>
            </a:r>
            <a:r>
              <a:rPr lang="de-DE" dirty="0"/>
              <a:t>and </a:t>
            </a:r>
          </a:p>
          <a:p>
            <a:r>
              <a:rPr lang="de-DE" dirty="0"/>
              <a:t>will </a:t>
            </a:r>
            <a:r>
              <a:rPr lang="de-DE" b="1" dirty="0" err="1"/>
              <a:t>regularly</a:t>
            </a:r>
            <a:r>
              <a:rPr lang="de-DE" b="1" dirty="0"/>
              <a:t> </a:t>
            </a:r>
            <a:r>
              <a:rPr lang="de-DE" b="1" dirty="0" err="1"/>
              <a:t>be</a:t>
            </a:r>
            <a:r>
              <a:rPr lang="de-DE" b="1" dirty="0"/>
              <a:t> </a:t>
            </a:r>
            <a:r>
              <a:rPr lang="de-DE" b="1" dirty="0" err="1"/>
              <a:t>updated</a:t>
            </a:r>
            <a:r>
              <a:rPr lang="de-DE" dirty="0"/>
              <a:t>.</a:t>
            </a:r>
          </a:p>
          <a:p>
            <a:r>
              <a:rPr lang="de-DE" dirty="0" err="1"/>
              <a:t>Currently</a:t>
            </a:r>
            <a:r>
              <a:rPr lang="de-DE" dirty="0"/>
              <a:t>, </a:t>
            </a:r>
            <a:r>
              <a:rPr lang="de-DE" dirty="0" err="1"/>
              <a:t>four</a:t>
            </a:r>
            <a:r>
              <a:rPr lang="de-DE" dirty="0"/>
              <a:t> </a:t>
            </a:r>
            <a:r>
              <a:rPr lang="de-DE" dirty="0" err="1"/>
              <a:t>Specific</a:t>
            </a:r>
            <a:r>
              <a:rPr lang="de-DE" dirty="0"/>
              <a:t> Boards </a:t>
            </a:r>
            <a:r>
              <a:rPr lang="de-DE" dirty="0" err="1"/>
              <a:t>are</a:t>
            </a:r>
            <a:r>
              <a:rPr lang="de-DE" dirty="0"/>
              <a:t> </a:t>
            </a:r>
            <a:r>
              <a:rPr lang="de-DE" dirty="0" err="1"/>
              <a:t>defined</a:t>
            </a:r>
            <a:r>
              <a:rPr lang="de-DE" dirty="0"/>
              <a:t>:</a:t>
            </a:r>
          </a:p>
          <a:p>
            <a:pPr marL="285750" indent="-285750">
              <a:buFont typeface="Arial" panose="020B0604020202020204" pitchFamily="34" charset="0"/>
              <a:buChar char="•"/>
            </a:pPr>
            <a:r>
              <a:rPr lang="de-DE" dirty="0"/>
              <a:t>Instrument Science Board</a:t>
            </a:r>
          </a:p>
          <a:p>
            <a:pPr marL="285750" indent="-285750">
              <a:buFont typeface="Arial" panose="020B0604020202020204" pitchFamily="34" charset="0"/>
              <a:buChar char="•"/>
            </a:pPr>
            <a:r>
              <a:rPr lang="de-DE" dirty="0" err="1"/>
              <a:t>Observational</a:t>
            </a:r>
            <a:r>
              <a:rPr lang="de-DE" dirty="0"/>
              <a:t> Science Board</a:t>
            </a:r>
          </a:p>
          <a:p>
            <a:pPr marL="285750" indent="-285750">
              <a:buFont typeface="Arial" panose="020B0604020202020204" pitchFamily="34" charset="0"/>
              <a:buChar char="•"/>
            </a:pPr>
            <a:r>
              <a:rPr lang="de-DE" dirty="0"/>
              <a:t>Electronics </a:t>
            </a:r>
            <a:r>
              <a:rPr lang="de-DE" dirty="0" err="1"/>
              <a:t>infrastructure</a:t>
            </a:r>
            <a:r>
              <a:rPr lang="de-DE" dirty="0"/>
              <a:t> Board</a:t>
            </a:r>
          </a:p>
          <a:p>
            <a:pPr marL="285750" indent="-285750">
              <a:buFont typeface="Arial" panose="020B0604020202020204" pitchFamily="34" charset="0"/>
              <a:buChar char="•"/>
            </a:pPr>
            <a:r>
              <a:rPr lang="de-DE" dirty="0"/>
              <a:t>Site </a:t>
            </a:r>
            <a:r>
              <a:rPr lang="de-DE" dirty="0" err="1"/>
              <a:t>Characterisation</a:t>
            </a:r>
            <a:r>
              <a:rPr lang="de-DE" dirty="0"/>
              <a:t> Board</a:t>
            </a:r>
          </a:p>
          <a:p>
            <a:endParaRPr lang="de-DE" dirty="0"/>
          </a:p>
        </p:txBody>
      </p:sp>
      <p:grpSp>
        <p:nvGrpSpPr>
          <p:cNvPr id="4" name="Gruppieren 3">
            <a:extLst>
              <a:ext uri="{FF2B5EF4-FFF2-40B4-BE49-F238E27FC236}">
                <a16:creationId xmlns:a16="http://schemas.microsoft.com/office/drawing/2014/main" id="{6A49815E-6709-4BC4-B4A8-66FCA110C6DC}"/>
              </a:ext>
            </a:extLst>
          </p:cNvPr>
          <p:cNvGrpSpPr/>
          <p:nvPr/>
        </p:nvGrpSpPr>
        <p:grpSpPr>
          <a:xfrm>
            <a:off x="4685122" y="1178352"/>
            <a:ext cx="7307605" cy="5479328"/>
            <a:chOff x="189420" y="961750"/>
            <a:chExt cx="6182227" cy="4913416"/>
          </a:xfrm>
        </p:grpSpPr>
        <p:sp>
          <p:nvSpPr>
            <p:cNvPr id="5" name="Figura a mano libera: forma 47">
              <a:extLst>
                <a:ext uri="{FF2B5EF4-FFF2-40B4-BE49-F238E27FC236}">
                  <a16:creationId xmlns:a16="http://schemas.microsoft.com/office/drawing/2014/main" id="{5610A9FA-B758-4F8D-B9F9-7571ADE39032}"/>
                </a:ext>
              </a:extLst>
            </p:cNvPr>
            <p:cNvSpPr/>
            <p:nvPr/>
          </p:nvSpPr>
          <p:spPr>
            <a:xfrm>
              <a:off x="189420" y="982834"/>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6" name="Rettangolo con angoli arrotondati 2">
              <a:extLst>
                <a:ext uri="{FF2B5EF4-FFF2-40B4-BE49-F238E27FC236}">
                  <a16:creationId xmlns:a16="http://schemas.microsoft.com/office/drawing/2014/main" id="{8F8379A6-7808-47B7-BC69-6313BC30CA7A}"/>
                </a:ext>
              </a:extLst>
            </p:cNvPr>
            <p:cNvSpPr/>
            <p:nvPr/>
          </p:nvSpPr>
          <p:spPr>
            <a:xfrm>
              <a:off x="3998186" y="1484185"/>
              <a:ext cx="1944679"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ttangolo con angoli arrotondati 49">
              <a:extLst>
                <a:ext uri="{FF2B5EF4-FFF2-40B4-BE49-F238E27FC236}">
                  <a16:creationId xmlns:a16="http://schemas.microsoft.com/office/drawing/2014/main" id="{64649317-9F99-4A1B-BEAD-727500A6EA86}"/>
                </a:ext>
              </a:extLst>
            </p:cNvPr>
            <p:cNvSpPr/>
            <p:nvPr/>
          </p:nvSpPr>
          <p:spPr>
            <a:xfrm>
              <a:off x="984281" y="1521930"/>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ttangolo con angoli arrotondati 53">
              <a:extLst>
                <a:ext uri="{FF2B5EF4-FFF2-40B4-BE49-F238E27FC236}">
                  <a16:creationId xmlns:a16="http://schemas.microsoft.com/office/drawing/2014/main" id="{F6A33C02-7DCE-4C77-BE4D-2A1503A38DB5}"/>
                </a:ext>
              </a:extLst>
            </p:cNvPr>
            <p:cNvSpPr/>
            <p:nvPr/>
          </p:nvSpPr>
          <p:spPr>
            <a:xfrm>
              <a:off x="343095" y="2717268"/>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igura a mano libera: forma 54">
              <a:extLst>
                <a:ext uri="{FF2B5EF4-FFF2-40B4-BE49-F238E27FC236}">
                  <a16:creationId xmlns:a16="http://schemas.microsoft.com/office/drawing/2014/main" id="{350A59DC-C7FA-4A8C-A636-C0A73E00AF04}"/>
                </a:ext>
              </a:extLst>
            </p:cNvPr>
            <p:cNvSpPr/>
            <p:nvPr/>
          </p:nvSpPr>
          <p:spPr>
            <a:xfrm>
              <a:off x="252252" y="4029642"/>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0" name="CasellaDiTesto 15">
              <a:extLst>
                <a:ext uri="{FF2B5EF4-FFF2-40B4-BE49-F238E27FC236}">
                  <a16:creationId xmlns:a16="http://schemas.microsoft.com/office/drawing/2014/main" id="{FB903BDE-9E9C-4B6A-8139-CE8FC0765C98}"/>
                </a:ext>
              </a:extLst>
            </p:cNvPr>
            <p:cNvSpPr txBox="1"/>
            <p:nvPr/>
          </p:nvSpPr>
          <p:spPr>
            <a:xfrm>
              <a:off x="2206466" y="961750"/>
              <a:ext cx="2228407" cy="4691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ET Collaboration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con angoli arrotondati 55">
              <a:extLst>
                <a:ext uri="{FF2B5EF4-FFF2-40B4-BE49-F238E27FC236}">
                  <a16:creationId xmlns:a16="http://schemas.microsoft.com/office/drawing/2014/main" id="{B0F8CC0F-825B-4EB1-A7CA-15FF1F7BB31D}"/>
                </a:ext>
              </a:extLst>
            </p:cNvPr>
            <p:cNvSpPr/>
            <p:nvPr/>
          </p:nvSpPr>
          <p:spPr>
            <a:xfrm>
              <a:off x="1820966" y="438442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4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4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ttangolo con angoli arrotondati 57">
              <a:extLst>
                <a:ext uri="{FF2B5EF4-FFF2-40B4-BE49-F238E27FC236}">
                  <a16:creationId xmlns:a16="http://schemas.microsoft.com/office/drawing/2014/main" id="{847A93A6-F755-40AF-879E-6E3A148AC1FE}"/>
                </a:ext>
              </a:extLst>
            </p:cNvPr>
            <p:cNvSpPr/>
            <p:nvPr/>
          </p:nvSpPr>
          <p:spPr>
            <a:xfrm>
              <a:off x="3295207" y="437858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ttangolo con angoli arrotondati 58">
              <a:extLst>
                <a:ext uri="{FF2B5EF4-FFF2-40B4-BE49-F238E27FC236}">
                  <a16:creationId xmlns:a16="http://schemas.microsoft.com/office/drawing/2014/main" id="{4D2D4FB7-D4B4-4468-9869-199859CADE88}"/>
                </a:ext>
              </a:extLst>
            </p:cNvPr>
            <p:cNvSpPr/>
            <p:nvPr/>
          </p:nvSpPr>
          <p:spPr>
            <a:xfrm>
              <a:off x="4769449" y="437858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4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ttangolo con angoli arrotondati 59">
              <a:extLst>
                <a:ext uri="{FF2B5EF4-FFF2-40B4-BE49-F238E27FC236}">
                  <a16:creationId xmlns:a16="http://schemas.microsoft.com/office/drawing/2014/main" id="{597A6784-CFEE-40A2-A786-0152C5E9E60F}"/>
                </a:ext>
              </a:extLst>
            </p:cNvPr>
            <p:cNvSpPr/>
            <p:nvPr/>
          </p:nvSpPr>
          <p:spPr>
            <a:xfrm>
              <a:off x="4621518" y="2749788"/>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ttore 2 38">
              <a:extLst>
                <a:ext uri="{FF2B5EF4-FFF2-40B4-BE49-F238E27FC236}">
                  <a16:creationId xmlns:a16="http://schemas.microsoft.com/office/drawing/2014/main" id="{E4AD3FD6-099B-4114-B515-7E8EC00CD110}"/>
                </a:ext>
              </a:extLst>
            </p:cNvPr>
            <p:cNvCxnSpPr/>
            <p:nvPr/>
          </p:nvCxnSpPr>
          <p:spPr>
            <a:xfrm flipH="1">
              <a:off x="2709458" y="1814311"/>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60">
              <a:extLst>
                <a:ext uri="{FF2B5EF4-FFF2-40B4-BE49-F238E27FC236}">
                  <a16:creationId xmlns:a16="http://schemas.microsoft.com/office/drawing/2014/main" id="{3D25B9E2-DE65-4C5C-90F9-8395D1C57612}"/>
                </a:ext>
              </a:extLst>
            </p:cNvPr>
            <p:cNvCxnSpPr>
              <a:cxnSpLocks/>
            </p:cNvCxnSpPr>
            <p:nvPr/>
          </p:nvCxnSpPr>
          <p:spPr>
            <a:xfrm>
              <a:off x="2781685" y="198854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39">
              <a:extLst>
                <a:ext uri="{FF2B5EF4-FFF2-40B4-BE49-F238E27FC236}">
                  <a16:creationId xmlns:a16="http://schemas.microsoft.com/office/drawing/2014/main" id="{270012B2-738C-4A45-B18A-082D59C061CF}"/>
                </a:ext>
              </a:extLst>
            </p:cNvPr>
            <p:cNvSpPr txBox="1"/>
            <p:nvPr/>
          </p:nvSpPr>
          <p:spPr>
            <a:xfrm>
              <a:off x="2779709" y="1472344"/>
              <a:ext cx="992965" cy="3863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61">
              <a:extLst>
                <a:ext uri="{FF2B5EF4-FFF2-40B4-BE49-F238E27FC236}">
                  <a16:creationId xmlns:a16="http://schemas.microsoft.com/office/drawing/2014/main" id="{4BAFBE1E-932F-4E42-B13D-7493BFD96CC9}"/>
                </a:ext>
              </a:extLst>
            </p:cNvPr>
            <p:cNvSpPr txBox="1"/>
            <p:nvPr/>
          </p:nvSpPr>
          <p:spPr>
            <a:xfrm>
              <a:off x="2931866" y="1996905"/>
              <a:ext cx="726681"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Connettore 2 62">
              <a:extLst>
                <a:ext uri="{FF2B5EF4-FFF2-40B4-BE49-F238E27FC236}">
                  <a16:creationId xmlns:a16="http://schemas.microsoft.com/office/drawing/2014/main" id="{40AB07D2-FC6C-4DF8-B317-00257D736DC0}"/>
                </a:ext>
              </a:extLst>
            </p:cNvPr>
            <p:cNvCxnSpPr>
              <a:cxnSpLocks/>
            </p:cNvCxnSpPr>
            <p:nvPr/>
          </p:nvCxnSpPr>
          <p:spPr>
            <a:xfrm>
              <a:off x="1504425" y="2279836"/>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64">
              <a:extLst>
                <a:ext uri="{FF2B5EF4-FFF2-40B4-BE49-F238E27FC236}">
                  <a16:creationId xmlns:a16="http://schemas.microsoft.com/office/drawing/2014/main" id="{2E228EEF-BC57-49E9-8232-02BECC55BEFD}"/>
                </a:ext>
              </a:extLst>
            </p:cNvPr>
            <p:cNvSpPr txBox="1"/>
            <p:nvPr/>
          </p:nvSpPr>
          <p:spPr>
            <a:xfrm>
              <a:off x="908684" y="2353532"/>
              <a:ext cx="726681"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65">
              <a:extLst>
                <a:ext uri="{FF2B5EF4-FFF2-40B4-BE49-F238E27FC236}">
                  <a16:creationId xmlns:a16="http://schemas.microsoft.com/office/drawing/2014/main" id="{12A6365E-F854-4B98-B9B4-EF377472316B}"/>
                </a:ext>
              </a:extLst>
            </p:cNvPr>
            <p:cNvSpPr txBox="1"/>
            <p:nvPr/>
          </p:nvSpPr>
          <p:spPr>
            <a:xfrm>
              <a:off x="2554987" y="4002092"/>
              <a:ext cx="1487685" cy="3587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2 66">
              <a:extLst>
                <a:ext uri="{FF2B5EF4-FFF2-40B4-BE49-F238E27FC236}">
                  <a16:creationId xmlns:a16="http://schemas.microsoft.com/office/drawing/2014/main" id="{B78E3DD0-B95D-45EE-B390-E6681239440C}"/>
                </a:ext>
              </a:extLst>
            </p:cNvPr>
            <p:cNvCxnSpPr>
              <a:cxnSpLocks/>
            </p:cNvCxnSpPr>
            <p:nvPr/>
          </p:nvCxnSpPr>
          <p:spPr>
            <a:xfrm>
              <a:off x="1236231" y="351772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69">
              <a:extLst>
                <a:ext uri="{FF2B5EF4-FFF2-40B4-BE49-F238E27FC236}">
                  <a16:creationId xmlns:a16="http://schemas.microsoft.com/office/drawing/2014/main" id="{C156D9D8-17E0-4AFF-B6A5-E123F4934406}"/>
                </a:ext>
              </a:extLst>
            </p:cNvPr>
            <p:cNvSpPr txBox="1"/>
            <p:nvPr/>
          </p:nvSpPr>
          <p:spPr>
            <a:xfrm>
              <a:off x="1258014" y="3541109"/>
              <a:ext cx="726681" cy="386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Connettore 2 70">
              <a:extLst>
                <a:ext uri="{FF2B5EF4-FFF2-40B4-BE49-F238E27FC236}">
                  <a16:creationId xmlns:a16="http://schemas.microsoft.com/office/drawing/2014/main" id="{B49EEDFF-B681-42E5-B34E-D7A107DEA4C3}"/>
                </a:ext>
              </a:extLst>
            </p:cNvPr>
            <p:cNvCxnSpPr>
              <a:cxnSpLocks/>
            </p:cNvCxnSpPr>
            <p:nvPr/>
          </p:nvCxnSpPr>
          <p:spPr>
            <a:xfrm>
              <a:off x="5077582" y="235631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71">
              <a:extLst>
                <a:ext uri="{FF2B5EF4-FFF2-40B4-BE49-F238E27FC236}">
                  <a16:creationId xmlns:a16="http://schemas.microsoft.com/office/drawing/2014/main" id="{16E8F991-422A-4DB6-8B9C-31CB6D2AD221}"/>
                </a:ext>
              </a:extLst>
            </p:cNvPr>
            <p:cNvSpPr txBox="1"/>
            <p:nvPr/>
          </p:nvSpPr>
          <p:spPr>
            <a:xfrm>
              <a:off x="4324326" y="2404749"/>
              <a:ext cx="726681"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ttore 2 72">
              <a:extLst>
                <a:ext uri="{FF2B5EF4-FFF2-40B4-BE49-F238E27FC236}">
                  <a16:creationId xmlns:a16="http://schemas.microsoft.com/office/drawing/2014/main" id="{8C41342E-C788-42BE-B595-FCBB7E3332A7}"/>
                </a:ext>
              </a:extLst>
            </p:cNvPr>
            <p:cNvCxnSpPr>
              <a:cxnSpLocks/>
            </p:cNvCxnSpPr>
            <p:nvPr/>
          </p:nvCxnSpPr>
          <p:spPr>
            <a:xfrm flipV="1">
              <a:off x="5282233" y="231220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73">
              <a:extLst>
                <a:ext uri="{FF2B5EF4-FFF2-40B4-BE49-F238E27FC236}">
                  <a16:creationId xmlns:a16="http://schemas.microsoft.com/office/drawing/2014/main" id="{5F0A63A7-4BF8-4676-B995-F4909972190D}"/>
                </a:ext>
              </a:extLst>
            </p:cNvPr>
            <p:cNvSpPr txBox="1"/>
            <p:nvPr/>
          </p:nvSpPr>
          <p:spPr>
            <a:xfrm>
              <a:off x="5361274" y="2402143"/>
              <a:ext cx="726681"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Connettore 2 74">
              <a:extLst>
                <a:ext uri="{FF2B5EF4-FFF2-40B4-BE49-F238E27FC236}">
                  <a16:creationId xmlns:a16="http://schemas.microsoft.com/office/drawing/2014/main" id="{823EEC11-8AE6-4217-B62A-DCBBFBF95B18}"/>
                </a:ext>
              </a:extLst>
            </p:cNvPr>
            <p:cNvCxnSpPr>
              <a:cxnSpLocks/>
            </p:cNvCxnSpPr>
            <p:nvPr/>
          </p:nvCxnSpPr>
          <p:spPr>
            <a:xfrm>
              <a:off x="2188971" y="2419550"/>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75">
              <a:extLst>
                <a:ext uri="{FF2B5EF4-FFF2-40B4-BE49-F238E27FC236}">
                  <a16:creationId xmlns:a16="http://schemas.microsoft.com/office/drawing/2014/main" id="{42A7897E-8C41-4F56-8646-CD79A5738A9F}"/>
                </a:ext>
              </a:extLst>
            </p:cNvPr>
            <p:cNvCxnSpPr>
              <a:cxnSpLocks/>
            </p:cNvCxnSpPr>
            <p:nvPr/>
          </p:nvCxnSpPr>
          <p:spPr>
            <a:xfrm flipV="1">
              <a:off x="2477893" y="2419550"/>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78">
              <a:extLst>
                <a:ext uri="{FF2B5EF4-FFF2-40B4-BE49-F238E27FC236}">
                  <a16:creationId xmlns:a16="http://schemas.microsoft.com/office/drawing/2014/main" id="{92BE33B4-6475-4D9C-A1F8-2BCFE2A567AB}"/>
                </a:ext>
              </a:extLst>
            </p:cNvPr>
            <p:cNvSpPr txBox="1"/>
            <p:nvPr/>
          </p:nvSpPr>
          <p:spPr>
            <a:xfrm rot="5400000">
              <a:off x="1930957" y="3098255"/>
              <a:ext cx="726681" cy="221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CasellaDiTesto 79">
              <a:extLst>
                <a:ext uri="{FF2B5EF4-FFF2-40B4-BE49-F238E27FC236}">
                  <a16:creationId xmlns:a16="http://schemas.microsoft.com/office/drawing/2014/main" id="{6DD749F3-F542-4050-8D5E-5C7487AA06D3}"/>
                </a:ext>
              </a:extLst>
            </p:cNvPr>
            <p:cNvSpPr txBox="1"/>
            <p:nvPr/>
          </p:nvSpPr>
          <p:spPr>
            <a:xfrm rot="5400000">
              <a:off x="2258343" y="3084671"/>
              <a:ext cx="726681" cy="221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Connettore 2 80">
              <a:extLst>
                <a:ext uri="{FF2B5EF4-FFF2-40B4-BE49-F238E27FC236}">
                  <a16:creationId xmlns:a16="http://schemas.microsoft.com/office/drawing/2014/main" id="{A01BE53D-0EB8-41EA-B0F3-18919BD34F9C}"/>
                </a:ext>
              </a:extLst>
            </p:cNvPr>
            <p:cNvCxnSpPr>
              <a:cxnSpLocks/>
            </p:cNvCxnSpPr>
            <p:nvPr/>
          </p:nvCxnSpPr>
          <p:spPr>
            <a:xfrm flipV="1">
              <a:off x="5335358" y="356710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81">
              <a:extLst>
                <a:ext uri="{FF2B5EF4-FFF2-40B4-BE49-F238E27FC236}">
                  <a16:creationId xmlns:a16="http://schemas.microsoft.com/office/drawing/2014/main" id="{1F1C7859-856A-4E02-975E-CA43E59AFEB8}"/>
                </a:ext>
              </a:extLst>
            </p:cNvPr>
            <p:cNvCxnSpPr>
              <a:cxnSpLocks/>
            </p:cNvCxnSpPr>
            <p:nvPr/>
          </p:nvCxnSpPr>
          <p:spPr>
            <a:xfrm>
              <a:off x="5130707" y="357463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82">
              <a:extLst>
                <a:ext uri="{FF2B5EF4-FFF2-40B4-BE49-F238E27FC236}">
                  <a16:creationId xmlns:a16="http://schemas.microsoft.com/office/drawing/2014/main" id="{E4D7F03A-F6D4-48BD-9954-69CB433948D5}"/>
                </a:ext>
              </a:extLst>
            </p:cNvPr>
            <p:cNvSpPr txBox="1"/>
            <p:nvPr/>
          </p:nvSpPr>
          <p:spPr>
            <a:xfrm>
              <a:off x="5359143" y="3618192"/>
              <a:ext cx="960882"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sellaDiTesto 83">
              <a:extLst>
                <a:ext uri="{FF2B5EF4-FFF2-40B4-BE49-F238E27FC236}">
                  <a16:creationId xmlns:a16="http://schemas.microsoft.com/office/drawing/2014/main" id="{915E491F-87A3-4677-9D5D-BDF8215B1ED2}"/>
                </a:ext>
              </a:extLst>
            </p:cNvPr>
            <p:cNvSpPr txBox="1"/>
            <p:nvPr/>
          </p:nvSpPr>
          <p:spPr>
            <a:xfrm>
              <a:off x="4283309" y="3630226"/>
              <a:ext cx="960882" cy="234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ttangolo con angoli arrotondati 107">
              <a:extLst>
                <a:ext uri="{FF2B5EF4-FFF2-40B4-BE49-F238E27FC236}">
                  <a16:creationId xmlns:a16="http://schemas.microsoft.com/office/drawing/2014/main" id="{1F0AA6BC-D0C8-4ADC-9120-B7AB65CEF4C9}"/>
                </a:ext>
              </a:extLst>
            </p:cNvPr>
            <p:cNvSpPr/>
            <p:nvPr/>
          </p:nvSpPr>
          <p:spPr>
            <a:xfrm>
              <a:off x="358333" y="438898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4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2763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Services &amp; Standards Board</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1193669"/>
            <a:ext cx="10040056" cy="4708981"/>
          </a:xfrm>
          <a:prstGeom prst="rect">
            <a:avLst/>
          </a:prstGeom>
          <a:noFill/>
        </p:spPr>
        <p:txBody>
          <a:bodyPr wrap="none" rtlCol="0">
            <a:spAutoFit/>
          </a:bodyPr>
          <a:lstStyle/>
          <a:p>
            <a:r>
              <a:rPr lang="de-DE" sz="2400" dirty="0" err="1"/>
              <a:t>Currently</a:t>
            </a:r>
            <a:r>
              <a:rPr lang="de-DE" sz="2400" dirty="0"/>
              <a:t> </a:t>
            </a:r>
            <a:r>
              <a:rPr lang="de-DE" sz="2400" dirty="0" err="1"/>
              <a:t>the</a:t>
            </a:r>
            <a:r>
              <a:rPr lang="de-DE" sz="2400" dirty="0"/>
              <a:t> </a:t>
            </a:r>
            <a:r>
              <a:rPr lang="de-DE" sz="2400" dirty="0" err="1"/>
              <a:t>Bylaws</a:t>
            </a:r>
            <a:r>
              <a:rPr lang="de-DE" sz="2400" dirty="0"/>
              <a:t> </a:t>
            </a:r>
            <a:r>
              <a:rPr lang="de-DE" sz="2400" dirty="0" err="1"/>
              <a:t>contain</a:t>
            </a:r>
            <a:r>
              <a:rPr lang="de-DE" sz="2400" dirty="0"/>
              <a:t> a possible </a:t>
            </a:r>
            <a:r>
              <a:rPr lang="de-DE" sz="2400" dirty="0" err="1"/>
              <a:t>structure</a:t>
            </a:r>
            <a:r>
              <a:rPr lang="de-DE" sz="2400" dirty="0"/>
              <a:t> </a:t>
            </a:r>
            <a:r>
              <a:rPr lang="de-DE" sz="2400" dirty="0" err="1"/>
              <a:t>to</a:t>
            </a:r>
            <a:r>
              <a:rPr lang="de-DE" sz="2400" dirty="0"/>
              <a:t> </a:t>
            </a:r>
            <a:r>
              <a:rPr lang="de-DE" sz="2400" dirty="0" err="1"/>
              <a:t>build</a:t>
            </a:r>
            <a:r>
              <a:rPr lang="de-DE" sz="2400" dirty="0"/>
              <a:t> on and </a:t>
            </a:r>
            <a:r>
              <a:rPr lang="de-DE" sz="2400" dirty="0" err="1"/>
              <a:t>detail</a:t>
            </a:r>
            <a:r>
              <a:rPr lang="de-DE" sz="2400" dirty="0"/>
              <a:t> </a:t>
            </a:r>
            <a:r>
              <a:rPr lang="de-DE" sz="2400" dirty="0" err="1"/>
              <a:t>further</a:t>
            </a:r>
            <a:r>
              <a:rPr lang="de-DE" sz="2400" dirty="0"/>
              <a:t>:</a:t>
            </a:r>
          </a:p>
          <a:p>
            <a:r>
              <a:rPr lang="de-DE" sz="2400" dirty="0"/>
              <a:t> </a:t>
            </a:r>
          </a:p>
          <a:p>
            <a:pPr marL="342900" indent="-342900">
              <a:buFont typeface="Symbol" panose="05050102010706020507" pitchFamily="18" charset="2"/>
              <a:buChar char="-"/>
            </a:pPr>
            <a:r>
              <a:rPr lang="de-DE" sz="2400" dirty="0"/>
              <a:t>Core </a:t>
            </a:r>
            <a:r>
              <a:rPr lang="de-DE" sz="2400" dirty="0" err="1"/>
              <a:t>Program</a:t>
            </a:r>
            <a:r>
              <a:rPr lang="de-DE" sz="2400" dirty="0"/>
              <a:t> Committee (CPC)</a:t>
            </a:r>
          </a:p>
          <a:p>
            <a:pPr marL="342900" indent="-342900">
              <a:buFont typeface="Symbol" panose="05050102010706020507" pitchFamily="18" charset="2"/>
              <a:buChar char="-"/>
            </a:pPr>
            <a:r>
              <a:rPr lang="de-DE" sz="2400" dirty="0"/>
              <a:t>Early Career </a:t>
            </a:r>
            <a:r>
              <a:rPr lang="de-DE" sz="2400" dirty="0" err="1"/>
              <a:t>Scientists</a:t>
            </a:r>
            <a:r>
              <a:rPr lang="de-DE" sz="2400" dirty="0"/>
              <a:t> Support Committee (ECSS) </a:t>
            </a:r>
          </a:p>
          <a:p>
            <a:pPr marL="342900" indent="-342900">
              <a:buFont typeface="Symbol" panose="05050102010706020507" pitchFamily="18" charset="2"/>
              <a:buChar char="-"/>
            </a:pPr>
            <a:r>
              <a:rPr lang="en-US" sz="2400" dirty="0"/>
              <a:t>Diversity, Equity, Inclusion, Access and Ethics Committee (DEIAEC) </a:t>
            </a:r>
          </a:p>
          <a:p>
            <a:pPr marL="342900" indent="-342900">
              <a:buFont typeface="Symbol" panose="05050102010706020507" pitchFamily="18" charset="2"/>
              <a:buChar char="-"/>
            </a:pPr>
            <a:r>
              <a:rPr lang="de-DE" sz="2400" dirty="0"/>
              <a:t>Speakers and Awards Committee (SAC)</a:t>
            </a:r>
          </a:p>
          <a:p>
            <a:pPr marL="342900" indent="-342900">
              <a:buFont typeface="Symbol" panose="05050102010706020507" pitchFamily="18" charset="2"/>
              <a:buChar char="-"/>
            </a:pPr>
            <a:r>
              <a:rPr lang="de-DE" sz="2400" dirty="0"/>
              <a:t>Editorial Committee (EC)</a:t>
            </a:r>
          </a:p>
          <a:p>
            <a:pPr marL="342900" indent="-342900">
              <a:buFont typeface="Symbol" panose="05050102010706020507" pitchFamily="18" charset="2"/>
              <a:buChar char="-"/>
            </a:pPr>
            <a:r>
              <a:rPr lang="de-DE" sz="2400" dirty="0" err="1"/>
              <a:t>Collaboration</a:t>
            </a:r>
            <a:r>
              <a:rPr lang="de-DE" sz="2400" dirty="0"/>
              <a:t> Agreement </a:t>
            </a:r>
            <a:r>
              <a:rPr lang="de-DE" sz="2400" dirty="0" err="1"/>
              <a:t>Document</a:t>
            </a:r>
            <a:r>
              <a:rPr lang="de-DE" sz="2400" dirty="0"/>
              <a:t> Committee (CADC)</a:t>
            </a:r>
          </a:p>
          <a:p>
            <a:pPr marL="342900" indent="-342900">
              <a:buFont typeface="Symbol" panose="05050102010706020507" pitchFamily="18" charset="2"/>
              <a:buChar char="-"/>
            </a:pPr>
            <a:r>
              <a:rPr lang="en-US" sz="2400" dirty="0"/>
              <a:t>Standards and Conduct Committee (SACC)</a:t>
            </a:r>
          </a:p>
          <a:p>
            <a:pPr marL="342900" indent="-342900">
              <a:buFont typeface="Symbol" panose="05050102010706020507" pitchFamily="18" charset="2"/>
              <a:buChar char="-"/>
            </a:pPr>
            <a:r>
              <a:rPr lang="en-US" sz="2400" dirty="0"/>
              <a:t>Elections, Voting and Membership Committee (EVMC) </a:t>
            </a:r>
            <a:endParaRPr lang="de-DE" sz="2400" dirty="0"/>
          </a:p>
          <a:p>
            <a:pPr marL="342900" indent="-342900">
              <a:buFont typeface="Symbol" panose="05050102010706020507" pitchFamily="18" charset="2"/>
              <a:buChar char="-"/>
            </a:pPr>
            <a:r>
              <a:rPr lang="en-US" sz="2400" dirty="0"/>
              <a:t>Meetings and Symposia Committee (MSC)</a:t>
            </a:r>
            <a:endParaRPr lang="de-DE" sz="2400" dirty="0"/>
          </a:p>
          <a:p>
            <a:endParaRPr lang="de-DE" dirty="0"/>
          </a:p>
          <a:p>
            <a:r>
              <a:rPr lang="de-DE" dirty="0"/>
              <a:t>The </a:t>
            </a:r>
            <a:r>
              <a:rPr lang="de-DE" dirty="0" err="1"/>
              <a:t>Collaboration</a:t>
            </a:r>
            <a:r>
              <a:rPr lang="de-DE" dirty="0"/>
              <a:t> Board will </a:t>
            </a:r>
            <a:r>
              <a:rPr lang="de-DE" dirty="0" err="1"/>
              <a:t>discuss</a:t>
            </a:r>
            <a:r>
              <a:rPr lang="de-DE" dirty="0"/>
              <a:t> and </a:t>
            </a:r>
            <a:r>
              <a:rPr lang="de-DE" dirty="0" err="1"/>
              <a:t>decide</a:t>
            </a:r>
            <a:r>
              <a:rPr lang="de-DE" dirty="0"/>
              <a:t> </a:t>
            </a:r>
            <a:r>
              <a:rPr lang="de-DE" dirty="0" err="1"/>
              <a:t>what</a:t>
            </a:r>
            <a:r>
              <a:rPr lang="de-DE" dirty="0"/>
              <a:t> </a:t>
            </a:r>
            <a:r>
              <a:rPr lang="de-DE" dirty="0" err="1"/>
              <a:t>is</a:t>
            </a:r>
            <a:r>
              <a:rPr lang="de-DE" dirty="0"/>
              <a:t> </a:t>
            </a:r>
            <a:r>
              <a:rPr lang="de-DE" dirty="0" err="1"/>
              <a:t>needed</a:t>
            </a:r>
            <a:r>
              <a:rPr lang="de-DE" dirty="0"/>
              <a:t> and </a:t>
            </a:r>
            <a:r>
              <a:rPr lang="de-DE" dirty="0" err="1"/>
              <a:t>elaborate</a:t>
            </a:r>
            <a:r>
              <a:rPr lang="de-DE" dirty="0"/>
              <a:t> </a:t>
            </a:r>
            <a:r>
              <a:rPr lang="de-DE" dirty="0" err="1"/>
              <a:t>details</a:t>
            </a:r>
            <a:endParaRPr lang="de-DE" dirty="0"/>
          </a:p>
        </p:txBody>
      </p:sp>
    </p:spTree>
    <p:extLst>
      <p:ext uri="{BB962C8B-B14F-4D97-AF65-F5344CB8AC3E}">
        <p14:creationId xmlns:p14="http://schemas.microsoft.com/office/powerpoint/2010/main" val="394195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055BA-E9FE-4732-9E09-AA2B2DD0C728}"/>
              </a:ext>
            </a:extLst>
          </p:cNvPr>
          <p:cNvSpPr>
            <a:spLocks noGrp="1"/>
          </p:cNvSpPr>
          <p:nvPr>
            <p:ph type="title"/>
          </p:nvPr>
        </p:nvSpPr>
        <p:spPr/>
        <p:txBody>
          <a:bodyPr/>
          <a:lstStyle/>
          <a:p>
            <a:r>
              <a:rPr lang="de-DE" dirty="0" err="1">
                <a:latin typeface="CMBX10"/>
              </a:rPr>
              <a:t>Role</a:t>
            </a:r>
            <a:r>
              <a:rPr lang="de-DE" dirty="0">
                <a:latin typeface="CMBX10"/>
              </a:rPr>
              <a:t> </a:t>
            </a:r>
            <a:r>
              <a:rPr lang="de-DE" dirty="0" err="1">
                <a:latin typeface="CMBX10"/>
              </a:rPr>
              <a:t>Incompatibilities</a:t>
            </a:r>
            <a:endParaRPr lang="de-DE" dirty="0"/>
          </a:p>
        </p:txBody>
      </p:sp>
      <p:sp>
        <p:nvSpPr>
          <p:cNvPr id="3" name="Rechteck 2">
            <a:extLst>
              <a:ext uri="{FF2B5EF4-FFF2-40B4-BE49-F238E27FC236}">
                <a16:creationId xmlns:a16="http://schemas.microsoft.com/office/drawing/2014/main" id="{6197452C-F424-4DC3-9105-715C0B7ECCEB}"/>
              </a:ext>
            </a:extLst>
          </p:cNvPr>
          <p:cNvSpPr/>
          <p:nvPr/>
        </p:nvSpPr>
        <p:spPr>
          <a:xfrm>
            <a:off x="543576" y="1166843"/>
            <a:ext cx="4386644" cy="5355312"/>
          </a:xfrm>
          <a:prstGeom prst="rect">
            <a:avLst/>
          </a:prstGeom>
        </p:spPr>
        <p:txBody>
          <a:bodyPr wrap="square">
            <a:spAutoFit/>
          </a:bodyPr>
          <a:lstStyle/>
          <a:p>
            <a:r>
              <a:rPr lang="en-US" dirty="0">
                <a:latin typeface="CMR10"/>
              </a:rPr>
              <a:t>Collaboration members, taking on a </a:t>
            </a:r>
            <a:r>
              <a:rPr lang="en-US" b="1" dirty="0">
                <a:latin typeface="CMR10"/>
              </a:rPr>
              <a:t>responsible role in the "Project" </a:t>
            </a:r>
            <a:r>
              <a:rPr lang="en-US" dirty="0">
                <a:latin typeface="CMR10"/>
              </a:rPr>
              <a:t>section of ET or in the Council, cannot have a responsibility or coordination role in the Collaboration. For example, they </a:t>
            </a:r>
            <a:r>
              <a:rPr lang="en-US" b="1" dirty="0">
                <a:latin typeface="CMR10"/>
              </a:rPr>
              <a:t>cannot be RU delegate on the CB</a:t>
            </a:r>
            <a:r>
              <a:rPr lang="en-US" dirty="0">
                <a:latin typeface="CMR10"/>
              </a:rPr>
              <a:t>, </a:t>
            </a:r>
            <a:r>
              <a:rPr lang="en-US" b="1" dirty="0">
                <a:latin typeface="CMR10"/>
              </a:rPr>
              <a:t>cannot be members of the Executive Board and cannot chair a division or WG of a Specific Board</a:t>
            </a:r>
            <a:r>
              <a:rPr lang="en-US" dirty="0">
                <a:latin typeface="CMR10"/>
              </a:rPr>
              <a:t>. In this case, all the active and passive electoral rights in the Collaboration and duties are suspended for the duration of the respective role in the "Project". Also, the contribution to the FRTE counting is suspended.</a:t>
            </a:r>
          </a:p>
          <a:p>
            <a:r>
              <a:rPr lang="en-US" dirty="0">
                <a:latin typeface="CMR10"/>
              </a:rPr>
              <a:t>All rights and duties will immediately be resumed when the "Project Engagement" ends. Exceptions can be requested by the interested Collaboration member, evaluated by the Spokesperson and decided by the CB by </a:t>
            </a:r>
            <a:r>
              <a:rPr lang="de-DE" dirty="0">
                <a:latin typeface="CMR10"/>
              </a:rPr>
              <a:t>simple </a:t>
            </a:r>
            <a:r>
              <a:rPr lang="de-DE" dirty="0" err="1">
                <a:latin typeface="CMR10"/>
              </a:rPr>
              <a:t>majority</a:t>
            </a:r>
            <a:r>
              <a:rPr lang="de-DE" dirty="0">
                <a:latin typeface="CMR10"/>
              </a:rPr>
              <a:t> vote.</a:t>
            </a:r>
            <a:endParaRPr lang="de-DE" dirty="0"/>
          </a:p>
        </p:txBody>
      </p:sp>
      <p:grpSp>
        <p:nvGrpSpPr>
          <p:cNvPr id="76" name="Gruppieren 75">
            <a:extLst>
              <a:ext uri="{FF2B5EF4-FFF2-40B4-BE49-F238E27FC236}">
                <a16:creationId xmlns:a16="http://schemas.microsoft.com/office/drawing/2014/main" id="{0B00DD3E-97F4-4DF6-90B6-36162BFF8617}"/>
              </a:ext>
            </a:extLst>
          </p:cNvPr>
          <p:cNvGrpSpPr/>
          <p:nvPr/>
        </p:nvGrpSpPr>
        <p:grpSpPr>
          <a:xfrm>
            <a:off x="4928804" y="1244338"/>
            <a:ext cx="7125645" cy="5656695"/>
            <a:chOff x="56256" y="160812"/>
            <a:chExt cx="11998192" cy="6740222"/>
          </a:xfrm>
        </p:grpSpPr>
        <p:sp>
          <p:nvSpPr>
            <p:cNvPr id="77" name="Rettangolo con angoli arrotondati 31">
              <a:extLst>
                <a:ext uri="{FF2B5EF4-FFF2-40B4-BE49-F238E27FC236}">
                  <a16:creationId xmlns:a16="http://schemas.microsoft.com/office/drawing/2014/main" id="{65F204A9-CDC3-444F-BD2E-13C2322668C9}"/>
                </a:ext>
              </a:extLst>
            </p:cNvPr>
            <p:cNvSpPr/>
            <p:nvPr/>
          </p:nvSpPr>
          <p:spPr>
            <a:xfrm>
              <a:off x="528665" y="160812"/>
              <a:ext cx="7267248" cy="1588481"/>
            </a:xfrm>
            <a:prstGeom prst="roundRect">
              <a:avLst/>
            </a:prstGeom>
            <a:solidFill>
              <a:srgbClr val="ED7D31">
                <a:lumMod val="60000"/>
                <a:lumOff val="40000"/>
                <a:alpha val="7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igura a mano libera: forma 40">
              <a:extLst>
                <a:ext uri="{FF2B5EF4-FFF2-40B4-BE49-F238E27FC236}">
                  <a16:creationId xmlns:a16="http://schemas.microsoft.com/office/drawing/2014/main" id="{BDE65478-9BD7-4304-ADDE-D22A31EBDADE}"/>
                </a:ext>
              </a:extLst>
            </p:cNvPr>
            <p:cNvSpPr/>
            <p:nvPr/>
          </p:nvSpPr>
          <p:spPr>
            <a:xfrm>
              <a:off x="153068" y="1854250"/>
              <a:ext cx="5386982"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noFill/>
              <a:prstDash val="solid"/>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79" name="CasellaDiTesto 18">
              <a:extLst>
                <a:ext uri="{FF2B5EF4-FFF2-40B4-BE49-F238E27FC236}">
                  <a16:creationId xmlns:a16="http://schemas.microsoft.com/office/drawing/2014/main" id="{9E7E6C07-283B-4907-B3F8-C87160BB9308}"/>
                </a:ext>
              </a:extLst>
            </p:cNvPr>
            <p:cNvSpPr txBox="1"/>
            <p:nvPr/>
          </p:nvSpPr>
          <p:spPr>
            <a:xfrm>
              <a:off x="552750" y="196026"/>
              <a:ext cx="2062110" cy="439530"/>
            </a:xfrm>
            <a:prstGeom prst="rect">
              <a:avLst/>
            </a:prstGeom>
            <a:noFill/>
            <a:ln>
              <a:noFill/>
              <a:headEnd type="arrow"/>
              <a:tailEnd type="arrow"/>
            </a:ln>
          </p:spPr>
          <p:txBody>
            <a:bodyPr vert="horz" wrap="none" lIns="90000" tIns="45000" rIns="90000" bIns="45000" anchorCtr="0" compatLnSpc="0"/>
            <a:lstStyle/>
            <a:p>
              <a:pPr marL="0" marR="0" lvl="0" indent="0" defTabSz="914400" eaLnBrk="1" fontAlgn="auto" latinLnBrk="0" hangingPunct="0">
                <a:lnSpc>
                  <a:spcPct val="100000"/>
                </a:lnSpc>
                <a:spcBef>
                  <a:spcPts val="0"/>
                </a:spcBef>
                <a:spcAft>
                  <a:spcPts val="0"/>
                </a:spcAft>
                <a:buClrTx/>
                <a:buSzTx/>
                <a:buFontTx/>
                <a:buNone/>
                <a:tabLst/>
                <a:defRPr sz="1800"/>
              </a:pPr>
              <a:r>
                <a:rPr kumimoji="0" lang="en-US" sz="1400" b="1" i="0" u="none" strike="noStrike" kern="0" cap="none" spc="0" normalizeH="0" baseline="0" noProof="0" dirty="0">
                  <a:ln>
                    <a:noFill/>
                  </a:ln>
                  <a:solidFill>
                    <a:srgbClr val="CE181E"/>
                  </a:solidFill>
                  <a:effectLst/>
                  <a:uLnTx/>
                  <a:uFillTx/>
                  <a:latin typeface="Lm Roman 12" pitchFamily="18"/>
                  <a:ea typeface="WenQuanYi Micro Hei" pitchFamily="2"/>
                  <a:cs typeface="FreeSans" pitchFamily="2"/>
                </a:rPr>
                <a:t>Proto-Council</a:t>
              </a:r>
            </a:p>
          </p:txBody>
        </p:sp>
        <p:sp>
          <p:nvSpPr>
            <p:cNvPr id="80" name="Figura a mano libera: forma 19">
              <a:extLst>
                <a:ext uri="{FF2B5EF4-FFF2-40B4-BE49-F238E27FC236}">
                  <a16:creationId xmlns:a16="http://schemas.microsoft.com/office/drawing/2014/main" id="{C7BDF153-AD6B-4AEA-8EAF-B5A69B5C377D}"/>
                </a:ext>
              </a:extLst>
            </p:cNvPr>
            <p:cNvSpPr/>
            <p:nvPr/>
          </p:nvSpPr>
          <p:spPr>
            <a:xfrm>
              <a:off x="573004" y="675904"/>
              <a:ext cx="3297600" cy="866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ESFRI Coordinators</a:t>
              </a:r>
            </a:p>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Stan Bentvelsen, Antonio Zoccoli</a:t>
              </a:r>
            </a:p>
          </p:txBody>
        </p:sp>
        <p:sp>
          <p:nvSpPr>
            <p:cNvPr id="81" name="Figura a mano libera: forma 20">
              <a:extLst>
                <a:ext uri="{FF2B5EF4-FFF2-40B4-BE49-F238E27FC236}">
                  <a16:creationId xmlns:a16="http://schemas.microsoft.com/office/drawing/2014/main" id="{1008B2C5-8808-44B4-AFD0-C4EA7078D091}"/>
                </a:ext>
              </a:extLst>
            </p:cNvPr>
            <p:cNvSpPr/>
            <p:nvPr/>
          </p:nvSpPr>
          <p:spPr>
            <a:xfrm>
              <a:off x="4446667" y="671624"/>
              <a:ext cx="3148099" cy="4312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BGR </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(Board </a:t>
              </a:r>
              <a:r>
                <a:rPr kumimoji="0" lang="en-US" sz="1000" b="0" i="0" u="none" strike="noStrike" kern="0" cap="none" spc="0" normalizeH="0" baseline="0" noProof="0" dirty="0" err="1">
                  <a:ln>
                    <a:noFill/>
                  </a:ln>
                  <a:solidFill>
                    <a:srgbClr val="000000"/>
                  </a:solidFill>
                  <a:effectLst/>
                  <a:uLnTx/>
                  <a:uFillTx/>
                  <a:latin typeface="Lm Roman 12" pitchFamily="18"/>
                  <a:ea typeface="WenQuanYi Micro Hei" pitchFamily="2"/>
                  <a:cs typeface="FreeSans" pitchFamily="2"/>
                </a:rPr>
                <a:t>Governm</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 Represent.)</a:t>
              </a:r>
            </a:p>
          </p:txBody>
        </p:sp>
        <p:sp>
          <p:nvSpPr>
            <p:cNvPr id="82" name="Figura a mano libera: forma 21">
              <a:extLst>
                <a:ext uri="{FF2B5EF4-FFF2-40B4-BE49-F238E27FC236}">
                  <a16:creationId xmlns:a16="http://schemas.microsoft.com/office/drawing/2014/main" id="{80D88BB6-2A82-4D3A-A1CC-74508E3CDCF0}"/>
                </a:ext>
              </a:extLst>
            </p:cNvPr>
            <p:cNvSpPr/>
            <p:nvPr/>
          </p:nvSpPr>
          <p:spPr>
            <a:xfrm>
              <a:off x="275199" y="1949765"/>
              <a:ext cx="2406297" cy="853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Project Directorate</a:t>
              </a:r>
            </a:p>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Jo </a:t>
              </a:r>
              <a:r>
                <a:rPr kumimoji="0" lang="en-US" sz="1000" b="0" i="0" u="none" strike="noStrike" kern="0" cap="none" spc="0" normalizeH="0" baseline="0" noProof="0" dirty="0" err="1">
                  <a:ln>
                    <a:noFill/>
                  </a:ln>
                  <a:solidFill>
                    <a:srgbClr val="000000"/>
                  </a:solidFill>
                  <a:effectLst/>
                  <a:uLnTx/>
                  <a:uFillTx/>
                  <a:latin typeface="Lm Roman 12" pitchFamily="18"/>
                  <a:ea typeface="WenQuanYi Micro Hei" pitchFamily="2"/>
                  <a:cs typeface="FreeSans" pitchFamily="2"/>
                </a:rPr>
                <a:t>v.d.</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 Brand, F. Ferroni</a:t>
              </a:r>
            </a:p>
          </p:txBody>
        </p:sp>
        <p:sp>
          <p:nvSpPr>
            <p:cNvPr id="83" name="Connettore diritto 22">
              <a:extLst>
                <a:ext uri="{FF2B5EF4-FFF2-40B4-BE49-F238E27FC236}">
                  <a16:creationId xmlns:a16="http://schemas.microsoft.com/office/drawing/2014/main" id="{DCF3087E-55A1-4E03-B6D4-A2169356199B}"/>
                </a:ext>
              </a:extLst>
            </p:cNvPr>
            <p:cNvSpPr/>
            <p:nvPr/>
          </p:nvSpPr>
          <p:spPr>
            <a:xfrm>
              <a:off x="3886867" y="912197"/>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4" name="Figura a mano libera: forma 29">
              <a:extLst>
                <a:ext uri="{FF2B5EF4-FFF2-40B4-BE49-F238E27FC236}">
                  <a16:creationId xmlns:a16="http://schemas.microsoft.com/office/drawing/2014/main" id="{F3852652-8F76-42BE-930F-1540A4BEFF28}"/>
                </a:ext>
              </a:extLst>
            </p:cNvPr>
            <p:cNvSpPr/>
            <p:nvPr/>
          </p:nvSpPr>
          <p:spPr>
            <a:xfrm>
              <a:off x="4455487" y="1162919"/>
              <a:ext cx="3141874" cy="41052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38100">
              <a:solidFill>
                <a:sysClr val="windowText" lastClr="000000">
                  <a:alpha val="0"/>
                </a:sys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BSR </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(Board Scient. Represent.)</a:t>
              </a:r>
            </a:p>
          </p:txBody>
        </p:sp>
        <p:sp>
          <p:nvSpPr>
            <p:cNvPr id="85" name="Connettore diritto 35">
              <a:extLst>
                <a:ext uri="{FF2B5EF4-FFF2-40B4-BE49-F238E27FC236}">
                  <a16:creationId xmlns:a16="http://schemas.microsoft.com/office/drawing/2014/main" id="{B56E4AA9-3AD2-4FC6-A007-F932FA0B17F5}"/>
                </a:ext>
              </a:extLst>
            </p:cNvPr>
            <p:cNvSpPr/>
            <p:nvPr/>
          </p:nvSpPr>
          <p:spPr>
            <a:xfrm flipV="1">
              <a:off x="2775480" y="5675032"/>
              <a:ext cx="782883" cy="0"/>
            </a:xfrm>
            <a:prstGeom prst="line">
              <a:avLst/>
            </a:prstGeom>
            <a:noFill/>
            <a:ln w="29160">
              <a:solidFill>
                <a:srgbClr val="000000"/>
              </a:solidFill>
              <a:prstDash val="solid"/>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6" name="CasellaDiTesto 43">
              <a:extLst>
                <a:ext uri="{FF2B5EF4-FFF2-40B4-BE49-F238E27FC236}">
                  <a16:creationId xmlns:a16="http://schemas.microsoft.com/office/drawing/2014/main" id="{F954C6D4-1692-420D-8CF4-B5537BC382E4}"/>
                </a:ext>
              </a:extLst>
            </p:cNvPr>
            <p:cNvSpPr txBox="1"/>
            <p:nvPr/>
          </p:nvSpPr>
          <p:spPr>
            <a:xfrm>
              <a:off x="1113955" y="2749594"/>
              <a:ext cx="1949394" cy="947497"/>
            </a:xfrm>
            <a:prstGeom prst="rect">
              <a:avLst/>
            </a:prstGeom>
            <a:noFill/>
            <a:ln>
              <a:noFill/>
              <a:headEnd type="arrow"/>
              <a:tailEnd type="arrow"/>
            </a:ln>
          </p:spPr>
          <p:txBody>
            <a:bodyPr vert="horz" wrap="none" lIns="90000" tIns="45000" rIns="90000" bIns="45000" anchorCtr="0" compatLnSpc="0"/>
            <a:lstStyle/>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Deliverables:</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Beam pipe vacuum</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Site Preparation</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Civil Infrastructure</a:t>
              </a:r>
            </a:p>
          </p:txBody>
        </p:sp>
        <p:sp>
          <p:nvSpPr>
            <p:cNvPr id="87" name="Connettore diritto 46">
              <a:extLst>
                <a:ext uri="{FF2B5EF4-FFF2-40B4-BE49-F238E27FC236}">
                  <a16:creationId xmlns:a16="http://schemas.microsoft.com/office/drawing/2014/main" id="{3563E213-842E-4118-A337-48749BE1C2C0}"/>
                </a:ext>
              </a:extLst>
            </p:cNvPr>
            <p:cNvSpPr/>
            <p:nvPr/>
          </p:nvSpPr>
          <p:spPr>
            <a:xfrm>
              <a:off x="3886867" y="1342503"/>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8" name="Rettangolo con angoli arrotondati 50">
              <a:extLst>
                <a:ext uri="{FF2B5EF4-FFF2-40B4-BE49-F238E27FC236}">
                  <a16:creationId xmlns:a16="http://schemas.microsoft.com/office/drawing/2014/main" id="{94816FBB-F2F5-4D83-BFD7-8DA0796A1462}"/>
                </a:ext>
              </a:extLst>
            </p:cNvPr>
            <p:cNvSpPr/>
            <p:nvPr/>
          </p:nvSpPr>
          <p:spPr>
            <a:xfrm>
              <a:off x="8578761" y="169576"/>
              <a:ext cx="3475687" cy="1562207"/>
            </a:xfrm>
            <a:prstGeom prst="roundRect">
              <a:avLst/>
            </a:prstGeom>
            <a:solidFill>
              <a:srgbClr val="ED7D31">
                <a:lumMod val="60000"/>
                <a:lumOff val="40000"/>
                <a:alpha val="70000"/>
              </a:srgbClr>
            </a:solid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CasellaDiTesto 32">
              <a:extLst>
                <a:ext uri="{FF2B5EF4-FFF2-40B4-BE49-F238E27FC236}">
                  <a16:creationId xmlns:a16="http://schemas.microsoft.com/office/drawing/2014/main" id="{741438C0-F9E8-48D0-B410-1B1B687F4C3A}"/>
                </a:ext>
              </a:extLst>
            </p:cNvPr>
            <p:cNvSpPr txBox="1"/>
            <p:nvPr/>
          </p:nvSpPr>
          <p:spPr>
            <a:xfrm>
              <a:off x="8762565" y="271691"/>
              <a:ext cx="3122965" cy="10818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rPr>
                <a:t>External </a:t>
              </a:r>
              <a:r>
                <a:rPr kumimoji="0" lang="it-IT" sz="1100" b="1" i="0" u="none" strike="noStrike" kern="0" cap="none" spc="0" normalizeH="0" baseline="0" noProof="0" dirty="0" err="1">
                  <a:ln>
                    <a:noFill/>
                  </a:ln>
                  <a:solidFill>
                    <a:prstClr val="black"/>
                  </a:solidFill>
                  <a:effectLst/>
                  <a:uLnTx/>
                  <a:uFillTx/>
                </a:rPr>
                <a:t>Advisory</a:t>
              </a:r>
              <a:r>
                <a:rPr kumimoji="0" lang="it-IT" sz="1100" b="1" i="0" u="none" strike="noStrike" kern="0" cap="none" spc="0" normalizeH="0" baseline="0" noProof="0" dirty="0">
                  <a:ln>
                    <a:noFill/>
                  </a:ln>
                  <a:solidFill>
                    <a:prstClr val="black"/>
                  </a:solidFill>
                  <a:effectLst/>
                  <a:uLnTx/>
                  <a:uFillTx/>
                </a:rPr>
                <a:t> Bodies</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Scientific and Technical </a:t>
              </a:r>
              <a:r>
                <a:rPr kumimoji="0" lang="it-IT" sz="1050" b="0" i="0" u="none" strike="noStrike" kern="0" cap="none" spc="0" normalizeH="0" baseline="0" noProof="0" dirty="0" err="1">
                  <a:ln>
                    <a:noFill/>
                  </a:ln>
                  <a:solidFill>
                    <a:prstClr val="black"/>
                  </a:solidFill>
                  <a:effectLst/>
                  <a:uLnTx/>
                  <a:uFillTx/>
                </a:rPr>
                <a:t>Advisory</a:t>
              </a:r>
              <a:r>
                <a:rPr kumimoji="0" lang="it-IT" sz="1050" b="0" i="0" u="none" strike="noStrike" kern="0" cap="none" spc="0" normalizeH="0" baseline="0" noProof="0" dirty="0">
                  <a:ln>
                    <a:noFill/>
                  </a:ln>
                  <a:solidFill>
                    <a:prstClr val="black"/>
                  </a:solidFill>
                  <a:effectLst/>
                  <a:uLnTx/>
                  <a:uFillTx/>
                </a:rPr>
                <a:t> Committee</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Program </a:t>
              </a:r>
              <a:r>
                <a:rPr kumimoji="0" lang="it-IT" sz="1050" b="0" i="0" u="none" strike="noStrike" kern="0" cap="none" spc="0" normalizeH="0" baseline="0" noProof="0" dirty="0" err="1">
                  <a:ln>
                    <a:noFill/>
                  </a:ln>
                  <a:solidFill>
                    <a:prstClr val="black"/>
                  </a:solidFill>
                  <a:effectLst/>
                  <a:uLnTx/>
                  <a:uFillTx/>
                </a:rPr>
                <a:t>Advisory</a:t>
              </a:r>
              <a:r>
                <a:rPr kumimoji="0" lang="it-IT" sz="1050" b="0" i="0" u="none" strike="noStrike" kern="0" cap="none" spc="0" normalizeH="0" baseline="0" noProof="0" dirty="0">
                  <a:ln>
                    <a:noFill/>
                  </a:ln>
                  <a:solidFill>
                    <a:prstClr val="black"/>
                  </a:solidFill>
                  <a:effectLst/>
                  <a:uLnTx/>
                  <a:uFillTx/>
                </a:rPr>
                <a:t> Board</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Finance Board</a:t>
              </a:r>
              <a:endParaRPr kumimoji="0" lang="en-US" sz="1050" b="0" i="0" u="none" strike="noStrike" kern="0" cap="none" spc="0" normalizeH="0" baseline="0" noProof="0" dirty="0">
                <a:ln>
                  <a:noFill/>
                </a:ln>
                <a:solidFill>
                  <a:prstClr val="black"/>
                </a:solidFill>
                <a:effectLst/>
                <a:uLnTx/>
                <a:uFillTx/>
              </a:endParaRPr>
            </a:p>
          </p:txBody>
        </p:sp>
        <p:sp>
          <p:nvSpPr>
            <p:cNvPr id="90" name="Connettore diritto 52">
              <a:extLst>
                <a:ext uri="{FF2B5EF4-FFF2-40B4-BE49-F238E27FC236}">
                  <a16:creationId xmlns:a16="http://schemas.microsoft.com/office/drawing/2014/main" id="{E2E2D7AD-F446-4E0D-9BAB-54DC001EC898}"/>
                </a:ext>
              </a:extLst>
            </p:cNvPr>
            <p:cNvSpPr/>
            <p:nvPr/>
          </p:nvSpPr>
          <p:spPr>
            <a:xfrm flipV="1">
              <a:off x="7865871" y="945751"/>
              <a:ext cx="598860" cy="9301"/>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91" name="Figura a mano libera: forma 47">
              <a:extLst>
                <a:ext uri="{FF2B5EF4-FFF2-40B4-BE49-F238E27FC236}">
                  <a16:creationId xmlns:a16="http://schemas.microsoft.com/office/drawing/2014/main" id="{AD9C4BFF-D084-45D1-8FF0-98E91BF9ADC7}"/>
                </a:ext>
              </a:extLst>
            </p:cNvPr>
            <p:cNvSpPr/>
            <p:nvPr/>
          </p:nvSpPr>
          <p:spPr>
            <a:xfrm>
              <a:off x="5866320" y="1913282"/>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rgbClr val="5B9BD5">
                  <a:shade val="50000"/>
                </a:srgbClr>
              </a:solidFill>
              <a:prstDash val="sysDash"/>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92" name="Rettangolo con angoli arrotondati 2">
              <a:extLst>
                <a:ext uri="{FF2B5EF4-FFF2-40B4-BE49-F238E27FC236}">
                  <a16:creationId xmlns:a16="http://schemas.microsoft.com/office/drawing/2014/main" id="{7DBFED7C-CE9A-4E26-ADE7-496CBD7266C0}"/>
                </a:ext>
              </a:extLst>
            </p:cNvPr>
            <p:cNvSpPr/>
            <p:nvPr/>
          </p:nvSpPr>
          <p:spPr>
            <a:xfrm>
              <a:off x="9675086" y="2414633"/>
              <a:ext cx="1944679" cy="77096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Rettangolo con angoli arrotondati 49">
              <a:extLst>
                <a:ext uri="{FF2B5EF4-FFF2-40B4-BE49-F238E27FC236}">
                  <a16:creationId xmlns:a16="http://schemas.microsoft.com/office/drawing/2014/main" id="{AF0BF6AF-486A-4DF8-9F0E-F6F4A6CF013C}"/>
                </a:ext>
              </a:extLst>
            </p:cNvPr>
            <p:cNvSpPr/>
            <p:nvPr/>
          </p:nvSpPr>
          <p:spPr>
            <a:xfrm>
              <a:off x="6661181" y="2452378"/>
              <a:ext cx="1599584" cy="77096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Rettangolo con angoli arrotondati 53">
              <a:extLst>
                <a:ext uri="{FF2B5EF4-FFF2-40B4-BE49-F238E27FC236}">
                  <a16:creationId xmlns:a16="http://schemas.microsoft.com/office/drawing/2014/main" id="{90605815-57D4-484E-9F3E-407D28E011E0}"/>
                </a:ext>
              </a:extLst>
            </p:cNvPr>
            <p:cNvSpPr/>
            <p:nvPr/>
          </p:nvSpPr>
          <p:spPr>
            <a:xfrm>
              <a:off x="6019995" y="3647716"/>
              <a:ext cx="1706992" cy="770965"/>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Figura a mano libera: forma 54">
              <a:extLst>
                <a:ext uri="{FF2B5EF4-FFF2-40B4-BE49-F238E27FC236}">
                  <a16:creationId xmlns:a16="http://schemas.microsoft.com/office/drawing/2014/main" id="{E0A71BB4-D2DE-423A-A281-E46E02F79E22}"/>
                </a:ext>
              </a:extLst>
            </p:cNvPr>
            <p:cNvSpPr/>
            <p:nvPr/>
          </p:nvSpPr>
          <p:spPr>
            <a:xfrm>
              <a:off x="5908548" y="4938410"/>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96" name="CasellaDiTesto 15">
              <a:extLst>
                <a:ext uri="{FF2B5EF4-FFF2-40B4-BE49-F238E27FC236}">
                  <a16:creationId xmlns:a16="http://schemas.microsoft.com/office/drawing/2014/main" id="{21A122E7-D6F5-4399-8781-7CF917D422FB}"/>
                </a:ext>
              </a:extLst>
            </p:cNvPr>
            <p:cNvSpPr txBox="1"/>
            <p:nvPr/>
          </p:nvSpPr>
          <p:spPr>
            <a:xfrm>
              <a:off x="7883367" y="1892198"/>
              <a:ext cx="2095075" cy="33005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3465A4"/>
                  </a:solidFill>
                  <a:effectLst/>
                  <a:uLnTx/>
                  <a:uFillTx/>
                  <a:latin typeface="Lm Roman 12"/>
                </a:rPr>
                <a:t>ET Collaboration</a:t>
              </a:r>
              <a:endParaRPr kumimoji="0" lang="en-US" sz="1200" b="1" i="0" u="none" strike="noStrike" kern="0" cap="none" spc="0" normalizeH="0" baseline="0" noProof="0" dirty="0">
                <a:ln>
                  <a:noFill/>
                </a:ln>
                <a:solidFill>
                  <a:srgbClr val="3465A4"/>
                </a:solidFill>
                <a:effectLst/>
                <a:uLnTx/>
                <a:uFillTx/>
                <a:latin typeface="Lm Roman 12"/>
              </a:endParaRPr>
            </a:p>
          </p:txBody>
        </p:sp>
        <p:sp>
          <p:nvSpPr>
            <p:cNvPr id="97" name="Rettangolo con angoli arrotondati 55">
              <a:extLst>
                <a:ext uri="{FF2B5EF4-FFF2-40B4-BE49-F238E27FC236}">
                  <a16:creationId xmlns:a16="http://schemas.microsoft.com/office/drawing/2014/main" id="{58BC65A1-10D4-4A21-A18D-53E93417DF74}"/>
                </a:ext>
              </a:extLst>
            </p:cNvPr>
            <p:cNvSpPr/>
            <p:nvPr/>
          </p:nvSpPr>
          <p:spPr>
            <a:xfrm>
              <a:off x="7497866" y="5033035"/>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Electronics/</a:t>
              </a:r>
              <a:b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Rettangolo con angoli arrotondati 57">
              <a:extLst>
                <a:ext uri="{FF2B5EF4-FFF2-40B4-BE49-F238E27FC236}">
                  <a16:creationId xmlns:a16="http://schemas.microsoft.com/office/drawing/2014/main" id="{6EFD9D68-73F7-433A-A563-E2B4577B099B}"/>
                </a:ext>
              </a:extLst>
            </p:cNvPr>
            <p:cNvSpPr/>
            <p:nvPr/>
          </p:nvSpPr>
          <p:spPr>
            <a:xfrm>
              <a:off x="8972107" y="5027190"/>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Rettangolo con angoli arrotondati 58">
              <a:extLst>
                <a:ext uri="{FF2B5EF4-FFF2-40B4-BE49-F238E27FC236}">
                  <a16:creationId xmlns:a16="http://schemas.microsoft.com/office/drawing/2014/main" id="{482ED463-90CE-4D44-8188-59FDA02E65A1}"/>
                </a:ext>
              </a:extLst>
            </p:cNvPr>
            <p:cNvSpPr/>
            <p:nvPr/>
          </p:nvSpPr>
          <p:spPr>
            <a:xfrm>
              <a:off x="10446349" y="5027190"/>
              <a:ext cx="1405808"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Site </a:t>
              </a: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ttangolo con angoli arrotondati 59">
              <a:extLst>
                <a:ext uri="{FF2B5EF4-FFF2-40B4-BE49-F238E27FC236}">
                  <a16:creationId xmlns:a16="http://schemas.microsoft.com/office/drawing/2014/main" id="{7E12CC79-14C1-4366-8DA1-2C3A9F9C7838}"/>
                </a:ext>
              </a:extLst>
            </p:cNvPr>
            <p:cNvSpPr/>
            <p:nvPr/>
          </p:nvSpPr>
          <p:spPr>
            <a:xfrm>
              <a:off x="10638391" y="3647716"/>
              <a:ext cx="1321960" cy="770965"/>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Science Forum</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1" name="Connettore 2 38">
              <a:extLst>
                <a:ext uri="{FF2B5EF4-FFF2-40B4-BE49-F238E27FC236}">
                  <a16:creationId xmlns:a16="http://schemas.microsoft.com/office/drawing/2014/main" id="{C4CB2A9A-3878-457A-8972-F91AC284353A}"/>
                </a:ext>
              </a:extLst>
            </p:cNvPr>
            <p:cNvCxnSpPr/>
            <p:nvPr/>
          </p:nvCxnSpPr>
          <p:spPr>
            <a:xfrm flipH="1">
              <a:off x="8386358" y="2701399"/>
              <a:ext cx="1080000" cy="0"/>
            </a:xfrm>
            <a:prstGeom prst="straightConnector1">
              <a:avLst/>
            </a:prstGeom>
            <a:noFill/>
            <a:ln w="38100" cap="flat" cmpd="sng" algn="ctr">
              <a:solidFill>
                <a:sysClr val="windowText" lastClr="000000"/>
              </a:solidFill>
              <a:prstDash val="solid"/>
              <a:miter lim="800000"/>
              <a:tailEnd type="triangle"/>
            </a:ln>
            <a:effectLst/>
          </p:spPr>
        </p:cxnSp>
        <p:cxnSp>
          <p:nvCxnSpPr>
            <p:cNvPr id="102" name="Connettore 2 60">
              <a:extLst>
                <a:ext uri="{FF2B5EF4-FFF2-40B4-BE49-F238E27FC236}">
                  <a16:creationId xmlns:a16="http://schemas.microsoft.com/office/drawing/2014/main" id="{35FF133E-8864-40BC-A2C4-B53EC1935450}"/>
                </a:ext>
              </a:extLst>
            </p:cNvPr>
            <p:cNvCxnSpPr>
              <a:cxnSpLocks/>
            </p:cNvCxnSpPr>
            <p:nvPr/>
          </p:nvCxnSpPr>
          <p:spPr>
            <a:xfrm>
              <a:off x="8458585" y="2962353"/>
              <a:ext cx="1080000" cy="0"/>
            </a:xfrm>
            <a:prstGeom prst="straightConnector1">
              <a:avLst/>
            </a:prstGeom>
            <a:noFill/>
            <a:ln w="38100" cap="flat" cmpd="sng" algn="ctr">
              <a:solidFill>
                <a:sysClr val="windowText" lastClr="000000"/>
              </a:solidFill>
              <a:prstDash val="solid"/>
              <a:miter lim="800000"/>
              <a:tailEnd type="triangle"/>
            </a:ln>
            <a:effectLst/>
          </p:spPr>
        </p:cxnSp>
        <p:sp>
          <p:nvSpPr>
            <p:cNvPr id="103" name="CasellaDiTesto 39">
              <a:extLst>
                <a:ext uri="{FF2B5EF4-FFF2-40B4-BE49-F238E27FC236}">
                  <a16:creationId xmlns:a16="http://schemas.microsoft.com/office/drawing/2014/main" id="{BB0E151D-E707-4DA3-9E1F-79B8EEE5631F}"/>
                </a:ext>
              </a:extLst>
            </p:cNvPr>
            <p:cNvSpPr txBox="1"/>
            <p:nvPr/>
          </p:nvSpPr>
          <p:spPr>
            <a:xfrm>
              <a:off x="8456611" y="2305234"/>
              <a:ext cx="1072100" cy="29338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Policy </a:t>
              </a:r>
              <a:r>
                <a:rPr kumimoji="0" lang="it-IT" sz="500" b="0" i="0" u="none" strike="noStrike" kern="0" cap="none" spc="0" normalizeH="0" baseline="0" noProof="0" dirty="0" err="1">
                  <a:ln>
                    <a:noFill/>
                  </a:ln>
                  <a:solidFill>
                    <a:prstClr val="black"/>
                  </a:solidFill>
                  <a:effectLst/>
                  <a:uLnTx/>
                  <a:uFillTx/>
                </a:rPr>
                <a:t>proposals</a:t>
              </a:r>
              <a:r>
                <a:rPr kumimoji="0" lang="it-IT" sz="5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sp>
          <p:nvSpPr>
            <p:cNvPr id="104" name="CasellaDiTesto 61">
              <a:extLst>
                <a:ext uri="{FF2B5EF4-FFF2-40B4-BE49-F238E27FC236}">
                  <a16:creationId xmlns:a16="http://schemas.microsoft.com/office/drawing/2014/main" id="{FC50F561-5D64-40C0-8452-172B03383260}"/>
                </a:ext>
              </a:extLst>
            </p:cNvPr>
            <p:cNvSpPr txBox="1"/>
            <p:nvPr/>
          </p:nvSpPr>
          <p:spPr>
            <a:xfrm>
              <a:off x="8608766" y="3003232"/>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Informing</a:t>
              </a:r>
              <a:endParaRPr kumimoji="0" lang="en-US" sz="500" b="0" i="0" u="none" strike="noStrike" kern="0" cap="none" spc="0" normalizeH="0" baseline="0" noProof="0" dirty="0">
                <a:ln>
                  <a:noFill/>
                </a:ln>
                <a:solidFill>
                  <a:prstClr val="black"/>
                </a:solidFill>
                <a:effectLst/>
                <a:uLnTx/>
                <a:uFillTx/>
              </a:endParaRPr>
            </a:p>
          </p:txBody>
        </p:sp>
        <p:cxnSp>
          <p:nvCxnSpPr>
            <p:cNvPr id="105" name="Connettore 2 62">
              <a:extLst>
                <a:ext uri="{FF2B5EF4-FFF2-40B4-BE49-F238E27FC236}">
                  <a16:creationId xmlns:a16="http://schemas.microsoft.com/office/drawing/2014/main" id="{75E0DDC7-AC43-4A7A-A530-3334C7D65B00}"/>
                </a:ext>
              </a:extLst>
            </p:cNvPr>
            <p:cNvCxnSpPr>
              <a:cxnSpLocks/>
            </p:cNvCxnSpPr>
            <p:nvPr/>
          </p:nvCxnSpPr>
          <p:spPr>
            <a:xfrm>
              <a:off x="7181325" y="3210284"/>
              <a:ext cx="0" cy="454977"/>
            </a:xfrm>
            <a:prstGeom prst="straightConnector1">
              <a:avLst/>
            </a:prstGeom>
            <a:noFill/>
            <a:ln w="38100" cap="flat" cmpd="sng" algn="ctr">
              <a:solidFill>
                <a:sysClr val="windowText" lastClr="000000"/>
              </a:solidFill>
              <a:prstDash val="solid"/>
              <a:miter lim="800000"/>
              <a:tailEnd type="triangle"/>
            </a:ln>
            <a:effectLst/>
          </p:spPr>
        </p:cxnSp>
        <p:sp>
          <p:nvSpPr>
            <p:cNvPr id="106" name="CasellaDiTesto 64">
              <a:extLst>
                <a:ext uri="{FF2B5EF4-FFF2-40B4-BE49-F238E27FC236}">
                  <a16:creationId xmlns:a16="http://schemas.microsoft.com/office/drawing/2014/main" id="{CEBE6F47-8BC4-46FE-83FE-65CB7FA27BC4}"/>
                </a:ext>
              </a:extLst>
            </p:cNvPr>
            <p:cNvSpPr txBox="1"/>
            <p:nvPr/>
          </p:nvSpPr>
          <p:spPr>
            <a:xfrm>
              <a:off x="6280082" y="3349998"/>
              <a:ext cx="796574"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sp>
          <p:nvSpPr>
            <p:cNvPr id="107" name="CasellaDiTesto 65">
              <a:extLst>
                <a:ext uri="{FF2B5EF4-FFF2-40B4-BE49-F238E27FC236}">
                  <a16:creationId xmlns:a16="http://schemas.microsoft.com/office/drawing/2014/main" id="{D34FF470-9FCB-4996-A552-D2C4982F15EA}"/>
                </a:ext>
              </a:extLst>
            </p:cNvPr>
            <p:cNvSpPr txBox="1"/>
            <p:nvPr/>
          </p:nvSpPr>
          <p:spPr>
            <a:xfrm>
              <a:off x="5998294" y="6348939"/>
              <a:ext cx="1703699" cy="3025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err="1">
                  <a:ln>
                    <a:noFill/>
                  </a:ln>
                  <a:solidFill>
                    <a:prstClr val="black"/>
                  </a:solidFill>
                  <a:effectLst/>
                  <a:uLnTx/>
                  <a:uFillTx/>
                </a:rPr>
                <a:t>Specific</a:t>
              </a:r>
              <a:r>
                <a:rPr kumimoji="0" lang="it-IT" sz="1050" b="0" i="0" u="none" strike="noStrike" kern="0" cap="none" spc="0" normalizeH="0" baseline="0" noProof="0" dirty="0">
                  <a:ln>
                    <a:noFill/>
                  </a:ln>
                  <a:solidFill>
                    <a:prstClr val="black"/>
                  </a:solidFill>
                  <a:effectLst/>
                  <a:uLnTx/>
                  <a:uFillTx/>
                </a:rPr>
                <a:t> Boards</a:t>
              </a:r>
              <a:endParaRPr kumimoji="0" lang="en-US" sz="1200" b="0" i="0" u="none" strike="noStrike" kern="0" cap="none" spc="0" normalizeH="0" baseline="0" noProof="0" dirty="0">
                <a:ln>
                  <a:noFill/>
                </a:ln>
                <a:solidFill>
                  <a:prstClr val="black"/>
                </a:solidFill>
                <a:effectLst/>
                <a:uLnTx/>
                <a:uFillTx/>
              </a:endParaRPr>
            </a:p>
          </p:txBody>
        </p:sp>
        <p:cxnSp>
          <p:nvCxnSpPr>
            <p:cNvPr id="108" name="Connettore 2 66">
              <a:extLst>
                <a:ext uri="{FF2B5EF4-FFF2-40B4-BE49-F238E27FC236}">
                  <a16:creationId xmlns:a16="http://schemas.microsoft.com/office/drawing/2014/main" id="{718031AA-68B9-4C87-929C-CD93DD12EE27}"/>
                </a:ext>
              </a:extLst>
            </p:cNvPr>
            <p:cNvCxnSpPr>
              <a:cxnSpLocks/>
            </p:cNvCxnSpPr>
            <p:nvPr/>
          </p:nvCxnSpPr>
          <p:spPr>
            <a:xfrm>
              <a:off x="6913131" y="4448177"/>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09" name="CasellaDiTesto 69">
              <a:extLst>
                <a:ext uri="{FF2B5EF4-FFF2-40B4-BE49-F238E27FC236}">
                  <a16:creationId xmlns:a16="http://schemas.microsoft.com/office/drawing/2014/main" id="{297B98DC-2588-413F-A5AE-024EACDC1A13}"/>
                </a:ext>
              </a:extLst>
            </p:cNvPr>
            <p:cNvSpPr txBox="1"/>
            <p:nvPr/>
          </p:nvSpPr>
          <p:spPr>
            <a:xfrm>
              <a:off x="6934915" y="4471558"/>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Providing</a:t>
              </a:r>
              <a:r>
                <a:rPr kumimoji="0" lang="it-IT" sz="500" b="0" i="0" u="none" strike="noStrike" kern="0" cap="none" spc="0" normalizeH="0" baseline="0" noProof="0" dirty="0">
                  <a:ln>
                    <a:noFill/>
                  </a:ln>
                  <a:solidFill>
                    <a:prstClr val="black"/>
                  </a:solidFill>
                  <a:effectLst/>
                  <a:uLnTx/>
                  <a:uFillTx/>
                </a:rPr>
                <a:t> services</a:t>
              </a:r>
              <a:endParaRPr kumimoji="0" lang="en-US" sz="500" b="0" i="0" u="none" strike="noStrike" kern="0" cap="none" spc="0" normalizeH="0" baseline="0" noProof="0" dirty="0">
                <a:ln>
                  <a:noFill/>
                </a:ln>
                <a:solidFill>
                  <a:prstClr val="black"/>
                </a:solidFill>
                <a:effectLst/>
                <a:uLnTx/>
                <a:uFillTx/>
              </a:endParaRPr>
            </a:p>
          </p:txBody>
        </p:sp>
        <p:cxnSp>
          <p:nvCxnSpPr>
            <p:cNvPr id="110" name="Connettore 2 70">
              <a:extLst>
                <a:ext uri="{FF2B5EF4-FFF2-40B4-BE49-F238E27FC236}">
                  <a16:creationId xmlns:a16="http://schemas.microsoft.com/office/drawing/2014/main" id="{18C3E0FF-CFB9-4CEA-BFDD-9CAA2AA94129}"/>
                </a:ext>
              </a:extLst>
            </p:cNvPr>
            <p:cNvCxnSpPr>
              <a:cxnSpLocks/>
            </p:cNvCxnSpPr>
            <p:nvPr/>
          </p:nvCxnSpPr>
          <p:spPr>
            <a:xfrm>
              <a:off x="10754482" y="3286764"/>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11" name="CasellaDiTesto 71">
              <a:extLst>
                <a:ext uri="{FF2B5EF4-FFF2-40B4-BE49-F238E27FC236}">
                  <a16:creationId xmlns:a16="http://schemas.microsoft.com/office/drawing/2014/main" id="{C4BC2689-A20C-4687-8407-53007D0F6142}"/>
                </a:ext>
              </a:extLst>
            </p:cNvPr>
            <p:cNvSpPr txBox="1"/>
            <p:nvPr/>
          </p:nvSpPr>
          <p:spPr>
            <a:xfrm>
              <a:off x="10001225" y="3335198"/>
              <a:ext cx="878870"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cxnSp>
          <p:nvCxnSpPr>
            <p:cNvPr id="112" name="Connettore 2 72">
              <a:extLst>
                <a:ext uri="{FF2B5EF4-FFF2-40B4-BE49-F238E27FC236}">
                  <a16:creationId xmlns:a16="http://schemas.microsoft.com/office/drawing/2014/main" id="{E410BC7F-0DAF-491B-86CD-821F6B03A924}"/>
                </a:ext>
              </a:extLst>
            </p:cNvPr>
            <p:cNvCxnSpPr>
              <a:cxnSpLocks/>
            </p:cNvCxnSpPr>
            <p:nvPr/>
          </p:nvCxnSpPr>
          <p:spPr>
            <a:xfrm flipV="1">
              <a:off x="10959133" y="3242656"/>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13" name="CasellaDiTesto 73">
              <a:extLst>
                <a:ext uri="{FF2B5EF4-FFF2-40B4-BE49-F238E27FC236}">
                  <a16:creationId xmlns:a16="http://schemas.microsoft.com/office/drawing/2014/main" id="{B7FB416E-9863-4F9E-B582-45629635C539}"/>
                </a:ext>
              </a:extLst>
            </p:cNvPr>
            <p:cNvSpPr txBox="1"/>
            <p:nvPr/>
          </p:nvSpPr>
          <p:spPr>
            <a:xfrm>
              <a:off x="11038173" y="3332590"/>
              <a:ext cx="7266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cxnSp>
          <p:nvCxnSpPr>
            <p:cNvPr id="114" name="Connettore 2 74">
              <a:extLst>
                <a:ext uri="{FF2B5EF4-FFF2-40B4-BE49-F238E27FC236}">
                  <a16:creationId xmlns:a16="http://schemas.microsoft.com/office/drawing/2014/main" id="{34BDB09A-F5C4-4E0A-A5FC-5C848191F7A4}"/>
                </a:ext>
              </a:extLst>
            </p:cNvPr>
            <p:cNvCxnSpPr>
              <a:cxnSpLocks/>
            </p:cNvCxnSpPr>
            <p:nvPr/>
          </p:nvCxnSpPr>
          <p:spPr>
            <a:xfrm>
              <a:off x="7865871" y="3349998"/>
              <a:ext cx="0" cy="1521669"/>
            </a:xfrm>
            <a:prstGeom prst="straightConnector1">
              <a:avLst/>
            </a:prstGeom>
            <a:noFill/>
            <a:ln w="38100" cap="flat" cmpd="sng" algn="ctr">
              <a:solidFill>
                <a:sysClr val="windowText" lastClr="000000"/>
              </a:solidFill>
              <a:prstDash val="solid"/>
              <a:miter lim="800000"/>
              <a:tailEnd type="triangle"/>
            </a:ln>
            <a:effectLst/>
          </p:spPr>
        </p:cxnSp>
        <p:cxnSp>
          <p:nvCxnSpPr>
            <p:cNvPr id="115" name="Connettore 2 75">
              <a:extLst>
                <a:ext uri="{FF2B5EF4-FFF2-40B4-BE49-F238E27FC236}">
                  <a16:creationId xmlns:a16="http://schemas.microsoft.com/office/drawing/2014/main" id="{6E2B9EF3-A633-4413-8DDA-3481A335332F}"/>
                </a:ext>
              </a:extLst>
            </p:cNvPr>
            <p:cNvCxnSpPr>
              <a:cxnSpLocks/>
            </p:cNvCxnSpPr>
            <p:nvPr/>
          </p:nvCxnSpPr>
          <p:spPr>
            <a:xfrm flipV="1">
              <a:off x="8154793" y="3349998"/>
              <a:ext cx="0" cy="1470866"/>
            </a:xfrm>
            <a:prstGeom prst="straightConnector1">
              <a:avLst/>
            </a:prstGeom>
            <a:noFill/>
            <a:ln w="38100" cap="flat" cmpd="sng" algn="ctr">
              <a:solidFill>
                <a:sysClr val="windowText" lastClr="000000"/>
              </a:solidFill>
              <a:prstDash val="solid"/>
              <a:miter lim="800000"/>
              <a:tailEnd type="triangle"/>
            </a:ln>
            <a:effectLst/>
          </p:spPr>
        </p:cxnSp>
        <p:sp>
          <p:nvSpPr>
            <p:cNvPr id="116" name="CasellaDiTesto 78">
              <a:extLst>
                <a:ext uri="{FF2B5EF4-FFF2-40B4-BE49-F238E27FC236}">
                  <a16:creationId xmlns:a16="http://schemas.microsoft.com/office/drawing/2014/main" id="{256C5C98-694F-4EE8-8E55-CB74F9D03D9B}"/>
                </a:ext>
              </a:extLst>
            </p:cNvPr>
            <p:cNvSpPr txBox="1"/>
            <p:nvPr/>
          </p:nvSpPr>
          <p:spPr>
            <a:xfrm rot="5400000">
              <a:off x="7607858" y="3996847"/>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sp>
          <p:nvSpPr>
            <p:cNvPr id="117" name="CasellaDiTesto 79">
              <a:extLst>
                <a:ext uri="{FF2B5EF4-FFF2-40B4-BE49-F238E27FC236}">
                  <a16:creationId xmlns:a16="http://schemas.microsoft.com/office/drawing/2014/main" id="{F5F2EF9A-6321-4B55-A46E-85D2B17FC61F}"/>
                </a:ext>
              </a:extLst>
            </p:cNvPr>
            <p:cNvSpPr txBox="1"/>
            <p:nvPr/>
          </p:nvSpPr>
          <p:spPr>
            <a:xfrm rot="5400000">
              <a:off x="7935243" y="3983262"/>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cxnSp>
          <p:nvCxnSpPr>
            <p:cNvPr id="118" name="Connettore 2 80">
              <a:extLst>
                <a:ext uri="{FF2B5EF4-FFF2-40B4-BE49-F238E27FC236}">
                  <a16:creationId xmlns:a16="http://schemas.microsoft.com/office/drawing/2014/main" id="{974C3ABA-D28B-4236-AF4A-7C5E88642D26}"/>
                </a:ext>
              </a:extLst>
            </p:cNvPr>
            <p:cNvCxnSpPr>
              <a:cxnSpLocks/>
            </p:cNvCxnSpPr>
            <p:nvPr/>
          </p:nvCxnSpPr>
          <p:spPr>
            <a:xfrm flipV="1">
              <a:off x="11012258" y="4497557"/>
              <a:ext cx="0" cy="372687"/>
            </a:xfrm>
            <a:prstGeom prst="straightConnector1">
              <a:avLst/>
            </a:prstGeom>
            <a:noFill/>
            <a:ln w="38100" cap="flat" cmpd="sng" algn="ctr">
              <a:solidFill>
                <a:sysClr val="windowText" lastClr="000000"/>
              </a:solidFill>
              <a:prstDash val="solid"/>
              <a:miter lim="800000"/>
              <a:tailEnd type="triangle"/>
            </a:ln>
            <a:effectLst/>
          </p:spPr>
        </p:cxnSp>
        <p:cxnSp>
          <p:nvCxnSpPr>
            <p:cNvPr id="119" name="Connettore 2 81">
              <a:extLst>
                <a:ext uri="{FF2B5EF4-FFF2-40B4-BE49-F238E27FC236}">
                  <a16:creationId xmlns:a16="http://schemas.microsoft.com/office/drawing/2014/main" id="{20A46032-C7D0-4610-90A6-91DE8065332C}"/>
                </a:ext>
              </a:extLst>
            </p:cNvPr>
            <p:cNvCxnSpPr>
              <a:cxnSpLocks/>
            </p:cNvCxnSpPr>
            <p:nvPr/>
          </p:nvCxnSpPr>
          <p:spPr>
            <a:xfrm>
              <a:off x="10807607" y="4505086"/>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20" name="CasellaDiTesto 82">
              <a:extLst>
                <a:ext uri="{FF2B5EF4-FFF2-40B4-BE49-F238E27FC236}">
                  <a16:creationId xmlns:a16="http://schemas.microsoft.com/office/drawing/2014/main" id="{F998CE19-03F2-43E5-BCC7-8CE91016A050}"/>
                </a:ext>
              </a:extLst>
            </p:cNvPr>
            <p:cNvSpPr txBox="1"/>
            <p:nvPr/>
          </p:nvSpPr>
          <p:spPr>
            <a:xfrm>
              <a:off x="11036043" y="4548640"/>
              <a:ext cx="9608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supervisioning</a:t>
              </a:r>
              <a:endParaRPr kumimoji="0" lang="en-US" sz="500" b="0" i="0" u="none" strike="noStrike" kern="0" cap="none" spc="0" normalizeH="0" baseline="0" noProof="0" dirty="0">
                <a:ln>
                  <a:noFill/>
                </a:ln>
                <a:solidFill>
                  <a:prstClr val="black"/>
                </a:solidFill>
                <a:effectLst/>
                <a:uLnTx/>
                <a:uFillTx/>
              </a:endParaRPr>
            </a:p>
          </p:txBody>
        </p:sp>
        <p:sp>
          <p:nvSpPr>
            <p:cNvPr id="121" name="CasellaDiTesto 83">
              <a:extLst>
                <a:ext uri="{FF2B5EF4-FFF2-40B4-BE49-F238E27FC236}">
                  <a16:creationId xmlns:a16="http://schemas.microsoft.com/office/drawing/2014/main" id="{CC2F28DC-D048-4681-A14C-A9343C3C8AA2}"/>
                </a:ext>
              </a:extLst>
            </p:cNvPr>
            <p:cNvSpPr txBox="1"/>
            <p:nvPr/>
          </p:nvSpPr>
          <p:spPr>
            <a:xfrm>
              <a:off x="9960210" y="4560675"/>
              <a:ext cx="9608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participating</a:t>
              </a:r>
              <a:endParaRPr kumimoji="0" lang="en-US" sz="500" b="0" i="0" u="none" strike="noStrike" kern="0" cap="none" spc="0" normalizeH="0" baseline="0" noProof="0" dirty="0">
                <a:ln>
                  <a:noFill/>
                </a:ln>
                <a:solidFill>
                  <a:prstClr val="black"/>
                </a:solidFill>
                <a:effectLst/>
                <a:uLnTx/>
                <a:uFillTx/>
              </a:endParaRPr>
            </a:p>
          </p:txBody>
        </p:sp>
        <p:sp>
          <p:nvSpPr>
            <p:cNvPr id="122" name="Rettangolo con angoli arrotondati 85">
              <a:extLst>
                <a:ext uri="{FF2B5EF4-FFF2-40B4-BE49-F238E27FC236}">
                  <a16:creationId xmlns:a16="http://schemas.microsoft.com/office/drawing/2014/main" id="{64CE7A6E-A0C6-469F-89C8-4FC668E7AFBF}"/>
                </a:ext>
              </a:extLst>
            </p:cNvPr>
            <p:cNvSpPr/>
            <p:nvPr/>
          </p:nvSpPr>
          <p:spPr>
            <a:xfrm>
              <a:off x="3623735" y="5765653"/>
              <a:ext cx="1599584" cy="652740"/>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Project Office</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ttangolo con angoli arrotondati 87">
              <a:extLst>
                <a:ext uri="{FF2B5EF4-FFF2-40B4-BE49-F238E27FC236}">
                  <a16:creationId xmlns:a16="http://schemas.microsoft.com/office/drawing/2014/main" id="{05358823-6074-4C37-A578-7DA57F662A10}"/>
                </a:ext>
              </a:extLst>
            </p:cNvPr>
            <p:cNvSpPr/>
            <p:nvPr/>
          </p:nvSpPr>
          <p:spPr>
            <a:xfrm>
              <a:off x="265360" y="3687955"/>
              <a:ext cx="2363713" cy="3005047"/>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sz="1800"/>
              </a:pPr>
              <a:r>
                <a:rPr kumimoji="0" lang="en-US" sz="12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INFRA-DEV</a:t>
              </a:r>
            </a:p>
            <a:p>
              <a:pPr marL="0" marR="0" lvl="0" indent="0" algn="ctr" defTabSz="914400" eaLnBrk="1" fontAlgn="auto" latinLnBrk="0" hangingPunct="0">
                <a:lnSpc>
                  <a:spcPct val="100000"/>
                </a:lnSpc>
                <a:spcBef>
                  <a:spcPts val="0"/>
                </a:spcBef>
                <a:spcAft>
                  <a:spcPts val="0"/>
                </a:spcAft>
                <a:buClrTx/>
                <a:buSzTx/>
                <a:buFontTx/>
                <a:buNone/>
                <a:tabLst/>
                <a:defRPr sz="1800"/>
              </a:pPr>
              <a:r>
                <a:rPr kumimoji="0" lang="en-US" sz="105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M. Martinez</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WP1 Coordination and Management</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WP2 Organization , Governance, Legal</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WP3 Financial Architecture</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WP4 Site Preparation</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WP5 Project Office/Engineering Dept.</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WP6Technical Design</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WP7Transfer of Technology</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WP8 Computing and Data Access</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WP9 Sustainable Development Strategy</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WP10 Education, Outreach, Citizen Engagement</a:t>
              </a:r>
            </a:p>
          </p:txBody>
        </p:sp>
        <p:sp>
          <p:nvSpPr>
            <p:cNvPr id="124" name="CasellaDiTesto 88">
              <a:extLst>
                <a:ext uri="{FF2B5EF4-FFF2-40B4-BE49-F238E27FC236}">
                  <a16:creationId xmlns:a16="http://schemas.microsoft.com/office/drawing/2014/main" id="{39FC8D80-3DFB-4367-806D-8C4B15840AB9}"/>
                </a:ext>
              </a:extLst>
            </p:cNvPr>
            <p:cNvSpPr txBox="1"/>
            <p:nvPr/>
          </p:nvSpPr>
          <p:spPr>
            <a:xfrm>
              <a:off x="2691598" y="5692181"/>
              <a:ext cx="1115286" cy="27504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black"/>
                  </a:solidFill>
                  <a:effectLst/>
                  <a:uLnTx/>
                  <a:uFillTx/>
                </a:rPr>
                <a:t>Setting up</a:t>
              </a:r>
              <a:endParaRPr kumimoji="0" lang="en-US" sz="900" b="0" i="0" u="none" strike="noStrike" kern="0" cap="none" spc="0" normalizeH="0" baseline="0" noProof="0" dirty="0">
                <a:ln>
                  <a:noFill/>
                </a:ln>
                <a:solidFill>
                  <a:prstClr val="black"/>
                </a:solidFill>
                <a:effectLst/>
                <a:uLnTx/>
                <a:uFillTx/>
              </a:endParaRPr>
            </a:p>
          </p:txBody>
        </p:sp>
        <p:sp>
          <p:nvSpPr>
            <p:cNvPr id="125" name="Rettangolo con angoli arrotondati 89">
              <a:extLst>
                <a:ext uri="{FF2B5EF4-FFF2-40B4-BE49-F238E27FC236}">
                  <a16:creationId xmlns:a16="http://schemas.microsoft.com/office/drawing/2014/main" id="{6A8FD5A5-76FE-461F-BF17-7D1EDBDE1041}"/>
                </a:ext>
              </a:extLst>
            </p:cNvPr>
            <p:cNvSpPr/>
            <p:nvPr/>
          </p:nvSpPr>
          <p:spPr>
            <a:xfrm>
              <a:off x="3656248" y="5022291"/>
              <a:ext cx="1599584" cy="652741"/>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Engineering Department</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6" name="Connettore 2 90">
              <a:extLst>
                <a:ext uri="{FF2B5EF4-FFF2-40B4-BE49-F238E27FC236}">
                  <a16:creationId xmlns:a16="http://schemas.microsoft.com/office/drawing/2014/main" id="{F5F9B99F-25A5-42DC-BB2B-7110F4FB035E}"/>
                </a:ext>
              </a:extLst>
            </p:cNvPr>
            <p:cNvCxnSpPr>
              <a:cxnSpLocks/>
            </p:cNvCxnSpPr>
            <p:nvPr/>
          </p:nvCxnSpPr>
          <p:spPr>
            <a:xfrm>
              <a:off x="532190" y="2845484"/>
              <a:ext cx="0" cy="779995"/>
            </a:xfrm>
            <a:prstGeom prst="straightConnector1">
              <a:avLst/>
            </a:prstGeom>
            <a:noFill/>
            <a:ln w="38100" cap="flat" cmpd="sng" algn="ctr">
              <a:solidFill>
                <a:sysClr val="windowText" lastClr="000000"/>
              </a:solidFill>
              <a:prstDash val="solid"/>
              <a:miter lim="800000"/>
              <a:tailEnd type="triangle"/>
            </a:ln>
            <a:effectLst/>
          </p:spPr>
        </p:cxnSp>
        <p:sp>
          <p:nvSpPr>
            <p:cNvPr id="127" name="CasellaDiTesto 91">
              <a:extLst>
                <a:ext uri="{FF2B5EF4-FFF2-40B4-BE49-F238E27FC236}">
                  <a16:creationId xmlns:a16="http://schemas.microsoft.com/office/drawing/2014/main" id="{1BEA810B-33B6-4672-B9BD-3006E72169C6}"/>
                </a:ext>
              </a:extLst>
            </p:cNvPr>
            <p:cNvSpPr txBox="1"/>
            <p:nvPr/>
          </p:nvSpPr>
          <p:spPr>
            <a:xfrm rot="16200000">
              <a:off x="409708" y="3110523"/>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sp>
          <p:nvSpPr>
            <p:cNvPr id="128" name="CasellaDiTesto 92">
              <a:extLst>
                <a:ext uri="{FF2B5EF4-FFF2-40B4-BE49-F238E27FC236}">
                  <a16:creationId xmlns:a16="http://schemas.microsoft.com/office/drawing/2014/main" id="{9FE4C9D0-82D9-4EAE-A950-CB9142EA6F29}"/>
                </a:ext>
              </a:extLst>
            </p:cNvPr>
            <p:cNvSpPr txBox="1"/>
            <p:nvPr/>
          </p:nvSpPr>
          <p:spPr>
            <a:xfrm rot="16200000">
              <a:off x="-23057" y="3053557"/>
              <a:ext cx="857223"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cxnSp>
          <p:nvCxnSpPr>
            <p:cNvPr id="129" name="Connettore 2 93">
              <a:extLst>
                <a:ext uri="{FF2B5EF4-FFF2-40B4-BE49-F238E27FC236}">
                  <a16:creationId xmlns:a16="http://schemas.microsoft.com/office/drawing/2014/main" id="{C47D1394-28E4-4B43-B8EA-79708F86CC5F}"/>
                </a:ext>
              </a:extLst>
            </p:cNvPr>
            <p:cNvCxnSpPr>
              <a:cxnSpLocks/>
            </p:cNvCxnSpPr>
            <p:nvPr/>
          </p:nvCxnSpPr>
          <p:spPr>
            <a:xfrm flipV="1">
              <a:off x="697823" y="2845484"/>
              <a:ext cx="0" cy="754601"/>
            </a:xfrm>
            <a:prstGeom prst="straightConnector1">
              <a:avLst/>
            </a:prstGeom>
            <a:noFill/>
            <a:ln w="38100" cap="flat" cmpd="sng" algn="ctr">
              <a:solidFill>
                <a:sysClr val="windowText" lastClr="000000"/>
              </a:solidFill>
              <a:prstDash val="solid"/>
              <a:miter lim="800000"/>
              <a:tailEnd type="triangle"/>
            </a:ln>
            <a:effectLst/>
          </p:spPr>
        </p:cxnSp>
        <p:sp>
          <p:nvSpPr>
            <p:cNvPr id="130" name="CasellaDiTesto 42">
              <a:extLst>
                <a:ext uri="{FF2B5EF4-FFF2-40B4-BE49-F238E27FC236}">
                  <a16:creationId xmlns:a16="http://schemas.microsoft.com/office/drawing/2014/main" id="{ED99D1EA-F0EC-48B7-AA1F-DE66219BC79E}"/>
                </a:ext>
              </a:extLst>
            </p:cNvPr>
            <p:cNvSpPr txBox="1"/>
            <p:nvPr/>
          </p:nvSpPr>
          <p:spPr>
            <a:xfrm>
              <a:off x="2759347" y="6335440"/>
              <a:ext cx="1554316" cy="565594"/>
            </a:xfrm>
            <a:prstGeom prst="rect">
              <a:avLst/>
            </a:prstGeom>
            <a:noFill/>
            <a:ln>
              <a:noFill/>
              <a:headEnd type="arrow"/>
              <a:tailEnd type="arrow"/>
            </a:ln>
          </p:spPr>
          <p:txBody>
            <a:bodyPr vert="horz" wrap="none" lIns="90000" tIns="45000" rIns="90000" bIns="45000" anchorCtr="0" compatLnSpc="0"/>
            <a:lstStyle/>
            <a:p>
              <a:pPr marL="0" marR="0" lvl="0" indent="0" defTabSz="914400" eaLnBrk="1" fontAlgn="auto" latinLnBrk="0" hangingPunct="0">
                <a:lnSpc>
                  <a:spcPct val="100000"/>
                </a:lnSpc>
                <a:spcBef>
                  <a:spcPts val="0"/>
                </a:spcBef>
                <a:spcAft>
                  <a:spcPts val="0"/>
                </a:spcAft>
                <a:buClrTx/>
                <a:buSzTx/>
                <a:buFontTx/>
                <a:buNone/>
                <a:tabLst/>
                <a:defRPr sz="1800"/>
              </a:pPr>
              <a:r>
                <a:rPr kumimoji="0" lang="en-US" sz="1400" b="1" i="0" u="none" strike="noStrike" kern="0" cap="none" spc="0" normalizeH="0" baseline="0" noProof="0" dirty="0">
                  <a:ln>
                    <a:noFill/>
                  </a:ln>
                  <a:solidFill>
                    <a:srgbClr val="3465A4"/>
                  </a:solidFill>
                  <a:effectLst/>
                  <a:uLnTx/>
                  <a:uFillTx/>
                  <a:latin typeface="Lm Roman 12" pitchFamily="18"/>
                  <a:ea typeface="WenQuanYi Micro Hei" pitchFamily="2"/>
                  <a:cs typeface="FreeSans" pitchFamily="2"/>
                </a:rPr>
                <a:t>ET Project</a:t>
              </a:r>
            </a:p>
          </p:txBody>
        </p:sp>
        <p:sp>
          <p:nvSpPr>
            <p:cNvPr id="131" name="Rettangolo 96">
              <a:extLst>
                <a:ext uri="{FF2B5EF4-FFF2-40B4-BE49-F238E27FC236}">
                  <a16:creationId xmlns:a16="http://schemas.microsoft.com/office/drawing/2014/main" id="{F0C5F554-B0D0-4144-B87C-B159A76C6963}"/>
                </a:ext>
              </a:extLst>
            </p:cNvPr>
            <p:cNvSpPr/>
            <p:nvPr/>
          </p:nvSpPr>
          <p:spPr>
            <a:xfrm>
              <a:off x="2775480" y="1779797"/>
              <a:ext cx="2958504" cy="285490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Rettangolo 97">
              <a:extLst>
                <a:ext uri="{FF2B5EF4-FFF2-40B4-BE49-F238E27FC236}">
                  <a16:creationId xmlns:a16="http://schemas.microsoft.com/office/drawing/2014/main" id="{624DD8E7-62AB-4386-9983-23C2E73D247E}"/>
                </a:ext>
              </a:extLst>
            </p:cNvPr>
            <p:cNvSpPr/>
            <p:nvPr/>
          </p:nvSpPr>
          <p:spPr>
            <a:xfrm>
              <a:off x="3131276" y="2001231"/>
              <a:ext cx="2630376" cy="191240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CasellaDiTesto 98">
              <a:extLst>
                <a:ext uri="{FF2B5EF4-FFF2-40B4-BE49-F238E27FC236}">
                  <a16:creationId xmlns:a16="http://schemas.microsoft.com/office/drawing/2014/main" id="{F3096A65-F7B5-4D9D-BE5D-FB0152D1C1E8}"/>
                </a:ext>
              </a:extLst>
            </p:cNvPr>
            <p:cNvSpPr txBox="1"/>
            <p:nvPr/>
          </p:nvSpPr>
          <p:spPr>
            <a:xfrm>
              <a:off x="3231978" y="2105023"/>
              <a:ext cx="2469983" cy="1292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prstClr val="black"/>
                  </a:solidFill>
                  <a:effectLst/>
                  <a:uLnTx/>
                  <a:uFillTx/>
                </a:rPr>
                <a:t>CERN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MOA CERN-INFN-Nikhef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P. Chiggiato</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TDR ET Vacuum Pipe</a:t>
              </a:r>
              <a:endParaRPr kumimoji="0" lang="en-US" sz="1050" b="0" i="0" u="none" strike="noStrike" kern="0" cap="none" spc="0" normalizeH="0" baseline="0" noProof="0" dirty="0">
                <a:ln>
                  <a:noFill/>
                </a:ln>
                <a:solidFill>
                  <a:prstClr val="black"/>
                </a:solidFill>
                <a:effectLst/>
                <a:uLnTx/>
                <a:uFillTx/>
              </a:endParaRPr>
            </a:p>
          </p:txBody>
        </p:sp>
        <p:cxnSp>
          <p:nvCxnSpPr>
            <p:cNvPr id="134" name="Connettore 2 99">
              <a:extLst>
                <a:ext uri="{FF2B5EF4-FFF2-40B4-BE49-F238E27FC236}">
                  <a16:creationId xmlns:a16="http://schemas.microsoft.com/office/drawing/2014/main" id="{2DFFDCEC-7C53-4947-BE28-5B04F3F1DEA5}"/>
                </a:ext>
              </a:extLst>
            </p:cNvPr>
            <p:cNvCxnSpPr>
              <a:cxnSpLocks/>
              <a:endCxn id="132" idx="1"/>
            </p:cNvCxnSpPr>
            <p:nvPr/>
          </p:nvCxnSpPr>
          <p:spPr>
            <a:xfrm flipV="1">
              <a:off x="2772115" y="2957432"/>
              <a:ext cx="359161" cy="4921"/>
            </a:xfrm>
            <a:prstGeom prst="straightConnector1">
              <a:avLst/>
            </a:prstGeom>
            <a:noFill/>
            <a:ln w="38100" cap="flat" cmpd="sng" algn="ctr">
              <a:solidFill>
                <a:sysClr val="windowText" lastClr="000000"/>
              </a:solidFill>
              <a:prstDash val="solid"/>
              <a:miter lim="800000"/>
              <a:tailEnd type="triangle"/>
            </a:ln>
            <a:effectLst/>
          </p:spPr>
        </p:cxnSp>
        <p:sp>
          <p:nvSpPr>
            <p:cNvPr id="135" name="CasellaDiTesto 101">
              <a:extLst>
                <a:ext uri="{FF2B5EF4-FFF2-40B4-BE49-F238E27FC236}">
                  <a16:creationId xmlns:a16="http://schemas.microsoft.com/office/drawing/2014/main" id="{534E16F5-D136-4AAC-BB08-E67D1DCB8E6A}"/>
                </a:ext>
              </a:extLst>
            </p:cNvPr>
            <p:cNvSpPr txBox="1"/>
            <p:nvPr/>
          </p:nvSpPr>
          <p:spPr>
            <a:xfrm rot="16200000">
              <a:off x="2671454" y="2376975"/>
              <a:ext cx="563848"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cxnSp>
          <p:nvCxnSpPr>
            <p:cNvPr id="136" name="Connettore 2 102">
              <a:extLst>
                <a:ext uri="{FF2B5EF4-FFF2-40B4-BE49-F238E27FC236}">
                  <a16:creationId xmlns:a16="http://schemas.microsoft.com/office/drawing/2014/main" id="{714CA0FD-5428-4F2F-98BD-762129202440}"/>
                </a:ext>
              </a:extLst>
            </p:cNvPr>
            <p:cNvCxnSpPr>
              <a:cxnSpLocks/>
            </p:cNvCxnSpPr>
            <p:nvPr/>
          </p:nvCxnSpPr>
          <p:spPr>
            <a:xfrm flipH="1" flipV="1">
              <a:off x="2773797" y="3122603"/>
              <a:ext cx="359161" cy="4921"/>
            </a:xfrm>
            <a:prstGeom prst="straightConnector1">
              <a:avLst/>
            </a:prstGeom>
            <a:noFill/>
            <a:ln w="38100" cap="flat" cmpd="sng" algn="ctr">
              <a:solidFill>
                <a:sysClr val="windowText" lastClr="000000"/>
              </a:solidFill>
              <a:prstDash val="solid"/>
              <a:miter lim="800000"/>
              <a:tailEnd type="triangle"/>
            </a:ln>
            <a:effectLst/>
          </p:spPr>
        </p:cxnSp>
        <p:sp>
          <p:nvSpPr>
            <p:cNvPr id="137" name="CasellaDiTesto 103">
              <a:extLst>
                <a:ext uri="{FF2B5EF4-FFF2-40B4-BE49-F238E27FC236}">
                  <a16:creationId xmlns:a16="http://schemas.microsoft.com/office/drawing/2014/main" id="{725E9EB8-FD84-4B88-B1FE-BA09983EA1B8}"/>
                </a:ext>
              </a:extLst>
            </p:cNvPr>
            <p:cNvSpPr txBox="1"/>
            <p:nvPr/>
          </p:nvSpPr>
          <p:spPr>
            <a:xfrm rot="16200000">
              <a:off x="2675752" y="3443771"/>
              <a:ext cx="525647"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delivering</a:t>
              </a:r>
              <a:endParaRPr kumimoji="0" lang="en-US" sz="500" b="0" i="0" u="none" strike="noStrike" kern="0" cap="none" spc="0" normalizeH="0" baseline="0" noProof="0" dirty="0">
                <a:ln>
                  <a:noFill/>
                </a:ln>
                <a:solidFill>
                  <a:prstClr val="black"/>
                </a:solidFill>
                <a:effectLst/>
                <a:uLnTx/>
                <a:uFillTx/>
              </a:endParaRPr>
            </a:p>
          </p:txBody>
        </p:sp>
        <p:cxnSp>
          <p:nvCxnSpPr>
            <p:cNvPr id="138" name="Connettore 2 104">
              <a:extLst>
                <a:ext uri="{FF2B5EF4-FFF2-40B4-BE49-F238E27FC236}">
                  <a16:creationId xmlns:a16="http://schemas.microsoft.com/office/drawing/2014/main" id="{3FDF16AD-4BA8-4E70-8467-F5F4E691287A}"/>
                </a:ext>
              </a:extLst>
            </p:cNvPr>
            <p:cNvCxnSpPr>
              <a:cxnSpLocks/>
            </p:cNvCxnSpPr>
            <p:nvPr/>
          </p:nvCxnSpPr>
          <p:spPr>
            <a:xfrm>
              <a:off x="5246459" y="5324989"/>
              <a:ext cx="662089" cy="0"/>
            </a:xfrm>
            <a:prstGeom prst="straightConnector1">
              <a:avLst/>
            </a:prstGeom>
            <a:noFill/>
            <a:ln w="38100" cap="flat" cmpd="sng" algn="ctr">
              <a:solidFill>
                <a:sysClr val="windowText" lastClr="000000"/>
              </a:solidFill>
              <a:prstDash val="solid"/>
              <a:miter lim="800000"/>
              <a:tailEnd type="triangle"/>
            </a:ln>
            <a:effectLst/>
          </p:spPr>
        </p:cxnSp>
        <p:cxnSp>
          <p:nvCxnSpPr>
            <p:cNvPr id="139" name="Connettore 2 106">
              <a:extLst>
                <a:ext uri="{FF2B5EF4-FFF2-40B4-BE49-F238E27FC236}">
                  <a16:creationId xmlns:a16="http://schemas.microsoft.com/office/drawing/2014/main" id="{2A8AE6F7-2091-4E65-BC43-F745E9E11AFE}"/>
                </a:ext>
              </a:extLst>
            </p:cNvPr>
            <p:cNvCxnSpPr>
              <a:cxnSpLocks/>
            </p:cNvCxnSpPr>
            <p:nvPr/>
          </p:nvCxnSpPr>
          <p:spPr>
            <a:xfrm>
              <a:off x="5246458" y="6083272"/>
              <a:ext cx="662089" cy="0"/>
            </a:xfrm>
            <a:prstGeom prst="straightConnector1">
              <a:avLst/>
            </a:prstGeom>
            <a:noFill/>
            <a:ln w="38100" cap="flat" cmpd="sng" algn="ctr">
              <a:solidFill>
                <a:sysClr val="windowText" lastClr="000000"/>
              </a:solidFill>
              <a:prstDash val="solid"/>
              <a:miter lim="800000"/>
              <a:tailEnd type="triangle"/>
            </a:ln>
            <a:effectLst/>
          </p:spPr>
        </p:cxnSp>
        <p:sp>
          <p:nvSpPr>
            <p:cNvPr id="140" name="Rettangolo con angoli arrotondati 107">
              <a:extLst>
                <a:ext uri="{FF2B5EF4-FFF2-40B4-BE49-F238E27FC236}">
                  <a16:creationId xmlns:a16="http://schemas.microsoft.com/office/drawing/2014/main" id="{1B89771F-C459-4AA5-8351-AFD1ECEF09FB}"/>
                </a:ext>
              </a:extLst>
            </p:cNvPr>
            <p:cNvSpPr/>
            <p:nvPr/>
          </p:nvSpPr>
          <p:spPr>
            <a:xfrm>
              <a:off x="6035233" y="5037595"/>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Instrument</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CasellaDiTesto 108">
              <a:extLst>
                <a:ext uri="{FF2B5EF4-FFF2-40B4-BE49-F238E27FC236}">
                  <a16:creationId xmlns:a16="http://schemas.microsoft.com/office/drawing/2014/main" id="{0D367419-C928-4CAC-AEBA-99341E4DB1AF}"/>
                </a:ext>
              </a:extLst>
            </p:cNvPr>
            <p:cNvSpPr txBox="1"/>
            <p:nvPr/>
          </p:nvSpPr>
          <p:spPr>
            <a:xfrm>
              <a:off x="5263749" y="5580156"/>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Providing</a:t>
              </a:r>
              <a:r>
                <a:rPr kumimoji="0" lang="it-IT" sz="500" b="0" i="0" u="none" strike="noStrike" kern="0" cap="none" spc="0" normalizeH="0" baseline="0" noProof="0" dirty="0">
                  <a:ln>
                    <a:noFill/>
                  </a:ln>
                  <a:solidFill>
                    <a:prstClr val="black"/>
                  </a:solidFill>
                  <a:effectLst/>
                  <a:uLnTx/>
                  <a:uFillTx/>
                </a:rPr>
                <a:t> services</a:t>
              </a:r>
              <a:endParaRPr kumimoji="0" lang="en-US" sz="500" b="0" i="0" u="none" strike="noStrike" kern="0" cap="none" spc="0" normalizeH="0" baseline="0" noProof="0" dirty="0">
                <a:ln>
                  <a:noFill/>
                </a:ln>
                <a:solidFill>
                  <a:prstClr val="black"/>
                </a:solidFill>
                <a:effectLst/>
                <a:uLnTx/>
                <a:uFillTx/>
              </a:endParaRPr>
            </a:p>
          </p:txBody>
        </p:sp>
        <p:cxnSp>
          <p:nvCxnSpPr>
            <p:cNvPr id="142" name="Connettore a gomito 112">
              <a:extLst>
                <a:ext uri="{FF2B5EF4-FFF2-40B4-BE49-F238E27FC236}">
                  <a16:creationId xmlns:a16="http://schemas.microsoft.com/office/drawing/2014/main" id="{797DDAB4-A88C-491A-85E3-6F154F78ACB0}"/>
                </a:ext>
              </a:extLst>
            </p:cNvPr>
            <p:cNvCxnSpPr>
              <a:stCxn id="140" idx="0"/>
              <a:endCxn id="132" idx="2"/>
            </p:cNvCxnSpPr>
            <p:nvPr/>
          </p:nvCxnSpPr>
          <p:spPr>
            <a:xfrm rot="16200000" flipV="1">
              <a:off x="5030768" y="3329329"/>
              <a:ext cx="1123962" cy="2292569"/>
            </a:xfrm>
            <a:prstGeom prst="bentConnector3">
              <a:avLst>
                <a:gd name="adj1" fmla="val 43956"/>
              </a:avLst>
            </a:prstGeom>
            <a:noFill/>
            <a:ln w="38100" cap="flat" cmpd="sng" algn="ctr">
              <a:solidFill>
                <a:sysClr val="windowText" lastClr="000000"/>
              </a:solidFill>
              <a:prstDash val="solid"/>
              <a:miter lim="800000"/>
              <a:tailEnd type="triangle"/>
            </a:ln>
            <a:effectLst/>
          </p:spPr>
        </p:cxnSp>
        <p:sp>
          <p:nvSpPr>
            <p:cNvPr id="143" name="CasellaDiTesto 114">
              <a:extLst>
                <a:ext uri="{FF2B5EF4-FFF2-40B4-BE49-F238E27FC236}">
                  <a16:creationId xmlns:a16="http://schemas.microsoft.com/office/drawing/2014/main" id="{07F27D07-2A17-4E92-A673-4BE56D481DC8}"/>
                </a:ext>
              </a:extLst>
            </p:cNvPr>
            <p:cNvSpPr txBox="1"/>
            <p:nvPr/>
          </p:nvSpPr>
          <p:spPr>
            <a:xfrm>
              <a:off x="4510124" y="4050366"/>
              <a:ext cx="1409494" cy="4034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black"/>
                  </a:solidFill>
                  <a:effectLst/>
                  <a:uLnTx/>
                  <a:uFillTx/>
                </a:rPr>
                <a:t>Requirements</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black"/>
                  </a:solidFill>
                  <a:effectLst/>
                  <a:uLnTx/>
                  <a:uFillTx/>
                </a:rPr>
                <a:t>&amp; </a:t>
              </a:r>
              <a:r>
                <a:rPr kumimoji="0" lang="it-IT" sz="800" b="0" i="0" u="none" strike="noStrike" kern="0" cap="none" spc="0" normalizeH="0" baseline="0" noProof="0" dirty="0" err="1">
                  <a:ln>
                    <a:noFill/>
                  </a:ln>
                  <a:solidFill>
                    <a:prstClr val="black"/>
                  </a:solidFill>
                  <a:effectLst/>
                  <a:uLnTx/>
                  <a:uFillTx/>
                </a:rPr>
                <a:t>competences</a:t>
              </a:r>
              <a:endParaRPr kumimoji="0" lang="en-US" sz="800" b="0" i="0" u="none" strike="noStrike" kern="0" cap="none" spc="0" normalizeH="0" baseline="0" noProof="0" dirty="0">
                <a:ln>
                  <a:noFill/>
                </a:ln>
                <a:solidFill>
                  <a:prstClr val="black"/>
                </a:solidFill>
                <a:effectLst/>
                <a:uLnTx/>
                <a:uFillTx/>
              </a:endParaRPr>
            </a:p>
          </p:txBody>
        </p:sp>
        <p:cxnSp>
          <p:nvCxnSpPr>
            <p:cNvPr id="144" name="Connettore a gomito 116">
              <a:extLst>
                <a:ext uri="{FF2B5EF4-FFF2-40B4-BE49-F238E27FC236}">
                  <a16:creationId xmlns:a16="http://schemas.microsoft.com/office/drawing/2014/main" id="{77847319-70A8-45E3-9D46-CBA9CF4DE5B4}"/>
                </a:ext>
              </a:extLst>
            </p:cNvPr>
            <p:cNvCxnSpPr>
              <a:cxnSpLocks/>
              <a:stCxn id="77" idx="1"/>
            </p:cNvCxnSpPr>
            <p:nvPr/>
          </p:nvCxnSpPr>
          <p:spPr>
            <a:xfrm rot="10800000" flipV="1">
              <a:off x="323101" y="955052"/>
              <a:ext cx="205564" cy="921503"/>
            </a:xfrm>
            <a:prstGeom prst="bentConnector2">
              <a:avLst/>
            </a:prstGeom>
            <a:noFill/>
            <a:ln w="38100" cap="flat" cmpd="sng" algn="ctr">
              <a:solidFill>
                <a:sysClr val="windowText" lastClr="000000"/>
              </a:solidFill>
              <a:prstDash val="solid"/>
              <a:miter lim="800000"/>
              <a:tailEnd type="triangle"/>
            </a:ln>
            <a:effectLst/>
          </p:spPr>
        </p:cxnSp>
        <p:sp>
          <p:nvSpPr>
            <p:cNvPr id="145" name="CasellaDiTesto 117">
              <a:extLst>
                <a:ext uri="{FF2B5EF4-FFF2-40B4-BE49-F238E27FC236}">
                  <a16:creationId xmlns:a16="http://schemas.microsoft.com/office/drawing/2014/main" id="{6BAC5E0D-515A-4F16-83D0-6BB60D4C7520}"/>
                </a:ext>
              </a:extLst>
            </p:cNvPr>
            <p:cNvSpPr txBox="1"/>
            <p:nvPr/>
          </p:nvSpPr>
          <p:spPr>
            <a:xfrm rot="16200000">
              <a:off x="-216857" y="1056796"/>
              <a:ext cx="831256"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Policy &amp; monitoring</a:t>
              </a:r>
              <a:endParaRPr kumimoji="0" lang="en-US" sz="500" b="0" i="0" u="none" strike="noStrike" kern="0" cap="none" spc="0" normalizeH="0" baseline="0" noProof="0" dirty="0">
                <a:ln>
                  <a:noFill/>
                </a:ln>
                <a:solidFill>
                  <a:prstClr val="black"/>
                </a:solidFill>
                <a:effectLst/>
                <a:uLnTx/>
                <a:uFillTx/>
              </a:endParaRPr>
            </a:p>
          </p:txBody>
        </p:sp>
        <p:cxnSp>
          <p:nvCxnSpPr>
            <p:cNvPr id="146" name="Connettore 2 121">
              <a:extLst>
                <a:ext uri="{FF2B5EF4-FFF2-40B4-BE49-F238E27FC236}">
                  <a16:creationId xmlns:a16="http://schemas.microsoft.com/office/drawing/2014/main" id="{98B3F612-BF32-40F2-96BC-CAFF863A57BE}"/>
                </a:ext>
              </a:extLst>
            </p:cNvPr>
            <p:cNvCxnSpPr>
              <a:cxnSpLocks/>
            </p:cNvCxnSpPr>
            <p:nvPr/>
          </p:nvCxnSpPr>
          <p:spPr>
            <a:xfrm flipV="1">
              <a:off x="3975550" y="3935102"/>
              <a:ext cx="0" cy="1008871"/>
            </a:xfrm>
            <a:prstGeom prst="straightConnector1">
              <a:avLst/>
            </a:prstGeom>
            <a:noFill/>
            <a:ln w="3810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120482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D6BEA-296A-4219-8C52-DF7A872E08F9}"/>
              </a:ext>
            </a:extLst>
          </p:cNvPr>
          <p:cNvSpPr>
            <a:spLocks noGrp="1"/>
          </p:cNvSpPr>
          <p:nvPr>
            <p:ph type="title"/>
          </p:nvPr>
        </p:nvSpPr>
        <p:spPr/>
        <p:txBody>
          <a:bodyPr/>
          <a:lstStyle/>
          <a:p>
            <a:r>
              <a:rPr lang="de-DE" dirty="0" err="1"/>
              <a:t>Changing</a:t>
            </a:r>
            <a:r>
              <a:rPr lang="de-DE" dirty="0"/>
              <a:t> </a:t>
            </a:r>
            <a:r>
              <a:rPr lang="de-DE" dirty="0" err="1"/>
              <a:t>the</a:t>
            </a:r>
            <a:r>
              <a:rPr lang="de-DE" dirty="0"/>
              <a:t> </a:t>
            </a:r>
            <a:r>
              <a:rPr lang="de-DE" dirty="0" err="1"/>
              <a:t>Bylaws</a:t>
            </a:r>
            <a:endParaRPr lang="de-DE" dirty="0"/>
          </a:p>
        </p:txBody>
      </p:sp>
      <p:sp>
        <p:nvSpPr>
          <p:cNvPr id="3" name="Rechteck 2">
            <a:extLst>
              <a:ext uri="{FF2B5EF4-FFF2-40B4-BE49-F238E27FC236}">
                <a16:creationId xmlns:a16="http://schemas.microsoft.com/office/drawing/2014/main" id="{38E8C9D9-1950-438C-8017-E9BABA05C1D9}"/>
              </a:ext>
            </a:extLst>
          </p:cNvPr>
          <p:cNvSpPr/>
          <p:nvPr/>
        </p:nvSpPr>
        <p:spPr>
          <a:xfrm>
            <a:off x="447674" y="1041976"/>
            <a:ext cx="10182225"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CMR10"/>
                <a:ea typeface="+mn-ea"/>
                <a:cs typeface="+mn-cs"/>
              </a:rPr>
              <a:t>“Changes of the Bylaws </a:t>
            </a:r>
            <a:r>
              <a:rPr kumimoji="0" lang="en-US" sz="2400" b="1" i="0" u="none" strike="noStrike" kern="1200" cap="none" spc="0" normalizeH="0" baseline="0" noProof="0" dirty="0">
                <a:ln>
                  <a:noFill/>
                </a:ln>
                <a:solidFill>
                  <a:srgbClr val="5B9BD5"/>
                </a:solidFill>
                <a:effectLst/>
                <a:uLnTx/>
                <a:uFillTx/>
                <a:latin typeface="CMR10"/>
                <a:ea typeface="+mn-ea"/>
                <a:cs typeface="+mn-cs"/>
              </a:rPr>
              <a:t>can be initiated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B9BD5"/>
                </a:solidFill>
                <a:effectLst/>
                <a:uLnTx/>
                <a:uFillTx/>
                <a:latin typeface="SFRM1000"/>
                <a:ea typeface="+mn-ea"/>
                <a:cs typeface="+mn-cs"/>
              </a:rPr>
              <a:t>• </a:t>
            </a:r>
            <a:r>
              <a:rPr kumimoji="0" lang="de-DE" sz="2400" b="0" i="0" u="none" strike="noStrike" kern="1200" cap="none" spc="0" normalizeH="0" baseline="0" noProof="0" dirty="0" err="1">
                <a:ln>
                  <a:noFill/>
                </a:ln>
                <a:solidFill>
                  <a:srgbClr val="5B9BD5"/>
                </a:solidFill>
                <a:effectLst/>
                <a:uLnTx/>
                <a:uFillTx/>
                <a:latin typeface="CMR10"/>
                <a:ea typeface="+mn-ea"/>
                <a:cs typeface="+mn-cs"/>
              </a:rPr>
              <a:t>the</a:t>
            </a:r>
            <a:r>
              <a:rPr kumimoji="0" lang="de-DE" sz="2400" b="0" i="0" u="none" strike="noStrike" kern="1200" cap="none" spc="0" normalizeH="0" baseline="0" noProof="0" dirty="0">
                <a:ln>
                  <a:noFill/>
                </a:ln>
                <a:solidFill>
                  <a:srgbClr val="5B9BD5"/>
                </a:solidFill>
                <a:effectLst/>
                <a:uLnTx/>
                <a:uFillTx/>
                <a:latin typeface="CMR10"/>
                <a:ea typeface="+mn-ea"/>
                <a:cs typeface="+mn-cs"/>
              </a:rPr>
              <a:t> ET </a:t>
            </a:r>
            <a:r>
              <a:rPr kumimoji="0" lang="de-DE" sz="2400" b="0" i="0" u="none" strike="noStrike" kern="1200" cap="none" spc="0" normalizeH="0" baseline="0" noProof="0" dirty="0" err="1">
                <a:ln>
                  <a:noFill/>
                </a:ln>
                <a:solidFill>
                  <a:srgbClr val="5B9BD5"/>
                </a:solidFill>
                <a:effectLst/>
                <a:uLnTx/>
                <a:uFillTx/>
                <a:latin typeface="CMR10"/>
                <a:ea typeface="+mn-ea"/>
                <a:cs typeface="+mn-cs"/>
              </a:rPr>
              <a:t>Collaboration</a:t>
            </a:r>
            <a:r>
              <a:rPr kumimoji="0" lang="de-DE" sz="2400" b="0" i="0" u="none" strike="noStrike" kern="1200" cap="none" spc="0" normalizeH="0" baseline="0" noProof="0" dirty="0">
                <a:ln>
                  <a:noFill/>
                </a:ln>
                <a:solidFill>
                  <a:srgbClr val="5B9BD5"/>
                </a:solidFill>
                <a:effectLst/>
                <a:uLnTx/>
                <a:uFillTx/>
                <a:latin typeface="CMR10"/>
                <a:ea typeface="+mn-ea"/>
                <a:cs typeface="+mn-cs"/>
              </a:rPr>
              <a:t> </a:t>
            </a:r>
            <a:r>
              <a:rPr kumimoji="0" lang="de-DE" sz="2400" b="1" i="0" u="none" strike="noStrike" kern="1200" cap="none" spc="0" normalizeH="0" baseline="0" noProof="0" dirty="0" err="1">
                <a:ln>
                  <a:noFill/>
                </a:ln>
                <a:solidFill>
                  <a:srgbClr val="5B9BD5"/>
                </a:solidFill>
                <a:effectLst/>
                <a:uLnTx/>
                <a:uFillTx/>
                <a:latin typeface="CMR10"/>
                <a:ea typeface="+mn-ea"/>
                <a:cs typeface="+mn-cs"/>
              </a:rPr>
              <a:t>Spokesperson</a:t>
            </a:r>
            <a:endParaRPr kumimoji="0" lang="de-DE" sz="2400" b="1" i="0" u="none" strike="noStrike" kern="1200" cap="none" spc="0" normalizeH="0" baseline="0" noProof="0" dirty="0">
              <a:ln>
                <a:noFill/>
              </a:ln>
              <a:solidFill>
                <a:srgbClr val="5B9BD5"/>
              </a:solidFill>
              <a:effectLst/>
              <a:uLnTx/>
              <a:uFillTx/>
              <a:latin typeface="CMR1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SFRM1000"/>
                <a:ea typeface="+mn-ea"/>
                <a:cs typeface="+mn-cs"/>
              </a:rPr>
              <a:t>• </a:t>
            </a:r>
            <a:r>
              <a:rPr kumimoji="0" lang="en-US" sz="2400" b="0" i="0" u="none" strike="noStrike" kern="1200" cap="none" spc="0" normalizeH="0" baseline="0" noProof="0" dirty="0">
                <a:ln>
                  <a:noFill/>
                </a:ln>
                <a:solidFill>
                  <a:srgbClr val="5B9BD5"/>
                </a:solidFill>
                <a:effectLst/>
                <a:uLnTx/>
                <a:uFillTx/>
                <a:latin typeface="CMR10"/>
                <a:ea typeface="+mn-ea"/>
                <a:cs typeface="+mn-cs"/>
              </a:rPr>
              <a:t>the ET </a:t>
            </a:r>
            <a:r>
              <a:rPr kumimoji="0" lang="en-US" sz="2400" b="1" i="0" u="none" strike="noStrike" kern="1200" cap="none" spc="0" normalizeH="0" baseline="0" noProof="0" dirty="0">
                <a:ln>
                  <a:noFill/>
                </a:ln>
                <a:solidFill>
                  <a:srgbClr val="5B9BD5"/>
                </a:solidFill>
                <a:effectLst/>
                <a:uLnTx/>
                <a:uFillTx/>
                <a:latin typeface="CMR10"/>
                <a:ea typeface="+mn-ea"/>
                <a:cs typeface="+mn-cs"/>
              </a:rPr>
              <a:t>Collaboration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CMR10"/>
                <a:ea typeface="+mn-ea"/>
                <a:cs typeface="+mn-cs"/>
              </a:rPr>
              <a:t>with a motion supported by at least 15% of its total membership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CMR10"/>
                <a:ea typeface="+mn-ea"/>
                <a:cs typeface="+mn-cs"/>
              </a:rPr>
              <a:t>by proposing changes of the Bylaws to the CB.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CMR10"/>
                <a:ea typeface="+mn-ea"/>
                <a:cs typeface="+mn-cs"/>
              </a:rPr>
              <a:t>The proposal will be submitted to the CB at least three weeks prior to a CB meeting, where it will be discussed. It may be amended by the proponents following this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solidFill>
                <a:effectLst/>
                <a:uLnTx/>
                <a:uFillTx/>
                <a:latin typeface="CMR10"/>
                <a:ea typeface="+mn-ea"/>
                <a:cs typeface="+mn-cs"/>
              </a:rPr>
              <a:t>The final version of the proposal is again discussed in a CB meeting and then voted on. Accepting a change of the Bylaws </a:t>
            </a:r>
            <a:r>
              <a:rPr kumimoji="0" lang="en-US" sz="2400" b="1" i="0" u="none" strike="noStrike" kern="1200" cap="none" spc="0" normalizeH="0" baseline="0" noProof="0" dirty="0">
                <a:ln>
                  <a:noFill/>
                </a:ln>
                <a:solidFill>
                  <a:srgbClr val="5B9BD5"/>
                </a:solidFill>
                <a:effectLst/>
                <a:uLnTx/>
                <a:uFillTx/>
                <a:latin typeface="CMR10"/>
                <a:ea typeface="+mn-ea"/>
                <a:cs typeface="+mn-cs"/>
              </a:rPr>
              <a:t>requires a qualified 2/3 majority </a:t>
            </a:r>
            <a:r>
              <a:rPr kumimoji="0" lang="en-US" sz="2400" b="0" i="0" u="none" strike="noStrike" kern="1200" cap="none" spc="0" normalizeH="0" baseline="0" noProof="0" dirty="0">
                <a:ln>
                  <a:noFill/>
                </a:ln>
                <a:solidFill>
                  <a:srgbClr val="5B9BD5"/>
                </a:solidFill>
                <a:effectLst/>
                <a:uLnTx/>
                <a:uFillTx/>
                <a:latin typeface="CMR10"/>
                <a:ea typeface="+mn-ea"/>
                <a:cs typeface="+mn-cs"/>
              </a:rPr>
              <a:t>of votes excluding abstentions, votes not cast and blank votes.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solidFill>
                <a:effectLst/>
                <a:uLnTx/>
                <a:uFillTx/>
                <a:latin typeface="CMR10"/>
                <a:ea typeface="+mn-ea"/>
                <a:cs typeface="+mn-cs"/>
              </a:rPr>
              <a:t>The vote must be done electronically</a:t>
            </a:r>
            <a:r>
              <a:rPr kumimoji="0" lang="en-US" sz="2400" b="0" i="0" u="none" strike="noStrike" kern="1200" cap="none" spc="0" normalizeH="0" baseline="0" noProof="0" dirty="0">
                <a:ln>
                  <a:noFill/>
                </a:ln>
                <a:solidFill>
                  <a:srgbClr val="5B9BD5"/>
                </a:solidFill>
                <a:effectLst/>
                <a:uLnTx/>
                <a:uFillTx/>
                <a:latin typeface="CMR1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solidFill>
              <a:effectLst/>
              <a:uLnTx/>
              <a:uFillTx/>
              <a:latin typeface="CMR10"/>
              <a:ea typeface="+mn-ea"/>
              <a:cs typeface="+mn-cs"/>
            </a:endParaRPr>
          </a:p>
        </p:txBody>
      </p:sp>
    </p:spTree>
    <p:extLst>
      <p:ext uri="{BB962C8B-B14F-4D97-AF65-F5344CB8AC3E}">
        <p14:creationId xmlns:p14="http://schemas.microsoft.com/office/powerpoint/2010/main" val="17717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Common Funds</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1209970"/>
            <a:ext cx="11579773" cy="5324535"/>
          </a:xfrm>
          <a:prstGeom prst="rect">
            <a:avLst/>
          </a:prstGeom>
          <a:noFill/>
        </p:spPr>
        <p:txBody>
          <a:bodyPr wrap="none" rtlCol="0">
            <a:spAutoFit/>
          </a:bodyPr>
          <a:lstStyle/>
          <a:p>
            <a:r>
              <a:rPr lang="en-GB" sz="2000" dirty="0">
                <a:solidFill>
                  <a:srgbClr val="5B9BD5"/>
                </a:solidFill>
              </a:rPr>
              <a:t>“The ET Collaboration foresees some </a:t>
            </a:r>
            <a:r>
              <a:rPr lang="en-GB" sz="2000" b="1" dirty="0">
                <a:solidFill>
                  <a:srgbClr val="5B9BD5"/>
                </a:solidFill>
              </a:rPr>
              <a:t>limited Common </a:t>
            </a:r>
            <a:r>
              <a:rPr lang="en-GB" sz="2000" b="1">
                <a:solidFill>
                  <a:srgbClr val="5B9BD5"/>
                </a:solidFill>
              </a:rPr>
              <a:t>Funds </a:t>
            </a:r>
          </a:p>
          <a:p>
            <a:r>
              <a:rPr lang="en-GB" sz="2000">
                <a:solidFill>
                  <a:srgbClr val="5B9BD5"/>
                </a:solidFill>
              </a:rPr>
              <a:t>for </a:t>
            </a:r>
            <a:r>
              <a:rPr lang="en-GB" sz="2000" dirty="0">
                <a:solidFill>
                  <a:srgbClr val="5B9BD5"/>
                </a:solidFill>
              </a:rPr>
              <a:t>common services and tools for the Collaboration.</a:t>
            </a:r>
          </a:p>
          <a:p>
            <a:endParaRPr lang="en-GB" sz="2000" b="1" dirty="0">
              <a:solidFill>
                <a:srgbClr val="5B9BD5"/>
              </a:solidFill>
            </a:endParaRPr>
          </a:p>
          <a:p>
            <a:r>
              <a:rPr lang="en-GB" sz="2000" b="1" dirty="0">
                <a:solidFill>
                  <a:srgbClr val="5B9BD5"/>
                </a:solidFill>
              </a:rPr>
              <a:t>Indicative examples are</a:t>
            </a:r>
            <a:r>
              <a:rPr lang="en-GB" sz="2000" dirty="0">
                <a:solidFill>
                  <a:srgbClr val="5B9BD5"/>
                </a:solidFill>
              </a:rPr>
              <a:t>:</a:t>
            </a:r>
          </a:p>
          <a:p>
            <a:r>
              <a:rPr lang="en-GB" sz="2000" dirty="0">
                <a:solidFill>
                  <a:srgbClr val="5B9BD5"/>
                </a:solidFill>
              </a:rPr>
              <a:t>• collaboration repositories</a:t>
            </a:r>
          </a:p>
          <a:p>
            <a:r>
              <a:rPr lang="en-GB" sz="2000" dirty="0">
                <a:solidFill>
                  <a:srgbClr val="5B9BD5"/>
                </a:solidFill>
              </a:rPr>
              <a:t>• remote conferencing tools, e.g. Zoom</a:t>
            </a:r>
          </a:p>
          <a:p>
            <a:r>
              <a:rPr lang="en-GB" sz="2000" dirty="0">
                <a:solidFill>
                  <a:srgbClr val="5B9BD5"/>
                </a:solidFill>
              </a:rPr>
              <a:t>• common authentication tools</a:t>
            </a:r>
          </a:p>
          <a:p>
            <a:r>
              <a:rPr lang="en-GB" sz="2000" dirty="0">
                <a:solidFill>
                  <a:srgbClr val="5B9BD5"/>
                </a:solidFill>
              </a:rPr>
              <a:t>• common editing tools</a:t>
            </a:r>
          </a:p>
          <a:p>
            <a:r>
              <a:rPr lang="en-GB" sz="2000" dirty="0">
                <a:solidFill>
                  <a:srgbClr val="5B9BD5"/>
                </a:solidFill>
              </a:rPr>
              <a:t>• common CAD (Computer Aided Design) software</a:t>
            </a:r>
          </a:p>
          <a:p>
            <a:r>
              <a:rPr lang="en-GB" sz="2000" dirty="0">
                <a:solidFill>
                  <a:srgbClr val="5B9BD5"/>
                </a:solidFill>
              </a:rPr>
              <a:t>• some funds for meetings and workshops, which are otherwise hard to get</a:t>
            </a:r>
          </a:p>
          <a:p>
            <a:r>
              <a:rPr lang="en-GB" sz="2000" dirty="0">
                <a:solidFill>
                  <a:srgbClr val="5B9BD5"/>
                </a:solidFill>
              </a:rPr>
              <a:t>• ...</a:t>
            </a:r>
          </a:p>
          <a:p>
            <a:endParaRPr lang="en-GB" sz="2000" dirty="0">
              <a:solidFill>
                <a:srgbClr val="5B9BD5"/>
              </a:solidFill>
            </a:endParaRPr>
          </a:p>
          <a:p>
            <a:r>
              <a:rPr lang="en-GB" sz="2000" dirty="0">
                <a:solidFill>
                  <a:srgbClr val="5B9BD5"/>
                </a:solidFill>
              </a:rPr>
              <a:t>The annual amount to be levied per person, the determination of the Collaboration members liable to</a:t>
            </a:r>
          </a:p>
          <a:p>
            <a:r>
              <a:rPr lang="en-GB" sz="2000" dirty="0">
                <a:solidFill>
                  <a:srgbClr val="5B9BD5"/>
                </a:solidFill>
              </a:rPr>
              <a:t>contribute and an indicative list of eligible uses shall be determined by the Collaboration Board at the request</a:t>
            </a:r>
          </a:p>
          <a:p>
            <a:r>
              <a:rPr lang="en-GB" sz="2000" dirty="0">
                <a:solidFill>
                  <a:srgbClr val="5B9BD5"/>
                </a:solidFill>
              </a:rPr>
              <a:t>of the Executive Committee. The resulting decisions will be included in this appendix of the Bylaws. A 2/3</a:t>
            </a:r>
          </a:p>
          <a:p>
            <a:r>
              <a:rPr lang="en-GB" sz="2000" dirty="0">
                <a:solidFill>
                  <a:srgbClr val="5B9BD5"/>
                </a:solidFill>
              </a:rPr>
              <a:t>majority at a 60% quorum is required for amendments to the common fund. The organisational procedures</a:t>
            </a:r>
          </a:p>
          <a:p>
            <a:r>
              <a:rPr lang="en-GB" sz="2000" dirty="0">
                <a:solidFill>
                  <a:srgbClr val="5B9BD5"/>
                </a:solidFill>
              </a:rPr>
              <a:t>(e.g. legal entity through which payments are made, fees collection procedure) are set by the CB.”</a:t>
            </a:r>
          </a:p>
        </p:txBody>
      </p:sp>
    </p:spTree>
    <p:extLst>
      <p:ext uri="{BB962C8B-B14F-4D97-AF65-F5344CB8AC3E}">
        <p14:creationId xmlns:p14="http://schemas.microsoft.com/office/powerpoint/2010/main" val="4102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E614B-4C3E-40A0-9EDB-170A3304F7AF}"/>
              </a:ext>
            </a:extLst>
          </p:cNvPr>
          <p:cNvSpPr>
            <a:spLocks noGrp="1"/>
          </p:cNvSpPr>
          <p:nvPr>
            <p:ph type="title"/>
          </p:nvPr>
        </p:nvSpPr>
        <p:spPr>
          <a:xfrm>
            <a:off x="825499" y="0"/>
            <a:ext cx="10428473" cy="643929"/>
          </a:xfrm>
        </p:spPr>
        <p:txBody>
          <a:bodyPr/>
          <a:lstStyle/>
          <a:p>
            <a:r>
              <a:rPr lang="de-DE" dirty="0" err="1"/>
              <a:t>Bylaws</a:t>
            </a:r>
            <a:r>
              <a:rPr lang="de-DE" dirty="0"/>
              <a:t>: </a:t>
            </a:r>
            <a:r>
              <a:rPr lang="de-DE" dirty="0" err="1"/>
              <a:t>for</a:t>
            </a:r>
            <a:r>
              <a:rPr lang="de-DE" dirty="0"/>
              <a:t> </a:t>
            </a:r>
            <a:r>
              <a:rPr lang="de-DE" dirty="0" err="1"/>
              <a:t>whom</a:t>
            </a:r>
            <a:r>
              <a:rPr lang="de-DE" dirty="0"/>
              <a:t> / </a:t>
            </a:r>
            <a:r>
              <a:rPr lang="de-DE" dirty="0" err="1"/>
              <a:t>why</a:t>
            </a:r>
            <a:r>
              <a:rPr lang="de-DE" dirty="0"/>
              <a:t>?</a:t>
            </a:r>
          </a:p>
        </p:txBody>
      </p:sp>
      <p:sp>
        <p:nvSpPr>
          <p:cNvPr id="3" name="Textfeld 2">
            <a:extLst>
              <a:ext uri="{FF2B5EF4-FFF2-40B4-BE49-F238E27FC236}">
                <a16:creationId xmlns:a16="http://schemas.microsoft.com/office/drawing/2014/main" id="{61A58A52-6D65-4D46-A0D2-E437C5D433A9}"/>
              </a:ext>
            </a:extLst>
          </p:cNvPr>
          <p:cNvSpPr txBox="1"/>
          <p:nvPr/>
        </p:nvSpPr>
        <p:spPr>
          <a:xfrm>
            <a:off x="825500" y="1244600"/>
            <a:ext cx="8636000" cy="3908762"/>
          </a:xfrm>
          <a:prstGeom prst="rect">
            <a:avLst/>
          </a:prstGeom>
          <a:noFill/>
        </p:spPr>
        <p:txBody>
          <a:bodyPr wrap="square" rtlCol="0">
            <a:spAutoFit/>
          </a:bodyPr>
          <a:lstStyle/>
          <a:p>
            <a:r>
              <a:rPr lang="en-US" sz="2000" dirty="0"/>
              <a:t>The </a:t>
            </a:r>
            <a:r>
              <a:rPr lang="en-US" sz="2000" b="1" dirty="0"/>
              <a:t>Bylaws</a:t>
            </a:r>
            <a:r>
              <a:rPr lang="en-US" sz="2000" dirty="0"/>
              <a:t> only concern the </a:t>
            </a:r>
            <a:r>
              <a:rPr lang="en-US" sz="2000" b="1" dirty="0"/>
              <a:t>Collaboration</a:t>
            </a:r>
            <a:r>
              <a:rPr lang="en-US" sz="2000" dirty="0"/>
              <a:t> and its internal rules.</a:t>
            </a:r>
            <a:endParaRPr lang="de-DE" sz="2000" dirty="0"/>
          </a:p>
          <a:p>
            <a:endParaRPr lang="de-DE" sz="2000" dirty="0"/>
          </a:p>
          <a:p>
            <a:r>
              <a:rPr lang="de-DE" sz="2000" dirty="0"/>
              <a:t>As </a:t>
            </a:r>
            <a:r>
              <a:rPr lang="de-DE" sz="2000" dirty="0" err="1"/>
              <a:t>the</a:t>
            </a:r>
            <a:r>
              <a:rPr lang="de-DE" sz="2000" dirty="0"/>
              <a:t> </a:t>
            </a:r>
            <a:r>
              <a:rPr lang="de-DE" sz="2000" dirty="0" err="1"/>
              <a:t>name</a:t>
            </a:r>
            <a:r>
              <a:rPr lang="de-DE" sz="2000" dirty="0"/>
              <a:t> </a:t>
            </a:r>
            <a:r>
              <a:rPr lang="de-DE" sz="2000" dirty="0" err="1"/>
              <a:t>says</a:t>
            </a:r>
            <a:r>
              <a:rPr lang="de-DE" sz="2000" dirty="0"/>
              <a:t>: </a:t>
            </a:r>
          </a:p>
          <a:p>
            <a:r>
              <a:rPr lang="de-DE" sz="2000" dirty="0"/>
              <a:t>A </a:t>
            </a:r>
            <a:r>
              <a:rPr lang="de-DE" sz="2400" b="1" dirty="0"/>
              <a:t>Col-</a:t>
            </a:r>
            <a:r>
              <a:rPr lang="de-DE" sz="2400" b="1" dirty="0" err="1"/>
              <a:t>laboration</a:t>
            </a:r>
            <a:r>
              <a:rPr lang="de-DE" sz="2000" dirty="0"/>
              <a:t> </a:t>
            </a:r>
            <a:r>
              <a:rPr lang="de-DE" sz="2000" dirty="0" err="1"/>
              <a:t>is</a:t>
            </a:r>
            <a:r>
              <a:rPr lang="de-DE" sz="2000" dirty="0"/>
              <a:t> a </a:t>
            </a:r>
            <a:r>
              <a:rPr lang="de-DE" sz="2000" dirty="0" err="1"/>
              <a:t>group</a:t>
            </a:r>
            <a:r>
              <a:rPr lang="de-DE" sz="2000" dirty="0"/>
              <a:t> </a:t>
            </a:r>
            <a:r>
              <a:rPr lang="de-DE" sz="2000" dirty="0" err="1"/>
              <a:t>of</a:t>
            </a:r>
            <a:r>
              <a:rPr lang="de-DE" sz="2000" dirty="0"/>
              <a:t> </a:t>
            </a:r>
            <a:r>
              <a:rPr lang="de-DE" sz="2000" dirty="0" err="1"/>
              <a:t>people</a:t>
            </a:r>
            <a:r>
              <a:rPr lang="de-DE" sz="2000" dirty="0"/>
              <a:t> </a:t>
            </a:r>
            <a:r>
              <a:rPr lang="de-DE" sz="2000" dirty="0" err="1"/>
              <a:t>that</a:t>
            </a:r>
            <a:r>
              <a:rPr lang="de-DE" sz="2000" dirty="0"/>
              <a:t> </a:t>
            </a:r>
            <a:r>
              <a:rPr lang="de-DE" sz="2000" dirty="0" err="1"/>
              <a:t>are</a:t>
            </a:r>
            <a:r>
              <a:rPr lang="de-DE" sz="2000" dirty="0"/>
              <a:t> </a:t>
            </a:r>
          </a:p>
          <a:p>
            <a:r>
              <a:rPr lang="de-DE" sz="2000" dirty="0" err="1"/>
              <a:t>working</a:t>
            </a:r>
            <a:r>
              <a:rPr lang="de-DE" sz="2000" dirty="0"/>
              <a:t> (</a:t>
            </a:r>
            <a:r>
              <a:rPr lang="de-DE" sz="2000" dirty="0" err="1"/>
              <a:t>laborare</a:t>
            </a:r>
            <a:r>
              <a:rPr lang="de-DE" sz="2000" dirty="0"/>
              <a:t>)  </a:t>
            </a:r>
            <a:r>
              <a:rPr lang="de-DE" sz="2000" dirty="0" err="1"/>
              <a:t>together</a:t>
            </a:r>
            <a:r>
              <a:rPr lang="de-DE" sz="2000" dirty="0"/>
              <a:t> (</a:t>
            </a:r>
            <a:r>
              <a:rPr lang="de-DE" sz="2000" dirty="0" err="1"/>
              <a:t>co</a:t>
            </a:r>
            <a:r>
              <a:rPr lang="de-DE" sz="2000" dirty="0"/>
              <a:t>-, cum) </a:t>
            </a:r>
          </a:p>
          <a:p>
            <a:r>
              <a:rPr lang="de-DE" sz="2000" dirty="0" err="1"/>
              <a:t>for</a:t>
            </a:r>
            <a:r>
              <a:rPr lang="de-DE" sz="2000" dirty="0"/>
              <a:t> a </a:t>
            </a:r>
            <a:r>
              <a:rPr lang="de-DE" sz="2000" dirty="0" err="1"/>
              <a:t>common</a:t>
            </a:r>
            <a:r>
              <a:rPr lang="de-DE" sz="2000" dirty="0"/>
              <a:t> </a:t>
            </a:r>
            <a:r>
              <a:rPr lang="de-DE" sz="2000" dirty="0" err="1"/>
              <a:t>goal</a:t>
            </a:r>
            <a:r>
              <a:rPr lang="de-DE" sz="2000" dirty="0"/>
              <a:t>: </a:t>
            </a:r>
            <a:br>
              <a:rPr lang="de-DE" sz="2000" dirty="0"/>
            </a:br>
            <a:r>
              <a:rPr lang="de-DE" sz="2000" b="1" dirty="0"/>
              <a:t>The </a:t>
            </a:r>
            <a:r>
              <a:rPr lang="de-DE" sz="2000" b="1" dirty="0" err="1"/>
              <a:t>realisation</a:t>
            </a:r>
            <a:r>
              <a:rPr lang="de-DE" sz="2000" b="1" dirty="0"/>
              <a:t> and </a:t>
            </a:r>
            <a:r>
              <a:rPr lang="de-DE" sz="2000" b="1" dirty="0" err="1"/>
              <a:t>operation</a:t>
            </a:r>
            <a:r>
              <a:rPr lang="de-DE" sz="2000" b="1" dirty="0"/>
              <a:t> </a:t>
            </a:r>
            <a:r>
              <a:rPr lang="de-DE" sz="2000" b="1" dirty="0" err="1"/>
              <a:t>of</a:t>
            </a:r>
            <a:r>
              <a:rPr lang="de-DE" sz="2000" b="1" dirty="0"/>
              <a:t> </a:t>
            </a:r>
            <a:r>
              <a:rPr lang="de-DE" sz="2000" b="1" dirty="0" err="1"/>
              <a:t>the</a:t>
            </a:r>
            <a:r>
              <a:rPr lang="de-DE" sz="2000" b="1" dirty="0"/>
              <a:t> Einstein </a:t>
            </a:r>
            <a:r>
              <a:rPr lang="de-DE" sz="2000" b="1" dirty="0" err="1"/>
              <a:t>Telescope</a:t>
            </a:r>
            <a:endParaRPr lang="de-DE" sz="2000" b="1" dirty="0"/>
          </a:p>
          <a:p>
            <a:endParaRPr lang="de-DE" sz="2000" dirty="0"/>
          </a:p>
          <a:p>
            <a:r>
              <a:rPr lang="de-DE" sz="2000" dirty="0"/>
              <a:t>Working </a:t>
            </a:r>
            <a:r>
              <a:rPr lang="de-DE" sz="2000" dirty="0" err="1"/>
              <a:t>together</a:t>
            </a:r>
            <a:r>
              <a:rPr lang="de-DE" sz="2000" dirty="0"/>
              <a:t> </a:t>
            </a:r>
            <a:r>
              <a:rPr lang="de-DE" sz="2000" dirty="0" err="1"/>
              <a:t>needs</a:t>
            </a:r>
            <a:r>
              <a:rPr lang="de-DE" sz="2000" dirty="0"/>
              <a:t> </a:t>
            </a:r>
            <a:r>
              <a:rPr lang="de-DE" sz="2000" b="1" dirty="0" err="1"/>
              <a:t>rules</a:t>
            </a:r>
            <a:r>
              <a:rPr lang="de-DE" sz="2000" dirty="0"/>
              <a:t> and </a:t>
            </a:r>
            <a:r>
              <a:rPr lang="de-DE" sz="2000" b="1" dirty="0"/>
              <a:t>a will </a:t>
            </a:r>
            <a:r>
              <a:rPr lang="de-DE" sz="2000" b="1" dirty="0" err="1"/>
              <a:t>to</a:t>
            </a:r>
            <a:r>
              <a:rPr lang="de-DE" sz="2000" b="1" dirty="0"/>
              <a:t> </a:t>
            </a:r>
            <a:r>
              <a:rPr lang="de-DE" sz="2000" b="1" dirty="0" err="1"/>
              <a:t>adhere</a:t>
            </a:r>
            <a:r>
              <a:rPr lang="de-DE" sz="2000" b="1" dirty="0"/>
              <a:t> </a:t>
            </a:r>
            <a:r>
              <a:rPr lang="de-DE" sz="2000" b="1" dirty="0" err="1"/>
              <a:t>to</a:t>
            </a:r>
            <a:r>
              <a:rPr lang="de-DE" sz="2000" b="1" dirty="0"/>
              <a:t> </a:t>
            </a:r>
            <a:r>
              <a:rPr lang="de-DE" sz="2000" b="1" dirty="0" err="1"/>
              <a:t>them</a:t>
            </a:r>
            <a:r>
              <a:rPr lang="de-DE" sz="2000" dirty="0"/>
              <a:t>.</a:t>
            </a:r>
          </a:p>
          <a:p>
            <a:endParaRPr lang="de-DE" sz="2000" dirty="0"/>
          </a:p>
          <a:p>
            <a:r>
              <a:rPr lang="de-DE" sz="2000" dirty="0"/>
              <a:t>The </a:t>
            </a:r>
            <a:r>
              <a:rPr lang="de-DE" sz="2400" b="1" dirty="0"/>
              <a:t>Code </a:t>
            </a:r>
            <a:r>
              <a:rPr lang="de-DE" sz="2400" b="1" dirty="0" err="1"/>
              <a:t>of</a:t>
            </a:r>
            <a:r>
              <a:rPr lang="de-DE" sz="2400" b="1" dirty="0"/>
              <a:t> Conduct </a:t>
            </a:r>
          </a:p>
          <a:p>
            <a:r>
              <a:rPr lang="de-DE" sz="2000" dirty="0" err="1"/>
              <a:t>is</a:t>
            </a:r>
            <a:r>
              <a:rPr lang="de-DE" sz="2000" dirty="0"/>
              <a:t> </a:t>
            </a:r>
            <a:r>
              <a:rPr lang="de-DE" sz="2000" dirty="0" err="1"/>
              <a:t>hence</a:t>
            </a:r>
            <a:r>
              <a:rPr lang="de-DE" sz="2000" dirty="0"/>
              <a:t> an </a:t>
            </a:r>
            <a:r>
              <a:rPr lang="de-DE" sz="2000" dirty="0" err="1"/>
              <a:t>essentail</a:t>
            </a:r>
            <a:r>
              <a:rPr lang="de-DE" sz="2000" dirty="0"/>
              <a:t> </a:t>
            </a:r>
            <a:r>
              <a:rPr lang="de-DE" sz="2000" dirty="0" err="1"/>
              <a:t>chapter</a:t>
            </a:r>
            <a:r>
              <a:rPr lang="de-DE" sz="2000" dirty="0"/>
              <a:t> </a:t>
            </a:r>
            <a:r>
              <a:rPr lang="de-DE" sz="2000" dirty="0" err="1"/>
              <a:t>of</a:t>
            </a:r>
            <a:r>
              <a:rPr lang="de-DE" sz="2000" dirty="0"/>
              <a:t> </a:t>
            </a:r>
            <a:r>
              <a:rPr lang="de-DE" sz="2000" dirty="0" err="1"/>
              <a:t>the</a:t>
            </a:r>
            <a:r>
              <a:rPr lang="de-DE" sz="2000" dirty="0"/>
              <a:t> </a:t>
            </a:r>
            <a:r>
              <a:rPr lang="de-DE" sz="2000" dirty="0" err="1"/>
              <a:t>Collaboration</a:t>
            </a:r>
            <a:r>
              <a:rPr lang="de-DE" sz="2000" dirty="0"/>
              <a:t> </a:t>
            </a:r>
            <a:r>
              <a:rPr lang="de-DE" sz="2000" dirty="0" err="1"/>
              <a:t>Bylaws</a:t>
            </a:r>
            <a:r>
              <a:rPr lang="de-DE" dirty="0"/>
              <a:t>.</a:t>
            </a:r>
          </a:p>
        </p:txBody>
      </p:sp>
    </p:spTree>
    <p:extLst>
      <p:ext uri="{BB962C8B-B14F-4D97-AF65-F5344CB8AC3E}">
        <p14:creationId xmlns:p14="http://schemas.microsoft.com/office/powerpoint/2010/main" val="13688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CEC7F-6181-4E64-B2C1-978CF4F6FE54}"/>
              </a:ext>
            </a:extLst>
          </p:cNvPr>
          <p:cNvSpPr>
            <a:spLocks noGrp="1"/>
          </p:cNvSpPr>
          <p:nvPr>
            <p:ph type="title"/>
          </p:nvPr>
        </p:nvSpPr>
        <p:spPr/>
        <p:txBody>
          <a:bodyPr/>
          <a:lstStyle/>
          <a:p>
            <a:r>
              <a:rPr lang="de-DE" dirty="0" err="1"/>
              <a:t>Bylaws</a:t>
            </a:r>
            <a:r>
              <a:rPr lang="de-DE" dirty="0"/>
              <a:t>: Code </a:t>
            </a:r>
            <a:r>
              <a:rPr lang="de-DE" dirty="0" err="1"/>
              <a:t>of</a:t>
            </a:r>
            <a:r>
              <a:rPr lang="de-DE" dirty="0"/>
              <a:t> Conduct</a:t>
            </a:r>
          </a:p>
        </p:txBody>
      </p:sp>
      <p:sp>
        <p:nvSpPr>
          <p:cNvPr id="3" name="Rechteck 2">
            <a:extLst>
              <a:ext uri="{FF2B5EF4-FFF2-40B4-BE49-F238E27FC236}">
                <a16:creationId xmlns:a16="http://schemas.microsoft.com/office/drawing/2014/main" id="{19E88DEE-685B-4CF9-A893-2DD55ECB75F1}"/>
              </a:ext>
            </a:extLst>
          </p:cNvPr>
          <p:cNvSpPr/>
          <p:nvPr/>
        </p:nvSpPr>
        <p:spPr>
          <a:xfrm>
            <a:off x="368300" y="815162"/>
            <a:ext cx="11633200" cy="6001643"/>
          </a:xfrm>
          <a:prstGeom prst="rect">
            <a:avLst/>
          </a:prstGeom>
        </p:spPr>
        <p:txBody>
          <a:bodyPr wrap="square">
            <a:spAutoFit/>
          </a:bodyPr>
          <a:lstStyle/>
          <a:p>
            <a:r>
              <a:rPr lang="en-GB" sz="1600" dirty="0">
                <a:solidFill>
                  <a:srgbClr val="000000"/>
                </a:solidFill>
                <a:latin typeface="Calibri" panose="020F0502020204030204" pitchFamily="34" charset="0"/>
                <a:cs typeface="Calibri" panose="020F0502020204030204" pitchFamily="34" charset="0"/>
              </a:rPr>
              <a:t>The ET Collaboration strives for workplaces </a:t>
            </a:r>
            <a:r>
              <a:rPr lang="en-GB" sz="1600" b="1" dirty="0">
                <a:solidFill>
                  <a:srgbClr val="000000"/>
                </a:solidFill>
                <a:latin typeface="Calibri" panose="020F0502020204030204" pitchFamily="34" charset="0"/>
                <a:cs typeface="Calibri" panose="020F0502020204030204" pitchFamily="34" charset="0"/>
              </a:rPr>
              <a:t>free from discrimination and harassment</a:t>
            </a:r>
            <a:r>
              <a:rPr lang="en-GB" sz="1600" dirty="0">
                <a:solidFill>
                  <a:srgbClr val="000000"/>
                </a:solidFill>
                <a:latin typeface="Calibri" panose="020F0502020204030204" pitchFamily="34" charset="0"/>
                <a:cs typeface="Calibri" panose="020F0502020204030204" pitchFamily="34" charset="0"/>
              </a:rPr>
              <a:t>. It is the policy of the Collaborations that all members will conduct themselves in a professional manner that is welcoming to all participants and free from any form of discrimination, harassment, or retaliation. Members will treat each other with respect and consideration </a:t>
            </a:r>
            <a:r>
              <a:rPr lang="en-GB" sz="1600" b="1" dirty="0">
                <a:solidFill>
                  <a:srgbClr val="000000"/>
                </a:solidFill>
                <a:latin typeface="Calibri" panose="020F0502020204030204" pitchFamily="34" charset="0"/>
                <a:cs typeface="Calibri" panose="020F0502020204030204" pitchFamily="34" charset="0"/>
              </a:rPr>
              <a:t>to create a collegial, inclusive, and professional environment.</a:t>
            </a:r>
            <a:r>
              <a:rPr lang="en-GB" sz="1600" dirty="0">
                <a:solidFill>
                  <a:srgbClr val="000000"/>
                </a:solidFill>
                <a:latin typeface="Calibri" panose="020F0502020204030204" pitchFamily="34" charset="0"/>
                <a:cs typeface="Calibri" panose="020F0502020204030204" pitchFamily="34" charset="0"/>
              </a:rPr>
              <a:t> Creating a supportive environment to enable scientific discourse is the </a:t>
            </a:r>
            <a:r>
              <a:rPr lang="en-GB" sz="1600" b="1" dirty="0">
                <a:solidFill>
                  <a:srgbClr val="000000"/>
                </a:solidFill>
                <a:latin typeface="Calibri" panose="020F0502020204030204" pitchFamily="34" charset="0"/>
                <a:cs typeface="Calibri" panose="020F0502020204030204" pitchFamily="34" charset="0"/>
              </a:rPr>
              <a:t>responsibility of all members</a:t>
            </a:r>
            <a:r>
              <a:rPr lang="en-GB" sz="1600" dirty="0">
                <a:solidFill>
                  <a:srgbClr val="000000"/>
                </a:solidFill>
                <a:latin typeface="Calibri" panose="020F0502020204030204" pitchFamily="34" charset="0"/>
                <a:cs typeface="Calibri" panose="020F0502020204030204" pitchFamily="34" charset="0"/>
              </a:rPr>
              <a:t>. Members will avoid any inappropriate actions or statements based on individual characteristics such as age, race, ethnicity, sexual orientation, gender identity, gender expression, marital status, nationality, political affiliation, ability status, or educational background. </a:t>
            </a:r>
            <a:r>
              <a:rPr lang="en-GB" sz="1600" b="1" dirty="0">
                <a:solidFill>
                  <a:srgbClr val="000000"/>
                </a:solidFill>
                <a:latin typeface="Calibri" panose="020F0502020204030204" pitchFamily="34" charset="0"/>
                <a:cs typeface="Calibri" panose="020F0502020204030204" pitchFamily="34" charset="0"/>
              </a:rPr>
              <a:t>Disruptive or harassing behaviour of any kind will not be tolerated. </a:t>
            </a:r>
          </a:p>
          <a:p>
            <a:pPr marL="285750" indent="-285750">
              <a:buFontTx/>
              <a:buChar char="-"/>
            </a:pPr>
            <a:r>
              <a:rPr lang="en-GB" sz="1600" dirty="0">
                <a:solidFill>
                  <a:srgbClr val="000000"/>
                </a:solidFill>
                <a:latin typeface="Calibri" panose="020F0502020204030204" pitchFamily="34" charset="0"/>
                <a:cs typeface="Calibri" panose="020F0502020204030204" pitchFamily="34" charset="0"/>
              </a:rPr>
              <a:t>Harassment includes but is not limited to inappropriate or intimidating behaviour and language, unwelcome jokes or comments, unwanted touching or attention, offensive images, unwelcome photography, and stalking. </a:t>
            </a:r>
          </a:p>
          <a:p>
            <a:pPr marL="285750" indent="-285750">
              <a:buFontTx/>
              <a:buChar char="-"/>
            </a:pPr>
            <a:r>
              <a:rPr lang="en-GB" sz="1600" dirty="0">
                <a:solidFill>
                  <a:srgbClr val="000000"/>
                </a:solidFill>
                <a:latin typeface="Calibri" panose="020F0502020204030204" pitchFamily="34" charset="0"/>
                <a:cs typeface="Calibri" panose="020F0502020204030204" pitchFamily="34" charset="0"/>
              </a:rPr>
              <a:t>Disruptive behaviour includes instances of disrespect and lack of civility in interactions with colleagues. </a:t>
            </a:r>
          </a:p>
          <a:p>
            <a:r>
              <a:rPr lang="en-GB" sz="1600" dirty="0">
                <a:solidFill>
                  <a:srgbClr val="000000"/>
                </a:solidFill>
                <a:latin typeface="Calibri" panose="020F0502020204030204" pitchFamily="34" charset="0"/>
                <a:cs typeface="Calibri" panose="020F0502020204030204" pitchFamily="34" charset="0"/>
              </a:rPr>
              <a:t>All members are expected at all times to deal with and address their fellow colleagues with respect and courtesy. This includes, but is not limited to, behaviour in in-person meetings, virtual (remote) meetings, chats, social media, email communications and other communication formats. Any professional relationship or action that may result in a conflict of interest in the context of ET must be fully disclosed. When objectivity and effectiveness cannot be maintained, the activity should be avoided or discontinued.</a:t>
            </a:r>
          </a:p>
          <a:p>
            <a:r>
              <a:rPr lang="en-GB" sz="1600" dirty="0">
                <a:solidFill>
                  <a:srgbClr val="000000"/>
                </a:solidFill>
                <a:latin typeface="Calibri" panose="020F0502020204030204" pitchFamily="34" charset="0"/>
                <a:cs typeface="Calibri" panose="020F0502020204030204" pitchFamily="34" charset="0"/>
              </a:rPr>
              <a:t>The ET Collaboration also </a:t>
            </a:r>
            <a:r>
              <a:rPr lang="en-GB" sz="1600" b="1" dirty="0">
                <a:solidFill>
                  <a:srgbClr val="000000"/>
                </a:solidFill>
                <a:latin typeface="Calibri" panose="020F0502020204030204" pitchFamily="34" charset="0"/>
                <a:cs typeface="Calibri" panose="020F0502020204030204" pitchFamily="34" charset="0"/>
              </a:rPr>
              <a:t>will not tolerate instances of scientific misconduct</a:t>
            </a:r>
            <a:r>
              <a:rPr lang="en-GB" sz="1600" dirty="0">
                <a:solidFill>
                  <a:srgbClr val="000000"/>
                </a:solidFill>
                <a:latin typeface="Calibri" panose="020F0502020204030204" pitchFamily="34" charset="0"/>
                <a:cs typeface="Calibri" panose="020F0502020204030204" pitchFamily="34" charset="0"/>
              </a:rPr>
              <a:t>, which is characterized by any of </a:t>
            </a:r>
            <a:r>
              <a:rPr lang="en-GB" sz="1600" b="1" dirty="0">
                <a:solidFill>
                  <a:srgbClr val="000000"/>
                </a:solidFill>
                <a:latin typeface="Calibri" panose="020F0502020204030204" pitchFamily="34" charset="0"/>
                <a:cs typeface="Calibri" panose="020F0502020204030204" pitchFamily="34" charset="0"/>
              </a:rPr>
              <a:t>fabrication, falsification, or plagiarism </a:t>
            </a:r>
            <a:r>
              <a:rPr lang="en-GB" sz="1600" dirty="0">
                <a:solidFill>
                  <a:srgbClr val="000000"/>
                </a:solidFill>
                <a:latin typeface="Calibri" panose="020F0502020204030204" pitchFamily="34" charset="0"/>
                <a:cs typeface="Calibri" panose="020F0502020204030204" pitchFamily="34" charset="0"/>
              </a:rPr>
              <a:t>in proposing or performing research in the ET Collaboration.</a:t>
            </a:r>
          </a:p>
          <a:p>
            <a:r>
              <a:rPr lang="en-GB" sz="1600" b="1" dirty="0">
                <a:solidFill>
                  <a:srgbClr val="000000"/>
                </a:solidFill>
                <a:latin typeface="Calibri" panose="020F0502020204030204" pitchFamily="34" charset="0"/>
                <a:cs typeface="Calibri" panose="020F0502020204030204" pitchFamily="34" charset="0"/>
              </a:rPr>
              <a:t>Fabrication</a:t>
            </a:r>
            <a:r>
              <a:rPr lang="en-GB" sz="1600" dirty="0">
                <a:solidFill>
                  <a:srgbClr val="000000"/>
                </a:solidFill>
                <a:latin typeface="Calibri" panose="020F0502020204030204" pitchFamily="34" charset="0"/>
                <a:cs typeface="Calibri" panose="020F0502020204030204" pitchFamily="34" charset="0"/>
              </a:rPr>
              <a:t> means making up data or results. </a:t>
            </a:r>
          </a:p>
          <a:p>
            <a:r>
              <a:rPr lang="en-GB" sz="1600" b="1" dirty="0">
                <a:solidFill>
                  <a:srgbClr val="000000"/>
                </a:solidFill>
                <a:latin typeface="Calibri" panose="020F0502020204030204" pitchFamily="34" charset="0"/>
                <a:cs typeface="Calibri" panose="020F0502020204030204" pitchFamily="34" charset="0"/>
              </a:rPr>
              <a:t>Falsification</a:t>
            </a:r>
            <a:r>
              <a:rPr lang="en-GB" sz="1600" dirty="0">
                <a:solidFill>
                  <a:srgbClr val="000000"/>
                </a:solidFill>
                <a:latin typeface="Calibri" panose="020F0502020204030204" pitchFamily="34" charset="0"/>
                <a:cs typeface="Calibri" panose="020F0502020204030204" pitchFamily="34" charset="0"/>
              </a:rPr>
              <a:t> means manipulating research materials, equipment, or processes, or changing or omitting data or results such that the research is not accurately represented in the research record. Knowingly reporting or reproducing fabricated or falsified results of others is also considered as misconduct. </a:t>
            </a:r>
          </a:p>
          <a:p>
            <a:r>
              <a:rPr lang="en-GB" sz="1600" b="1" dirty="0">
                <a:solidFill>
                  <a:srgbClr val="000000"/>
                </a:solidFill>
                <a:latin typeface="Calibri" panose="020F0502020204030204" pitchFamily="34" charset="0"/>
                <a:cs typeface="Calibri" panose="020F0502020204030204" pitchFamily="34" charset="0"/>
              </a:rPr>
              <a:t>Plagiarism</a:t>
            </a:r>
            <a:r>
              <a:rPr lang="en-GB" sz="1600" dirty="0">
                <a:solidFill>
                  <a:srgbClr val="000000"/>
                </a:solidFill>
                <a:latin typeface="Calibri" panose="020F0502020204030204" pitchFamily="34" charset="0"/>
                <a:cs typeface="Calibri" panose="020F0502020204030204" pitchFamily="34" charset="0"/>
              </a:rPr>
              <a:t> means the appropriation of another person's ideas, processes, results, or words without giving appropriate credit.</a:t>
            </a:r>
          </a:p>
          <a:p>
            <a:r>
              <a:rPr lang="en-GB" sz="1600" b="1" dirty="0">
                <a:solidFill>
                  <a:srgbClr val="000000"/>
                </a:solidFill>
                <a:latin typeface="Calibri" panose="020F0502020204030204" pitchFamily="34" charset="0"/>
                <a:cs typeface="Calibri" panose="020F0502020204030204" pitchFamily="34" charset="0"/>
              </a:rPr>
              <a:t>Violations of this code of conduct policy should be reported as soon as possible </a:t>
            </a:r>
            <a:r>
              <a:rPr lang="en-GB" sz="1600" dirty="0">
                <a:solidFill>
                  <a:srgbClr val="000000"/>
                </a:solidFill>
                <a:latin typeface="Calibri" panose="020F0502020204030204" pitchFamily="34" charset="0"/>
                <a:cs typeface="Calibri" panose="020F0502020204030204" pitchFamily="34" charset="0"/>
              </a:rPr>
              <a:t>to meeting organizers, working group chairs, or the ET Leadership - whatever is most appropriate in the situation. If desired/required, the Ombudsperson (see section </a:t>
            </a:r>
            <a:r>
              <a:rPr lang="en-GB" sz="1600" dirty="0">
                <a:solidFill>
                  <a:srgbClr val="0000FF"/>
                </a:solidFill>
                <a:latin typeface="Calibri" panose="020F0502020204030204" pitchFamily="34" charset="0"/>
                <a:cs typeface="Calibri" panose="020F0502020204030204" pitchFamily="34" charset="0"/>
              </a:rPr>
              <a:t>G</a:t>
            </a:r>
            <a:r>
              <a:rPr lang="en-GB" sz="1600" dirty="0">
                <a:solidFill>
                  <a:srgbClr val="000000"/>
                </a:solidFill>
                <a:latin typeface="Calibri" panose="020F0502020204030204" pitchFamily="34" charset="0"/>
                <a:cs typeface="Calibri" panose="020F0502020204030204" pitchFamily="34" charset="0"/>
              </a:rPr>
              <a:t>) can be called on and assist in finding an appropriate complaints procedure.</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318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FEC6A-40A6-425C-BE73-36C744BCB6BE}"/>
              </a:ext>
            </a:extLst>
          </p:cNvPr>
          <p:cNvSpPr>
            <a:spLocks noGrp="1"/>
          </p:cNvSpPr>
          <p:nvPr>
            <p:ph type="title"/>
          </p:nvPr>
        </p:nvSpPr>
        <p:spPr/>
        <p:txBody>
          <a:bodyPr/>
          <a:lstStyle/>
          <a:p>
            <a:r>
              <a:rPr lang="de-DE" dirty="0"/>
              <a:t>Code </a:t>
            </a:r>
            <a:r>
              <a:rPr lang="de-DE" dirty="0" err="1"/>
              <a:t>of</a:t>
            </a:r>
            <a:r>
              <a:rPr lang="de-DE" dirty="0"/>
              <a:t> Conduct - </a:t>
            </a:r>
            <a:r>
              <a:rPr lang="de-DE" dirty="0" err="1"/>
              <a:t>ctnd</a:t>
            </a:r>
            <a:endParaRPr lang="de-DE" dirty="0"/>
          </a:p>
        </p:txBody>
      </p:sp>
      <p:sp>
        <p:nvSpPr>
          <p:cNvPr id="3" name="Rechteck 2">
            <a:extLst>
              <a:ext uri="{FF2B5EF4-FFF2-40B4-BE49-F238E27FC236}">
                <a16:creationId xmlns:a16="http://schemas.microsoft.com/office/drawing/2014/main" id="{64C13DD7-5701-4126-8911-0581E7B7CC10}"/>
              </a:ext>
            </a:extLst>
          </p:cNvPr>
          <p:cNvSpPr/>
          <p:nvPr/>
        </p:nvSpPr>
        <p:spPr>
          <a:xfrm>
            <a:off x="127000" y="1048246"/>
            <a:ext cx="11823700" cy="4062651"/>
          </a:xfrm>
          <a:prstGeom prst="rect">
            <a:avLst/>
          </a:prstGeom>
        </p:spPr>
        <p:txBody>
          <a:bodyPr wrap="square">
            <a:spAutoFit/>
          </a:bodyPr>
          <a:lstStyle/>
          <a:p>
            <a:r>
              <a:rPr lang="en-US" sz="2000" b="1" dirty="0">
                <a:solidFill>
                  <a:srgbClr val="000000"/>
                </a:solidFill>
                <a:latin typeface="CMR10"/>
              </a:rPr>
              <a:t>Any violations of the Code of Conduct will be pursued </a:t>
            </a:r>
            <a:r>
              <a:rPr lang="en-US" sz="2000" dirty="0">
                <a:solidFill>
                  <a:srgbClr val="000000"/>
                </a:solidFill>
                <a:latin typeface="CMR10"/>
              </a:rPr>
              <a:t>through discussion with the party or parties involved, if desired, with the help of a mediator chosen by the disputing parties. </a:t>
            </a:r>
            <a:r>
              <a:rPr lang="en-US" sz="2000" b="1" dirty="0">
                <a:solidFill>
                  <a:srgbClr val="000000"/>
                </a:solidFill>
                <a:latin typeface="CMR10"/>
              </a:rPr>
              <a:t>Significant violations </a:t>
            </a:r>
            <a:r>
              <a:rPr lang="en-US" sz="2000" dirty="0">
                <a:solidFill>
                  <a:srgbClr val="000000"/>
                </a:solidFill>
                <a:latin typeface="CMR10"/>
              </a:rPr>
              <a:t>can result in immediate consequences in access to ET Collaboration activities; </a:t>
            </a:r>
            <a:r>
              <a:rPr lang="en-US" sz="2000" b="1" dirty="0">
                <a:solidFill>
                  <a:srgbClr val="000000"/>
                </a:solidFill>
                <a:latin typeface="CMR10"/>
              </a:rPr>
              <a:t>repeated marginal violations </a:t>
            </a:r>
            <a:r>
              <a:rPr lang="en-US" sz="2000" dirty="0">
                <a:solidFill>
                  <a:srgbClr val="000000"/>
                </a:solidFill>
                <a:latin typeface="CMR10"/>
              </a:rPr>
              <a:t>also will be addressed. </a:t>
            </a:r>
            <a:r>
              <a:rPr lang="en-US" sz="2000" b="1" dirty="0">
                <a:solidFill>
                  <a:srgbClr val="000000"/>
                </a:solidFill>
                <a:latin typeface="CMR10"/>
              </a:rPr>
              <a:t>Sanctions</a:t>
            </a:r>
            <a:r>
              <a:rPr lang="en-US" sz="2000" dirty="0">
                <a:solidFill>
                  <a:srgbClr val="000000"/>
                </a:solidFill>
                <a:latin typeface="CMR10"/>
              </a:rPr>
              <a:t> for violations of this Code of Conduct will be determined following the grievance procedure, and </a:t>
            </a:r>
            <a:r>
              <a:rPr lang="en-US" sz="2000" b="1" dirty="0">
                <a:solidFill>
                  <a:srgbClr val="000000"/>
                </a:solidFill>
                <a:latin typeface="CMR10"/>
              </a:rPr>
              <a:t>may result, in serious cases, in the permanent exclusion </a:t>
            </a:r>
            <a:r>
              <a:rPr lang="en-US" sz="2000" dirty="0">
                <a:solidFill>
                  <a:srgbClr val="000000"/>
                </a:solidFill>
                <a:latin typeface="CMR10"/>
              </a:rPr>
              <a:t>of an individual or group </a:t>
            </a:r>
            <a:r>
              <a:rPr lang="en-US" sz="2000" b="1" dirty="0">
                <a:solidFill>
                  <a:srgbClr val="000000"/>
                </a:solidFill>
                <a:latin typeface="CMR10"/>
              </a:rPr>
              <a:t>from the ET Collaboration.</a:t>
            </a:r>
          </a:p>
          <a:p>
            <a:r>
              <a:rPr lang="en-US" sz="2000" dirty="0">
                <a:solidFill>
                  <a:srgbClr val="000000"/>
                </a:solidFill>
                <a:latin typeface="CMR10"/>
              </a:rPr>
              <a:t>Conflicts which cannot be resolved through collaboration procedures will be referred to the institution of the person(s) who may have violated the Code of Conduct. The Collaboration may take action based on the institution’s findings. </a:t>
            </a:r>
            <a:r>
              <a:rPr lang="en-US" sz="2000" b="1" dirty="0">
                <a:solidFill>
                  <a:srgbClr val="000000"/>
                </a:solidFill>
                <a:latin typeface="CMR10"/>
              </a:rPr>
              <a:t>Retaliation for complaints </a:t>
            </a:r>
            <a:r>
              <a:rPr lang="en-US" sz="2000" dirty="0">
                <a:solidFill>
                  <a:srgbClr val="000000"/>
                </a:solidFill>
                <a:latin typeface="CMR10"/>
              </a:rPr>
              <a:t>of inappropriate conduct </a:t>
            </a:r>
            <a:r>
              <a:rPr lang="en-US" sz="2000" b="1" dirty="0">
                <a:solidFill>
                  <a:srgbClr val="000000"/>
                </a:solidFill>
                <a:latin typeface="CMR10"/>
              </a:rPr>
              <a:t>will not be tolerated</a:t>
            </a:r>
            <a:r>
              <a:rPr lang="en-US" sz="2000" dirty="0">
                <a:solidFill>
                  <a:srgbClr val="000000"/>
                </a:solidFill>
                <a:latin typeface="CMR10"/>
              </a:rPr>
              <a:t>. If a member observes inappropriate comments or actions and personal intervention seems appropriate and safe, they should be considerate of all parties before intervening. This Code of Conduct is the defining document for the ET </a:t>
            </a:r>
            <a:r>
              <a:rPr lang="de-DE" sz="2000" dirty="0" err="1">
                <a:solidFill>
                  <a:srgbClr val="000000"/>
                </a:solidFill>
                <a:latin typeface="CMR10"/>
              </a:rPr>
              <a:t>Collaboration</a:t>
            </a:r>
            <a:r>
              <a:rPr lang="de-DE" sz="2000" dirty="0">
                <a:solidFill>
                  <a:srgbClr val="000000"/>
                </a:solidFill>
                <a:latin typeface="CMR10"/>
              </a:rPr>
              <a:t>.</a:t>
            </a:r>
          </a:p>
          <a:p>
            <a:r>
              <a:rPr lang="en-US" sz="2000" dirty="0">
                <a:solidFill>
                  <a:srgbClr val="000000"/>
                </a:solidFill>
                <a:latin typeface="CMR10"/>
              </a:rPr>
              <a:t>A policy for formal complaints in case things do not work as expected is given in the appendix </a:t>
            </a:r>
            <a:r>
              <a:rPr lang="en-US" sz="2000" dirty="0">
                <a:solidFill>
                  <a:srgbClr val="0000FF"/>
                </a:solidFill>
                <a:latin typeface="CMR10"/>
              </a:rPr>
              <a:t>F.3.4</a:t>
            </a:r>
            <a:r>
              <a:rPr lang="en-US" sz="2000" dirty="0">
                <a:solidFill>
                  <a:srgbClr val="000000"/>
                </a:solidFill>
                <a:latin typeface="CMR10"/>
              </a:rPr>
              <a:t>.</a:t>
            </a:r>
            <a:endParaRPr lang="de-DE" dirty="0"/>
          </a:p>
        </p:txBody>
      </p:sp>
    </p:spTree>
    <p:extLst>
      <p:ext uri="{BB962C8B-B14F-4D97-AF65-F5344CB8AC3E}">
        <p14:creationId xmlns:p14="http://schemas.microsoft.com/office/powerpoint/2010/main" val="57695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D71B3-1211-433E-959B-12D0C1032EB3}"/>
              </a:ext>
            </a:extLst>
          </p:cNvPr>
          <p:cNvSpPr>
            <a:spLocks noGrp="1"/>
          </p:cNvSpPr>
          <p:nvPr>
            <p:ph type="title"/>
          </p:nvPr>
        </p:nvSpPr>
        <p:spPr/>
        <p:txBody>
          <a:bodyPr/>
          <a:lstStyle/>
          <a:p>
            <a:r>
              <a:rPr lang="de-DE" b="1" dirty="0"/>
              <a:t>ET </a:t>
            </a:r>
            <a:r>
              <a:rPr lang="de-DE" b="1" dirty="0" err="1"/>
              <a:t>Collaboration</a:t>
            </a:r>
            <a:r>
              <a:rPr lang="de-DE" b="1" dirty="0"/>
              <a:t> </a:t>
            </a:r>
            <a:r>
              <a:rPr lang="de-DE" b="1" dirty="0" err="1"/>
              <a:t>Structure</a:t>
            </a:r>
            <a:endParaRPr lang="de-DE" b="1" dirty="0"/>
          </a:p>
        </p:txBody>
      </p:sp>
      <p:grpSp>
        <p:nvGrpSpPr>
          <p:cNvPr id="88" name="Gruppieren 87">
            <a:extLst>
              <a:ext uri="{FF2B5EF4-FFF2-40B4-BE49-F238E27FC236}">
                <a16:creationId xmlns:a16="http://schemas.microsoft.com/office/drawing/2014/main" id="{3623853D-532D-40EF-8877-516AD13100D3}"/>
              </a:ext>
            </a:extLst>
          </p:cNvPr>
          <p:cNvGrpSpPr/>
          <p:nvPr/>
        </p:nvGrpSpPr>
        <p:grpSpPr>
          <a:xfrm>
            <a:off x="543575" y="962325"/>
            <a:ext cx="8320103" cy="5790900"/>
            <a:chOff x="4015380" y="2563300"/>
            <a:chExt cx="6065581" cy="4068853"/>
          </a:xfrm>
        </p:grpSpPr>
        <p:sp>
          <p:nvSpPr>
            <p:cNvPr id="3" name="Rechteck: abgerundete Ecken 2">
              <a:extLst>
                <a:ext uri="{FF2B5EF4-FFF2-40B4-BE49-F238E27FC236}">
                  <a16:creationId xmlns:a16="http://schemas.microsoft.com/office/drawing/2014/main" id="{5077A9F9-75FF-4A1E-A19F-1DA19523F0E7}"/>
                </a:ext>
              </a:extLst>
            </p:cNvPr>
            <p:cNvSpPr/>
            <p:nvPr/>
          </p:nvSpPr>
          <p:spPr>
            <a:xfrm>
              <a:off x="4015380" y="2584301"/>
              <a:ext cx="6065581" cy="4047852"/>
            </a:xfrm>
            <a:prstGeom prst="roundRect">
              <a:avLst>
                <a:gd name="adj" fmla="val 3372"/>
              </a:avLst>
            </a:prstGeom>
            <a:solidFill>
              <a:srgbClr val="DEEBF6"/>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 name="Rechteck: abgerundete Ecken 3">
              <a:extLst>
                <a:ext uri="{FF2B5EF4-FFF2-40B4-BE49-F238E27FC236}">
                  <a16:creationId xmlns:a16="http://schemas.microsoft.com/office/drawing/2014/main" id="{538F625D-AA5F-491D-9614-183F145ED6FD}"/>
                </a:ext>
              </a:extLst>
            </p:cNvPr>
            <p:cNvSpPr/>
            <p:nvPr/>
          </p:nvSpPr>
          <p:spPr>
            <a:xfrm>
              <a:off x="4104340" y="3709465"/>
              <a:ext cx="4383528" cy="2843118"/>
            </a:xfrm>
            <a:prstGeom prst="roundRect">
              <a:avLst>
                <a:gd name="adj" fmla="val 3293"/>
              </a:avLst>
            </a:prstGeom>
            <a:solidFill>
              <a:srgbClr val="81B2D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5" name="Textfeld 4">
              <a:extLst>
                <a:ext uri="{FF2B5EF4-FFF2-40B4-BE49-F238E27FC236}">
                  <a16:creationId xmlns:a16="http://schemas.microsoft.com/office/drawing/2014/main" id="{32DFA0C9-7A49-4EFC-ABED-12176879B97B}"/>
                </a:ext>
              </a:extLst>
            </p:cNvPr>
            <p:cNvSpPr txBox="1"/>
            <p:nvPr/>
          </p:nvSpPr>
          <p:spPr>
            <a:xfrm>
              <a:off x="6449452" y="2563300"/>
              <a:ext cx="2389792" cy="367629"/>
            </a:xfrm>
            <a:prstGeom prst="rect">
              <a:avLst/>
            </a:prstGeom>
            <a:noFill/>
            <a:ln w="19050">
              <a:noFill/>
            </a:ln>
          </p:spPr>
          <p:txBody>
            <a:bodyPr wrap="square" rtlCol="0">
              <a:spAutoFit/>
            </a:bodyPr>
            <a:lstStyle/>
            <a:p>
              <a:r>
                <a:rPr lang="de-DE" sz="2800" b="1" dirty="0">
                  <a:solidFill>
                    <a:srgbClr val="2F5597"/>
                  </a:solidFill>
                </a:rPr>
                <a:t>ET </a:t>
              </a:r>
              <a:r>
                <a:rPr lang="de-DE" sz="2800" b="1" dirty="0" err="1">
                  <a:solidFill>
                    <a:srgbClr val="2F5597"/>
                  </a:solidFill>
                </a:rPr>
                <a:t>Collaboration</a:t>
              </a:r>
              <a:endParaRPr lang="de-DE" sz="2800" b="1" dirty="0">
                <a:solidFill>
                  <a:srgbClr val="2F5597"/>
                </a:solidFill>
              </a:endParaRPr>
            </a:p>
          </p:txBody>
        </p:sp>
        <p:sp>
          <p:nvSpPr>
            <p:cNvPr id="6" name="Textfeld 5">
              <a:extLst>
                <a:ext uri="{FF2B5EF4-FFF2-40B4-BE49-F238E27FC236}">
                  <a16:creationId xmlns:a16="http://schemas.microsoft.com/office/drawing/2014/main" id="{2B340C54-CEE4-4919-BB19-73F569829B27}"/>
                </a:ext>
              </a:extLst>
            </p:cNvPr>
            <p:cNvSpPr txBox="1"/>
            <p:nvPr/>
          </p:nvSpPr>
          <p:spPr>
            <a:xfrm>
              <a:off x="5763298" y="3682007"/>
              <a:ext cx="1312298" cy="237878"/>
            </a:xfrm>
            <a:prstGeom prst="rect">
              <a:avLst/>
            </a:prstGeom>
            <a:noFill/>
            <a:ln w="19050">
              <a:noFill/>
            </a:ln>
          </p:spPr>
          <p:txBody>
            <a:bodyPr wrap="square" rtlCol="0">
              <a:spAutoFit/>
            </a:bodyPr>
            <a:lstStyle/>
            <a:p>
              <a:r>
                <a:rPr lang="de-DE" sz="1600" b="1" dirty="0" err="1">
                  <a:solidFill>
                    <a:schemeClr val="bg1"/>
                  </a:solidFill>
                </a:rPr>
                <a:t>Specific</a:t>
              </a:r>
              <a:r>
                <a:rPr lang="de-DE" sz="1600" b="1" dirty="0">
                  <a:solidFill>
                    <a:schemeClr val="bg1"/>
                  </a:solidFill>
                </a:rPr>
                <a:t> Boards</a:t>
              </a:r>
            </a:p>
          </p:txBody>
        </p:sp>
        <p:sp>
          <p:nvSpPr>
            <p:cNvPr id="7" name="Rechteck: abgerundete Ecken 6">
              <a:extLst>
                <a:ext uri="{FF2B5EF4-FFF2-40B4-BE49-F238E27FC236}">
                  <a16:creationId xmlns:a16="http://schemas.microsoft.com/office/drawing/2014/main" id="{09551C60-7DE0-487A-B401-6C99FC5ABC12}"/>
                </a:ext>
              </a:extLst>
            </p:cNvPr>
            <p:cNvSpPr/>
            <p:nvPr/>
          </p:nvSpPr>
          <p:spPr>
            <a:xfrm>
              <a:off x="5640192" y="4270790"/>
              <a:ext cx="846084" cy="136911"/>
            </a:xfrm>
            <a:prstGeom prst="roundRect">
              <a:avLst>
                <a:gd name="adj" fmla="val 9561"/>
              </a:avLst>
            </a:prstGeom>
            <a:solidFill>
              <a:srgbClr val="FFC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schemeClr val="tx1"/>
                  </a:solidFill>
                  <a:latin typeface="Calibri" panose="020F0502020204030204"/>
                </a:rPr>
                <a:t>Fundamental Physics</a:t>
              </a:r>
            </a:p>
          </p:txBody>
        </p:sp>
        <p:sp>
          <p:nvSpPr>
            <p:cNvPr id="8" name="Rechteck: abgerundete Ecken 7">
              <a:extLst>
                <a:ext uri="{FF2B5EF4-FFF2-40B4-BE49-F238E27FC236}">
                  <a16:creationId xmlns:a16="http://schemas.microsoft.com/office/drawing/2014/main" id="{111A89F2-B0EE-463D-A4C3-64678CE6FE11}"/>
                </a:ext>
              </a:extLst>
            </p:cNvPr>
            <p:cNvSpPr/>
            <p:nvPr/>
          </p:nvSpPr>
          <p:spPr>
            <a:xfrm>
              <a:off x="5640192" y="4451209"/>
              <a:ext cx="846084" cy="136911"/>
            </a:xfrm>
            <a:prstGeom prst="roundRect">
              <a:avLst>
                <a:gd name="adj" fmla="val 9561"/>
              </a:avLst>
            </a:prstGeom>
            <a:solidFill>
              <a:srgbClr val="7030A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Cosmology</a:t>
              </a:r>
              <a:endParaRPr lang="de-DE" sz="700" dirty="0">
                <a:solidFill>
                  <a:prstClr val="white"/>
                </a:solidFill>
                <a:latin typeface="Calibri" panose="020F0502020204030204"/>
              </a:endParaRPr>
            </a:p>
          </p:txBody>
        </p:sp>
        <p:sp>
          <p:nvSpPr>
            <p:cNvPr id="9" name="Rechteck: abgerundete Ecken 8">
              <a:extLst>
                <a:ext uri="{FF2B5EF4-FFF2-40B4-BE49-F238E27FC236}">
                  <a16:creationId xmlns:a16="http://schemas.microsoft.com/office/drawing/2014/main" id="{372ACDF6-0822-4669-A322-045DAEA61858}"/>
                </a:ext>
              </a:extLst>
            </p:cNvPr>
            <p:cNvSpPr/>
            <p:nvPr/>
          </p:nvSpPr>
          <p:spPr>
            <a:xfrm>
              <a:off x="5640192" y="4631628"/>
              <a:ext cx="846084" cy="136911"/>
            </a:xfrm>
            <a:prstGeom prst="roundRect">
              <a:avLst>
                <a:gd name="adj" fmla="val 9561"/>
              </a:avLst>
            </a:prstGeom>
            <a:solidFill>
              <a:srgbClr val="2E75B6"/>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Population </a:t>
              </a:r>
              <a:r>
                <a:rPr lang="de-DE" sz="700" dirty="0" err="1">
                  <a:solidFill>
                    <a:prstClr val="white"/>
                  </a:solidFill>
                  <a:latin typeface="Calibri" panose="020F0502020204030204"/>
                </a:rPr>
                <a:t>studies</a:t>
              </a:r>
              <a:endParaRPr lang="de-DE" sz="700" dirty="0">
                <a:solidFill>
                  <a:prstClr val="white"/>
                </a:solidFill>
                <a:latin typeface="Calibri" panose="020F0502020204030204"/>
              </a:endParaRPr>
            </a:p>
          </p:txBody>
        </p:sp>
        <p:sp>
          <p:nvSpPr>
            <p:cNvPr id="10" name="Rechteck: abgerundete Ecken 9">
              <a:extLst>
                <a:ext uri="{FF2B5EF4-FFF2-40B4-BE49-F238E27FC236}">
                  <a16:creationId xmlns:a16="http://schemas.microsoft.com/office/drawing/2014/main" id="{1F06D29B-D6D2-4C4A-A180-A5497E63AF41}"/>
                </a:ext>
              </a:extLst>
            </p:cNvPr>
            <p:cNvSpPr/>
            <p:nvPr/>
          </p:nvSpPr>
          <p:spPr>
            <a:xfrm>
              <a:off x="5640192" y="4812047"/>
              <a:ext cx="846084" cy="136911"/>
            </a:xfrm>
            <a:prstGeom prst="roundRect">
              <a:avLst>
                <a:gd name="adj" fmla="val 9561"/>
              </a:avLst>
            </a:prstGeom>
            <a:solidFill>
              <a:srgbClr val="385723"/>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Multimessenger Obs.</a:t>
              </a:r>
            </a:p>
          </p:txBody>
        </p:sp>
        <p:sp>
          <p:nvSpPr>
            <p:cNvPr id="11" name="Rechteck: abgerundete Ecken 10">
              <a:extLst>
                <a:ext uri="{FF2B5EF4-FFF2-40B4-BE49-F238E27FC236}">
                  <a16:creationId xmlns:a16="http://schemas.microsoft.com/office/drawing/2014/main" id="{751CBCCF-BBDB-4ED9-8573-E8131C11DECD}"/>
                </a:ext>
              </a:extLst>
            </p:cNvPr>
            <p:cNvSpPr/>
            <p:nvPr/>
          </p:nvSpPr>
          <p:spPr>
            <a:xfrm>
              <a:off x="5640192" y="4992465"/>
              <a:ext cx="846084" cy="136911"/>
            </a:xfrm>
            <a:prstGeom prst="roundRect">
              <a:avLst>
                <a:gd name="adj" fmla="val 9561"/>
              </a:avLst>
            </a:prstGeom>
            <a:solidFill>
              <a:srgbClr val="F8CBAD"/>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schemeClr val="tx1"/>
                  </a:solidFill>
                  <a:latin typeface="Calibri" panose="020F0502020204030204"/>
                </a:rPr>
                <a:t>Synergies</a:t>
              </a:r>
              <a:r>
                <a:rPr lang="de-DE" sz="700" dirty="0">
                  <a:solidFill>
                    <a:schemeClr val="tx1"/>
                  </a:solidFill>
                  <a:latin typeface="Calibri" panose="020F0502020204030204"/>
                </a:rPr>
                <a:t> </a:t>
              </a:r>
              <a:r>
                <a:rPr lang="de-DE" sz="700" dirty="0" err="1">
                  <a:solidFill>
                    <a:schemeClr val="tx1"/>
                  </a:solidFill>
                  <a:latin typeface="Calibri" panose="020F0502020204030204"/>
                </a:rPr>
                <a:t>with</a:t>
              </a:r>
              <a:r>
                <a:rPr lang="de-DE" sz="700" dirty="0">
                  <a:solidFill>
                    <a:schemeClr val="tx1"/>
                  </a:solidFill>
                  <a:latin typeface="Calibri" panose="020F0502020204030204"/>
                </a:rPr>
                <a:t> GWDs</a:t>
              </a:r>
            </a:p>
          </p:txBody>
        </p:sp>
        <p:sp>
          <p:nvSpPr>
            <p:cNvPr id="12" name="Rechteck: abgerundete Ecken 11">
              <a:extLst>
                <a:ext uri="{FF2B5EF4-FFF2-40B4-BE49-F238E27FC236}">
                  <a16:creationId xmlns:a16="http://schemas.microsoft.com/office/drawing/2014/main" id="{43766C1A-0AC8-48BD-AE32-F6ED3EBC3CF7}"/>
                </a:ext>
              </a:extLst>
            </p:cNvPr>
            <p:cNvSpPr/>
            <p:nvPr/>
          </p:nvSpPr>
          <p:spPr>
            <a:xfrm>
              <a:off x="5640192" y="5172884"/>
              <a:ext cx="846084" cy="136911"/>
            </a:xfrm>
            <a:prstGeom prst="roundRect">
              <a:avLst>
                <a:gd name="adj" fmla="val 9561"/>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Nuclear</a:t>
              </a:r>
              <a:r>
                <a:rPr lang="de-DE" sz="700" dirty="0">
                  <a:solidFill>
                    <a:prstClr val="white"/>
                  </a:solidFill>
                  <a:latin typeface="Calibri" panose="020F0502020204030204"/>
                </a:rPr>
                <a:t> Physics</a:t>
              </a:r>
            </a:p>
          </p:txBody>
        </p:sp>
        <p:sp>
          <p:nvSpPr>
            <p:cNvPr id="13" name="Rechteck: abgerundete Ecken 12">
              <a:extLst>
                <a:ext uri="{FF2B5EF4-FFF2-40B4-BE49-F238E27FC236}">
                  <a16:creationId xmlns:a16="http://schemas.microsoft.com/office/drawing/2014/main" id="{1E50E18E-A189-420F-A694-14281285C072}"/>
                </a:ext>
              </a:extLst>
            </p:cNvPr>
            <p:cNvSpPr/>
            <p:nvPr/>
          </p:nvSpPr>
          <p:spPr>
            <a:xfrm>
              <a:off x="5640192" y="5353303"/>
              <a:ext cx="846084" cy="249896"/>
            </a:xfrm>
            <a:prstGeom prst="roundRect">
              <a:avLst>
                <a:gd name="adj" fmla="val 9561"/>
              </a:avLst>
            </a:prstGeom>
            <a:solidFill>
              <a:srgbClr val="92D05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en-US" sz="700" dirty="0">
                  <a:solidFill>
                    <a:schemeClr val="tx1"/>
                  </a:solidFill>
                </a:rPr>
                <a:t>Stellar collapse</a:t>
              </a:r>
              <a:br>
                <a:rPr lang="en-US" sz="700" dirty="0">
                  <a:solidFill>
                    <a:schemeClr val="tx1"/>
                  </a:solidFill>
                </a:rPr>
              </a:br>
              <a:r>
                <a:rPr lang="en-US" sz="700" dirty="0">
                  <a:solidFill>
                    <a:schemeClr val="tx1"/>
                  </a:solidFill>
                </a:rPr>
                <a:t>and isolated</a:t>
              </a:r>
              <a:br>
                <a:rPr lang="en-US" sz="700" dirty="0">
                  <a:solidFill>
                    <a:schemeClr val="tx1"/>
                  </a:solidFill>
                </a:rPr>
              </a:br>
              <a:r>
                <a:rPr lang="en-US" sz="700" dirty="0">
                  <a:solidFill>
                    <a:schemeClr val="tx1"/>
                  </a:solidFill>
                </a:rPr>
                <a:t>neutron stars</a:t>
              </a:r>
              <a:endParaRPr lang="de-DE" sz="700" dirty="0">
                <a:solidFill>
                  <a:schemeClr val="tx1"/>
                </a:solidFill>
                <a:latin typeface="Calibri" panose="020F0502020204030204"/>
              </a:endParaRPr>
            </a:p>
          </p:txBody>
        </p:sp>
        <p:sp>
          <p:nvSpPr>
            <p:cNvPr id="14" name="Rechteck: abgerundete Ecken 13">
              <a:extLst>
                <a:ext uri="{FF2B5EF4-FFF2-40B4-BE49-F238E27FC236}">
                  <a16:creationId xmlns:a16="http://schemas.microsoft.com/office/drawing/2014/main" id="{EE378CF4-FBC5-4556-B250-DFFD7FEA7691}"/>
                </a:ext>
              </a:extLst>
            </p:cNvPr>
            <p:cNvSpPr/>
            <p:nvPr/>
          </p:nvSpPr>
          <p:spPr>
            <a:xfrm>
              <a:off x="5640192" y="5646707"/>
              <a:ext cx="846084" cy="136911"/>
            </a:xfrm>
            <a:prstGeom prst="roundRect">
              <a:avLst>
                <a:gd name="adj" fmla="val 9561"/>
              </a:avLst>
            </a:prstGeom>
            <a:solidFill>
              <a:srgbClr val="40404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Waveforms</a:t>
              </a:r>
              <a:endParaRPr lang="de-DE" sz="700" dirty="0">
                <a:solidFill>
                  <a:prstClr val="white"/>
                </a:solidFill>
                <a:latin typeface="Calibri" panose="020F0502020204030204"/>
              </a:endParaRPr>
            </a:p>
          </p:txBody>
        </p:sp>
        <p:sp>
          <p:nvSpPr>
            <p:cNvPr id="15" name="Rechteck: abgerundete Ecken 14">
              <a:extLst>
                <a:ext uri="{FF2B5EF4-FFF2-40B4-BE49-F238E27FC236}">
                  <a16:creationId xmlns:a16="http://schemas.microsoft.com/office/drawing/2014/main" id="{D79031D4-3FCD-4843-8836-D0529BDD4B84}"/>
                </a:ext>
              </a:extLst>
            </p:cNvPr>
            <p:cNvSpPr/>
            <p:nvPr/>
          </p:nvSpPr>
          <p:spPr>
            <a:xfrm>
              <a:off x="5640192" y="5827125"/>
              <a:ext cx="846084" cy="136911"/>
            </a:xfrm>
            <a:prstGeom prst="roundRect">
              <a:avLst>
                <a:gd name="adj" fmla="val 9561"/>
              </a:avLst>
            </a:prstGeom>
            <a:solidFill>
              <a:srgbClr val="C55A1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Scientific </a:t>
              </a:r>
              <a:r>
                <a:rPr lang="de-DE" sz="700" dirty="0" err="1">
                  <a:solidFill>
                    <a:prstClr val="white"/>
                  </a:solidFill>
                  <a:latin typeface="Calibri" panose="020F0502020204030204"/>
                </a:rPr>
                <a:t>potentials</a:t>
              </a:r>
              <a:r>
                <a:rPr lang="de-DE" sz="700" dirty="0">
                  <a:solidFill>
                    <a:prstClr val="white"/>
                  </a:solidFill>
                  <a:latin typeface="Calibri" panose="020F0502020204030204"/>
                </a:rPr>
                <a:t> …</a:t>
              </a:r>
            </a:p>
          </p:txBody>
        </p:sp>
        <p:sp>
          <p:nvSpPr>
            <p:cNvPr id="16" name="Rechteck: abgerundete Ecken 15">
              <a:extLst>
                <a:ext uri="{FF2B5EF4-FFF2-40B4-BE49-F238E27FC236}">
                  <a16:creationId xmlns:a16="http://schemas.microsoft.com/office/drawing/2014/main" id="{26D92093-73C6-416C-A8FB-64F632773FE5}"/>
                </a:ext>
              </a:extLst>
            </p:cNvPr>
            <p:cNvSpPr/>
            <p:nvPr/>
          </p:nvSpPr>
          <p:spPr>
            <a:xfrm>
              <a:off x="5640192" y="6007544"/>
              <a:ext cx="846084" cy="136911"/>
            </a:xfrm>
            <a:prstGeom prst="roundRect">
              <a:avLst>
                <a:gd name="adj" fmla="val 9561"/>
              </a:avLst>
            </a:prstGeom>
            <a:solidFill>
              <a:srgbClr val="00B0F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Data Analysis </a:t>
              </a:r>
              <a:r>
                <a:rPr lang="de-DE" sz="700" dirty="0" err="1">
                  <a:solidFill>
                    <a:prstClr val="white"/>
                  </a:solidFill>
                  <a:latin typeface="Calibri" panose="020F0502020204030204"/>
                </a:rPr>
                <a:t>Platform</a:t>
              </a:r>
              <a:endParaRPr lang="de-DE" sz="700" dirty="0">
                <a:solidFill>
                  <a:prstClr val="white"/>
                </a:solidFill>
                <a:latin typeface="Calibri" panose="020F0502020204030204"/>
              </a:endParaRPr>
            </a:p>
          </p:txBody>
        </p:sp>
        <p:cxnSp>
          <p:nvCxnSpPr>
            <p:cNvPr id="17" name="Verbinder: gewinkelt 16">
              <a:extLst>
                <a:ext uri="{FF2B5EF4-FFF2-40B4-BE49-F238E27FC236}">
                  <a16:creationId xmlns:a16="http://schemas.microsoft.com/office/drawing/2014/main" id="{C55B9C94-71BB-4C12-A2D0-D09407DDD0D0}"/>
                </a:ext>
              </a:extLst>
            </p:cNvPr>
            <p:cNvCxnSpPr>
              <a:endCxn id="7" idx="1"/>
            </p:cNvCxnSpPr>
            <p:nvPr/>
          </p:nvCxnSpPr>
          <p:spPr>
            <a:xfrm rot="16200000" flipH="1">
              <a:off x="5490026" y="4189080"/>
              <a:ext cx="164456" cy="135876"/>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18DDA282-230E-4049-83D8-E46E6ED2013C}"/>
                </a:ext>
              </a:extLst>
            </p:cNvPr>
            <p:cNvCxnSpPr>
              <a:cxnSpLocks/>
              <a:endCxn id="8" idx="1"/>
            </p:cNvCxnSpPr>
            <p:nvPr/>
          </p:nvCxnSpPr>
          <p:spPr>
            <a:xfrm rot="16200000" flipH="1">
              <a:off x="5411615" y="4291087"/>
              <a:ext cx="321277"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19" name="Verbinder: gewinkelt 18">
              <a:extLst>
                <a:ext uri="{FF2B5EF4-FFF2-40B4-BE49-F238E27FC236}">
                  <a16:creationId xmlns:a16="http://schemas.microsoft.com/office/drawing/2014/main" id="{255CD727-1877-4F08-951A-27E896386532}"/>
                </a:ext>
              </a:extLst>
            </p:cNvPr>
            <p:cNvCxnSpPr>
              <a:cxnSpLocks/>
              <a:endCxn id="9" idx="1"/>
            </p:cNvCxnSpPr>
            <p:nvPr/>
          </p:nvCxnSpPr>
          <p:spPr>
            <a:xfrm rot="16200000" flipH="1">
              <a:off x="5321406" y="4381297"/>
              <a:ext cx="501696"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5347DF7E-54E7-4B09-A387-278FBE44C0CA}"/>
                </a:ext>
              </a:extLst>
            </p:cNvPr>
            <p:cNvCxnSpPr>
              <a:cxnSpLocks/>
              <a:endCxn id="10" idx="1"/>
            </p:cNvCxnSpPr>
            <p:nvPr/>
          </p:nvCxnSpPr>
          <p:spPr>
            <a:xfrm rot="16200000" flipH="1">
              <a:off x="5235696" y="4476005"/>
              <a:ext cx="673114"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67DD9152-D884-4303-AD01-31A372E9A614}"/>
                </a:ext>
              </a:extLst>
            </p:cNvPr>
            <p:cNvCxnSpPr>
              <a:cxnSpLocks/>
              <a:endCxn id="11" idx="1"/>
            </p:cNvCxnSpPr>
            <p:nvPr/>
          </p:nvCxnSpPr>
          <p:spPr>
            <a:xfrm rot="16200000" flipH="1">
              <a:off x="5140986" y="4561715"/>
              <a:ext cx="862534" cy="135878"/>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1905905A-6084-40E5-800C-95D5E47526F1}"/>
                </a:ext>
              </a:extLst>
            </p:cNvPr>
            <p:cNvCxnSpPr>
              <a:cxnSpLocks/>
              <a:endCxn id="12" idx="1"/>
            </p:cNvCxnSpPr>
            <p:nvPr/>
          </p:nvCxnSpPr>
          <p:spPr>
            <a:xfrm rot="16200000" flipH="1">
              <a:off x="5053855" y="4655002"/>
              <a:ext cx="1036796" cy="135879"/>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3" name="Verbinder: gewinkelt 22">
              <a:extLst>
                <a:ext uri="{FF2B5EF4-FFF2-40B4-BE49-F238E27FC236}">
                  <a16:creationId xmlns:a16="http://schemas.microsoft.com/office/drawing/2014/main" id="{20D1CECE-8D86-445B-BD0E-8A55E3BCCE18}"/>
                </a:ext>
              </a:extLst>
            </p:cNvPr>
            <p:cNvCxnSpPr>
              <a:cxnSpLocks/>
              <a:endCxn id="13" idx="1"/>
            </p:cNvCxnSpPr>
            <p:nvPr/>
          </p:nvCxnSpPr>
          <p:spPr>
            <a:xfrm rot="16200000" flipH="1">
              <a:off x="4945318" y="4783377"/>
              <a:ext cx="1253866" cy="135882"/>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3CF950B4-9CF6-4A7F-B3C9-32BA29388417}"/>
                </a:ext>
              </a:extLst>
            </p:cNvPr>
            <p:cNvCxnSpPr>
              <a:cxnSpLocks/>
              <a:endCxn id="14" idx="1"/>
            </p:cNvCxnSpPr>
            <p:nvPr/>
          </p:nvCxnSpPr>
          <p:spPr>
            <a:xfrm rot="16200000" flipH="1">
              <a:off x="4864259" y="4939229"/>
              <a:ext cx="1415985" cy="135881"/>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66325E65-3DD8-4F19-AFB2-EA85222BEA5F}"/>
                </a:ext>
              </a:extLst>
            </p:cNvPr>
            <p:cNvCxnSpPr>
              <a:cxnSpLocks/>
              <a:endCxn id="15" idx="1"/>
            </p:cNvCxnSpPr>
            <p:nvPr/>
          </p:nvCxnSpPr>
          <p:spPr>
            <a:xfrm rot="16200000" flipH="1">
              <a:off x="4770971" y="5026360"/>
              <a:ext cx="1602561" cy="135881"/>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sp>
          <p:nvSpPr>
            <p:cNvPr id="26" name="Rechteck: abgerundete Ecken 25">
              <a:extLst>
                <a:ext uri="{FF2B5EF4-FFF2-40B4-BE49-F238E27FC236}">
                  <a16:creationId xmlns:a16="http://schemas.microsoft.com/office/drawing/2014/main" id="{4120C743-D79D-443A-845A-EAEDC5071475}"/>
                </a:ext>
              </a:extLst>
            </p:cNvPr>
            <p:cNvSpPr/>
            <p:nvPr/>
          </p:nvSpPr>
          <p:spPr>
            <a:xfrm>
              <a:off x="4341625" y="4627487"/>
              <a:ext cx="846084" cy="136911"/>
            </a:xfrm>
            <a:prstGeom prst="roundRect">
              <a:avLst>
                <a:gd name="adj" fmla="val 9561"/>
              </a:avLst>
            </a:prstGeom>
            <a:solidFill>
              <a:srgbClr val="FC790C"/>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Suspensions</a:t>
              </a:r>
              <a:endParaRPr lang="de-DE" sz="700" dirty="0">
                <a:solidFill>
                  <a:prstClr val="white"/>
                </a:solidFill>
                <a:latin typeface="Calibri" panose="020F0502020204030204"/>
              </a:endParaRPr>
            </a:p>
          </p:txBody>
        </p:sp>
        <p:sp>
          <p:nvSpPr>
            <p:cNvPr id="27" name="Rechteck: abgerundete Ecken 26">
              <a:extLst>
                <a:ext uri="{FF2B5EF4-FFF2-40B4-BE49-F238E27FC236}">
                  <a16:creationId xmlns:a16="http://schemas.microsoft.com/office/drawing/2014/main" id="{A533974E-D826-4997-B797-AA4B07EBE132}"/>
                </a:ext>
              </a:extLst>
            </p:cNvPr>
            <p:cNvSpPr/>
            <p:nvPr/>
          </p:nvSpPr>
          <p:spPr>
            <a:xfrm>
              <a:off x="4341625" y="4806416"/>
              <a:ext cx="846084" cy="136911"/>
            </a:xfrm>
            <a:prstGeom prst="roundRect">
              <a:avLst>
                <a:gd name="adj" fmla="val 9561"/>
              </a:avLst>
            </a:prstGeom>
            <a:solidFill>
              <a:srgbClr val="C701AB"/>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Optics</a:t>
              </a:r>
              <a:endParaRPr lang="de-DE" sz="700" dirty="0">
                <a:solidFill>
                  <a:prstClr val="white"/>
                </a:solidFill>
                <a:latin typeface="Calibri" panose="020F0502020204030204"/>
              </a:endParaRPr>
            </a:p>
          </p:txBody>
        </p:sp>
        <p:sp>
          <p:nvSpPr>
            <p:cNvPr id="28" name="Rechteck: abgerundete Ecken 27">
              <a:extLst>
                <a:ext uri="{FF2B5EF4-FFF2-40B4-BE49-F238E27FC236}">
                  <a16:creationId xmlns:a16="http://schemas.microsoft.com/office/drawing/2014/main" id="{3341E120-4F28-405D-A0ED-37A82B5F47C6}"/>
                </a:ext>
              </a:extLst>
            </p:cNvPr>
            <p:cNvSpPr/>
            <p:nvPr/>
          </p:nvSpPr>
          <p:spPr>
            <a:xfrm>
              <a:off x="4341625" y="4985346"/>
              <a:ext cx="846084" cy="136911"/>
            </a:xfrm>
            <a:prstGeom prst="roundRect">
              <a:avLst>
                <a:gd name="adj" fmla="val 9561"/>
              </a:avLst>
            </a:prstGeom>
            <a:solidFill>
              <a:srgbClr val="0D02A2"/>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Interferometer</a:t>
              </a:r>
            </a:p>
          </p:txBody>
        </p:sp>
        <p:cxnSp>
          <p:nvCxnSpPr>
            <p:cNvPr id="29" name="Verbinder: gewinkelt 28">
              <a:extLst>
                <a:ext uri="{FF2B5EF4-FFF2-40B4-BE49-F238E27FC236}">
                  <a16:creationId xmlns:a16="http://schemas.microsoft.com/office/drawing/2014/main" id="{93FA7793-6227-442D-A921-9C9123ECF563}"/>
                </a:ext>
              </a:extLst>
            </p:cNvPr>
            <p:cNvCxnSpPr>
              <a:cxnSpLocks/>
            </p:cNvCxnSpPr>
            <p:nvPr/>
          </p:nvCxnSpPr>
          <p:spPr>
            <a:xfrm rot="16200000" flipH="1">
              <a:off x="4106955" y="4647622"/>
              <a:ext cx="323316" cy="138239"/>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5921273C-5332-4107-80E0-C91EA410FD6C}"/>
                </a:ext>
              </a:extLst>
            </p:cNvPr>
            <p:cNvCxnSpPr>
              <a:cxnSpLocks/>
            </p:cNvCxnSpPr>
            <p:nvPr/>
          </p:nvCxnSpPr>
          <p:spPr>
            <a:xfrm rot="16200000" flipH="1">
              <a:off x="4015727" y="4738851"/>
              <a:ext cx="505773" cy="138239"/>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D01FC5DC-9759-43E0-A4CD-0803AF055C99}"/>
                </a:ext>
              </a:extLst>
            </p:cNvPr>
            <p:cNvSpPr/>
            <p:nvPr/>
          </p:nvSpPr>
          <p:spPr>
            <a:xfrm>
              <a:off x="4341625" y="5522135"/>
              <a:ext cx="846084" cy="136911"/>
            </a:xfrm>
            <a:prstGeom prst="roundRect">
              <a:avLst>
                <a:gd name="adj" fmla="val 9561"/>
              </a:avLst>
            </a:prstGeom>
            <a:solidFill>
              <a:srgbClr val="00B4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Vacuum</a:t>
              </a:r>
              <a:r>
                <a:rPr lang="de-DE" sz="700" dirty="0">
                  <a:solidFill>
                    <a:prstClr val="white"/>
                  </a:solidFill>
                  <a:latin typeface="Calibri" panose="020F0502020204030204"/>
                </a:rPr>
                <a:t> &amp; </a:t>
              </a:r>
              <a:r>
                <a:rPr lang="de-DE" sz="700" dirty="0" err="1">
                  <a:solidFill>
                    <a:prstClr val="white"/>
                  </a:solidFill>
                  <a:latin typeface="Calibri" panose="020F0502020204030204"/>
                </a:rPr>
                <a:t>Cryogenics</a:t>
              </a:r>
              <a:endParaRPr lang="de-DE" sz="700" dirty="0">
                <a:solidFill>
                  <a:prstClr val="white"/>
                </a:solidFill>
                <a:latin typeface="Calibri" panose="020F0502020204030204"/>
              </a:endParaRPr>
            </a:p>
          </p:txBody>
        </p:sp>
        <p:sp>
          <p:nvSpPr>
            <p:cNvPr id="32" name="Rechteck: abgerundete Ecken 31">
              <a:extLst>
                <a:ext uri="{FF2B5EF4-FFF2-40B4-BE49-F238E27FC236}">
                  <a16:creationId xmlns:a16="http://schemas.microsoft.com/office/drawing/2014/main" id="{E6A4A552-9A1D-42CC-A8F2-3C80F27B3AB6}"/>
                </a:ext>
              </a:extLst>
            </p:cNvPr>
            <p:cNvSpPr/>
            <p:nvPr/>
          </p:nvSpPr>
          <p:spPr>
            <a:xfrm>
              <a:off x="4341625" y="5343205"/>
              <a:ext cx="846084" cy="136911"/>
            </a:xfrm>
            <a:prstGeom prst="roundRect">
              <a:avLst>
                <a:gd name="adj" fmla="val 9561"/>
              </a:avLst>
            </a:prstGeom>
            <a:solidFill>
              <a:srgbClr val="EE0000"/>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prstClr val="white"/>
                  </a:solidFill>
                  <a:latin typeface="Calibri" panose="020F0502020204030204"/>
                </a:rPr>
                <a:t>Active</a:t>
              </a:r>
              <a:r>
                <a:rPr lang="de-DE" sz="700" dirty="0">
                  <a:solidFill>
                    <a:prstClr val="white"/>
                  </a:solidFill>
                  <a:latin typeface="Calibri" panose="020F0502020204030204"/>
                </a:rPr>
                <a:t> Noise Mitigation</a:t>
              </a:r>
            </a:p>
          </p:txBody>
        </p:sp>
        <p:sp>
          <p:nvSpPr>
            <p:cNvPr id="33" name="Rechteck: abgerundete Ecken 32">
              <a:extLst>
                <a:ext uri="{FF2B5EF4-FFF2-40B4-BE49-F238E27FC236}">
                  <a16:creationId xmlns:a16="http://schemas.microsoft.com/office/drawing/2014/main" id="{9010E820-E1F1-4797-931E-DB6062768F15}"/>
                </a:ext>
              </a:extLst>
            </p:cNvPr>
            <p:cNvSpPr/>
            <p:nvPr/>
          </p:nvSpPr>
          <p:spPr>
            <a:xfrm>
              <a:off x="4341625" y="5164275"/>
              <a:ext cx="846084" cy="136911"/>
            </a:xfrm>
            <a:prstGeom prst="roundRect">
              <a:avLst>
                <a:gd name="adj" fmla="val 9561"/>
              </a:avLst>
            </a:prstGeom>
            <a:solidFill>
              <a:schemeClr val="bg1">
                <a:lumMod val="75000"/>
              </a:schemeClr>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schemeClr val="tx1"/>
                  </a:solidFill>
                  <a:latin typeface="Calibri" panose="020F0502020204030204"/>
                </a:rPr>
                <a:t>Site </a:t>
              </a:r>
              <a:r>
                <a:rPr lang="de-DE" sz="700" dirty="0" err="1">
                  <a:solidFill>
                    <a:schemeClr val="tx1"/>
                  </a:solidFill>
                  <a:latin typeface="Calibri" panose="020F0502020204030204"/>
                </a:rPr>
                <a:t>Characterisation</a:t>
              </a:r>
              <a:endParaRPr lang="de-DE" sz="700" dirty="0">
                <a:solidFill>
                  <a:schemeClr val="tx1"/>
                </a:solidFill>
                <a:latin typeface="Calibri" panose="020F0502020204030204"/>
              </a:endParaRPr>
            </a:p>
          </p:txBody>
        </p:sp>
        <p:cxnSp>
          <p:nvCxnSpPr>
            <p:cNvPr id="34" name="Verbinder: gewinkelt 33">
              <a:extLst>
                <a:ext uri="{FF2B5EF4-FFF2-40B4-BE49-F238E27FC236}">
                  <a16:creationId xmlns:a16="http://schemas.microsoft.com/office/drawing/2014/main" id="{0F7396BC-7341-4D60-8645-AE2775CE07D0}"/>
                </a:ext>
              </a:extLst>
            </p:cNvPr>
            <p:cNvCxnSpPr>
              <a:cxnSpLocks/>
            </p:cNvCxnSpPr>
            <p:nvPr/>
          </p:nvCxnSpPr>
          <p:spPr>
            <a:xfrm rot="16200000" flipH="1">
              <a:off x="3929591" y="4997335"/>
              <a:ext cx="679231" cy="139425"/>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Verbinder: gewinkelt 34">
              <a:extLst>
                <a:ext uri="{FF2B5EF4-FFF2-40B4-BE49-F238E27FC236}">
                  <a16:creationId xmlns:a16="http://schemas.microsoft.com/office/drawing/2014/main" id="{ABDB89DC-A80A-4A28-84EF-C32036DCCB53}"/>
                </a:ext>
              </a:extLst>
            </p:cNvPr>
            <p:cNvCxnSpPr>
              <a:cxnSpLocks/>
            </p:cNvCxnSpPr>
            <p:nvPr/>
          </p:nvCxnSpPr>
          <p:spPr>
            <a:xfrm rot="16200000" flipH="1">
              <a:off x="3833862" y="5084064"/>
              <a:ext cx="870688" cy="139424"/>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Verbinder: gewinkelt 35">
              <a:extLst>
                <a:ext uri="{FF2B5EF4-FFF2-40B4-BE49-F238E27FC236}">
                  <a16:creationId xmlns:a16="http://schemas.microsoft.com/office/drawing/2014/main" id="{8DDA2448-7BD7-423F-A544-3E513A0C642C}"/>
                </a:ext>
              </a:extLst>
            </p:cNvPr>
            <p:cNvCxnSpPr>
              <a:cxnSpLocks/>
            </p:cNvCxnSpPr>
            <p:nvPr/>
          </p:nvCxnSpPr>
          <p:spPr>
            <a:xfrm rot="16200000" flipH="1">
              <a:off x="4016319" y="4904115"/>
              <a:ext cx="505773" cy="139424"/>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Rechteck: abgerundete Ecken 36">
              <a:extLst>
                <a:ext uri="{FF2B5EF4-FFF2-40B4-BE49-F238E27FC236}">
                  <a16:creationId xmlns:a16="http://schemas.microsoft.com/office/drawing/2014/main" id="{0B8D2A20-ED33-429A-9EF6-CCEA93E68B23}"/>
                </a:ext>
              </a:extLst>
            </p:cNvPr>
            <p:cNvSpPr/>
            <p:nvPr/>
          </p:nvSpPr>
          <p:spPr>
            <a:xfrm>
              <a:off x="6812572" y="4263032"/>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On-Site Infrastructure</a:t>
              </a:r>
            </a:p>
          </p:txBody>
        </p:sp>
        <p:sp>
          <p:nvSpPr>
            <p:cNvPr id="38" name="Rechteck: abgerundete Ecken 37">
              <a:extLst>
                <a:ext uri="{FF2B5EF4-FFF2-40B4-BE49-F238E27FC236}">
                  <a16:creationId xmlns:a16="http://schemas.microsoft.com/office/drawing/2014/main" id="{3CB77D26-8393-4B27-9C39-4979995F7E14}"/>
                </a:ext>
              </a:extLst>
            </p:cNvPr>
            <p:cNvSpPr/>
            <p:nvPr/>
          </p:nvSpPr>
          <p:spPr>
            <a:xfrm>
              <a:off x="6812572" y="4471120"/>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Distributed Infrastructure</a:t>
              </a:r>
            </a:p>
          </p:txBody>
        </p:sp>
        <p:sp>
          <p:nvSpPr>
            <p:cNvPr id="39" name="Rechteck: abgerundete Ecken 38">
              <a:extLst>
                <a:ext uri="{FF2B5EF4-FFF2-40B4-BE49-F238E27FC236}">
                  <a16:creationId xmlns:a16="http://schemas.microsoft.com/office/drawing/2014/main" id="{E4A51C57-7115-4E91-A3C5-69A24500A88B}"/>
                </a:ext>
              </a:extLst>
            </p:cNvPr>
            <p:cNvSpPr/>
            <p:nvPr/>
          </p:nvSpPr>
          <p:spPr>
            <a:xfrm>
              <a:off x="6812572" y="4679208"/>
              <a:ext cx="756886" cy="174113"/>
            </a:xfrm>
            <a:prstGeom prst="roundRect">
              <a:avLst>
                <a:gd name="adj" fmla="val 9561"/>
              </a:avLst>
            </a:prstGeom>
            <a:solidFill>
              <a:srgbClr val="2E75B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prstClr val="white"/>
                  </a:solidFill>
                  <a:latin typeface="Calibri" panose="020F0502020204030204"/>
                </a:rPr>
                <a:t>Software &amp; </a:t>
              </a:r>
              <a:r>
                <a:rPr lang="de-DE" sz="700" dirty="0" err="1">
                  <a:solidFill>
                    <a:prstClr val="white"/>
                  </a:solidFill>
                  <a:latin typeface="Calibri" panose="020F0502020204030204"/>
                </a:rPr>
                <a:t>frameworks</a:t>
              </a:r>
              <a:endParaRPr lang="de-DE" sz="700" dirty="0">
                <a:solidFill>
                  <a:prstClr val="white"/>
                </a:solidFill>
                <a:latin typeface="Calibri" panose="020F0502020204030204"/>
              </a:endParaRPr>
            </a:p>
          </p:txBody>
        </p:sp>
        <p:cxnSp>
          <p:nvCxnSpPr>
            <p:cNvPr id="40" name="Verbinder: gewinkelt 39">
              <a:extLst>
                <a:ext uri="{FF2B5EF4-FFF2-40B4-BE49-F238E27FC236}">
                  <a16:creationId xmlns:a16="http://schemas.microsoft.com/office/drawing/2014/main" id="{0F641C4B-E528-4E96-84C3-D884447FA8BA}"/>
                </a:ext>
              </a:extLst>
            </p:cNvPr>
            <p:cNvCxnSpPr>
              <a:cxnSpLocks/>
              <a:endCxn id="37" idx="1"/>
            </p:cNvCxnSpPr>
            <p:nvPr/>
          </p:nvCxnSpPr>
          <p:spPr>
            <a:xfrm rot="16200000" flipH="1">
              <a:off x="6640730" y="4178246"/>
              <a:ext cx="165440" cy="178245"/>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Verbinder: gewinkelt 40">
              <a:extLst>
                <a:ext uri="{FF2B5EF4-FFF2-40B4-BE49-F238E27FC236}">
                  <a16:creationId xmlns:a16="http://schemas.microsoft.com/office/drawing/2014/main" id="{969CA128-6E21-434F-BE68-C2E5445EAB70}"/>
                </a:ext>
              </a:extLst>
            </p:cNvPr>
            <p:cNvCxnSpPr>
              <a:cxnSpLocks/>
              <a:endCxn id="38" idx="1"/>
            </p:cNvCxnSpPr>
            <p:nvPr/>
          </p:nvCxnSpPr>
          <p:spPr>
            <a:xfrm rot="16200000" flipH="1">
              <a:off x="6548480" y="4294084"/>
              <a:ext cx="349941" cy="178242"/>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hteck: abgerundete Ecken 41">
              <a:extLst>
                <a:ext uri="{FF2B5EF4-FFF2-40B4-BE49-F238E27FC236}">
                  <a16:creationId xmlns:a16="http://schemas.microsoft.com/office/drawing/2014/main" id="{A7E6BE76-4754-4404-A242-71A0EAD981CA}"/>
                </a:ext>
              </a:extLst>
            </p:cNvPr>
            <p:cNvSpPr/>
            <p:nvPr/>
          </p:nvSpPr>
          <p:spPr>
            <a:xfrm>
              <a:off x="6461883" y="3896747"/>
              <a:ext cx="964403" cy="328009"/>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1400" b="1" dirty="0">
                  <a:solidFill>
                    <a:srgbClr val="4472C4">
                      <a:lumMod val="75000"/>
                    </a:srgbClr>
                  </a:solidFill>
                  <a:latin typeface="Calibri" panose="020F0502020204030204"/>
                </a:rPr>
                <a:t>EIB</a:t>
              </a:r>
            </a:p>
            <a:p>
              <a:pPr algn="ctr">
                <a:defRPr/>
              </a:pPr>
              <a:r>
                <a:rPr lang="de-DE" sz="800" dirty="0">
                  <a:solidFill>
                    <a:srgbClr val="4472C4">
                      <a:lumMod val="75000"/>
                    </a:srgbClr>
                  </a:solidFill>
                </a:rPr>
                <a:t>Electronic / Computational Infrastructure Board</a:t>
              </a:r>
              <a:endParaRPr lang="de-DE" sz="800" dirty="0">
                <a:solidFill>
                  <a:srgbClr val="4472C4">
                    <a:lumMod val="75000"/>
                  </a:srgbClr>
                </a:solidFill>
                <a:latin typeface="Calibri" panose="020F0502020204030204"/>
              </a:endParaRPr>
            </a:p>
          </p:txBody>
        </p:sp>
        <p:sp>
          <p:nvSpPr>
            <p:cNvPr id="43" name="Rechteck: abgerundete Ecken 42">
              <a:extLst>
                <a:ext uri="{FF2B5EF4-FFF2-40B4-BE49-F238E27FC236}">
                  <a16:creationId xmlns:a16="http://schemas.microsoft.com/office/drawing/2014/main" id="{D03E3153-6D75-466F-86D2-BAD6B5035300}"/>
                </a:ext>
              </a:extLst>
            </p:cNvPr>
            <p:cNvSpPr/>
            <p:nvPr/>
          </p:nvSpPr>
          <p:spPr>
            <a:xfrm>
              <a:off x="5303622" y="3896650"/>
              <a:ext cx="1119117" cy="330127"/>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1400" b="1" dirty="0">
                  <a:solidFill>
                    <a:srgbClr val="4472C4">
                      <a:lumMod val="75000"/>
                    </a:srgbClr>
                  </a:solidFill>
                  <a:latin typeface="Calibri" panose="020F0502020204030204"/>
                </a:rPr>
                <a:t>OSB</a:t>
              </a:r>
            </a:p>
            <a:p>
              <a:pPr algn="ctr">
                <a:defRPr/>
              </a:pPr>
              <a:r>
                <a:rPr lang="de-DE" sz="900" dirty="0" err="1">
                  <a:solidFill>
                    <a:srgbClr val="4472C4">
                      <a:lumMod val="75000"/>
                    </a:srgbClr>
                  </a:solidFill>
                  <a:latin typeface="Calibri" panose="020F0502020204030204"/>
                </a:rPr>
                <a:t>Observational</a:t>
              </a:r>
              <a:r>
                <a:rPr lang="de-DE" sz="900" dirty="0">
                  <a:solidFill>
                    <a:srgbClr val="4472C4">
                      <a:lumMod val="75000"/>
                    </a:srgbClr>
                  </a:solidFill>
                  <a:latin typeface="Calibri" panose="020F0502020204030204"/>
                </a:rPr>
                <a:t> Science Board</a:t>
              </a:r>
            </a:p>
          </p:txBody>
        </p:sp>
        <p:sp>
          <p:nvSpPr>
            <p:cNvPr id="44" name="Rechteck: abgerundete Ecken 43">
              <a:extLst>
                <a:ext uri="{FF2B5EF4-FFF2-40B4-BE49-F238E27FC236}">
                  <a16:creationId xmlns:a16="http://schemas.microsoft.com/office/drawing/2014/main" id="{4815526C-8921-47BA-94E1-51B7386F84FF}"/>
                </a:ext>
              </a:extLst>
            </p:cNvPr>
            <p:cNvSpPr/>
            <p:nvPr/>
          </p:nvSpPr>
          <p:spPr>
            <a:xfrm>
              <a:off x="4149215" y="3897158"/>
              <a:ext cx="1115263" cy="318948"/>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1400" b="1" dirty="0">
                  <a:solidFill>
                    <a:srgbClr val="4472C4">
                      <a:lumMod val="75000"/>
                    </a:srgbClr>
                  </a:solidFill>
                  <a:latin typeface="Calibri" panose="020F0502020204030204"/>
                </a:rPr>
                <a:t>ISB</a:t>
              </a:r>
            </a:p>
            <a:p>
              <a:pPr algn="ctr">
                <a:defRPr/>
              </a:pPr>
              <a:r>
                <a:rPr lang="de-DE" sz="900" dirty="0">
                  <a:solidFill>
                    <a:srgbClr val="4472C4">
                      <a:lumMod val="75000"/>
                    </a:srgbClr>
                  </a:solidFill>
                  <a:latin typeface="Calibri" panose="020F0502020204030204"/>
                </a:rPr>
                <a:t>Instrument Science Board</a:t>
              </a:r>
            </a:p>
          </p:txBody>
        </p:sp>
        <p:sp>
          <p:nvSpPr>
            <p:cNvPr id="45" name="Rechteck: abgerundete Ecken 44">
              <a:extLst>
                <a:ext uri="{FF2B5EF4-FFF2-40B4-BE49-F238E27FC236}">
                  <a16:creationId xmlns:a16="http://schemas.microsoft.com/office/drawing/2014/main" id="{14EF3837-BCA8-4346-A95F-F2840C2546F8}"/>
                </a:ext>
              </a:extLst>
            </p:cNvPr>
            <p:cNvSpPr/>
            <p:nvPr/>
          </p:nvSpPr>
          <p:spPr>
            <a:xfrm>
              <a:off x="8126978" y="3896343"/>
              <a:ext cx="314371" cy="336899"/>
            </a:xfrm>
            <a:prstGeom prst="roundRect">
              <a:avLst/>
            </a:prstGeom>
            <a:solidFill>
              <a:srgbClr val="C5DCF1"/>
            </a:solidFill>
            <a:ln w="19050">
              <a:solidFill>
                <a:srgbClr val="4472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900" b="1" dirty="0">
                  <a:solidFill>
                    <a:srgbClr val="4472C4">
                      <a:lumMod val="75000"/>
                    </a:srgbClr>
                  </a:solidFill>
                  <a:latin typeface="Calibri" panose="020F0502020204030204"/>
                </a:rPr>
                <a:t>…</a:t>
              </a:r>
              <a:endParaRPr lang="de-DE" sz="900" dirty="0">
                <a:solidFill>
                  <a:srgbClr val="4472C4">
                    <a:lumMod val="75000"/>
                  </a:srgbClr>
                </a:solidFill>
                <a:latin typeface="Calibri" panose="020F0502020204030204"/>
              </a:endParaRPr>
            </a:p>
          </p:txBody>
        </p:sp>
        <p:sp>
          <p:nvSpPr>
            <p:cNvPr id="46" name="Rechteck: abgerundete Ecken 45">
              <a:extLst>
                <a:ext uri="{FF2B5EF4-FFF2-40B4-BE49-F238E27FC236}">
                  <a16:creationId xmlns:a16="http://schemas.microsoft.com/office/drawing/2014/main" id="{B5AF27E4-F800-400D-9A11-23137802BD64}"/>
                </a:ext>
              </a:extLst>
            </p:cNvPr>
            <p:cNvSpPr/>
            <p:nvPr/>
          </p:nvSpPr>
          <p:spPr>
            <a:xfrm>
              <a:off x="7465430" y="3896343"/>
              <a:ext cx="622403" cy="336899"/>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1400" b="1" dirty="0">
                  <a:solidFill>
                    <a:srgbClr val="4472C4">
                      <a:lumMod val="75000"/>
                    </a:srgbClr>
                  </a:solidFill>
                  <a:latin typeface="Calibri" panose="020F0502020204030204"/>
                </a:rPr>
                <a:t>SCB</a:t>
              </a:r>
            </a:p>
            <a:p>
              <a:pPr algn="ctr">
                <a:defRPr/>
              </a:pPr>
              <a:r>
                <a:rPr lang="de-DE" sz="800" dirty="0">
                  <a:solidFill>
                    <a:srgbClr val="4472C4">
                      <a:lumMod val="75000"/>
                    </a:srgbClr>
                  </a:solidFill>
                  <a:latin typeface="Calibri" panose="020F0502020204030204"/>
                </a:rPr>
                <a:t>Site Char. Board</a:t>
              </a:r>
            </a:p>
          </p:txBody>
        </p:sp>
        <p:cxnSp>
          <p:nvCxnSpPr>
            <p:cNvPr id="47" name="Verbinder: gewinkelt 46">
              <a:extLst>
                <a:ext uri="{FF2B5EF4-FFF2-40B4-BE49-F238E27FC236}">
                  <a16:creationId xmlns:a16="http://schemas.microsoft.com/office/drawing/2014/main" id="{8C7E0DDA-CE4C-48C9-828D-BF02442D9FC1}"/>
                </a:ext>
              </a:extLst>
            </p:cNvPr>
            <p:cNvCxnSpPr/>
            <p:nvPr/>
          </p:nvCxnSpPr>
          <p:spPr>
            <a:xfrm rot="16200000" flipH="1">
              <a:off x="4010143" y="4363212"/>
              <a:ext cx="516941" cy="138238"/>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Verbinder: gewinkelt 47">
              <a:extLst>
                <a:ext uri="{FF2B5EF4-FFF2-40B4-BE49-F238E27FC236}">
                  <a16:creationId xmlns:a16="http://schemas.microsoft.com/office/drawing/2014/main" id="{DA0DA2A3-03EC-4CFC-9CFC-59AB5A1F1BE8}"/>
                </a:ext>
              </a:extLst>
            </p:cNvPr>
            <p:cNvCxnSpPr>
              <a:cxnSpLocks/>
              <a:endCxn id="16" idx="1"/>
            </p:cNvCxnSpPr>
            <p:nvPr/>
          </p:nvCxnSpPr>
          <p:spPr>
            <a:xfrm rot="16200000" flipH="1">
              <a:off x="4681703" y="5117510"/>
              <a:ext cx="1781769" cy="135209"/>
            </a:xfrm>
            <a:prstGeom prst="bentConnector2">
              <a:avLst/>
            </a:prstGeom>
            <a:ln w="19050">
              <a:solidFill>
                <a:srgbClr val="225686"/>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7A6757D5-BCBA-4258-A236-C384087B0076}"/>
                </a:ext>
              </a:extLst>
            </p:cNvPr>
            <p:cNvCxnSpPr>
              <a:cxnSpLocks/>
            </p:cNvCxnSpPr>
            <p:nvPr/>
          </p:nvCxnSpPr>
          <p:spPr>
            <a:xfrm rot="16200000" flipH="1">
              <a:off x="6484350" y="4435770"/>
              <a:ext cx="478203" cy="178243"/>
            </a:xfrm>
            <a:prstGeom prst="bentConnector2">
              <a:avLst/>
            </a:prstGeom>
            <a:ln w="19050">
              <a:solidFill>
                <a:srgbClr val="225686"/>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Rechteck: abgerundete Ecken 50">
              <a:extLst>
                <a:ext uri="{FF2B5EF4-FFF2-40B4-BE49-F238E27FC236}">
                  <a16:creationId xmlns:a16="http://schemas.microsoft.com/office/drawing/2014/main" id="{7692AB40-292E-4ACC-9A19-226B998B0886}"/>
                </a:ext>
              </a:extLst>
            </p:cNvPr>
            <p:cNvSpPr/>
            <p:nvPr/>
          </p:nvSpPr>
          <p:spPr>
            <a:xfrm>
              <a:off x="8589746" y="3709465"/>
              <a:ext cx="1412294" cy="1228217"/>
            </a:xfrm>
            <a:prstGeom prst="roundRect">
              <a:avLst>
                <a:gd name="adj" fmla="val 5392"/>
              </a:avLst>
            </a:prstGeom>
            <a:solidFill>
              <a:srgbClr val="81B2D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SF</a:t>
              </a:r>
            </a:p>
            <a:p>
              <a:pPr algn="ctr"/>
              <a:r>
                <a:rPr lang="de-DE" sz="1050" dirty="0"/>
                <a:t>Science Forum</a:t>
              </a:r>
            </a:p>
          </p:txBody>
        </p:sp>
        <p:grpSp>
          <p:nvGrpSpPr>
            <p:cNvPr id="52" name="Gruppieren 51">
              <a:extLst>
                <a:ext uri="{FF2B5EF4-FFF2-40B4-BE49-F238E27FC236}">
                  <a16:creationId xmlns:a16="http://schemas.microsoft.com/office/drawing/2014/main" id="{8DCA95B7-B4DC-48F5-8EFB-D0A3EC523ED0}"/>
                </a:ext>
              </a:extLst>
            </p:cNvPr>
            <p:cNvGrpSpPr/>
            <p:nvPr/>
          </p:nvGrpSpPr>
          <p:grpSpPr>
            <a:xfrm>
              <a:off x="4404392" y="5600095"/>
              <a:ext cx="701840" cy="846851"/>
              <a:chOff x="9041046" y="11083782"/>
              <a:chExt cx="1243352" cy="1650273"/>
            </a:xfrm>
          </p:grpSpPr>
          <p:sp>
            <p:nvSpPr>
              <p:cNvPr id="53" name="Rechteck: abgerundete Ecken 52">
                <a:extLst>
                  <a:ext uri="{FF2B5EF4-FFF2-40B4-BE49-F238E27FC236}">
                    <a16:creationId xmlns:a16="http://schemas.microsoft.com/office/drawing/2014/main" id="{0ED60B53-72E4-4A96-AF52-5EB09514EED7}"/>
                  </a:ext>
                </a:extLst>
              </p:cNvPr>
              <p:cNvSpPr/>
              <p:nvPr/>
            </p:nvSpPr>
            <p:spPr>
              <a:xfrm>
                <a:off x="9290746" y="11406865"/>
                <a:ext cx="993652" cy="266801"/>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a:solidFill>
                      <a:schemeClr val="bg1"/>
                    </a:solidFill>
                    <a:latin typeface="Calibri" panose="020F0502020204030204"/>
                  </a:rPr>
                  <a:t>Tower </a:t>
                </a:r>
                <a:r>
                  <a:rPr lang="de-DE" sz="700" dirty="0" err="1">
                    <a:solidFill>
                      <a:schemeClr val="bg1"/>
                    </a:solidFill>
                    <a:latin typeface="Calibri" panose="020F0502020204030204"/>
                  </a:rPr>
                  <a:t>Vacuum</a:t>
                </a:r>
                <a:endParaRPr lang="de-DE" sz="700" dirty="0">
                  <a:solidFill>
                    <a:schemeClr val="bg1"/>
                  </a:solidFill>
                  <a:latin typeface="Calibri" panose="020F0502020204030204"/>
                </a:endParaRPr>
              </a:p>
            </p:txBody>
          </p:sp>
          <p:sp>
            <p:nvSpPr>
              <p:cNvPr id="54" name="Rechteck: abgerundete Ecken 53">
                <a:extLst>
                  <a:ext uri="{FF2B5EF4-FFF2-40B4-BE49-F238E27FC236}">
                    <a16:creationId xmlns:a16="http://schemas.microsoft.com/office/drawing/2014/main" id="{90B58C87-9F0C-4EA2-B948-D7360D73F974}"/>
                  </a:ext>
                </a:extLst>
              </p:cNvPr>
              <p:cNvSpPr/>
              <p:nvPr/>
            </p:nvSpPr>
            <p:spPr>
              <a:xfrm>
                <a:off x="9290746" y="11725441"/>
                <a:ext cx="993652" cy="319132"/>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schemeClr val="bg1"/>
                    </a:solidFill>
                    <a:latin typeface="Calibri" panose="020F0502020204030204"/>
                  </a:rPr>
                  <a:t>Cryostats</a:t>
                </a:r>
                <a:r>
                  <a:rPr lang="de-DE" sz="700" dirty="0">
                    <a:solidFill>
                      <a:schemeClr val="bg1"/>
                    </a:solidFill>
                    <a:latin typeface="Calibri" panose="020F0502020204030204"/>
                  </a:rPr>
                  <a:t> and </a:t>
                </a:r>
                <a:r>
                  <a:rPr lang="de-DE" sz="700" dirty="0" err="1">
                    <a:solidFill>
                      <a:schemeClr val="bg1"/>
                    </a:solidFill>
                    <a:latin typeface="Calibri" panose="020F0502020204030204"/>
                  </a:rPr>
                  <a:t>Cryopumps</a:t>
                </a:r>
                <a:endParaRPr lang="de-DE" sz="700" dirty="0">
                  <a:solidFill>
                    <a:schemeClr val="bg1"/>
                  </a:solidFill>
                  <a:latin typeface="Calibri" panose="020F0502020204030204"/>
                </a:endParaRPr>
              </a:p>
            </p:txBody>
          </p:sp>
          <p:sp>
            <p:nvSpPr>
              <p:cNvPr id="55" name="Rechteck: abgerundete Ecken 54">
                <a:extLst>
                  <a:ext uri="{FF2B5EF4-FFF2-40B4-BE49-F238E27FC236}">
                    <a16:creationId xmlns:a16="http://schemas.microsoft.com/office/drawing/2014/main" id="{49D28D46-7F7E-4547-B610-1D4E7EA7C17C}"/>
                  </a:ext>
                </a:extLst>
              </p:cNvPr>
              <p:cNvSpPr/>
              <p:nvPr/>
            </p:nvSpPr>
            <p:spPr>
              <a:xfrm>
                <a:off x="9290746" y="12096348"/>
                <a:ext cx="993652" cy="319132"/>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schemeClr val="bg1"/>
                    </a:solidFill>
                    <a:latin typeface="Calibri" panose="020F0502020204030204"/>
                  </a:rPr>
                  <a:t>Cryogenic</a:t>
                </a:r>
                <a:r>
                  <a:rPr lang="de-DE" sz="700" dirty="0">
                    <a:solidFill>
                      <a:schemeClr val="bg1"/>
                    </a:solidFill>
                    <a:latin typeface="Calibri" panose="020F0502020204030204"/>
                  </a:rPr>
                  <a:t> Infrastructure</a:t>
                </a:r>
              </a:p>
            </p:txBody>
          </p:sp>
          <p:sp>
            <p:nvSpPr>
              <p:cNvPr id="56" name="Rechteck: abgerundete Ecken 55">
                <a:extLst>
                  <a:ext uri="{FF2B5EF4-FFF2-40B4-BE49-F238E27FC236}">
                    <a16:creationId xmlns:a16="http://schemas.microsoft.com/office/drawing/2014/main" id="{FFEC1BC9-D993-41C5-827B-3973F5EFF28F}"/>
                  </a:ext>
                </a:extLst>
              </p:cNvPr>
              <p:cNvSpPr/>
              <p:nvPr/>
            </p:nvSpPr>
            <p:spPr>
              <a:xfrm>
                <a:off x="9290746" y="12467254"/>
                <a:ext cx="993652" cy="266801"/>
              </a:xfrm>
              <a:prstGeom prst="roundRect">
                <a:avLst>
                  <a:gd name="adj" fmla="val 9561"/>
                </a:avLst>
              </a:prstGeom>
              <a:solidFill>
                <a:srgbClr val="00B4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770" tIns="24885" rIns="49770" bIns="24885" numCol="1" spcCol="0" rtlCol="0" fromWordArt="0" anchor="ctr" anchorCtr="0" forceAA="0" compatLnSpc="1">
                <a:prstTxWarp prst="textNoShape">
                  <a:avLst/>
                </a:prstTxWarp>
                <a:noAutofit/>
              </a:bodyPr>
              <a:lstStyle/>
              <a:p>
                <a:pPr algn="ctr">
                  <a:defRPr/>
                </a:pPr>
                <a:r>
                  <a:rPr lang="de-DE" sz="700" dirty="0" err="1">
                    <a:solidFill>
                      <a:schemeClr val="bg1"/>
                    </a:solidFill>
                    <a:latin typeface="Calibri" panose="020F0502020204030204"/>
                  </a:rPr>
                  <a:t>Detector</a:t>
                </a:r>
                <a:r>
                  <a:rPr lang="de-DE" sz="700" dirty="0">
                    <a:solidFill>
                      <a:schemeClr val="bg1"/>
                    </a:solidFill>
                    <a:latin typeface="Calibri" panose="020F0502020204030204"/>
                  </a:rPr>
                  <a:t> Cooling</a:t>
                </a:r>
              </a:p>
            </p:txBody>
          </p:sp>
          <p:cxnSp>
            <p:nvCxnSpPr>
              <p:cNvPr id="57" name="Verbinder: gewinkelt 56">
                <a:extLst>
                  <a:ext uri="{FF2B5EF4-FFF2-40B4-BE49-F238E27FC236}">
                    <a16:creationId xmlns:a16="http://schemas.microsoft.com/office/drawing/2014/main" id="{83137233-DEFB-40C0-94A0-CAC020E4D52E}"/>
                  </a:ext>
                </a:extLst>
              </p:cNvPr>
              <p:cNvCxnSpPr>
                <a:cxnSpLocks/>
              </p:cNvCxnSpPr>
              <p:nvPr/>
            </p:nvCxnSpPr>
            <p:spPr>
              <a:xfrm rot="16200000" flipH="1">
                <a:off x="9001165" y="11258751"/>
                <a:ext cx="320478" cy="24071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176718D5-163B-4FB2-93B8-E723D123C552}"/>
                  </a:ext>
                </a:extLst>
              </p:cNvPr>
              <p:cNvCxnSpPr>
                <a:cxnSpLocks/>
              </p:cNvCxnSpPr>
              <p:nvPr/>
            </p:nvCxnSpPr>
            <p:spPr>
              <a:xfrm rot="16200000" flipH="1">
                <a:off x="8752396" y="11372433"/>
                <a:ext cx="818015" cy="240714"/>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59" name="Verbinder: gewinkelt 58">
                <a:extLst>
                  <a:ext uri="{FF2B5EF4-FFF2-40B4-BE49-F238E27FC236}">
                    <a16:creationId xmlns:a16="http://schemas.microsoft.com/office/drawing/2014/main" id="{14E7E5A2-9037-492F-8E5A-136FDAFC3E67}"/>
                  </a:ext>
                </a:extLst>
              </p:cNvPr>
              <p:cNvCxnSpPr>
                <a:cxnSpLocks/>
              </p:cNvCxnSpPr>
              <p:nvPr/>
            </p:nvCxnSpPr>
            <p:spPr>
              <a:xfrm rot="16200000" flipH="1">
                <a:off x="8613584" y="11593179"/>
                <a:ext cx="1095639" cy="240715"/>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60" name="Verbinder: gewinkelt 59">
                <a:extLst>
                  <a:ext uri="{FF2B5EF4-FFF2-40B4-BE49-F238E27FC236}">
                    <a16:creationId xmlns:a16="http://schemas.microsoft.com/office/drawing/2014/main" id="{FDE77949-AD50-4886-8AE5-1DFDC54EC4DF}"/>
                  </a:ext>
                </a:extLst>
              </p:cNvPr>
              <p:cNvCxnSpPr>
                <a:cxnSpLocks/>
              </p:cNvCxnSpPr>
              <p:nvPr/>
            </p:nvCxnSpPr>
            <p:spPr>
              <a:xfrm rot="16200000" flipH="1">
                <a:off x="8460276" y="11790961"/>
                <a:ext cx="1402253" cy="240712"/>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grpSp>
        <p:sp>
          <p:nvSpPr>
            <p:cNvPr id="61" name="Textfeld 60">
              <a:extLst>
                <a:ext uri="{FF2B5EF4-FFF2-40B4-BE49-F238E27FC236}">
                  <a16:creationId xmlns:a16="http://schemas.microsoft.com/office/drawing/2014/main" id="{C1447F23-3455-4F41-A3F6-872631D70418}"/>
                </a:ext>
              </a:extLst>
            </p:cNvPr>
            <p:cNvSpPr txBox="1"/>
            <p:nvPr/>
          </p:nvSpPr>
          <p:spPr>
            <a:xfrm>
              <a:off x="7966858" y="4259154"/>
              <a:ext cx="584551" cy="178409"/>
            </a:xfrm>
            <a:prstGeom prst="rect">
              <a:avLst/>
            </a:prstGeom>
            <a:noFill/>
            <a:ln w="19050">
              <a:noFill/>
            </a:ln>
          </p:spPr>
          <p:txBody>
            <a:bodyPr wrap="none" rtlCol="0">
              <a:spAutoFit/>
            </a:bodyPr>
            <a:lstStyle/>
            <a:p>
              <a:r>
                <a:rPr lang="de-DE" sz="1000" dirty="0" err="1"/>
                <a:t>supervising</a:t>
              </a:r>
              <a:endParaRPr lang="de-DE" sz="1000" dirty="0"/>
            </a:p>
          </p:txBody>
        </p:sp>
        <p:sp>
          <p:nvSpPr>
            <p:cNvPr id="62" name="Textfeld 61">
              <a:extLst>
                <a:ext uri="{FF2B5EF4-FFF2-40B4-BE49-F238E27FC236}">
                  <a16:creationId xmlns:a16="http://schemas.microsoft.com/office/drawing/2014/main" id="{ACF8C5BC-29DA-4077-8D05-CEB95BE8E8C9}"/>
                </a:ext>
              </a:extLst>
            </p:cNvPr>
            <p:cNvSpPr txBox="1"/>
            <p:nvPr/>
          </p:nvSpPr>
          <p:spPr>
            <a:xfrm>
              <a:off x="8559800" y="4554245"/>
              <a:ext cx="637138" cy="178409"/>
            </a:xfrm>
            <a:prstGeom prst="rect">
              <a:avLst/>
            </a:prstGeom>
            <a:noFill/>
            <a:ln w="19050">
              <a:noFill/>
            </a:ln>
          </p:spPr>
          <p:txBody>
            <a:bodyPr wrap="none" rtlCol="0">
              <a:spAutoFit/>
            </a:bodyPr>
            <a:lstStyle/>
            <a:p>
              <a:r>
                <a:rPr lang="de-DE" sz="1000" dirty="0" err="1"/>
                <a:t>participating</a:t>
              </a:r>
              <a:endParaRPr lang="de-DE" sz="1000" dirty="0"/>
            </a:p>
          </p:txBody>
        </p:sp>
        <p:sp>
          <p:nvSpPr>
            <p:cNvPr id="63" name="Rechteck: abgerundete Ecken 62">
              <a:extLst>
                <a:ext uri="{FF2B5EF4-FFF2-40B4-BE49-F238E27FC236}">
                  <a16:creationId xmlns:a16="http://schemas.microsoft.com/office/drawing/2014/main" id="{85AE2479-A4AC-4F85-AF62-35F4FBE821AB}"/>
                </a:ext>
              </a:extLst>
            </p:cNvPr>
            <p:cNvSpPr/>
            <p:nvPr/>
          </p:nvSpPr>
          <p:spPr>
            <a:xfrm>
              <a:off x="5317230" y="2983996"/>
              <a:ext cx="742921" cy="482964"/>
            </a:xfrm>
            <a:prstGeom prst="roundRect">
              <a:avLst/>
            </a:prstGeom>
            <a:solidFill>
              <a:srgbClr val="C5DC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b="1" dirty="0">
                  <a:solidFill>
                    <a:srgbClr val="203864"/>
                  </a:solidFill>
                </a:rPr>
                <a:t>EB</a:t>
              </a:r>
            </a:p>
            <a:p>
              <a:pPr algn="ctr"/>
              <a:r>
                <a:rPr lang="de-DE" sz="1100" dirty="0">
                  <a:solidFill>
                    <a:schemeClr val="accent1">
                      <a:lumMod val="50000"/>
                    </a:schemeClr>
                  </a:solidFill>
                </a:rPr>
                <a:t>Executive Board</a:t>
              </a:r>
            </a:p>
          </p:txBody>
        </p:sp>
        <p:sp>
          <p:nvSpPr>
            <p:cNvPr id="64" name="Rechteck: abgerundete Ecken 63">
              <a:extLst>
                <a:ext uri="{FF2B5EF4-FFF2-40B4-BE49-F238E27FC236}">
                  <a16:creationId xmlns:a16="http://schemas.microsoft.com/office/drawing/2014/main" id="{78D1C109-9F60-4D7B-9513-066E0869104C}"/>
                </a:ext>
              </a:extLst>
            </p:cNvPr>
            <p:cNvSpPr/>
            <p:nvPr/>
          </p:nvSpPr>
          <p:spPr>
            <a:xfrm>
              <a:off x="6801232" y="2983995"/>
              <a:ext cx="3228651" cy="480797"/>
            </a:xfrm>
            <a:prstGeom prst="roundRect">
              <a:avLst/>
            </a:prstGeom>
            <a:solidFill>
              <a:srgbClr val="C5DC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2000" b="1" dirty="0">
                  <a:solidFill>
                    <a:schemeClr val="accent1">
                      <a:lumMod val="50000"/>
                    </a:schemeClr>
                  </a:solidFill>
                </a:rPr>
                <a:t>CB</a:t>
              </a:r>
            </a:p>
            <a:p>
              <a:pPr algn="ctr"/>
              <a:r>
                <a:rPr lang="de-DE" sz="1100" dirty="0" err="1">
                  <a:solidFill>
                    <a:schemeClr val="accent1">
                      <a:lumMod val="50000"/>
                    </a:schemeClr>
                  </a:solidFill>
                </a:rPr>
                <a:t>Collaboration</a:t>
              </a:r>
              <a:r>
                <a:rPr lang="de-DE" sz="1100" dirty="0">
                  <a:solidFill>
                    <a:schemeClr val="accent1">
                      <a:lumMod val="50000"/>
                    </a:schemeClr>
                  </a:solidFill>
                </a:rPr>
                <a:t> Board</a:t>
              </a:r>
            </a:p>
          </p:txBody>
        </p:sp>
        <p:grpSp>
          <p:nvGrpSpPr>
            <p:cNvPr id="65" name="Gruppieren 64">
              <a:extLst>
                <a:ext uri="{FF2B5EF4-FFF2-40B4-BE49-F238E27FC236}">
                  <a16:creationId xmlns:a16="http://schemas.microsoft.com/office/drawing/2014/main" id="{23B44AC3-21CF-455A-80CE-F741792A4E33}"/>
                </a:ext>
              </a:extLst>
            </p:cNvPr>
            <p:cNvGrpSpPr/>
            <p:nvPr/>
          </p:nvGrpSpPr>
          <p:grpSpPr>
            <a:xfrm rot="5400000">
              <a:off x="8461102" y="4192562"/>
              <a:ext cx="118579" cy="607730"/>
              <a:chOff x="9851152" y="4680920"/>
              <a:chExt cx="233460" cy="662944"/>
            </a:xfrm>
          </p:grpSpPr>
          <p:cxnSp>
            <p:nvCxnSpPr>
              <p:cNvPr id="66" name="Gerade Verbindung mit Pfeil 65">
                <a:extLst>
                  <a:ext uri="{FF2B5EF4-FFF2-40B4-BE49-F238E27FC236}">
                    <a16:creationId xmlns:a16="http://schemas.microsoft.com/office/drawing/2014/main" id="{F111D44F-6BAB-4D40-B405-4789A6BB89B0}"/>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96B15858-FBEB-4C4F-A9E5-DD747EACE6AC}"/>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49D2635A-3141-45FD-86ED-E2B1A76DA200}"/>
                </a:ext>
              </a:extLst>
            </p:cNvPr>
            <p:cNvGrpSpPr/>
            <p:nvPr/>
          </p:nvGrpSpPr>
          <p:grpSpPr>
            <a:xfrm flipV="1">
              <a:off x="5518805" y="3488019"/>
              <a:ext cx="131782" cy="208696"/>
              <a:chOff x="9851152" y="4680920"/>
              <a:chExt cx="233460" cy="662944"/>
            </a:xfrm>
          </p:grpSpPr>
          <p:cxnSp>
            <p:nvCxnSpPr>
              <p:cNvPr id="69" name="Gerade Verbindung mit Pfeil 68">
                <a:extLst>
                  <a:ext uri="{FF2B5EF4-FFF2-40B4-BE49-F238E27FC236}">
                    <a16:creationId xmlns:a16="http://schemas.microsoft.com/office/drawing/2014/main" id="{81350770-60F6-49F9-8831-4AE7EDFDF72A}"/>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6D0DF5EC-BEFC-4BDB-9B77-EEBC38A04B95}"/>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71" name="Gruppieren 70">
              <a:extLst>
                <a:ext uri="{FF2B5EF4-FFF2-40B4-BE49-F238E27FC236}">
                  <a16:creationId xmlns:a16="http://schemas.microsoft.com/office/drawing/2014/main" id="{5C8774EB-0A83-4273-94CA-410FB89F2789}"/>
                </a:ext>
              </a:extLst>
            </p:cNvPr>
            <p:cNvGrpSpPr/>
            <p:nvPr/>
          </p:nvGrpSpPr>
          <p:grpSpPr>
            <a:xfrm flipV="1">
              <a:off x="9434508" y="3485856"/>
              <a:ext cx="131782" cy="208696"/>
              <a:chOff x="9851152" y="4680920"/>
              <a:chExt cx="233460" cy="662944"/>
            </a:xfrm>
          </p:grpSpPr>
          <p:cxnSp>
            <p:nvCxnSpPr>
              <p:cNvPr id="72" name="Gerade Verbindung mit Pfeil 71">
                <a:extLst>
                  <a:ext uri="{FF2B5EF4-FFF2-40B4-BE49-F238E27FC236}">
                    <a16:creationId xmlns:a16="http://schemas.microsoft.com/office/drawing/2014/main" id="{0BD8746F-016E-4BB3-9875-91A0C698A632}"/>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4C3FD3CC-38AA-4C1E-B7F2-E97984E67D25}"/>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74" name="Textfeld 452">
              <a:extLst>
                <a:ext uri="{FF2B5EF4-FFF2-40B4-BE49-F238E27FC236}">
                  <a16:creationId xmlns:a16="http://schemas.microsoft.com/office/drawing/2014/main" id="{8A878BF4-CC26-48D2-BEA5-17D00AF75502}"/>
                </a:ext>
              </a:extLst>
            </p:cNvPr>
            <p:cNvSpPr txBox="1"/>
            <p:nvPr/>
          </p:nvSpPr>
          <p:spPr>
            <a:xfrm>
              <a:off x="6138572" y="2927220"/>
              <a:ext cx="695408" cy="259503"/>
            </a:xfrm>
            <a:prstGeom prst="rect">
              <a:avLst/>
            </a:prstGeom>
            <a:noFill/>
            <a:ln w="190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err="1"/>
                <a:t>policy</a:t>
              </a:r>
              <a:r>
                <a:rPr lang="de-DE" sz="900" dirty="0"/>
                <a:t> </a:t>
              </a:r>
              <a:r>
                <a:rPr lang="de-DE" sz="900" dirty="0" err="1"/>
                <a:t>proposals</a:t>
              </a:r>
              <a:r>
                <a:rPr lang="de-DE" sz="900" dirty="0"/>
                <a:t>   + </a:t>
              </a:r>
              <a:r>
                <a:rPr lang="de-DE" sz="900" dirty="0" err="1"/>
                <a:t>monitoring</a:t>
              </a:r>
              <a:endParaRPr lang="de-DE" sz="900" dirty="0"/>
            </a:p>
          </p:txBody>
        </p:sp>
        <p:sp>
          <p:nvSpPr>
            <p:cNvPr id="75" name="Textfeld 453">
              <a:extLst>
                <a:ext uri="{FF2B5EF4-FFF2-40B4-BE49-F238E27FC236}">
                  <a16:creationId xmlns:a16="http://schemas.microsoft.com/office/drawing/2014/main" id="{AB84DB1F-39C4-44C8-908B-A9187C00AEE4}"/>
                </a:ext>
              </a:extLst>
            </p:cNvPr>
            <p:cNvSpPr txBox="1"/>
            <p:nvPr/>
          </p:nvSpPr>
          <p:spPr>
            <a:xfrm>
              <a:off x="6179012" y="3287576"/>
              <a:ext cx="522613" cy="17840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err="1"/>
                <a:t>informing</a:t>
              </a:r>
              <a:endParaRPr lang="de-DE" sz="1000" dirty="0"/>
            </a:p>
          </p:txBody>
        </p:sp>
        <p:sp>
          <p:nvSpPr>
            <p:cNvPr id="76" name="Textfeld 454">
              <a:extLst>
                <a:ext uri="{FF2B5EF4-FFF2-40B4-BE49-F238E27FC236}">
                  <a16:creationId xmlns:a16="http://schemas.microsoft.com/office/drawing/2014/main" id="{B668B998-EFC4-4505-B4D9-FE60CCE10440}"/>
                </a:ext>
              </a:extLst>
            </p:cNvPr>
            <p:cNvSpPr txBox="1"/>
            <p:nvPr/>
          </p:nvSpPr>
          <p:spPr>
            <a:xfrm>
              <a:off x="5640083" y="3495102"/>
              <a:ext cx="507420" cy="17840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err="1"/>
                <a:t>reporting</a:t>
              </a:r>
              <a:endParaRPr lang="de-DE" sz="1000" dirty="0"/>
            </a:p>
          </p:txBody>
        </p:sp>
        <p:sp>
          <p:nvSpPr>
            <p:cNvPr id="77" name="Textfeld 455">
              <a:extLst>
                <a:ext uri="{FF2B5EF4-FFF2-40B4-BE49-F238E27FC236}">
                  <a16:creationId xmlns:a16="http://schemas.microsoft.com/office/drawing/2014/main" id="{4E3EEB6A-1B83-496C-8896-A74A61C36880}"/>
                </a:ext>
              </a:extLst>
            </p:cNvPr>
            <p:cNvSpPr txBox="1"/>
            <p:nvPr/>
          </p:nvSpPr>
          <p:spPr>
            <a:xfrm>
              <a:off x="5098139" y="3479380"/>
              <a:ext cx="470024" cy="16218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err="1"/>
                <a:t>managing</a:t>
              </a:r>
              <a:endParaRPr lang="de-DE" sz="900" dirty="0"/>
            </a:p>
          </p:txBody>
        </p:sp>
        <p:sp>
          <p:nvSpPr>
            <p:cNvPr id="78" name="Textfeld 456">
              <a:extLst>
                <a:ext uri="{FF2B5EF4-FFF2-40B4-BE49-F238E27FC236}">
                  <a16:creationId xmlns:a16="http://schemas.microsoft.com/office/drawing/2014/main" id="{2C0682F6-879F-4DA0-B415-90C42B7B891F}"/>
                </a:ext>
              </a:extLst>
            </p:cNvPr>
            <p:cNvSpPr txBox="1"/>
            <p:nvPr/>
          </p:nvSpPr>
          <p:spPr>
            <a:xfrm>
              <a:off x="9563834" y="3514097"/>
              <a:ext cx="507420" cy="17840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err="1"/>
                <a:t>reporting</a:t>
              </a:r>
              <a:endParaRPr lang="de-DE" sz="1000" dirty="0"/>
            </a:p>
          </p:txBody>
        </p:sp>
        <p:sp>
          <p:nvSpPr>
            <p:cNvPr id="79" name="Textfeld 457">
              <a:extLst>
                <a:ext uri="{FF2B5EF4-FFF2-40B4-BE49-F238E27FC236}">
                  <a16:creationId xmlns:a16="http://schemas.microsoft.com/office/drawing/2014/main" id="{E1DC23AE-8B23-4120-9CF9-96F77BFDA1E3}"/>
                </a:ext>
              </a:extLst>
            </p:cNvPr>
            <p:cNvSpPr txBox="1"/>
            <p:nvPr/>
          </p:nvSpPr>
          <p:spPr>
            <a:xfrm>
              <a:off x="8930571" y="3504888"/>
              <a:ext cx="524950" cy="17840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err="1"/>
                <a:t>managing</a:t>
              </a:r>
              <a:endParaRPr lang="de-DE" sz="1000" dirty="0"/>
            </a:p>
          </p:txBody>
        </p:sp>
        <p:sp>
          <p:nvSpPr>
            <p:cNvPr id="80" name="Rechteck: abgerundete Ecken 79">
              <a:extLst>
                <a:ext uri="{FF2B5EF4-FFF2-40B4-BE49-F238E27FC236}">
                  <a16:creationId xmlns:a16="http://schemas.microsoft.com/office/drawing/2014/main" id="{11F7C020-5030-4F8A-ABC6-99B54A567DA2}"/>
                </a:ext>
              </a:extLst>
            </p:cNvPr>
            <p:cNvSpPr/>
            <p:nvPr/>
          </p:nvSpPr>
          <p:spPr>
            <a:xfrm>
              <a:off x="4104338" y="2983995"/>
              <a:ext cx="814168" cy="479407"/>
            </a:xfrm>
            <a:prstGeom prst="roundRect">
              <a:avLst/>
            </a:prstGeom>
            <a:solidFill>
              <a:srgbClr val="C5DCF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770" tIns="24885" rIns="49770" bIns="24885"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1600" b="1" dirty="0">
                  <a:solidFill>
                    <a:srgbClr val="203864"/>
                  </a:solidFill>
                  <a:latin typeface="Calibri" panose="020F0502020204030204"/>
                </a:rPr>
                <a:t>SSB</a:t>
              </a:r>
            </a:p>
            <a:p>
              <a:pPr algn="ctr">
                <a:defRPr/>
              </a:pPr>
              <a:r>
                <a:rPr lang="de-DE" sz="1050" dirty="0">
                  <a:solidFill>
                    <a:srgbClr val="203864"/>
                  </a:solidFill>
                  <a:latin typeface="Calibri" panose="020F0502020204030204"/>
                </a:rPr>
                <a:t>Services and Standards Board</a:t>
              </a:r>
            </a:p>
          </p:txBody>
        </p:sp>
        <p:cxnSp>
          <p:nvCxnSpPr>
            <p:cNvPr id="81" name="Gerade Verbindung mit Pfeil 80">
              <a:extLst>
                <a:ext uri="{FF2B5EF4-FFF2-40B4-BE49-F238E27FC236}">
                  <a16:creationId xmlns:a16="http://schemas.microsoft.com/office/drawing/2014/main" id="{4A7192E2-3E21-497E-9E7E-0D988EBBDAB3}"/>
                </a:ext>
              </a:extLst>
            </p:cNvPr>
            <p:cNvCxnSpPr>
              <a:cxnSpLocks/>
            </p:cNvCxnSpPr>
            <p:nvPr/>
          </p:nvCxnSpPr>
          <p:spPr>
            <a:xfrm>
              <a:off x="4511838" y="3482974"/>
              <a:ext cx="0" cy="208696"/>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5A005C6E-D0BB-4BC0-B042-D65955EF3A97}"/>
                </a:ext>
              </a:extLst>
            </p:cNvPr>
            <p:cNvCxnSpPr>
              <a:cxnSpLocks/>
            </p:cNvCxnSpPr>
            <p:nvPr/>
          </p:nvCxnSpPr>
          <p:spPr>
            <a:xfrm flipH="1">
              <a:off x="4961392" y="3244559"/>
              <a:ext cx="303086" cy="1"/>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83" name="Textfeld 39">
              <a:extLst>
                <a:ext uri="{FF2B5EF4-FFF2-40B4-BE49-F238E27FC236}">
                  <a16:creationId xmlns:a16="http://schemas.microsoft.com/office/drawing/2014/main" id="{680705AC-58C3-4EEC-BA6B-4D1636A633D9}"/>
                </a:ext>
              </a:extLst>
            </p:cNvPr>
            <p:cNvSpPr txBox="1"/>
            <p:nvPr/>
          </p:nvSpPr>
          <p:spPr>
            <a:xfrm>
              <a:off x="4540236" y="3438176"/>
              <a:ext cx="471255" cy="237878"/>
            </a:xfrm>
            <a:prstGeom prst="rect">
              <a:avLst/>
            </a:prstGeom>
            <a:noFill/>
            <a:ln w="190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800" dirty="0" err="1"/>
                <a:t>providing</a:t>
              </a:r>
              <a:r>
                <a:rPr lang="de-DE" sz="800" dirty="0"/>
                <a:t> </a:t>
              </a:r>
              <a:r>
                <a:rPr lang="de-DE" sz="800" dirty="0" err="1"/>
                <a:t>services</a:t>
              </a:r>
              <a:endParaRPr lang="de-DE" sz="800" dirty="0"/>
            </a:p>
          </p:txBody>
        </p:sp>
        <p:sp>
          <p:nvSpPr>
            <p:cNvPr id="84" name="Textfeld 41">
              <a:extLst>
                <a:ext uri="{FF2B5EF4-FFF2-40B4-BE49-F238E27FC236}">
                  <a16:creationId xmlns:a16="http://schemas.microsoft.com/office/drawing/2014/main" id="{66F06E1C-E72D-4364-A445-F69C9D9464FE}"/>
                </a:ext>
              </a:extLst>
            </p:cNvPr>
            <p:cNvSpPr txBox="1"/>
            <p:nvPr/>
          </p:nvSpPr>
          <p:spPr>
            <a:xfrm>
              <a:off x="4888335" y="3063411"/>
              <a:ext cx="470024" cy="162189"/>
            </a:xfrm>
            <a:prstGeom prst="rect">
              <a:avLst/>
            </a:prstGeom>
            <a:noFill/>
            <a:ln w="19050">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err="1"/>
                <a:t>managing</a:t>
              </a:r>
              <a:endParaRPr lang="de-DE" sz="900" dirty="0"/>
            </a:p>
          </p:txBody>
        </p:sp>
        <p:grpSp>
          <p:nvGrpSpPr>
            <p:cNvPr id="85" name="Gruppieren 84">
              <a:extLst>
                <a:ext uri="{FF2B5EF4-FFF2-40B4-BE49-F238E27FC236}">
                  <a16:creationId xmlns:a16="http://schemas.microsoft.com/office/drawing/2014/main" id="{C6FB428A-2267-4097-8E8A-0A9258AC809F}"/>
                </a:ext>
              </a:extLst>
            </p:cNvPr>
            <p:cNvGrpSpPr/>
            <p:nvPr/>
          </p:nvGrpSpPr>
          <p:grpSpPr>
            <a:xfrm rot="5400000" flipV="1">
              <a:off x="6364520" y="2909832"/>
              <a:ext cx="119802" cy="645816"/>
              <a:chOff x="9851152" y="4680920"/>
              <a:chExt cx="233460" cy="662944"/>
            </a:xfrm>
          </p:grpSpPr>
          <p:cxnSp>
            <p:nvCxnSpPr>
              <p:cNvPr id="86" name="Gerade Verbindung mit Pfeil 85">
                <a:extLst>
                  <a:ext uri="{FF2B5EF4-FFF2-40B4-BE49-F238E27FC236}">
                    <a16:creationId xmlns:a16="http://schemas.microsoft.com/office/drawing/2014/main" id="{C7E505C8-4C99-4633-B6BE-814E73877D18}"/>
                  </a:ext>
                </a:extLst>
              </p:cNvPr>
              <p:cNvCxnSpPr>
                <a:cxnSpLocks/>
              </p:cNvCxnSpPr>
              <p:nvPr/>
            </p:nvCxnSpPr>
            <p:spPr>
              <a:xfrm flipV="1">
                <a:off x="9851152" y="4680920"/>
                <a:ext cx="0" cy="662944"/>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7" name="Gerade Verbindung mit Pfeil 86">
                <a:extLst>
                  <a:ext uri="{FF2B5EF4-FFF2-40B4-BE49-F238E27FC236}">
                    <a16:creationId xmlns:a16="http://schemas.microsoft.com/office/drawing/2014/main" id="{3A40436A-2F21-4A06-B370-CFEE3164DA5C}"/>
                  </a:ext>
                </a:extLst>
              </p:cNvPr>
              <p:cNvCxnSpPr>
                <a:cxnSpLocks/>
              </p:cNvCxnSpPr>
              <p:nvPr/>
            </p:nvCxnSpPr>
            <p:spPr>
              <a:xfrm>
                <a:off x="10084612" y="4680921"/>
                <a:ext cx="0" cy="662943"/>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146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A1392-A845-402A-B02C-CF94ED1A04C0}"/>
              </a:ext>
            </a:extLst>
          </p:cNvPr>
          <p:cNvSpPr>
            <a:spLocks noGrp="1"/>
          </p:cNvSpPr>
          <p:nvPr>
            <p:ph type="title"/>
          </p:nvPr>
        </p:nvSpPr>
        <p:spPr/>
        <p:txBody>
          <a:bodyPr/>
          <a:lstStyle/>
          <a:p>
            <a:r>
              <a:rPr lang="de-DE" dirty="0" err="1"/>
              <a:t>Collaboration</a:t>
            </a:r>
            <a:r>
              <a:rPr lang="de-DE" dirty="0"/>
              <a:t> </a:t>
            </a:r>
            <a:r>
              <a:rPr lang="de-DE" dirty="0" err="1"/>
              <a:t>Organigram</a:t>
            </a:r>
            <a:endParaRPr lang="de-DE" dirty="0"/>
          </a:p>
        </p:txBody>
      </p:sp>
      <p:grpSp>
        <p:nvGrpSpPr>
          <p:cNvPr id="35" name="Gruppieren 34">
            <a:extLst>
              <a:ext uri="{FF2B5EF4-FFF2-40B4-BE49-F238E27FC236}">
                <a16:creationId xmlns:a16="http://schemas.microsoft.com/office/drawing/2014/main" id="{42407E6E-EF99-43C7-A43F-8F7AE5E7CDBB}"/>
              </a:ext>
            </a:extLst>
          </p:cNvPr>
          <p:cNvGrpSpPr/>
          <p:nvPr/>
        </p:nvGrpSpPr>
        <p:grpSpPr>
          <a:xfrm>
            <a:off x="176720" y="872850"/>
            <a:ext cx="7621080" cy="5756550"/>
            <a:chOff x="189420" y="961750"/>
            <a:chExt cx="6182227" cy="4913416"/>
          </a:xfrm>
        </p:grpSpPr>
        <p:sp>
          <p:nvSpPr>
            <p:cNvPr id="3" name="Figura a mano libera: forma 47">
              <a:extLst>
                <a:ext uri="{FF2B5EF4-FFF2-40B4-BE49-F238E27FC236}">
                  <a16:creationId xmlns:a16="http://schemas.microsoft.com/office/drawing/2014/main" id="{CA490483-D9E7-4EB1-9880-485ADFC3C5C7}"/>
                </a:ext>
              </a:extLst>
            </p:cNvPr>
            <p:cNvSpPr/>
            <p:nvPr/>
          </p:nvSpPr>
          <p:spPr>
            <a:xfrm>
              <a:off x="189420" y="982834"/>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4" name="Rettangolo con angoli arrotondati 2">
              <a:extLst>
                <a:ext uri="{FF2B5EF4-FFF2-40B4-BE49-F238E27FC236}">
                  <a16:creationId xmlns:a16="http://schemas.microsoft.com/office/drawing/2014/main" id="{1B1CD418-357B-4D18-9BD6-08E71FB99F5E}"/>
                </a:ext>
              </a:extLst>
            </p:cNvPr>
            <p:cNvSpPr/>
            <p:nvPr/>
          </p:nvSpPr>
          <p:spPr>
            <a:xfrm>
              <a:off x="3998186" y="1484185"/>
              <a:ext cx="1944679"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ttangolo con angoli arrotondati 49">
              <a:extLst>
                <a:ext uri="{FF2B5EF4-FFF2-40B4-BE49-F238E27FC236}">
                  <a16:creationId xmlns:a16="http://schemas.microsoft.com/office/drawing/2014/main" id="{7D832C03-1573-4707-AE9F-22FF57DDFC40}"/>
                </a:ext>
              </a:extLst>
            </p:cNvPr>
            <p:cNvSpPr/>
            <p:nvPr/>
          </p:nvSpPr>
          <p:spPr>
            <a:xfrm>
              <a:off x="984281" y="1521930"/>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ttangolo con angoli arrotondati 53">
              <a:extLst>
                <a:ext uri="{FF2B5EF4-FFF2-40B4-BE49-F238E27FC236}">
                  <a16:creationId xmlns:a16="http://schemas.microsoft.com/office/drawing/2014/main" id="{2EBB4E60-B110-42D2-9B48-619994A4318C}"/>
                </a:ext>
              </a:extLst>
            </p:cNvPr>
            <p:cNvSpPr/>
            <p:nvPr/>
          </p:nvSpPr>
          <p:spPr>
            <a:xfrm>
              <a:off x="343095" y="2717268"/>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igura a mano libera: forma 54">
              <a:extLst>
                <a:ext uri="{FF2B5EF4-FFF2-40B4-BE49-F238E27FC236}">
                  <a16:creationId xmlns:a16="http://schemas.microsoft.com/office/drawing/2014/main" id="{5D5ADD39-032D-4AC8-944F-66611DEEDCCD}"/>
                </a:ext>
              </a:extLst>
            </p:cNvPr>
            <p:cNvSpPr/>
            <p:nvPr/>
          </p:nvSpPr>
          <p:spPr>
            <a:xfrm>
              <a:off x="252252" y="4029642"/>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8" name="CasellaDiTesto 15">
              <a:extLst>
                <a:ext uri="{FF2B5EF4-FFF2-40B4-BE49-F238E27FC236}">
                  <a16:creationId xmlns:a16="http://schemas.microsoft.com/office/drawing/2014/main" id="{F8C4545A-DE2D-42D9-AEA8-E23594C35328}"/>
                </a:ext>
              </a:extLst>
            </p:cNvPr>
            <p:cNvSpPr txBox="1"/>
            <p:nvPr/>
          </p:nvSpPr>
          <p:spPr>
            <a:xfrm>
              <a:off x="2206466" y="961750"/>
              <a:ext cx="2421526" cy="4991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ET Collaboration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ttangolo con angoli arrotondati 55">
              <a:extLst>
                <a:ext uri="{FF2B5EF4-FFF2-40B4-BE49-F238E27FC236}">
                  <a16:creationId xmlns:a16="http://schemas.microsoft.com/office/drawing/2014/main" id="{47DEBA65-CA0D-4DC2-8C14-6DE50D696296}"/>
                </a:ext>
              </a:extLst>
            </p:cNvPr>
            <p:cNvSpPr/>
            <p:nvPr/>
          </p:nvSpPr>
          <p:spPr>
            <a:xfrm>
              <a:off x="1820966" y="438442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con angoli arrotondati 57">
              <a:extLst>
                <a:ext uri="{FF2B5EF4-FFF2-40B4-BE49-F238E27FC236}">
                  <a16:creationId xmlns:a16="http://schemas.microsoft.com/office/drawing/2014/main" id="{8B973F37-2638-4E0E-9A33-EDC8047482CF}"/>
                </a:ext>
              </a:extLst>
            </p:cNvPr>
            <p:cNvSpPr/>
            <p:nvPr/>
          </p:nvSpPr>
          <p:spPr>
            <a:xfrm>
              <a:off x="3295207" y="437858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ttangolo con angoli arrotondati 58">
              <a:extLst>
                <a:ext uri="{FF2B5EF4-FFF2-40B4-BE49-F238E27FC236}">
                  <a16:creationId xmlns:a16="http://schemas.microsoft.com/office/drawing/2014/main" id="{FF658C28-3542-4D6E-A7C5-AB91FFEFB338}"/>
                </a:ext>
              </a:extLst>
            </p:cNvPr>
            <p:cNvSpPr/>
            <p:nvPr/>
          </p:nvSpPr>
          <p:spPr>
            <a:xfrm>
              <a:off x="4769449" y="437858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ttangolo con angoli arrotondati 59">
              <a:extLst>
                <a:ext uri="{FF2B5EF4-FFF2-40B4-BE49-F238E27FC236}">
                  <a16:creationId xmlns:a16="http://schemas.microsoft.com/office/drawing/2014/main" id="{A19FA7C3-1892-44CA-B1CB-6AAA05E03244}"/>
                </a:ext>
              </a:extLst>
            </p:cNvPr>
            <p:cNvSpPr/>
            <p:nvPr/>
          </p:nvSpPr>
          <p:spPr>
            <a:xfrm>
              <a:off x="4621518" y="2749788"/>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Connettore 2 38">
              <a:extLst>
                <a:ext uri="{FF2B5EF4-FFF2-40B4-BE49-F238E27FC236}">
                  <a16:creationId xmlns:a16="http://schemas.microsoft.com/office/drawing/2014/main" id="{FC9127B7-D5A7-4789-800C-18C4D06A71C3}"/>
                </a:ext>
              </a:extLst>
            </p:cNvPr>
            <p:cNvCxnSpPr/>
            <p:nvPr/>
          </p:nvCxnSpPr>
          <p:spPr>
            <a:xfrm flipH="1">
              <a:off x="2709458" y="1814311"/>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60">
              <a:extLst>
                <a:ext uri="{FF2B5EF4-FFF2-40B4-BE49-F238E27FC236}">
                  <a16:creationId xmlns:a16="http://schemas.microsoft.com/office/drawing/2014/main" id="{58B01AAC-E3EB-4C61-9EA2-BEC264DF471B}"/>
                </a:ext>
              </a:extLst>
            </p:cNvPr>
            <p:cNvCxnSpPr>
              <a:cxnSpLocks/>
            </p:cNvCxnSpPr>
            <p:nvPr/>
          </p:nvCxnSpPr>
          <p:spPr>
            <a:xfrm>
              <a:off x="2781685" y="198854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39">
              <a:extLst>
                <a:ext uri="{FF2B5EF4-FFF2-40B4-BE49-F238E27FC236}">
                  <a16:creationId xmlns:a16="http://schemas.microsoft.com/office/drawing/2014/main" id="{72E978F4-FFBC-4963-B2A9-0BCCD855EA5C}"/>
                </a:ext>
              </a:extLst>
            </p:cNvPr>
            <p:cNvSpPr txBox="1"/>
            <p:nvPr/>
          </p:nvSpPr>
          <p:spPr>
            <a:xfrm>
              <a:off x="2779709" y="1472344"/>
              <a:ext cx="952122" cy="36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asellaDiTesto 61">
              <a:extLst>
                <a:ext uri="{FF2B5EF4-FFF2-40B4-BE49-F238E27FC236}">
                  <a16:creationId xmlns:a16="http://schemas.microsoft.com/office/drawing/2014/main" id="{C17F4062-E95F-4864-B4F5-C675D7CB6FB4}"/>
                </a:ext>
              </a:extLst>
            </p:cNvPr>
            <p:cNvSpPr txBox="1"/>
            <p:nvPr/>
          </p:nvSpPr>
          <p:spPr>
            <a:xfrm>
              <a:off x="2931866" y="1996904"/>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Connettore 2 62">
              <a:extLst>
                <a:ext uri="{FF2B5EF4-FFF2-40B4-BE49-F238E27FC236}">
                  <a16:creationId xmlns:a16="http://schemas.microsoft.com/office/drawing/2014/main" id="{E641D785-E5CB-4F55-9D42-6F63ADAAE7E3}"/>
                </a:ext>
              </a:extLst>
            </p:cNvPr>
            <p:cNvCxnSpPr>
              <a:cxnSpLocks/>
            </p:cNvCxnSpPr>
            <p:nvPr/>
          </p:nvCxnSpPr>
          <p:spPr>
            <a:xfrm>
              <a:off x="1504425" y="2279836"/>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64">
              <a:extLst>
                <a:ext uri="{FF2B5EF4-FFF2-40B4-BE49-F238E27FC236}">
                  <a16:creationId xmlns:a16="http://schemas.microsoft.com/office/drawing/2014/main" id="{33D43F09-06F3-473F-B806-FE658A3565BD}"/>
                </a:ext>
              </a:extLst>
            </p:cNvPr>
            <p:cNvSpPr txBox="1"/>
            <p:nvPr/>
          </p:nvSpPr>
          <p:spPr>
            <a:xfrm>
              <a:off x="908684" y="2353532"/>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asellaDiTesto 65">
              <a:extLst>
                <a:ext uri="{FF2B5EF4-FFF2-40B4-BE49-F238E27FC236}">
                  <a16:creationId xmlns:a16="http://schemas.microsoft.com/office/drawing/2014/main" id="{9CBA56F5-4876-4931-B237-21DE2D763486}"/>
                </a:ext>
              </a:extLst>
            </p:cNvPr>
            <p:cNvSpPr txBox="1"/>
            <p:nvPr/>
          </p:nvSpPr>
          <p:spPr>
            <a:xfrm>
              <a:off x="2554987" y="4002092"/>
              <a:ext cx="1676889" cy="3940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Connettore 2 66">
              <a:extLst>
                <a:ext uri="{FF2B5EF4-FFF2-40B4-BE49-F238E27FC236}">
                  <a16:creationId xmlns:a16="http://schemas.microsoft.com/office/drawing/2014/main" id="{6E61FB2D-A1F6-44FB-A357-157D0669FDF9}"/>
                </a:ext>
              </a:extLst>
            </p:cNvPr>
            <p:cNvCxnSpPr>
              <a:cxnSpLocks/>
            </p:cNvCxnSpPr>
            <p:nvPr/>
          </p:nvCxnSpPr>
          <p:spPr>
            <a:xfrm>
              <a:off x="1236231" y="351772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69">
              <a:extLst>
                <a:ext uri="{FF2B5EF4-FFF2-40B4-BE49-F238E27FC236}">
                  <a16:creationId xmlns:a16="http://schemas.microsoft.com/office/drawing/2014/main" id="{4E98DD15-1861-4FB3-B17E-210565D498D8}"/>
                </a:ext>
              </a:extLst>
            </p:cNvPr>
            <p:cNvSpPr txBox="1"/>
            <p:nvPr/>
          </p:nvSpPr>
          <p:spPr>
            <a:xfrm>
              <a:off x="1258014" y="3541109"/>
              <a:ext cx="726681" cy="36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2 70">
              <a:extLst>
                <a:ext uri="{FF2B5EF4-FFF2-40B4-BE49-F238E27FC236}">
                  <a16:creationId xmlns:a16="http://schemas.microsoft.com/office/drawing/2014/main" id="{6D2285D4-D613-4CA5-AE07-8C9427E398C6}"/>
                </a:ext>
              </a:extLst>
            </p:cNvPr>
            <p:cNvCxnSpPr>
              <a:cxnSpLocks/>
            </p:cNvCxnSpPr>
            <p:nvPr/>
          </p:nvCxnSpPr>
          <p:spPr>
            <a:xfrm>
              <a:off x="5077582" y="235631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71">
              <a:extLst>
                <a:ext uri="{FF2B5EF4-FFF2-40B4-BE49-F238E27FC236}">
                  <a16:creationId xmlns:a16="http://schemas.microsoft.com/office/drawing/2014/main" id="{085D65A7-4E24-4EA9-BFDA-483A35DC3B6B}"/>
                </a:ext>
              </a:extLst>
            </p:cNvPr>
            <p:cNvSpPr txBox="1"/>
            <p:nvPr/>
          </p:nvSpPr>
          <p:spPr>
            <a:xfrm>
              <a:off x="4324326" y="2404749"/>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Connettore 2 72">
              <a:extLst>
                <a:ext uri="{FF2B5EF4-FFF2-40B4-BE49-F238E27FC236}">
                  <a16:creationId xmlns:a16="http://schemas.microsoft.com/office/drawing/2014/main" id="{6B44DBEB-3063-4254-9448-77197324B567}"/>
                </a:ext>
              </a:extLst>
            </p:cNvPr>
            <p:cNvCxnSpPr>
              <a:cxnSpLocks/>
            </p:cNvCxnSpPr>
            <p:nvPr/>
          </p:nvCxnSpPr>
          <p:spPr>
            <a:xfrm flipV="1">
              <a:off x="5282233" y="231220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73">
              <a:extLst>
                <a:ext uri="{FF2B5EF4-FFF2-40B4-BE49-F238E27FC236}">
                  <a16:creationId xmlns:a16="http://schemas.microsoft.com/office/drawing/2014/main" id="{797B7F9A-2CA9-4B51-BA3B-28FB534F0B5C}"/>
                </a:ext>
              </a:extLst>
            </p:cNvPr>
            <p:cNvSpPr txBox="1"/>
            <p:nvPr/>
          </p:nvSpPr>
          <p:spPr>
            <a:xfrm>
              <a:off x="5361274" y="2402143"/>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ttore 2 74">
              <a:extLst>
                <a:ext uri="{FF2B5EF4-FFF2-40B4-BE49-F238E27FC236}">
                  <a16:creationId xmlns:a16="http://schemas.microsoft.com/office/drawing/2014/main" id="{03B1506E-A73B-4756-B042-BFEBE54594E1}"/>
                </a:ext>
              </a:extLst>
            </p:cNvPr>
            <p:cNvCxnSpPr>
              <a:cxnSpLocks/>
            </p:cNvCxnSpPr>
            <p:nvPr/>
          </p:nvCxnSpPr>
          <p:spPr>
            <a:xfrm>
              <a:off x="2188971" y="2419550"/>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75">
              <a:extLst>
                <a:ext uri="{FF2B5EF4-FFF2-40B4-BE49-F238E27FC236}">
                  <a16:creationId xmlns:a16="http://schemas.microsoft.com/office/drawing/2014/main" id="{EA68107A-04EA-43EC-8B4B-7DDF1B443788}"/>
                </a:ext>
              </a:extLst>
            </p:cNvPr>
            <p:cNvCxnSpPr>
              <a:cxnSpLocks/>
            </p:cNvCxnSpPr>
            <p:nvPr/>
          </p:nvCxnSpPr>
          <p:spPr>
            <a:xfrm flipV="1">
              <a:off x="2477893" y="2419550"/>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78">
              <a:extLst>
                <a:ext uri="{FF2B5EF4-FFF2-40B4-BE49-F238E27FC236}">
                  <a16:creationId xmlns:a16="http://schemas.microsoft.com/office/drawing/2014/main" id="{61A2B829-614A-49A0-B469-B42E757AC54D}"/>
                </a:ext>
              </a:extLst>
            </p:cNvPr>
            <p:cNvSpPr txBox="1"/>
            <p:nvPr/>
          </p:nvSpPr>
          <p:spPr>
            <a:xfrm rot="5400000">
              <a:off x="1930957" y="3102807"/>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asellaDiTesto 79">
              <a:extLst>
                <a:ext uri="{FF2B5EF4-FFF2-40B4-BE49-F238E27FC236}">
                  <a16:creationId xmlns:a16="http://schemas.microsoft.com/office/drawing/2014/main" id="{F3A98AD1-F399-4076-84F6-9BD6C46C2254}"/>
                </a:ext>
              </a:extLst>
            </p:cNvPr>
            <p:cNvSpPr txBox="1"/>
            <p:nvPr/>
          </p:nvSpPr>
          <p:spPr>
            <a:xfrm rot="5400000">
              <a:off x="2258343" y="3089222"/>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Connettore 2 80">
              <a:extLst>
                <a:ext uri="{FF2B5EF4-FFF2-40B4-BE49-F238E27FC236}">
                  <a16:creationId xmlns:a16="http://schemas.microsoft.com/office/drawing/2014/main" id="{485889AE-E073-495F-9A60-B6D06D6A5BE2}"/>
                </a:ext>
              </a:extLst>
            </p:cNvPr>
            <p:cNvCxnSpPr>
              <a:cxnSpLocks/>
            </p:cNvCxnSpPr>
            <p:nvPr/>
          </p:nvCxnSpPr>
          <p:spPr>
            <a:xfrm flipV="1">
              <a:off x="5335358" y="356710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81">
              <a:extLst>
                <a:ext uri="{FF2B5EF4-FFF2-40B4-BE49-F238E27FC236}">
                  <a16:creationId xmlns:a16="http://schemas.microsoft.com/office/drawing/2014/main" id="{9709EDE3-6838-4EB1-8B33-602151ED8E27}"/>
                </a:ext>
              </a:extLst>
            </p:cNvPr>
            <p:cNvCxnSpPr>
              <a:cxnSpLocks/>
            </p:cNvCxnSpPr>
            <p:nvPr/>
          </p:nvCxnSpPr>
          <p:spPr>
            <a:xfrm>
              <a:off x="5130707" y="357463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82">
              <a:extLst>
                <a:ext uri="{FF2B5EF4-FFF2-40B4-BE49-F238E27FC236}">
                  <a16:creationId xmlns:a16="http://schemas.microsoft.com/office/drawing/2014/main" id="{EA71C459-3138-4B21-BC8A-100BF9ECE7C2}"/>
                </a:ext>
              </a:extLst>
            </p:cNvPr>
            <p:cNvSpPr txBox="1"/>
            <p:nvPr/>
          </p:nvSpPr>
          <p:spPr>
            <a:xfrm>
              <a:off x="5359143" y="3618192"/>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CasellaDiTesto 83">
              <a:extLst>
                <a:ext uri="{FF2B5EF4-FFF2-40B4-BE49-F238E27FC236}">
                  <a16:creationId xmlns:a16="http://schemas.microsoft.com/office/drawing/2014/main" id="{B154AF6A-6D47-49DB-9C1D-866E77520B52}"/>
                </a:ext>
              </a:extLst>
            </p:cNvPr>
            <p:cNvSpPr txBox="1"/>
            <p:nvPr/>
          </p:nvSpPr>
          <p:spPr>
            <a:xfrm>
              <a:off x="4283309" y="3630226"/>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ttangolo con angoli arrotondati 107">
              <a:extLst>
                <a:ext uri="{FF2B5EF4-FFF2-40B4-BE49-F238E27FC236}">
                  <a16:creationId xmlns:a16="http://schemas.microsoft.com/office/drawing/2014/main" id="{A11E92C1-008D-4A10-943C-ABDF0E27586C}"/>
                </a:ext>
              </a:extLst>
            </p:cNvPr>
            <p:cNvSpPr/>
            <p:nvPr/>
          </p:nvSpPr>
          <p:spPr>
            <a:xfrm>
              <a:off x="358333" y="438898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293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2183" y="0"/>
            <a:ext cx="10081790" cy="643929"/>
          </a:xfrm>
        </p:spPr>
        <p:txBody>
          <a:bodyPr>
            <a:normAutofit/>
          </a:bodyPr>
          <a:lstStyle/>
          <a:p>
            <a:r>
              <a:rPr lang="en-GB" b="1" dirty="0">
                <a:latin typeface="Calibri"/>
                <a:cs typeface="Calibri"/>
              </a:rPr>
              <a:t>ISB: Instrument Science Board</a:t>
            </a:r>
          </a:p>
        </p:txBody>
      </p:sp>
      <p:sp>
        <p:nvSpPr>
          <p:cNvPr id="3" name="Segnaposto numero diapositiva 2"/>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BB2C7-D21F-4D84-A72F-A2E0A08606A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C4505FF9-0F44-43B8-B258-B2AF9E4064DB}"/>
              </a:ext>
            </a:extLst>
          </p:cNvPr>
          <p:cNvSpPr/>
          <p:nvPr/>
        </p:nvSpPr>
        <p:spPr>
          <a:xfrm>
            <a:off x="10574482" y="1066800"/>
            <a:ext cx="1558636" cy="489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Immagine 15"/>
          <p:cNvPicPr>
            <a:picLocks noChangeAspect="1"/>
          </p:cNvPicPr>
          <p:nvPr/>
        </p:nvPicPr>
        <p:blipFill>
          <a:blip r:embed="rId2"/>
          <a:stretch>
            <a:fillRect/>
          </a:stretch>
        </p:blipFill>
        <p:spPr>
          <a:xfrm>
            <a:off x="57150" y="1009452"/>
            <a:ext cx="12133118" cy="5848548"/>
          </a:xfrm>
          <a:prstGeom prst="rect">
            <a:avLst/>
          </a:prstGeom>
        </p:spPr>
      </p:pic>
    </p:spTree>
    <p:extLst>
      <p:ext uri="{BB962C8B-B14F-4D97-AF65-F5344CB8AC3E}">
        <p14:creationId xmlns:p14="http://schemas.microsoft.com/office/powerpoint/2010/main" val="2207977533"/>
      </p:ext>
    </p:extLst>
  </p:cSld>
  <p:clrMapOvr>
    <a:masterClrMapping/>
  </p:clrMapOvr>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AA4553EFEB2A24CB68D5ABEA2072CAC" ma:contentTypeVersion="4" ma:contentTypeDescription="Creare un nuovo documento." ma:contentTypeScope="" ma:versionID="68b80f1e59db9a4524b33b57dbf7870e">
  <xsd:schema xmlns:xsd="http://www.w3.org/2001/XMLSchema" xmlns:xs="http://www.w3.org/2001/XMLSchema" xmlns:p="http://schemas.microsoft.com/office/2006/metadata/properties" xmlns:ns2="768c6c66-9c19-44cb-96a2-512360be0c39" targetNamespace="http://schemas.microsoft.com/office/2006/metadata/properties" ma:root="true" ma:fieldsID="7c286291385e1559fc53323114a569c7" ns2:_="">
    <xsd:import namespace="768c6c66-9c19-44cb-96a2-512360be0c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c6c66-9c19-44cb-96a2-512360be0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67FCB0-43D6-4352-B566-9239767F6379}">
  <ds:schemaRefs>
    <ds:schemaRef ds:uri="http://schemas.microsoft.com/sharepoint/v3/contenttype/forms"/>
  </ds:schemaRefs>
</ds:datastoreItem>
</file>

<file path=customXml/itemProps2.xml><?xml version="1.0" encoding="utf-8"?>
<ds:datastoreItem xmlns:ds="http://schemas.openxmlformats.org/officeDocument/2006/customXml" ds:itemID="{AFD4CAB9-8457-4191-AA31-43D3074BF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c6c66-9c19-44cb-96a2-512360be0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DF26AC-21BE-44AB-B800-0C32D23185FE}">
  <ds:schemaRefs>
    <ds:schemaRef ds:uri="http://purl.org/dc/elements/1.1/"/>
    <ds:schemaRef ds:uri="http://schemas.microsoft.com/office/infopath/2007/PartnerControls"/>
    <ds:schemaRef ds:uri="http://purl.org/dc/dcmitype/"/>
    <ds:schemaRef ds:uri="http://purl.org/dc/terms/"/>
    <ds:schemaRef ds:uri="http://www.w3.org/XML/1998/namespace"/>
    <ds:schemaRef ds:uri="http://schemas.microsoft.com/office/2006/metadata/properties"/>
    <ds:schemaRef ds:uri="768c6c66-9c19-44cb-96a2-512360be0c39"/>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5545</Words>
  <Application>Microsoft Office PowerPoint</Application>
  <PresentationFormat>Breitbild</PresentationFormat>
  <Paragraphs>844</Paragraphs>
  <Slides>35</Slides>
  <Notes>8</Notes>
  <HiddenSlides>3</HiddenSlides>
  <MMClips>0</MMClips>
  <ScaleCrop>false</ScaleCrop>
  <HeadingPairs>
    <vt:vector size="6" baseType="variant">
      <vt:variant>
        <vt:lpstr>Verwendete Schriftarten</vt:lpstr>
      </vt:variant>
      <vt:variant>
        <vt:i4>23</vt:i4>
      </vt:variant>
      <vt:variant>
        <vt:lpstr>Design</vt:lpstr>
      </vt:variant>
      <vt:variant>
        <vt:i4>2</vt:i4>
      </vt:variant>
      <vt:variant>
        <vt:lpstr>Folientitel</vt:lpstr>
      </vt:variant>
      <vt:variant>
        <vt:i4>35</vt:i4>
      </vt:variant>
    </vt:vector>
  </HeadingPairs>
  <TitlesOfParts>
    <vt:vector size="60" baseType="lpstr">
      <vt:lpstr>Arial</vt:lpstr>
      <vt:lpstr>Calibri</vt:lpstr>
      <vt:lpstr>Calibri Light</vt:lpstr>
      <vt:lpstr>CMBX10</vt:lpstr>
      <vt:lpstr>CMBX12</vt:lpstr>
      <vt:lpstr>CMR10</vt:lpstr>
      <vt:lpstr>CMR7</vt:lpstr>
      <vt:lpstr>Courier New</vt:lpstr>
      <vt:lpstr>DejaVu Sans</vt:lpstr>
      <vt:lpstr>FreeSans</vt:lpstr>
      <vt:lpstr>Gothic</vt:lpstr>
      <vt:lpstr>Liberation Sans</vt:lpstr>
      <vt:lpstr>Liberation Serif</vt:lpstr>
      <vt:lpstr>LM Roman 12</vt:lpstr>
      <vt:lpstr>LM Roman 12</vt:lpstr>
      <vt:lpstr>Lucidasans</vt:lpstr>
      <vt:lpstr>Nimbus Roman No9 L</vt:lpstr>
      <vt:lpstr>Nimbus Sans L</vt:lpstr>
      <vt:lpstr>SFRM1000</vt:lpstr>
      <vt:lpstr>Symbol</vt:lpstr>
      <vt:lpstr>Times New Roman</vt:lpstr>
      <vt:lpstr>WenQuanYi Micro Hei</vt:lpstr>
      <vt:lpstr>Wingdings</vt:lpstr>
      <vt:lpstr>Standard</vt:lpstr>
      <vt:lpstr>3_Tema di Office</vt:lpstr>
      <vt:lpstr>PowerPoint-Präsentation</vt:lpstr>
      <vt:lpstr>Einstein Telescope Organigram</vt:lpstr>
      <vt:lpstr>PowerPoint-Präsentation</vt:lpstr>
      <vt:lpstr>Bylaws: for whom / why?</vt:lpstr>
      <vt:lpstr>Bylaws: Code of Conduct</vt:lpstr>
      <vt:lpstr>Code of Conduct - ctnd</vt:lpstr>
      <vt:lpstr>ET Collaboration Structure</vt:lpstr>
      <vt:lpstr>Collaboration Organigram</vt:lpstr>
      <vt:lpstr>ISB: Instrument Science Board</vt:lpstr>
      <vt:lpstr>OSB: Observational Science Board</vt:lpstr>
      <vt:lpstr>Procedure for forming the ET collaboration</vt:lpstr>
      <vt:lpstr>Relation of the Collaboration to the ET Project</vt:lpstr>
      <vt:lpstr>Einstein Telescope Collaboration Bylaws</vt:lpstr>
      <vt:lpstr>Preamble</vt:lpstr>
      <vt:lpstr>ET Collaboration Members</vt:lpstr>
      <vt:lpstr>Joining the ET Collaboration</vt:lpstr>
      <vt:lpstr>Joining the ET Collaboration</vt:lpstr>
      <vt:lpstr>Joining the ET Collaboration</vt:lpstr>
      <vt:lpstr>Membership Termination</vt:lpstr>
      <vt:lpstr>Member Duties</vt:lpstr>
      <vt:lpstr>Member Rights</vt:lpstr>
      <vt:lpstr>ET Science Forum (SF)</vt:lpstr>
      <vt:lpstr>Collaboration Board (CB)</vt:lpstr>
      <vt:lpstr>Collaboration Board Composition</vt:lpstr>
      <vt:lpstr>CB Chair</vt:lpstr>
      <vt:lpstr>Collaboration Board Composition ctnd.</vt:lpstr>
      <vt:lpstr>Forum of National Representatives</vt:lpstr>
      <vt:lpstr>Executive Board (EB)</vt:lpstr>
      <vt:lpstr>Executive Board (EB) ctnd.</vt:lpstr>
      <vt:lpstr>Spokesperson &amp; Deputy (SP &amp; DSP)</vt:lpstr>
      <vt:lpstr>Specific Boards</vt:lpstr>
      <vt:lpstr>Services &amp; Standards Board</vt:lpstr>
      <vt:lpstr>Role Incompatibilities</vt:lpstr>
      <vt:lpstr>Changing the Bylaws</vt:lpstr>
      <vt:lpstr>Common Funds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Telescope Status Report for the INFN referees</dc:title>
  <dc:creator>Harald Lück</dc:creator>
  <cp:lastModifiedBy>Harald Lueck</cp:lastModifiedBy>
  <cp:revision>262</cp:revision>
  <dcterms:created xsi:type="dcterms:W3CDTF">2021-08-21T12:19:04Z</dcterms:created>
  <dcterms:modified xsi:type="dcterms:W3CDTF">2022-06-07T10:15:45Z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0x0101000AA4553EFEB2A24CB68D5ABEA2072CAC</vt:lpwstr>
  </property>
</Properties>
</file>