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Roboto"/>
      <p:regular r:id="rId23"/>
      <p:bold r:id="rId24"/>
      <p:italic r:id="rId25"/>
      <p:boldItalic r:id="rId26"/>
    </p:embeddedFont>
    <p:embeddedFont>
      <p:font typeface="Merriweather"/>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Roboto-bold.fntdata"/><Relationship Id="rId23" Type="http://schemas.openxmlformats.org/officeDocument/2006/relationships/font" Target="fonts/Roboto-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boldItalic.fntdata"/><Relationship Id="rId25" Type="http://schemas.openxmlformats.org/officeDocument/2006/relationships/font" Target="fonts/Roboto-italic.fntdata"/><Relationship Id="rId28" Type="http://schemas.openxmlformats.org/officeDocument/2006/relationships/font" Target="fonts/Merriweather-bold.fntdata"/><Relationship Id="rId27" Type="http://schemas.openxmlformats.org/officeDocument/2006/relationships/font" Target="fonts/Merriweather-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erriweather-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Merriweather-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1321da013bb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1321da013bb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13130d3dbcd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13130d3dbcd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130f8fec2fc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130f8fec2fc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130f8fec2fc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130f8fec2fc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130f8fec2fc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130f8fec2fc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130f8fec2fc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130f8fec2fc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130f8fec2fc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130f8fec2fc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130f8fec2fc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130f8fec2fc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13130d3dbc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13130d3dbc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130f8fec2f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130f8fec2f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130f8fec2fc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130f8fec2fc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130f8fec2fc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130f8fec2fc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130f8fec2fc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130f8fec2fc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13130d3dbcd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13130d3dbcd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13130d3dbcd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13130d3dbcd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13130d3dbcd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13130d3dbcd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13.png"/><Relationship Id="rId5" Type="http://schemas.openxmlformats.org/officeDocument/2006/relationships/image" Target="../media/image12.png"/><Relationship Id="rId6" Type="http://schemas.openxmlformats.org/officeDocument/2006/relationships/image" Target="../media/image2.png"/><Relationship Id="rId7"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14.jpg"/><Relationship Id="rId5"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journals.aps.org/prd/abstract/10.1103/PhysRevD.104.122006" TargetMode="External"/><Relationship Id="rId4" Type="http://schemas.openxmlformats.org/officeDocument/2006/relationships/hyperlink" Target="https://apps.et-gw.eu/tds/index.php?content=3&amp;r=17891"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arxiv.org/pdf/1201.3563" TargetMode="External"/><Relationship Id="rId4" Type="http://schemas.openxmlformats.org/officeDocument/2006/relationships/hyperlink" Target="https://arxiv.org/pdf/1404.1134.pdf" TargetMode="External"/><Relationship Id="rId10" Type="http://schemas.openxmlformats.org/officeDocument/2006/relationships/hyperlink" Target="https://arxiv.org/pdf/1611.08943" TargetMode="External"/><Relationship Id="rId9" Type="http://schemas.openxmlformats.org/officeDocument/2006/relationships/hyperlink" Target="https://arxiv.org/pdf/2205.00416" TargetMode="External"/><Relationship Id="rId5" Type="http://schemas.openxmlformats.org/officeDocument/2006/relationships/hyperlink" Target="https://arxiv.org/pdf/1511.01592" TargetMode="External"/><Relationship Id="rId6" Type="http://schemas.openxmlformats.org/officeDocument/2006/relationships/hyperlink" Target="https://arxiv.org/pdf/2002.05365.pdf" TargetMode="External"/><Relationship Id="rId7" Type="http://schemas.openxmlformats.org/officeDocument/2006/relationships/hyperlink" Target="https://arxiv.org/pdf/gr-qc/0511092" TargetMode="External"/><Relationship Id="rId8" Type="http://schemas.openxmlformats.org/officeDocument/2006/relationships/hyperlink" Target="https://arxiv.org/pdf/2204.08533"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0" y="28150"/>
            <a:ext cx="9238200" cy="1044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990"/>
              <a:buNone/>
            </a:pPr>
            <a:r>
              <a:rPr lang="en" sz="4480"/>
              <a:t>XG</a:t>
            </a:r>
            <a:r>
              <a:rPr baseline="30000" lang="en" sz="4480"/>
              <a:t>*</a:t>
            </a:r>
            <a:r>
              <a:rPr lang="en" sz="4480"/>
              <a:t> </a:t>
            </a:r>
            <a:r>
              <a:rPr lang="en" sz="4480"/>
              <a:t>Mock Data/Science Challenge</a:t>
            </a:r>
            <a:endParaRPr sz="4480"/>
          </a:p>
        </p:txBody>
      </p:sp>
      <p:sp>
        <p:nvSpPr>
          <p:cNvPr id="55" name="Google Shape;55;p13"/>
          <p:cNvSpPr txBox="1"/>
          <p:nvPr>
            <p:ph idx="1" type="subTitle"/>
          </p:nvPr>
        </p:nvSpPr>
        <p:spPr>
          <a:xfrm>
            <a:off x="395550" y="996300"/>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Tania Regimbau and B.S. Sathyaprakash</a:t>
            </a:r>
            <a:endParaRPr/>
          </a:p>
        </p:txBody>
      </p:sp>
      <p:sp>
        <p:nvSpPr>
          <p:cNvPr id="56" name="Google Shape;56;p13"/>
          <p:cNvSpPr txBox="1"/>
          <p:nvPr/>
        </p:nvSpPr>
        <p:spPr>
          <a:xfrm>
            <a:off x="1065175" y="4780600"/>
            <a:ext cx="70866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t>*let us use XG (for neXt generation) rather than 3G as the latter sounds ancient </a:t>
            </a:r>
            <a:endParaRPr sz="900"/>
          </a:p>
        </p:txBody>
      </p:sp>
      <p:pic>
        <p:nvPicPr>
          <p:cNvPr id="57" name="Google Shape;57;p13"/>
          <p:cNvPicPr preferRelativeResize="0"/>
          <p:nvPr/>
        </p:nvPicPr>
        <p:blipFill>
          <a:blip r:embed="rId3">
            <a:alphaModFix/>
          </a:blip>
          <a:stretch>
            <a:fillRect/>
          </a:stretch>
        </p:blipFill>
        <p:spPr>
          <a:xfrm>
            <a:off x="3188950" y="1941300"/>
            <a:ext cx="2613693" cy="2747826"/>
          </a:xfrm>
          <a:prstGeom prst="rect">
            <a:avLst/>
          </a:prstGeom>
          <a:noFill/>
          <a:ln>
            <a:noFill/>
          </a:ln>
        </p:spPr>
      </p:pic>
      <p:pic>
        <p:nvPicPr>
          <p:cNvPr id="58" name="Google Shape;58;p13"/>
          <p:cNvPicPr preferRelativeResize="0"/>
          <p:nvPr/>
        </p:nvPicPr>
        <p:blipFill>
          <a:blip r:embed="rId4">
            <a:alphaModFix/>
          </a:blip>
          <a:stretch>
            <a:fillRect/>
          </a:stretch>
        </p:blipFill>
        <p:spPr>
          <a:xfrm>
            <a:off x="152400" y="1941300"/>
            <a:ext cx="2726001" cy="2747820"/>
          </a:xfrm>
          <a:prstGeom prst="rect">
            <a:avLst/>
          </a:prstGeom>
          <a:noFill/>
          <a:ln>
            <a:noFill/>
          </a:ln>
        </p:spPr>
      </p:pic>
      <p:sp>
        <p:nvSpPr>
          <p:cNvPr id="59" name="Google Shape;59;p13"/>
          <p:cNvSpPr txBox="1"/>
          <p:nvPr/>
        </p:nvSpPr>
        <p:spPr>
          <a:xfrm>
            <a:off x="1065175" y="1464925"/>
            <a:ext cx="70866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t>In collaboration with ET OSB-DA, Syracuse University and MIT</a:t>
            </a:r>
            <a:endParaRPr sz="1300"/>
          </a:p>
        </p:txBody>
      </p:sp>
      <p:pic>
        <p:nvPicPr>
          <p:cNvPr id="60" name="Google Shape;60;p13"/>
          <p:cNvPicPr preferRelativeResize="0"/>
          <p:nvPr/>
        </p:nvPicPr>
        <p:blipFill rotWithShape="1">
          <a:blip r:embed="rId5">
            <a:alphaModFix/>
          </a:blip>
          <a:srcRect b="0" l="11335" r="27818" t="0"/>
          <a:stretch/>
        </p:blipFill>
        <p:spPr>
          <a:xfrm>
            <a:off x="5995475" y="1941300"/>
            <a:ext cx="2972030" cy="2747825"/>
          </a:xfrm>
          <a:prstGeom prst="rect">
            <a:avLst/>
          </a:prstGeom>
          <a:noFill/>
          <a:ln>
            <a:noFill/>
          </a:ln>
        </p:spPr>
      </p:pic>
      <p:pic>
        <p:nvPicPr>
          <p:cNvPr id="61" name="Google Shape;61;p13"/>
          <p:cNvPicPr preferRelativeResize="0"/>
          <p:nvPr/>
        </p:nvPicPr>
        <p:blipFill>
          <a:blip r:embed="rId6">
            <a:alphaModFix/>
          </a:blip>
          <a:stretch>
            <a:fillRect/>
          </a:stretch>
        </p:blipFill>
        <p:spPr>
          <a:xfrm>
            <a:off x="7522186" y="1995199"/>
            <a:ext cx="1302489" cy="792600"/>
          </a:xfrm>
          <a:prstGeom prst="rect">
            <a:avLst/>
          </a:prstGeom>
          <a:noFill/>
          <a:ln>
            <a:noFill/>
          </a:ln>
        </p:spPr>
      </p:pic>
      <p:pic>
        <p:nvPicPr>
          <p:cNvPr id="62" name="Google Shape;62;p13"/>
          <p:cNvPicPr preferRelativeResize="0"/>
          <p:nvPr/>
        </p:nvPicPr>
        <p:blipFill>
          <a:blip r:embed="rId7">
            <a:alphaModFix/>
          </a:blip>
          <a:stretch>
            <a:fillRect/>
          </a:stretch>
        </p:blipFill>
        <p:spPr>
          <a:xfrm>
            <a:off x="1351300" y="1995196"/>
            <a:ext cx="1430725" cy="4621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2"/>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Current software : MDC_Generation</a:t>
            </a:r>
            <a:endParaRPr/>
          </a:p>
        </p:txBody>
      </p:sp>
      <p:sp>
        <p:nvSpPr>
          <p:cNvPr id="143" name="Google Shape;143;p22"/>
          <p:cNvSpPr txBox="1"/>
          <p:nvPr/>
        </p:nvSpPr>
        <p:spPr>
          <a:xfrm>
            <a:off x="311700" y="4521400"/>
            <a:ext cx="7979400" cy="460500"/>
          </a:xfrm>
          <a:prstGeom prst="rect">
            <a:avLst/>
          </a:prstGeom>
          <a:noFill/>
          <a:ln>
            <a:noFill/>
          </a:ln>
        </p:spPr>
        <p:txBody>
          <a:bodyPr anchorCtr="0" anchor="ctr" bIns="91425" lIns="91425" spcFirstLastPara="1" rIns="91425" wrap="square" tIns="91425">
            <a:normAutofit/>
          </a:bodyPr>
          <a:lstStyle/>
          <a:p>
            <a:pPr indent="0" lvl="0" marL="0" rtl="0" algn="l">
              <a:spcBef>
                <a:spcPts val="0"/>
              </a:spcBef>
              <a:spcAft>
                <a:spcPts val="0"/>
              </a:spcAft>
              <a:buNone/>
            </a:pPr>
            <a:r>
              <a:rPr lang="en" sz="1300">
                <a:solidFill>
                  <a:srgbClr val="FFFFFF"/>
                </a:solidFill>
                <a:latin typeface="Merriweather"/>
                <a:ea typeface="Merriweather"/>
                <a:cs typeface="Merriweather"/>
                <a:sym typeface="Merriweather"/>
              </a:rPr>
              <a:t>Previous ET MDCs </a:t>
            </a:r>
            <a:endParaRPr sz="1300">
              <a:solidFill>
                <a:srgbClr val="FFFFFF"/>
              </a:solidFill>
              <a:latin typeface="Merriweather"/>
              <a:ea typeface="Merriweather"/>
              <a:cs typeface="Merriweather"/>
              <a:sym typeface="Merriweather"/>
            </a:endParaRPr>
          </a:p>
        </p:txBody>
      </p:sp>
      <p:sp>
        <p:nvSpPr>
          <p:cNvPr id="144" name="Google Shape;144;p22"/>
          <p:cNvSpPr txBox="1"/>
          <p:nvPr/>
        </p:nvSpPr>
        <p:spPr>
          <a:xfrm>
            <a:off x="0" y="635875"/>
            <a:ext cx="9144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Can be (easily) extended to include other sources, more realistic noise and multimessenger</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For exemple GW/GRB:</a:t>
            </a:r>
            <a:endParaRPr>
              <a:latin typeface="Roboto"/>
              <a:ea typeface="Roboto"/>
              <a:cs typeface="Roboto"/>
              <a:sym typeface="Roboto"/>
            </a:endParaRPr>
          </a:p>
        </p:txBody>
      </p:sp>
      <p:sp>
        <p:nvSpPr>
          <p:cNvPr id="145" name="Google Shape;145;p22"/>
          <p:cNvSpPr txBox="1"/>
          <p:nvPr/>
        </p:nvSpPr>
        <p:spPr>
          <a:xfrm>
            <a:off x="1117525" y="4011250"/>
            <a:ext cx="3656100" cy="3693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1200">
              <a:latin typeface="Roboto"/>
              <a:ea typeface="Roboto"/>
              <a:cs typeface="Roboto"/>
              <a:sym typeface="Roboto"/>
            </a:endParaRPr>
          </a:p>
        </p:txBody>
      </p:sp>
      <p:sp>
        <p:nvSpPr>
          <p:cNvPr id="146" name="Google Shape;146;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47" name="Google Shape;147;p22"/>
          <p:cNvPicPr preferRelativeResize="0"/>
          <p:nvPr/>
        </p:nvPicPr>
        <p:blipFill>
          <a:blip r:embed="rId3">
            <a:alphaModFix/>
          </a:blip>
          <a:stretch>
            <a:fillRect/>
          </a:stretch>
        </p:blipFill>
        <p:spPr>
          <a:xfrm>
            <a:off x="2222175" y="1372013"/>
            <a:ext cx="4825050" cy="34840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3"/>
          <p:cNvSpPr txBox="1"/>
          <p:nvPr>
            <p:ph type="title"/>
          </p:nvPr>
        </p:nvSpPr>
        <p:spPr>
          <a:xfrm>
            <a:off x="0" y="0"/>
            <a:ext cx="43689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 Vanilla MDC: Current Status</a:t>
            </a:r>
            <a:endParaRPr/>
          </a:p>
        </p:txBody>
      </p:sp>
      <p:sp>
        <p:nvSpPr>
          <p:cNvPr id="153" name="Google Shape;153;p23"/>
          <p:cNvSpPr txBox="1"/>
          <p:nvPr/>
        </p:nvSpPr>
        <p:spPr>
          <a:xfrm>
            <a:off x="-71875" y="830425"/>
            <a:ext cx="5945700" cy="41175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2000">
                <a:solidFill>
                  <a:schemeClr val="dk1"/>
                </a:solidFill>
                <a:latin typeface="Roboto"/>
                <a:ea typeface="Roboto"/>
                <a:cs typeface="Roboto"/>
                <a:sym typeface="Roboto"/>
              </a:rPr>
              <a:t>Test the actual tools/identify new problems:</a:t>
            </a:r>
            <a:endParaRPr sz="2000">
              <a:solidFill>
                <a:schemeClr val="dk1"/>
              </a:solidFill>
              <a:latin typeface="Roboto"/>
              <a:ea typeface="Roboto"/>
              <a:cs typeface="Roboto"/>
              <a:sym typeface="Roboto"/>
            </a:endParaRPr>
          </a:p>
          <a:p>
            <a:pPr indent="-336550" lvl="0" marL="457200" rtl="0" algn="l">
              <a:lnSpc>
                <a:spcPct val="150000"/>
              </a:lnSpc>
              <a:spcBef>
                <a:spcPts val="0"/>
              </a:spcBef>
              <a:spcAft>
                <a:spcPts val="0"/>
              </a:spcAft>
              <a:buSzPts val="1700"/>
              <a:buFont typeface="Roboto"/>
              <a:buChar char="●"/>
            </a:pPr>
            <a:r>
              <a:rPr lang="en" sz="1700">
                <a:latin typeface="Roboto"/>
                <a:ea typeface="Roboto"/>
                <a:cs typeface="Roboto"/>
                <a:sym typeface="Roboto"/>
              </a:rPr>
              <a:t>Initial MDC dataset by the end of the summer </a:t>
            </a:r>
            <a:endParaRPr sz="1700">
              <a:latin typeface="Roboto"/>
              <a:ea typeface="Roboto"/>
              <a:cs typeface="Roboto"/>
              <a:sym typeface="Roboto"/>
            </a:endParaRPr>
          </a:p>
          <a:p>
            <a:pPr indent="-336550" lvl="0" marL="457200" rtl="0" algn="l">
              <a:lnSpc>
                <a:spcPct val="150000"/>
              </a:lnSpc>
              <a:spcBef>
                <a:spcPts val="0"/>
              </a:spcBef>
              <a:spcAft>
                <a:spcPts val="0"/>
              </a:spcAft>
              <a:buSzPts val="1700"/>
              <a:buFont typeface="Roboto"/>
              <a:buChar char="●"/>
            </a:pPr>
            <a:r>
              <a:rPr lang="en" sz="1700">
                <a:latin typeface="Roboto"/>
                <a:ea typeface="Roboto"/>
                <a:cs typeface="Roboto"/>
                <a:sym typeface="Roboto"/>
              </a:rPr>
              <a:t>a month/year with only compact binaries</a:t>
            </a:r>
            <a:endParaRPr sz="1700">
              <a:latin typeface="Roboto"/>
              <a:ea typeface="Roboto"/>
              <a:cs typeface="Roboto"/>
              <a:sym typeface="Roboto"/>
            </a:endParaRPr>
          </a:p>
          <a:p>
            <a:pPr indent="-336550" lvl="0" marL="457200" rtl="0" algn="l">
              <a:lnSpc>
                <a:spcPct val="150000"/>
              </a:lnSpc>
              <a:spcBef>
                <a:spcPts val="0"/>
              </a:spcBef>
              <a:spcAft>
                <a:spcPts val="0"/>
              </a:spcAft>
              <a:buClr>
                <a:schemeClr val="dk1"/>
              </a:buClr>
              <a:buSzPts val="1700"/>
              <a:buFont typeface="Roboto"/>
              <a:buChar char="●"/>
            </a:pPr>
            <a:r>
              <a:rPr lang="en" sz="1700">
                <a:solidFill>
                  <a:schemeClr val="dk1"/>
                </a:solidFill>
                <a:latin typeface="Roboto"/>
                <a:ea typeface="Roboto"/>
                <a:cs typeface="Roboto"/>
                <a:sym typeface="Roboto"/>
              </a:rPr>
              <a:t>waveform model with no eccentricity/tidal effects</a:t>
            </a:r>
            <a:endParaRPr sz="1700">
              <a:solidFill>
                <a:schemeClr val="dk1"/>
              </a:solidFill>
              <a:latin typeface="Roboto"/>
              <a:ea typeface="Roboto"/>
              <a:cs typeface="Roboto"/>
              <a:sym typeface="Roboto"/>
            </a:endParaRPr>
          </a:p>
          <a:p>
            <a:pPr indent="-336550" lvl="0" marL="457200" rtl="0" algn="l">
              <a:lnSpc>
                <a:spcPct val="150000"/>
              </a:lnSpc>
              <a:spcBef>
                <a:spcPts val="0"/>
              </a:spcBef>
              <a:spcAft>
                <a:spcPts val="0"/>
              </a:spcAft>
              <a:buSzPts val="1700"/>
              <a:buFont typeface="Roboto"/>
              <a:buChar char="●"/>
            </a:pPr>
            <a:r>
              <a:rPr lang="en" sz="1700">
                <a:solidFill>
                  <a:schemeClr val="dk1"/>
                </a:solidFill>
                <a:latin typeface="Roboto"/>
                <a:ea typeface="Roboto"/>
                <a:cs typeface="Roboto"/>
                <a:sym typeface="Roboto"/>
              </a:rPr>
              <a:t>population model from Mapelli’s group</a:t>
            </a:r>
            <a:r>
              <a:rPr lang="en" sz="1700">
                <a:latin typeface="Roboto"/>
                <a:ea typeface="Roboto"/>
                <a:cs typeface="Roboto"/>
                <a:sym typeface="Roboto"/>
              </a:rPr>
              <a:t> </a:t>
            </a:r>
            <a:endParaRPr sz="1700">
              <a:latin typeface="Roboto"/>
              <a:ea typeface="Roboto"/>
              <a:cs typeface="Roboto"/>
              <a:sym typeface="Roboto"/>
            </a:endParaRPr>
          </a:p>
          <a:p>
            <a:pPr indent="-336550" lvl="0" marL="457200" rtl="0" algn="l">
              <a:lnSpc>
                <a:spcPct val="150000"/>
              </a:lnSpc>
              <a:spcBef>
                <a:spcPts val="0"/>
              </a:spcBef>
              <a:spcAft>
                <a:spcPts val="0"/>
              </a:spcAft>
              <a:buSzPts val="1700"/>
              <a:buFont typeface="Roboto"/>
              <a:buChar char="●"/>
            </a:pPr>
            <a:r>
              <a:rPr lang="en" sz="1700">
                <a:latin typeface="Roboto"/>
                <a:ea typeface="Roboto"/>
                <a:cs typeface="Roboto"/>
                <a:sym typeface="Roboto"/>
              </a:rPr>
              <a:t>Gaussian noise</a:t>
            </a:r>
            <a:endParaRPr sz="1700">
              <a:latin typeface="Roboto"/>
              <a:ea typeface="Roboto"/>
              <a:cs typeface="Roboto"/>
              <a:sym typeface="Roboto"/>
            </a:endParaRPr>
          </a:p>
          <a:p>
            <a:pPr indent="0" lvl="0" marL="0" rtl="0" algn="l">
              <a:lnSpc>
                <a:spcPct val="150000"/>
              </a:lnSpc>
              <a:spcBef>
                <a:spcPts val="0"/>
              </a:spcBef>
              <a:spcAft>
                <a:spcPts val="0"/>
              </a:spcAft>
              <a:buNone/>
            </a:pPr>
            <a:r>
              <a:t/>
            </a:r>
            <a:endParaRPr sz="1700">
              <a:latin typeface="Roboto"/>
              <a:ea typeface="Roboto"/>
              <a:cs typeface="Roboto"/>
              <a:sym typeface="Roboto"/>
            </a:endParaRPr>
          </a:p>
          <a:p>
            <a:pPr indent="0" lvl="0" marL="0" rtl="0" algn="l">
              <a:lnSpc>
                <a:spcPct val="150000"/>
              </a:lnSpc>
              <a:spcBef>
                <a:spcPts val="0"/>
              </a:spcBef>
              <a:spcAft>
                <a:spcPts val="0"/>
              </a:spcAft>
              <a:buNone/>
            </a:pPr>
            <a:r>
              <a:rPr lang="en" sz="2000">
                <a:latin typeface="Roboto"/>
                <a:ea typeface="Roboto"/>
                <a:cs typeface="Roboto"/>
                <a:sym typeface="Roboto"/>
              </a:rPr>
              <a:t>Test null stream performance</a:t>
            </a:r>
            <a:endParaRPr sz="2000">
              <a:latin typeface="Roboto"/>
              <a:ea typeface="Roboto"/>
              <a:cs typeface="Roboto"/>
              <a:sym typeface="Roboto"/>
            </a:endParaRPr>
          </a:p>
          <a:p>
            <a:pPr indent="0" lvl="0" marL="0" rtl="0" algn="l">
              <a:lnSpc>
                <a:spcPct val="150000"/>
              </a:lnSpc>
              <a:spcBef>
                <a:spcPts val="0"/>
              </a:spcBef>
              <a:spcAft>
                <a:spcPts val="0"/>
              </a:spcAft>
              <a:buNone/>
            </a:pPr>
            <a:r>
              <a:rPr i="1" lang="en" sz="1700">
                <a:latin typeface="Roboto"/>
                <a:ea typeface="Roboto"/>
                <a:cs typeface="Roboto"/>
                <a:sym typeface="Roboto"/>
              </a:rPr>
              <a:t>see Goncharov, Janssens papers circulated recently</a:t>
            </a:r>
            <a:endParaRPr i="1" sz="1700">
              <a:latin typeface="Roboto"/>
              <a:ea typeface="Roboto"/>
              <a:cs typeface="Roboto"/>
              <a:sym typeface="Roboto"/>
            </a:endParaRPr>
          </a:p>
          <a:p>
            <a:pPr indent="0" lvl="0" marL="0" rtl="0" algn="l">
              <a:lnSpc>
                <a:spcPct val="150000"/>
              </a:lnSpc>
              <a:spcBef>
                <a:spcPts val="0"/>
              </a:spcBef>
              <a:spcAft>
                <a:spcPts val="0"/>
              </a:spcAft>
              <a:buNone/>
            </a:pPr>
            <a:r>
              <a:rPr i="1" lang="en" sz="1700">
                <a:latin typeface="Roboto"/>
                <a:ea typeface="Roboto"/>
                <a:cs typeface="Roboto"/>
                <a:sym typeface="Roboto"/>
              </a:rPr>
              <a:t> </a:t>
            </a:r>
            <a:endParaRPr sz="1800">
              <a:latin typeface="Roboto"/>
              <a:ea typeface="Roboto"/>
              <a:cs typeface="Roboto"/>
              <a:sym typeface="Roboto"/>
            </a:endParaRPr>
          </a:p>
        </p:txBody>
      </p:sp>
      <p:sp>
        <p:nvSpPr>
          <p:cNvPr id="154" name="Google Shape;154;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55" name="Google Shape;155;p23"/>
          <p:cNvPicPr preferRelativeResize="0"/>
          <p:nvPr/>
        </p:nvPicPr>
        <p:blipFill rotWithShape="1">
          <a:blip r:embed="rId3">
            <a:alphaModFix/>
          </a:blip>
          <a:srcRect b="0" l="5055" r="8811" t="0"/>
          <a:stretch/>
        </p:blipFill>
        <p:spPr>
          <a:xfrm>
            <a:off x="5392950" y="1368975"/>
            <a:ext cx="3701824" cy="30115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XG MDC: </a:t>
            </a:r>
            <a:r>
              <a:rPr b="1" lang="en"/>
              <a:t>3</a:t>
            </a:r>
            <a:r>
              <a:rPr lang="en"/>
              <a:t> Challenges over </a:t>
            </a:r>
            <a:r>
              <a:rPr b="1" lang="en"/>
              <a:t>3</a:t>
            </a:r>
            <a:r>
              <a:rPr lang="en"/>
              <a:t> Years</a:t>
            </a:r>
            <a:endParaRPr/>
          </a:p>
        </p:txBody>
      </p:sp>
      <p:sp>
        <p:nvSpPr>
          <p:cNvPr id="161" name="Google Shape;161;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298450" lvl="0" marL="457200" rtl="0" algn="l">
              <a:spcBef>
                <a:spcPts val="1200"/>
              </a:spcBef>
              <a:spcAft>
                <a:spcPts val="0"/>
              </a:spcAft>
              <a:buClr>
                <a:srgbClr val="6AA84F"/>
              </a:buClr>
              <a:buSzPts val="1100"/>
              <a:buAutoNum type="arabicPeriod"/>
            </a:pPr>
            <a:r>
              <a:rPr lang="en">
                <a:solidFill>
                  <a:srgbClr val="6AA84F"/>
                </a:solidFill>
              </a:rPr>
              <a:t>Challenge A: Three data sets, each one year long, containing only compact binary signals: (a) binary neutron stars, (b) binary black holes, (c) neutron star-black hole binaries.</a:t>
            </a:r>
            <a:endParaRPr>
              <a:solidFill>
                <a:srgbClr val="6AA84F"/>
              </a:solidFill>
            </a:endParaRPr>
          </a:p>
          <a:p>
            <a:pPr indent="-298450" lvl="0" marL="457200" rtl="0" algn="l">
              <a:spcBef>
                <a:spcPts val="0"/>
              </a:spcBef>
              <a:spcAft>
                <a:spcPts val="0"/>
              </a:spcAft>
              <a:buClr>
                <a:srgbClr val="0000FF"/>
              </a:buClr>
              <a:buSzPts val="1100"/>
              <a:buAutoNum type="arabicPeriod"/>
            </a:pPr>
            <a:r>
              <a:rPr lang="en">
                <a:solidFill>
                  <a:srgbClr val="0000FF"/>
                </a:solidFill>
              </a:rPr>
              <a:t>Challenge B: Three, year-long data sets, containing binary merger signals but with different cosmological parameters; also supernova bursts and continuous waves but not part of the challenge.</a:t>
            </a:r>
            <a:endParaRPr>
              <a:solidFill>
                <a:srgbClr val="0000FF"/>
              </a:solidFill>
            </a:endParaRPr>
          </a:p>
          <a:p>
            <a:pPr indent="-298450" lvl="0" marL="457200" rtl="0" algn="l">
              <a:spcBef>
                <a:spcPts val="0"/>
              </a:spcBef>
              <a:spcAft>
                <a:spcPts val="0"/>
              </a:spcAft>
              <a:buClr>
                <a:srgbClr val="B45F06"/>
              </a:buClr>
              <a:buSzPts val="1100"/>
              <a:buAutoNum type="arabicPeriod"/>
            </a:pPr>
            <a:r>
              <a:rPr lang="en">
                <a:solidFill>
                  <a:srgbClr val="B45F06"/>
                </a:solidFill>
              </a:rPr>
              <a:t>Challenge C: Same as Challenge B but add continuous waves and supernova burst signals to the challenge and non-general relativistic signals aimed at totally new discoveries.</a:t>
            </a:r>
            <a:endParaRPr>
              <a:solidFill>
                <a:srgbClr val="B45F06"/>
              </a:solidFill>
            </a:endParaRPr>
          </a:p>
        </p:txBody>
      </p:sp>
      <p:sp>
        <p:nvSpPr>
          <p:cNvPr id="162" name="Google Shape;162;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25"/>
          <p:cNvPicPr preferRelativeResize="0"/>
          <p:nvPr/>
        </p:nvPicPr>
        <p:blipFill rotWithShape="1">
          <a:blip r:embed="rId3">
            <a:alphaModFix/>
          </a:blip>
          <a:srcRect b="0" l="1964" r="1752" t="0"/>
          <a:stretch/>
        </p:blipFill>
        <p:spPr>
          <a:xfrm>
            <a:off x="123925" y="1076325"/>
            <a:ext cx="8915398" cy="2822275"/>
          </a:xfrm>
          <a:prstGeom prst="rect">
            <a:avLst/>
          </a:prstGeom>
          <a:noFill/>
          <a:ln>
            <a:noFill/>
          </a:ln>
        </p:spPr>
      </p:pic>
      <p:sp>
        <p:nvSpPr>
          <p:cNvPr id="168" name="Google Shape;168;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6AA84F"/>
                </a:solidFill>
              </a:rPr>
              <a:t>Challenge A</a:t>
            </a:r>
            <a:endParaRPr>
              <a:solidFill>
                <a:srgbClr val="6AA84F"/>
              </a:solidFill>
            </a:endParaRPr>
          </a:p>
        </p:txBody>
      </p:sp>
      <p:sp>
        <p:nvSpPr>
          <p:cNvPr id="169" name="Google Shape;169;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id="174" name="Google Shape;174;p26"/>
          <p:cNvPicPr preferRelativeResize="0"/>
          <p:nvPr/>
        </p:nvPicPr>
        <p:blipFill rotWithShape="1">
          <a:blip r:embed="rId3">
            <a:alphaModFix/>
          </a:blip>
          <a:srcRect b="4233" l="1501" r="1608" t="5112"/>
          <a:stretch/>
        </p:blipFill>
        <p:spPr>
          <a:xfrm>
            <a:off x="143825" y="1193500"/>
            <a:ext cx="8856326" cy="2143125"/>
          </a:xfrm>
          <a:prstGeom prst="rect">
            <a:avLst/>
          </a:prstGeom>
          <a:noFill/>
          <a:ln>
            <a:noFill/>
          </a:ln>
        </p:spPr>
      </p:pic>
      <p:sp>
        <p:nvSpPr>
          <p:cNvPr id="175" name="Google Shape;175;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B5394"/>
                </a:solidFill>
              </a:rPr>
              <a:t>Challenge B</a:t>
            </a:r>
            <a:endParaRPr>
              <a:solidFill>
                <a:srgbClr val="0B5394"/>
              </a:solidFill>
            </a:endParaRPr>
          </a:p>
        </p:txBody>
      </p:sp>
      <p:sp>
        <p:nvSpPr>
          <p:cNvPr id="176" name="Google Shape;176;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id="181" name="Google Shape;181;p27"/>
          <p:cNvPicPr preferRelativeResize="0"/>
          <p:nvPr/>
        </p:nvPicPr>
        <p:blipFill>
          <a:blip r:embed="rId3">
            <a:alphaModFix/>
          </a:blip>
          <a:stretch>
            <a:fillRect/>
          </a:stretch>
        </p:blipFill>
        <p:spPr>
          <a:xfrm>
            <a:off x="0" y="1095375"/>
            <a:ext cx="9144002" cy="2358700"/>
          </a:xfrm>
          <a:prstGeom prst="rect">
            <a:avLst/>
          </a:prstGeom>
          <a:noFill/>
          <a:ln>
            <a:noFill/>
          </a:ln>
        </p:spPr>
      </p:pic>
      <p:sp>
        <p:nvSpPr>
          <p:cNvPr id="182" name="Google Shape;182;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B45F06"/>
                </a:solidFill>
              </a:rPr>
              <a:t>Challenge C</a:t>
            </a:r>
            <a:endParaRPr>
              <a:solidFill>
                <a:srgbClr val="B45F06"/>
              </a:solidFill>
            </a:endParaRPr>
          </a:p>
        </p:txBody>
      </p:sp>
      <p:sp>
        <p:nvSpPr>
          <p:cNvPr id="183" name="Google Shape;183;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8"/>
          <p:cNvSpPr txBox="1"/>
          <p:nvPr>
            <p:ph type="title"/>
          </p:nvPr>
        </p:nvSpPr>
        <p:spPr>
          <a:xfrm>
            <a:off x="311700" y="64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Schedule (starting September 2022)</a:t>
            </a:r>
            <a:endParaRPr/>
          </a:p>
        </p:txBody>
      </p:sp>
      <p:sp>
        <p:nvSpPr>
          <p:cNvPr id="189" name="Google Shape;189;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pSp>
        <p:nvGrpSpPr>
          <p:cNvPr id="190" name="Google Shape;190;p28"/>
          <p:cNvGrpSpPr/>
          <p:nvPr/>
        </p:nvGrpSpPr>
        <p:grpSpPr>
          <a:xfrm>
            <a:off x="250175" y="622600"/>
            <a:ext cx="8643650" cy="4434232"/>
            <a:chOff x="250175" y="594975"/>
            <a:chExt cx="8643650" cy="4434232"/>
          </a:xfrm>
        </p:grpSpPr>
        <p:pic>
          <p:nvPicPr>
            <p:cNvPr id="191" name="Google Shape;191;p28"/>
            <p:cNvPicPr preferRelativeResize="0"/>
            <p:nvPr/>
          </p:nvPicPr>
          <p:blipFill>
            <a:blip r:embed="rId3">
              <a:alphaModFix/>
            </a:blip>
            <a:stretch>
              <a:fillRect/>
            </a:stretch>
          </p:blipFill>
          <p:spPr>
            <a:xfrm>
              <a:off x="250175" y="594975"/>
              <a:ext cx="8643650" cy="4434232"/>
            </a:xfrm>
            <a:prstGeom prst="rect">
              <a:avLst/>
            </a:prstGeom>
            <a:noFill/>
            <a:ln>
              <a:noFill/>
            </a:ln>
          </p:spPr>
        </p:pic>
        <p:sp>
          <p:nvSpPr>
            <p:cNvPr id="192" name="Google Shape;192;p28"/>
            <p:cNvSpPr/>
            <p:nvPr/>
          </p:nvSpPr>
          <p:spPr>
            <a:xfrm>
              <a:off x="6657950" y="1067775"/>
              <a:ext cx="1039800" cy="2721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8"/>
            <p:cNvSpPr/>
            <p:nvPr/>
          </p:nvSpPr>
          <p:spPr>
            <a:xfrm>
              <a:off x="7368100" y="1339875"/>
              <a:ext cx="1039800" cy="2721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8"/>
            <p:cNvSpPr/>
            <p:nvPr/>
          </p:nvSpPr>
          <p:spPr>
            <a:xfrm>
              <a:off x="5846125" y="1611975"/>
              <a:ext cx="1039800" cy="1746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8"/>
            <p:cNvSpPr/>
            <p:nvPr/>
          </p:nvSpPr>
          <p:spPr>
            <a:xfrm>
              <a:off x="6026450" y="1841150"/>
              <a:ext cx="1039800" cy="1746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8"/>
            <p:cNvSpPr/>
            <p:nvPr/>
          </p:nvSpPr>
          <p:spPr>
            <a:xfrm>
              <a:off x="6416125" y="1994125"/>
              <a:ext cx="1039800" cy="2322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8"/>
            <p:cNvSpPr/>
            <p:nvPr/>
          </p:nvSpPr>
          <p:spPr>
            <a:xfrm>
              <a:off x="5800850" y="2455650"/>
              <a:ext cx="1039800" cy="2322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8"/>
            <p:cNvSpPr/>
            <p:nvPr/>
          </p:nvSpPr>
          <p:spPr>
            <a:xfrm>
              <a:off x="6616250" y="3003800"/>
              <a:ext cx="1039800" cy="2322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8"/>
            <p:cNvSpPr/>
            <p:nvPr/>
          </p:nvSpPr>
          <p:spPr>
            <a:xfrm>
              <a:off x="4926200" y="3270900"/>
              <a:ext cx="1039800" cy="2322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8"/>
            <p:cNvSpPr/>
            <p:nvPr/>
          </p:nvSpPr>
          <p:spPr>
            <a:xfrm>
              <a:off x="4890150" y="3992525"/>
              <a:ext cx="1039800" cy="2322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8"/>
            <p:cNvSpPr/>
            <p:nvPr/>
          </p:nvSpPr>
          <p:spPr>
            <a:xfrm>
              <a:off x="4890150" y="4535775"/>
              <a:ext cx="1039800" cy="2322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8"/>
            <p:cNvSpPr/>
            <p:nvPr/>
          </p:nvSpPr>
          <p:spPr>
            <a:xfrm>
              <a:off x="4846000" y="3760325"/>
              <a:ext cx="1039800" cy="2322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8"/>
            <p:cNvSpPr/>
            <p:nvPr/>
          </p:nvSpPr>
          <p:spPr>
            <a:xfrm>
              <a:off x="4890150" y="4303575"/>
              <a:ext cx="1039800" cy="2322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8"/>
            <p:cNvSpPr/>
            <p:nvPr/>
          </p:nvSpPr>
          <p:spPr>
            <a:xfrm>
              <a:off x="4846000" y="2761825"/>
              <a:ext cx="1039800" cy="2322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Community engagement</a:t>
            </a:r>
            <a:endParaRPr/>
          </a:p>
        </p:txBody>
      </p:sp>
      <p:sp>
        <p:nvSpPr>
          <p:cNvPr id="210" name="Google Shape;210;p2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SzPts val="1800"/>
              <a:buChar char="●"/>
            </a:pPr>
            <a:r>
              <a:rPr lang="en"/>
              <a:t>MDCs produce only data sets</a:t>
            </a:r>
            <a:endParaRPr/>
          </a:p>
          <a:p>
            <a:pPr indent="-317500" lvl="1" marL="914400" rtl="0" algn="l">
              <a:spcBef>
                <a:spcPts val="0"/>
              </a:spcBef>
              <a:spcAft>
                <a:spcPts val="0"/>
              </a:spcAft>
              <a:buSzPts val="1400"/>
              <a:buChar char="○"/>
            </a:pPr>
            <a:r>
              <a:rPr lang="en"/>
              <a:t>Data will be available in HDF5 and Frame formats accessible on various data grid platforms</a:t>
            </a:r>
            <a:endParaRPr/>
          </a:p>
          <a:p>
            <a:pPr indent="-317500" lvl="1" marL="914400" rtl="0" algn="l">
              <a:spcBef>
                <a:spcPts val="0"/>
              </a:spcBef>
              <a:spcAft>
                <a:spcPts val="0"/>
              </a:spcAft>
              <a:buSzPts val="1400"/>
              <a:buChar char="○"/>
            </a:pPr>
            <a:r>
              <a:rPr lang="en"/>
              <a:t>Git repos will be used to host wiki pages, challenge descriptions and results, etc.</a:t>
            </a:r>
            <a:endParaRPr/>
          </a:p>
          <a:p>
            <a:pPr indent="-342900" lvl="0" marL="457200" rtl="0" algn="l">
              <a:spcBef>
                <a:spcPts val="0"/>
              </a:spcBef>
              <a:spcAft>
                <a:spcPts val="0"/>
              </a:spcAft>
              <a:buSzPts val="1800"/>
              <a:buChar char="●"/>
            </a:pPr>
            <a:r>
              <a:rPr lang="en"/>
              <a:t>Community engagement is critical in the development of new </a:t>
            </a:r>
            <a:r>
              <a:rPr lang="en"/>
              <a:t>algorithms</a:t>
            </a:r>
            <a:endParaRPr/>
          </a:p>
          <a:p>
            <a:pPr indent="-317500" lvl="1" marL="914400" rtl="0" algn="l">
              <a:spcBef>
                <a:spcPts val="0"/>
              </a:spcBef>
              <a:spcAft>
                <a:spcPts val="0"/>
              </a:spcAft>
              <a:buSzPts val="1400"/>
              <a:buChar char="○"/>
            </a:pPr>
            <a:r>
              <a:rPr lang="en"/>
              <a:t>A lot to learn from other communities (LISA, transient astronomy, etc.)</a:t>
            </a:r>
            <a:endParaRPr/>
          </a:p>
          <a:p>
            <a:pPr indent="-317500" lvl="1" marL="914400" rtl="0" algn="l">
              <a:spcBef>
                <a:spcPts val="0"/>
              </a:spcBef>
              <a:spcAft>
                <a:spcPts val="0"/>
              </a:spcAft>
              <a:buSzPts val="1400"/>
              <a:buChar char="○"/>
            </a:pPr>
            <a:r>
              <a:rPr lang="en"/>
              <a:t>Monthly calls to receive input and feedback, and provide updates on progress </a:t>
            </a:r>
            <a:endParaRPr/>
          </a:p>
          <a:p>
            <a:pPr indent="-342900" lvl="0" marL="457200" rtl="0" algn="l">
              <a:spcBef>
                <a:spcPts val="0"/>
              </a:spcBef>
              <a:spcAft>
                <a:spcPts val="0"/>
              </a:spcAft>
              <a:buSzPts val="1800"/>
              <a:buChar char="●"/>
            </a:pPr>
            <a:r>
              <a:rPr lang="en"/>
              <a:t>Community should determine the nature of the challenge data set</a:t>
            </a:r>
            <a:endParaRPr/>
          </a:p>
          <a:p>
            <a:pPr indent="-342900" lvl="0" marL="457200" rtl="0" algn="l">
              <a:spcBef>
                <a:spcPts val="0"/>
              </a:spcBef>
              <a:spcAft>
                <a:spcPts val="0"/>
              </a:spcAft>
              <a:buSzPts val="1800"/>
              <a:buChar char="●"/>
            </a:pPr>
            <a:r>
              <a:rPr lang="en"/>
              <a:t>Yearly 2-day workshops</a:t>
            </a:r>
            <a:endParaRPr/>
          </a:p>
          <a:p>
            <a:pPr indent="-317500" lvl="1" marL="914400" rtl="0" algn="l">
              <a:spcBef>
                <a:spcPts val="0"/>
              </a:spcBef>
              <a:spcAft>
                <a:spcPts val="0"/>
              </a:spcAft>
              <a:buSzPts val="1400"/>
              <a:buChar char="○"/>
            </a:pPr>
            <a:r>
              <a:rPr lang="en"/>
              <a:t>MDC Kickoff Workshop, hybrid (in-person and remote) in Fall 2022</a:t>
            </a:r>
            <a:endParaRPr/>
          </a:p>
          <a:p>
            <a:pPr indent="-317500" lvl="1" marL="914400" rtl="0" algn="l">
              <a:spcBef>
                <a:spcPts val="0"/>
              </a:spcBef>
              <a:spcAft>
                <a:spcPts val="0"/>
              </a:spcAft>
              <a:buSzPts val="1400"/>
              <a:buChar char="○"/>
            </a:pPr>
            <a:r>
              <a:rPr lang="en"/>
              <a:t>Participate and let us know what we you would like the challenges to be</a:t>
            </a:r>
            <a:endParaRPr/>
          </a:p>
          <a:p>
            <a:pPr indent="-342900" lvl="0" marL="457200" rtl="0" algn="l">
              <a:spcBef>
                <a:spcPts val="0"/>
              </a:spcBef>
              <a:spcAft>
                <a:spcPts val="0"/>
              </a:spcAft>
              <a:buSzPts val="1800"/>
              <a:buChar char="●"/>
            </a:pPr>
            <a:r>
              <a:rPr lang="en"/>
              <a:t>Publications</a:t>
            </a:r>
            <a:endParaRPr/>
          </a:p>
          <a:p>
            <a:pPr indent="-317500" lvl="1" marL="914400" rtl="0" algn="l">
              <a:spcBef>
                <a:spcPts val="0"/>
              </a:spcBef>
              <a:spcAft>
                <a:spcPts val="0"/>
              </a:spcAft>
              <a:buSzPts val="1400"/>
              <a:buChar char="○"/>
            </a:pPr>
            <a:r>
              <a:rPr lang="en"/>
              <a:t>MDC team will prepare overarching publications on the results of the Challenges</a:t>
            </a:r>
            <a:endParaRPr/>
          </a:p>
          <a:p>
            <a:pPr indent="-317500" lvl="1" marL="914400" rtl="0" algn="l">
              <a:spcBef>
                <a:spcPts val="0"/>
              </a:spcBef>
              <a:spcAft>
                <a:spcPts val="0"/>
              </a:spcAft>
              <a:buSzPts val="1400"/>
              <a:buChar char="○"/>
            </a:pPr>
            <a:r>
              <a:rPr lang="en"/>
              <a:t>Individual and small group publications are encouraged and necessary for the success of this endeavour</a:t>
            </a:r>
            <a:endParaRPr/>
          </a:p>
        </p:txBody>
      </p:sp>
      <p:sp>
        <p:nvSpPr>
          <p:cNvPr id="211" name="Google Shape;211;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4"/>
          <p:cNvSpPr txBox="1"/>
          <p:nvPr>
            <p:ph type="title"/>
          </p:nvPr>
        </p:nvSpPr>
        <p:spPr>
          <a:xfrm>
            <a:off x="-11400" y="0"/>
            <a:ext cx="2528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From 2G to XG</a:t>
            </a:r>
            <a:endParaRPr/>
          </a:p>
        </p:txBody>
      </p:sp>
      <p:sp>
        <p:nvSpPr>
          <p:cNvPr id="68" name="Google Shape;68;p14"/>
          <p:cNvSpPr txBox="1"/>
          <p:nvPr>
            <p:ph idx="1" type="body"/>
          </p:nvPr>
        </p:nvSpPr>
        <p:spPr>
          <a:xfrm>
            <a:off x="0" y="582925"/>
            <a:ext cx="5283600" cy="2822700"/>
          </a:xfrm>
          <a:prstGeom prst="rect">
            <a:avLst/>
          </a:prstGeom>
        </p:spPr>
        <p:txBody>
          <a:bodyPr anchorCtr="0" anchor="t" bIns="91425" lIns="91425" spcFirstLastPara="1" rIns="91425" wrap="square" tIns="91425">
            <a:normAutofit lnSpcReduction="20000"/>
          </a:bodyPr>
          <a:lstStyle/>
          <a:p>
            <a:pPr indent="-323850" lvl="0" marL="457200" rtl="0" algn="l">
              <a:spcBef>
                <a:spcPts val="0"/>
              </a:spcBef>
              <a:spcAft>
                <a:spcPts val="0"/>
              </a:spcAft>
              <a:buSzPts val="1500"/>
              <a:buChar char="●"/>
            </a:pPr>
            <a:r>
              <a:rPr lang="en"/>
              <a:t>Gain of a factor of 10 and lower frequency bound </a:t>
            </a:r>
            <a:endParaRPr/>
          </a:p>
          <a:p>
            <a:pPr indent="-323850" lvl="0" marL="457200" rtl="0" algn="l">
              <a:spcBef>
                <a:spcPts val="0"/>
              </a:spcBef>
              <a:spcAft>
                <a:spcPts val="0"/>
              </a:spcAft>
              <a:buSzPts val="1500"/>
              <a:buChar char="●"/>
            </a:pPr>
            <a:r>
              <a:rPr lang="en"/>
              <a:t>Triangle configuration for Einstein Telescope and CE40 and CE20</a:t>
            </a:r>
            <a:endParaRPr/>
          </a:p>
          <a:p>
            <a:pPr indent="-323850" lvl="0" marL="457200" rtl="0" algn="l">
              <a:spcBef>
                <a:spcPts val="0"/>
              </a:spcBef>
              <a:spcAft>
                <a:spcPts val="0"/>
              </a:spcAft>
              <a:buSzPts val="1500"/>
              <a:buChar char="●"/>
            </a:pPr>
            <a:r>
              <a:rPr lang="en" sz="1829"/>
              <a:t>New possibilities (null stream, new algorithms, new computing technology, new synergies)</a:t>
            </a:r>
            <a:endParaRPr/>
          </a:p>
          <a:p>
            <a:pPr indent="-323850" lvl="0" marL="457200" rtl="0" algn="l">
              <a:spcBef>
                <a:spcPts val="0"/>
              </a:spcBef>
              <a:spcAft>
                <a:spcPts val="0"/>
              </a:spcAft>
              <a:buSzPts val="1500"/>
              <a:buChar char="●"/>
            </a:pPr>
            <a:r>
              <a:rPr lang="en"/>
              <a:t>New challenges (long-waveforms, overlapping signals, strong foreground, </a:t>
            </a:r>
            <a:r>
              <a:rPr lang="en"/>
              <a:t>correlated noise</a:t>
            </a:r>
            <a:r>
              <a:rPr lang="en"/>
              <a:t>)</a:t>
            </a:r>
            <a:endParaRPr sz="1829"/>
          </a:p>
        </p:txBody>
      </p:sp>
      <p:sp>
        <p:nvSpPr>
          <p:cNvPr id="69" name="Google Shape;69;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70" name="Google Shape;70;p14"/>
          <p:cNvPicPr preferRelativeResize="0"/>
          <p:nvPr/>
        </p:nvPicPr>
        <p:blipFill>
          <a:blip r:embed="rId3">
            <a:alphaModFix/>
          </a:blip>
          <a:stretch>
            <a:fillRect/>
          </a:stretch>
        </p:blipFill>
        <p:spPr>
          <a:xfrm>
            <a:off x="5127025" y="241887"/>
            <a:ext cx="4016975" cy="4659725"/>
          </a:xfrm>
          <a:prstGeom prst="rect">
            <a:avLst/>
          </a:prstGeom>
          <a:noFill/>
          <a:ln>
            <a:noFill/>
          </a:ln>
        </p:spPr>
      </p:pic>
      <p:pic>
        <p:nvPicPr>
          <p:cNvPr id="71" name="Google Shape;71;p14"/>
          <p:cNvPicPr preferRelativeResize="0"/>
          <p:nvPr/>
        </p:nvPicPr>
        <p:blipFill>
          <a:blip r:embed="rId4">
            <a:alphaModFix/>
          </a:blip>
          <a:stretch>
            <a:fillRect/>
          </a:stretch>
        </p:blipFill>
        <p:spPr>
          <a:xfrm>
            <a:off x="101586" y="3465825"/>
            <a:ext cx="2302725" cy="1591001"/>
          </a:xfrm>
          <a:prstGeom prst="rect">
            <a:avLst/>
          </a:prstGeom>
          <a:noFill/>
          <a:ln>
            <a:noFill/>
          </a:ln>
          <a:effectLst>
            <a:outerShdw blurRad="57150" rotWithShape="0" algn="bl" dir="5400000" dist="19050">
              <a:srgbClr val="000000">
                <a:alpha val="50000"/>
              </a:srgbClr>
            </a:outerShdw>
          </a:effectLst>
        </p:spPr>
      </p:pic>
      <p:pic>
        <p:nvPicPr>
          <p:cNvPr id="72" name="Google Shape;72;p14"/>
          <p:cNvPicPr preferRelativeResize="0"/>
          <p:nvPr/>
        </p:nvPicPr>
        <p:blipFill>
          <a:blip r:embed="rId5">
            <a:alphaModFix/>
          </a:blip>
          <a:stretch>
            <a:fillRect/>
          </a:stretch>
        </p:blipFill>
        <p:spPr>
          <a:xfrm>
            <a:off x="2517300" y="3465825"/>
            <a:ext cx="2540358" cy="15910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5"/>
          <p:cNvSpPr txBox="1"/>
          <p:nvPr>
            <p:ph type="title"/>
          </p:nvPr>
        </p:nvSpPr>
        <p:spPr>
          <a:xfrm>
            <a:off x="228600" y="1524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Purpose and Scope</a:t>
            </a:r>
            <a:endParaRPr/>
          </a:p>
        </p:txBody>
      </p:sp>
      <p:sp>
        <p:nvSpPr>
          <p:cNvPr id="78" name="Google Shape;78;p15"/>
          <p:cNvSpPr txBox="1"/>
          <p:nvPr>
            <p:ph idx="1" type="body"/>
          </p:nvPr>
        </p:nvSpPr>
        <p:spPr>
          <a:xfrm>
            <a:off x="0" y="806550"/>
            <a:ext cx="3257700" cy="3651000"/>
          </a:xfrm>
          <a:prstGeom prst="rect">
            <a:avLst/>
          </a:prstGeom>
        </p:spPr>
        <p:txBody>
          <a:bodyPr anchorCtr="0" anchor="t" bIns="91425" lIns="91425" spcFirstLastPara="1" rIns="91425" wrap="square" tIns="91425">
            <a:normAutofit fontScale="92500" lnSpcReduction="10000"/>
          </a:bodyPr>
          <a:lstStyle/>
          <a:p>
            <a:pPr indent="-334327" lvl="0" marL="457200" rtl="0" algn="l">
              <a:spcBef>
                <a:spcPts val="0"/>
              </a:spcBef>
              <a:spcAft>
                <a:spcPts val="0"/>
              </a:spcAft>
              <a:buSzPct val="100000"/>
              <a:buChar char="●"/>
            </a:pPr>
            <a:r>
              <a:rPr lang="en"/>
              <a:t>XG observatories will detect thousands of signals every day</a:t>
            </a:r>
            <a:endParaRPr/>
          </a:p>
          <a:p>
            <a:pPr indent="-310832" lvl="1" marL="914400" rtl="0" algn="l">
              <a:spcBef>
                <a:spcPts val="0"/>
              </a:spcBef>
              <a:spcAft>
                <a:spcPts val="0"/>
              </a:spcAft>
              <a:buSzPct val="100000"/>
              <a:buChar char="○"/>
            </a:pPr>
            <a:r>
              <a:rPr lang="en"/>
              <a:t>Weak signals, loud mergers, </a:t>
            </a:r>
            <a:endParaRPr/>
          </a:p>
          <a:p>
            <a:pPr indent="-310832" lvl="1" marL="914400" rtl="0" algn="l">
              <a:spcBef>
                <a:spcPts val="0"/>
              </a:spcBef>
              <a:spcAft>
                <a:spcPts val="0"/>
              </a:spcAft>
              <a:buSzPct val="100000"/>
              <a:buChar char="○"/>
            </a:pPr>
            <a:r>
              <a:rPr lang="en"/>
              <a:t>BNS, NSBH, BBH, SN bursts, CW, …</a:t>
            </a:r>
            <a:endParaRPr/>
          </a:p>
          <a:p>
            <a:pPr indent="-334327" lvl="0" marL="457200" rtl="0" algn="l">
              <a:spcBef>
                <a:spcPts val="0"/>
              </a:spcBef>
              <a:spcAft>
                <a:spcPts val="0"/>
              </a:spcAft>
              <a:buSzPct val="100000"/>
              <a:buChar char="●"/>
            </a:pPr>
            <a:r>
              <a:rPr lang="en"/>
              <a:t>Current algorithms are woefully inadequate for parameter inference</a:t>
            </a:r>
            <a:endParaRPr/>
          </a:p>
          <a:p>
            <a:pPr indent="-334327" lvl="0" marL="457200" rtl="0" algn="l">
              <a:spcBef>
                <a:spcPts val="0"/>
              </a:spcBef>
              <a:spcAft>
                <a:spcPts val="0"/>
              </a:spcAft>
              <a:buSzPct val="100000"/>
              <a:buChar char="●"/>
            </a:pPr>
            <a:r>
              <a:rPr lang="en"/>
              <a:t>a series of progressively more difficult challenges </a:t>
            </a:r>
            <a:endParaRPr/>
          </a:p>
          <a:p>
            <a:pPr indent="-310832" lvl="1" marL="914400" rtl="0" algn="l">
              <a:spcBef>
                <a:spcPts val="0"/>
              </a:spcBef>
              <a:spcAft>
                <a:spcPts val="0"/>
              </a:spcAft>
              <a:buSzPct val="100000"/>
              <a:buChar char="○"/>
            </a:pPr>
            <a:r>
              <a:rPr lang="en"/>
              <a:t>trigger the development of new algorithms for detection and inference</a:t>
            </a:r>
            <a:endParaRPr/>
          </a:p>
        </p:txBody>
      </p:sp>
      <p:pic>
        <p:nvPicPr>
          <p:cNvPr id="79" name="Google Shape;79;p15"/>
          <p:cNvPicPr preferRelativeResize="0"/>
          <p:nvPr/>
        </p:nvPicPr>
        <p:blipFill rotWithShape="1">
          <a:blip r:embed="rId3">
            <a:alphaModFix/>
          </a:blip>
          <a:srcRect b="0" l="0" r="4634" t="0"/>
          <a:stretch/>
        </p:blipFill>
        <p:spPr>
          <a:xfrm>
            <a:off x="3170950" y="780300"/>
            <a:ext cx="5926398" cy="3758974"/>
          </a:xfrm>
          <a:prstGeom prst="rect">
            <a:avLst/>
          </a:prstGeom>
          <a:noFill/>
          <a:ln>
            <a:noFill/>
          </a:ln>
        </p:spPr>
      </p:pic>
      <p:sp>
        <p:nvSpPr>
          <p:cNvPr id="80" name="Google Shape;80;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81" name="Google Shape;81;p15"/>
          <p:cNvSpPr txBox="1"/>
          <p:nvPr/>
        </p:nvSpPr>
        <p:spPr>
          <a:xfrm>
            <a:off x="4258375" y="126300"/>
            <a:ext cx="29733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A+ gen, Voyager gen, XG</a:t>
            </a:r>
            <a:endParaRPr sz="1700"/>
          </a:p>
        </p:txBody>
      </p:sp>
      <p:cxnSp>
        <p:nvCxnSpPr>
          <p:cNvPr id="82" name="Google Shape;82;p15"/>
          <p:cNvCxnSpPr/>
          <p:nvPr/>
        </p:nvCxnSpPr>
        <p:spPr>
          <a:xfrm>
            <a:off x="4499625" y="482600"/>
            <a:ext cx="108600" cy="434100"/>
          </a:xfrm>
          <a:prstGeom prst="straightConnector1">
            <a:avLst/>
          </a:prstGeom>
          <a:noFill/>
          <a:ln cap="flat" cmpd="sng" w="9525">
            <a:solidFill>
              <a:schemeClr val="dk2"/>
            </a:solidFill>
            <a:prstDash val="solid"/>
            <a:round/>
            <a:headEnd len="med" w="med" type="none"/>
            <a:tailEnd len="med" w="med" type="triangle"/>
          </a:ln>
        </p:spPr>
      </p:cxnSp>
      <p:cxnSp>
        <p:nvCxnSpPr>
          <p:cNvPr id="83" name="Google Shape;83;p15"/>
          <p:cNvCxnSpPr/>
          <p:nvPr/>
        </p:nvCxnSpPr>
        <p:spPr>
          <a:xfrm flipH="1">
            <a:off x="5328300" y="482600"/>
            <a:ext cx="7500" cy="482400"/>
          </a:xfrm>
          <a:prstGeom prst="straightConnector1">
            <a:avLst/>
          </a:prstGeom>
          <a:noFill/>
          <a:ln cap="flat" cmpd="sng" w="9525">
            <a:solidFill>
              <a:schemeClr val="dk2"/>
            </a:solidFill>
            <a:prstDash val="solid"/>
            <a:round/>
            <a:headEnd len="med" w="med" type="none"/>
            <a:tailEnd len="med" w="med" type="triangle"/>
          </a:ln>
        </p:spPr>
      </p:cxnSp>
      <p:cxnSp>
        <p:nvCxnSpPr>
          <p:cNvPr id="84" name="Google Shape;84;p15"/>
          <p:cNvCxnSpPr/>
          <p:nvPr/>
        </p:nvCxnSpPr>
        <p:spPr>
          <a:xfrm flipH="1">
            <a:off x="6095750" y="494600"/>
            <a:ext cx="430500" cy="4305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16"/>
          <p:cNvPicPr preferRelativeResize="0"/>
          <p:nvPr/>
        </p:nvPicPr>
        <p:blipFill>
          <a:blip r:embed="rId3">
            <a:alphaModFix/>
          </a:blip>
          <a:stretch>
            <a:fillRect/>
          </a:stretch>
        </p:blipFill>
        <p:spPr>
          <a:xfrm>
            <a:off x="0" y="0"/>
            <a:ext cx="9144000" cy="5143500"/>
          </a:xfrm>
          <a:prstGeom prst="rect">
            <a:avLst/>
          </a:prstGeom>
          <a:noFill/>
          <a:ln>
            <a:noFill/>
          </a:ln>
        </p:spPr>
      </p:pic>
      <p:sp>
        <p:nvSpPr>
          <p:cNvPr id="90" name="Google Shape;90;p16"/>
          <p:cNvSpPr txBox="1"/>
          <p:nvPr>
            <p:ph idx="12" type="sldNum"/>
          </p:nvPr>
        </p:nvSpPr>
        <p:spPr>
          <a:xfrm>
            <a:off x="8472458" y="4663217"/>
            <a:ext cx="548700" cy="393600"/>
          </a:xfrm>
          <a:prstGeom prst="rect">
            <a:avLst/>
          </a:prstGeom>
          <a:solidFill>
            <a:schemeClr val="lt1"/>
          </a:solidFill>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91" name="Google Shape;91;p16"/>
          <p:cNvSpPr txBox="1"/>
          <p:nvPr/>
        </p:nvSpPr>
        <p:spPr>
          <a:xfrm>
            <a:off x="5750650" y="2030900"/>
            <a:ext cx="161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1 XG Observatory</a:t>
            </a:r>
            <a:endParaRPr/>
          </a:p>
        </p:txBody>
      </p:sp>
      <p:sp>
        <p:nvSpPr>
          <p:cNvPr id="92" name="Google Shape;92;p16"/>
          <p:cNvSpPr txBox="1"/>
          <p:nvPr/>
        </p:nvSpPr>
        <p:spPr>
          <a:xfrm>
            <a:off x="7315500" y="1630700"/>
            <a:ext cx="1828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3</a:t>
            </a:r>
            <a:r>
              <a:rPr lang="en"/>
              <a:t> XG Observatories</a:t>
            </a:r>
            <a:endParaRPr/>
          </a:p>
        </p:txBody>
      </p:sp>
      <p:sp>
        <p:nvSpPr>
          <p:cNvPr id="93" name="Google Shape;93;p16"/>
          <p:cNvSpPr txBox="1"/>
          <p:nvPr/>
        </p:nvSpPr>
        <p:spPr>
          <a:xfrm>
            <a:off x="4039650" y="3048700"/>
            <a:ext cx="155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Voyager network</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id="98" name="Google Shape;98;p17"/>
          <p:cNvPicPr preferRelativeResize="0"/>
          <p:nvPr/>
        </p:nvPicPr>
        <p:blipFill>
          <a:blip r:embed="rId3">
            <a:alphaModFix/>
          </a:blip>
          <a:stretch>
            <a:fillRect/>
          </a:stretch>
        </p:blipFill>
        <p:spPr>
          <a:xfrm>
            <a:off x="0" y="0"/>
            <a:ext cx="9144000" cy="5143500"/>
          </a:xfrm>
          <a:prstGeom prst="rect">
            <a:avLst/>
          </a:prstGeom>
          <a:noFill/>
          <a:ln>
            <a:noFill/>
          </a:ln>
        </p:spPr>
      </p:pic>
      <p:sp>
        <p:nvSpPr>
          <p:cNvPr id="99" name="Google Shape;99;p17"/>
          <p:cNvSpPr txBox="1"/>
          <p:nvPr>
            <p:ph idx="1" type="body"/>
          </p:nvPr>
        </p:nvSpPr>
        <p:spPr>
          <a:xfrm>
            <a:off x="311700" y="1152475"/>
            <a:ext cx="4793700" cy="888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XG observatories will detect almost </a:t>
            </a:r>
            <a:r>
              <a:rPr lang="en"/>
              <a:t>every</a:t>
            </a:r>
            <a:r>
              <a:rPr lang="en"/>
              <a:t> BBH merger up to z~10</a:t>
            </a:r>
            <a:endParaRPr/>
          </a:p>
        </p:txBody>
      </p:sp>
      <p:sp>
        <p:nvSpPr>
          <p:cNvPr id="100" name="Google Shape;100;p17"/>
          <p:cNvSpPr txBox="1"/>
          <p:nvPr>
            <p:ph idx="12" type="sldNum"/>
          </p:nvPr>
        </p:nvSpPr>
        <p:spPr>
          <a:xfrm>
            <a:off x="8472458" y="4663217"/>
            <a:ext cx="548700" cy="393600"/>
          </a:xfrm>
          <a:prstGeom prst="rect">
            <a:avLst/>
          </a:prstGeom>
          <a:solidFill>
            <a:schemeClr val="lt1"/>
          </a:solidFill>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01" name="Google Shape;101;p17"/>
          <p:cNvSpPr txBox="1"/>
          <p:nvPr/>
        </p:nvSpPr>
        <p:spPr>
          <a:xfrm>
            <a:off x="5750650" y="2030900"/>
            <a:ext cx="161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1 XG Observatory</a:t>
            </a:r>
            <a:endParaRPr/>
          </a:p>
        </p:txBody>
      </p:sp>
      <p:sp>
        <p:nvSpPr>
          <p:cNvPr id="102" name="Google Shape;102;p17"/>
          <p:cNvSpPr txBox="1"/>
          <p:nvPr/>
        </p:nvSpPr>
        <p:spPr>
          <a:xfrm>
            <a:off x="7315500" y="1630700"/>
            <a:ext cx="1828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3 XG Observatories</a:t>
            </a:r>
            <a:endParaRPr/>
          </a:p>
        </p:txBody>
      </p:sp>
      <p:sp>
        <p:nvSpPr>
          <p:cNvPr id="103" name="Google Shape;103;p17"/>
          <p:cNvSpPr txBox="1"/>
          <p:nvPr/>
        </p:nvSpPr>
        <p:spPr>
          <a:xfrm>
            <a:off x="4039650" y="3048700"/>
            <a:ext cx="155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Voyager network</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8"/>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Strong Endorsement from the US Decadal Survey</a:t>
            </a:r>
            <a:endParaRPr/>
          </a:p>
        </p:txBody>
      </p:sp>
      <p:sp>
        <p:nvSpPr>
          <p:cNvPr id="109" name="Google Shape;109;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85000" lnSpcReduction="10000"/>
          </a:bodyPr>
          <a:lstStyle/>
          <a:p>
            <a:pPr indent="0" lvl="0" marL="0" rtl="0" algn="r">
              <a:spcBef>
                <a:spcPts val="1200"/>
              </a:spcBef>
              <a:spcAft>
                <a:spcPts val="0"/>
              </a:spcAft>
              <a:buNone/>
            </a:pPr>
            <a:r>
              <a:rPr i="1" lang="en" sz="2400">
                <a:solidFill>
                  <a:schemeClr val="dk1"/>
                </a:solidFill>
              </a:rPr>
              <a:t>… new, coordinated advances in several areas are required to unlock the workings of the dynamic universe</a:t>
            </a:r>
            <a:endParaRPr i="1" sz="2400">
              <a:solidFill>
                <a:schemeClr val="dk1"/>
              </a:solidFill>
            </a:endParaRPr>
          </a:p>
          <a:p>
            <a:pPr indent="0" lvl="0" marL="0" rtl="0" algn="r">
              <a:spcBef>
                <a:spcPts val="1200"/>
              </a:spcBef>
              <a:spcAft>
                <a:spcPts val="0"/>
              </a:spcAft>
              <a:buNone/>
            </a:pPr>
            <a:r>
              <a:rPr i="1" lang="en" sz="2400">
                <a:solidFill>
                  <a:schemeClr val="dk1"/>
                </a:solidFill>
              </a:rPr>
              <a:t>Strong software and theoretical foundations to numerically interpret the gravitational wave signals from merging compact objects to extract new physics in the extremes of density and gravity, and ensure easy user access to the wealth of data on the dynamic universe and to model and interpret astronomical sources whose physical conditions cannot be replicated in laboratories on Earth</a:t>
            </a:r>
            <a:endParaRPr i="1" sz="2400">
              <a:solidFill>
                <a:schemeClr val="dk1"/>
              </a:solidFill>
            </a:endParaRPr>
          </a:p>
          <a:p>
            <a:pPr indent="0" lvl="0" marL="0" rtl="0" algn="l">
              <a:spcBef>
                <a:spcPts val="1200"/>
              </a:spcBef>
              <a:spcAft>
                <a:spcPts val="1200"/>
              </a:spcAft>
              <a:buNone/>
            </a:pPr>
            <a:r>
              <a:rPr lang="en" sz="2300">
                <a:solidFill>
                  <a:schemeClr val="dk1"/>
                </a:solidFill>
              </a:rPr>
              <a:t>New Windows on the Dynamic Universe, Astro2020 Decadal Survey</a:t>
            </a:r>
            <a:endParaRPr sz="2300">
              <a:solidFill>
                <a:schemeClr val="dk1"/>
              </a:solidFill>
            </a:endParaRPr>
          </a:p>
        </p:txBody>
      </p:sp>
      <p:sp>
        <p:nvSpPr>
          <p:cNvPr id="110" name="Google Shape;110;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19"/>
          <p:cNvSpPr txBox="1"/>
          <p:nvPr>
            <p:ph type="title"/>
          </p:nvPr>
        </p:nvSpPr>
        <p:spPr>
          <a:xfrm>
            <a:off x="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520"/>
              <a:t>Mock data challenges</a:t>
            </a:r>
            <a:endParaRPr sz="2520"/>
          </a:p>
        </p:txBody>
      </p:sp>
      <p:sp>
        <p:nvSpPr>
          <p:cNvPr id="116" name="Google Shape;116;p19"/>
          <p:cNvSpPr txBox="1"/>
          <p:nvPr>
            <p:ph idx="1" type="body"/>
          </p:nvPr>
        </p:nvSpPr>
        <p:spPr>
          <a:xfrm>
            <a:off x="87600" y="692675"/>
            <a:ext cx="9056400" cy="4313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rgbClr val="666666"/>
                </a:solidFill>
                <a:latin typeface="Roboto"/>
                <a:ea typeface="Roboto"/>
                <a:cs typeface="Roboto"/>
                <a:sym typeface="Roboto"/>
              </a:rPr>
              <a:t>Goal: develop/test/optimize DA methods and parameter estimation</a:t>
            </a:r>
            <a:endParaRPr sz="2000">
              <a:solidFill>
                <a:srgbClr val="666666"/>
              </a:solidFill>
              <a:latin typeface="Roboto"/>
              <a:ea typeface="Roboto"/>
              <a:cs typeface="Roboto"/>
              <a:sym typeface="Roboto"/>
            </a:endParaRPr>
          </a:p>
          <a:p>
            <a:pPr indent="0" lvl="0" marL="0" rtl="0" algn="l">
              <a:lnSpc>
                <a:spcPct val="100000"/>
              </a:lnSpc>
              <a:spcBef>
                <a:spcPts val="0"/>
              </a:spcBef>
              <a:spcAft>
                <a:spcPts val="0"/>
              </a:spcAft>
              <a:buNone/>
            </a:pPr>
            <a:r>
              <a:t/>
            </a:r>
            <a:endParaRPr b="1" sz="2000">
              <a:solidFill>
                <a:srgbClr val="666666"/>
              </a:solidFill>
              <a:latin typeface="Roboto"/>
              <a:ea typeface="Roboto"/>
              <a:cs typeface="Roboto"/>
              <a:sym typeface="Roboto"/>
            </a:endParaRPr>
          </a:p>
          <a:p>
            <a:pPr indent="-349250" lvl="0" marL="457200" rtl="0" algn="l">
              <a:spcBef>
                <a:spcPts val="0"/>
              </a:spcBef>
              <a:spcAft>
                <a:spcPts val="0"/>
              </a:spcAft>
              <a:buClr>
                <a:srgbClr val="666666"/>
              </a:buClr>
              <a:buSzPts val="1900"/>
              <a:buFont typeface="Roboto"/>
              <a:buChar char="●"/>
            </a:pPr>
            <a:r>
              <a:rPr b="1" lang="en" sz="1900">
                <a:solidFill>
                  <a:srgbClr val="666666"/>
                </a:solidFill>
                <a:latin typeface="Roboto"/>
                <a:ea typeface="Roboto"/>
                <a:cs typeface="Roboto"/>
                <a:sym typeface="Roboto"/>
              </a:rPr>
              <a:t>Realistic 3G noise</a:t>
            </a:r>
            <a:endParaRPr sz="1900">
              <a:solidFill>
                <a:srgbClr val="666666"/>
              </a:solidFill>
              <a:latin typeface="Roboto"/>
              <a:ea typeface="Roboto"/>
              <a:cs typeface="Roboto"/>
              <a:sym typeface="Roboto"/>
            </a:endParaRPr>
          </a:p>
          <a:p>
            <a:pPr indent="-330200" lvl="1" marL="914400" rtl="0" algn="l">
              <a:spcBef>
                <a:spcPts val="0"/>
              </a:spcBef>
              <a:spcAft>
                <a:spcPts val="0"/>
              </a:spcAft>
              <a:buClr>
                <a:srgbClr val="666666"/>
              </a:buClr>
              <a:buSzPts val="1600"/>
              <a:buFont typeface="Roboto"/>
              <a:buChar char="○"/>
            </a:pPr>
            <a:r>
              <a:rPr lang="en" sz="1600">
                <a:solidFill>
                  <a:srgbClr val="666666"/>
                </a:solidFill>
                <a:latin typeface="Roboto"/>
                <a:ea typeface="Roboto"/>
                <a:cs typeface="Roboto"/>
                <a:sym typeface="Roboto"/>
              </a:rPr>
              <a:t>Different design sensitivity curves</a:t>
            </a:r>
            <a:endParaRPr sz="1600">
              <a:solidFill>
                <a:srgbClr val="666666"/>
              </a:solidFill>
              <a:latin typeface="Roboto"/>
              <a:ea typeface="Roboto"/>
              <a:cs typeface="Roboto"/>
              <a:sym typeface="Roboto"/>
            </a:endParaRPr>
          </a:p>
          <a:p>
            <a:pPr indent="-330200" lvl="1" marL="914400" rtl="0" algn="l">
              <a:spcBef>
                <a:spcPts val="0"/>
              </a:spcBef>
              <a:spcAft>
                <a:spcPts val="0"/>
              </a:spcAft>
              <a:buClr>
                <a:srgbClr val="666666"/>
              </a:buClr>
              <a:buSzPts val="1600"/>
              <a:buFont typeface="Roboto"/>
              <a:buChar char="○"/>
            </a:pPr>
            <a:r>
              <a:rPr lang="en" sz="1600">
                <a:solidFill>
                  <a:srgbClr val="666666"/>
                </a:solidFill>
                <a:latin typeface="Roboto"/>
                <a:ea typeface="Roboto"/>
                <a:cs typeface="Roboto"/>
                <a:sym typeface="Roboto"/>
              </a:rPr>
              <a:t>Correlations between IFO channels </a:t>
            </a:r>
            <a:r>
              <a:rPr lang="en" sz="1700">
                <a:solidFill>
                  <a:srgbClr val="666666"/>
                </a:solidFill>
                <a:latin typeface="Roboto"/>
                <a:ea typeface="Roboto"/>
                <a:cs typeface="Roboto"/>
                <a:sym typeface="Roboto"/>
              </a:rPr>
              <a:t>(</a:t>
            </a:r>
            <a:r>
              <a:rPr lang="en" sz="1500">
                <a:solidFill>
                  <a:srgbClr val="666666"/>
                </a:solidFill>
                <a:latin typeface="Roboto"/>
                <a:ea typeface="Roboto"/>
                <a:cs typeface="Roboto"/>
                <a:sym typeface="Roboto"/>
              </a:rPr>
              <a:t>Janssens 2022:magnetic (</a:t>
            </a:r>
            <a:r>
              <a:rPr lang="en" sz="1500" u="sng">
                <a:solidFill>
                  <a:schemeClr val="hlink"/>
                </a:solidFill>
                <a:latin typeface="Roboto"/>
                <a:ea typeface="Roboto"/>
                <a:cs typeface="Roboto"/>
                <a:sym typeface="Roboto"/>
                <a:hlinkClick r:id="rId3"/>
              </a:rPr>
              <a:t>PRD</a:t>
            </a:r>
            <a:r>
              <a:rPr lang="en" sz="1500">
                <a:solidFill>
                  <a:srgbClr val="666666"/>
                </a:solidFill>
                <a:latin typeface="Roboto"/>
                <a:ea typeface="Roboto"/>
                <a:cs typeface="Roboto"/>
                <a:sym typeface="Roboto"/>
              </a:rPr>
              <a:t>) ; seismic&amp;NN (</a:t>
            </a:r>
            <a:r>
              <a:rPr lang="en" sz="1500" u="sng">
                <a:solidFill>
                  <a:schemeClr val="hlink"/>
                </a:solidFill>
                <a:latin typeface="Roboto"/>
                <a:ea typeface="Roboto"/>
                <a:cs typeface="Roboto"/>
                <a:sym typeface="Roboto"/>
                <a:hlinkClick r:id="rId4"/>
              </a:rPr>
              <a:t>TDS</a:t>
            </a:r>
            <a:r>
              <a:rPr lang="en" sz="1500">
                <a:solidFill>
                  <a:srgbClr val="666666"/>
                </a:solidFill>
                <a:latin typeface="Roboto"/>
                <a:ea typeface="Roboto"/>
                <a:cs typeface="Roboto"/>
                <a:sym typeface="Roboto"/>
              </a:rPr>
              <a:t>))</a:t>
            </a:r>
            <a:endParaRPr sz="1500">
              <a:solidFill>
                <a:srgbClr val="666666"/>
              </a:solidFill>
              <a:latin typeface="Roboto"/>
              <a:ea typeface="Roboto"/>
              <a:cs typeface="Roboto"/>
              <a:sym typeface="Roboto"/>
            </a:endParaRPr>
          </a:p>
          <a:p>
            <a:pPr indent="-330200" lvl="1" marL="914400" rtl="0" algn="l">
              <a:spcBef>
                <a:spcPts val="0"/>
              </a:spcBef>
              <a:spcAft>
                <a:spcPts val="0"/>
              </a:spcAft>
              <a:buClr>
                <a:srgbClr val="666666"/>
              </a:buClr>
              <a:buSzPts val="1600"/>
              <a:buFont typeface="Roboto"/>
              <a:buChar char="○"/>
            </a:pPr>
            <a:r>
              <a:rPr lang="en" sz="1600">
                <a:solidFill>
                  <a:srgbClr val="666666"/>
                </a:solidFill>
                <a:latin typeface="Roboto"/>
                <a:ea typeface="Roboto"/>
                <a:cs typeface="Roboto"/>
                <a:sym typeface="Roboto"/>
              </a:rPr>
              <a:t>New families of glitches</a:t>
            </a:r>
            <a:endParaRPr sz="1600">
              <a:solidFill>
                <a:srgbClr val="666666"/>
              </a:solidFill>
              <a:latin typeface="Roboto"/>
              <a:ea typeface="Roboto"/>
              <a:cs typeface="Roboto"/>
              <a:sym typeface="Roboto"/>
            </a:endParaRPr>
          </a:p>
          <a:p>
            <a:pPr indent="-342900" lvl="1" marL="914400" rtl="0" algn="l">
              <a:spcBef>
                <a:spcPts val="0"/>
              </a:spcBef>
              <a:spcAft>
                <a:spcPts val="0"/>
              </a:spcAft>
              <a:buClr>
                <a:srgbClr val="666666"/>
              </a:buClr>
              <a:buSzPts val="1800"/>
              <a:buFont typeface="Roboto"/>
              <a:buChar char="○"/>
            </a:pPr>
            <a:r>
              <a:rPr lang="en" sz="1600">
                <a:solidFill>
                  <a:srgbClr val="666666"/>
                </a:solidFill>
                <a:latin typeface="Roboto"/>
                <a:ea typeface="Roboto"/>
                <a:cs typeface="Roboto"/>
                <a:sym typeface="Roboto"/>
              </a:rPr>
              <a:t>Calibration uncertainties</a:t>
            </a:r>
            <a:endParaRPr sz="1800">
              <a:solidFill>
                <a:srgbClr val="666666"/>
              </a:solidFill>
              <a:latin typeface="Roboto"/>
              <a:ea typeface="Roboto"/>
              <a:cs typeface="Roboto"/>
              <a:sym typeface="Roboto"/>
            </a:endParaRPr>
          </a:p>
          <a:p>
            <a:pPr indent="-349250" lvl="0" marL="457200" rtl="0" algn="l">
              <a:spcBef>
                <a:spcPts val="0"/>
              </a:spcBef>
              <a:spcAft>
                <a:spcPts val="0"/>
              </a:spcAft>
              <a:buClr>
                <a:srgbClr val="666666"/>
              </a:buClr>
              <a:buSzPts val="1900"/>
              <a:buFont typeface="Roboto"/>
              <a:buChar char="●"/>
            </a:pPr>
            <a:r>
              <a:rPr b="1" lang="en" sz="1900">
                <a:solidFill>
                  <a:srgbClr val="666666"/>
                </a:solidFill>
                <a:latin typeface="Roboto"/>
                <a:ea typeface="Roboto"/>
                <a:cs typeface="Roboto"/>
                <a:sym typeface="Roboto"/>
              </a:rPr>
              <a:t>Signals</a:t>
            </a:r>
            <a:endParaRPr b="1" sz="1900">
              <a:solidFill>
                <a:srgbClr val="666666"/>
              </a:solidFill>
              <a:latin typeface="Roboto"/>
              <a:ea typeface="Roboto"/>
              <a:cs typeface="Roboto"/>
              <a:sym typeface="Roboto"/>
            </a:endParaRPr>
          </a:p>
          <a:p>
            <a:pPr indent="-330200" lvl="1" marL="914400" rtl="0" algn="l">
              <a:spcBef>
                <a:spcPts val="0"/>
              </a:spcBef>
              <a:spcAft>
                <a:spcPts val="0"/>
              </a:spcAft>
              <a:buClr>
                <a:srgbClr val="666666"/>
              </a:buClr>
              <a:buSzPts val="1600"/>
              <a:buFont typeface="Roboto"/>
              <a:buChar char="○"/>
            </a:pPr>
            <a:r>
              <a:rPr lang="en" sz="1600">
                <a:solidFill>
                  <a:srgbClr val="666666"/>
                </a:solidFill>
                <a:latin typeface="Roboto"/>
                <a:ea typeface="Roboto"/>
                <a:cs typeface="Roboto"/>
                <a:sym typeface="Roboto"/>
              </a:rPr>
              <a:t>CBCs / CWs / SNae / Stochastic</a:t>
            </a:r>
            <a:endParaRPr sz="1600">
              <a:solidFill>
                <a:srgbClr val="666666"/>
              </a:solidFill>
              <a:latin typeface="Roboto"/>
              <a:ea typeface="Roboto"/>
              <a:cs typeface="Roboto"/>
              <a:sym typeface="Roboto"/>
            </a:endParaRPr>
          </a:p>
          <a:p>
            <a:pPr indent="-330200" lvl="1" marL="914400" rtl="0" algn="l">
              <a:spcBef>
                <a:spcPts val="0"/>
              </a:spcBef>
              <a:spcAft>
                <a:spcPts val="0"/>
              </a:spcAft>
              <a:buClr>
                <a:srgbClr val="666666"/>
              </a:buClr>
              <a:buSzPts val="1600"/>
              <a:buFont typeface="Roboto"/>
              <a:buChar char="○"/>
            </a:pPr>
            <a:r>
              <a:rPr lang="en" sz="1600">
                <a:solidFill>
                  <a:srgbClr val="666666"/>
                </a:solidFill>
                <a:latin typeface="Roboto"/>
                <a:ea typeface="Roboto"/>
                <a:cs typeface="Roboto"/>
                <a:sym typeface="Roboto"/>
              </a:rPr>
              <a:t>Exotica</a:t>
            </a:r>
            <a:endParaRPr sz="1600">
              <a:solidFill>
                <a:srgbClr val="666666"/>
              </a:solidFill>
              <a:latin typeface="Roboto"/>
              <a:ea typeface="Roboto"/>
              <a:cs typeface="Roboto"/>
              <a:sym typeface="Roboto"/>
            </a:endParaRPr>
          </a:p>
          <a:p>
            <a:pPr indent="-342900" lvl="1" marL="914400" rtl="0" algn="l">
              <a:spcBef>
                <a:spcPts val="0"/>
              </a:spcBef>
              <a:spcAft>
                <a:spcPts val="0"/>
              </a:spcAft>
              <a:buClr>
                <a:srgbClr val="666666"/>
              </a:buClr>
              <a:buSzPts val="1800"/>
              <a:buFont typeface="Roboto"/>
              <a:buChar char="○"/>
            </a:pPr>
            <a:r>
              <a:rPr lang="en" sz="1600">
                <a:solidFill>
                  <a:srgbClr val="666666"/>
                </a:solidFill>
                <a:latin typeface="Roboto"/>
                <a:ea typeface="Roboto"/>
                <a:cs typeface="Roboto"/>
                <a:sym typeface="Roboto"/>
              </a:rPr>
              <a:t>Need input from other divisions for specifications</a:t>
            </a:r>
            <a:endParaRPr sz="1800">
              <a:solidFill>
                <a:srgbClr val="666666"/>
              </a:solidFill>
              <a:latin typeface="Roboto"/>
              <a:ea typeface="Roboto"/>
              <a:cs typeface="Roboto"/>
              <a:sym typeface="Roboto"/>
            </a:endParaRPr>
          </a:p>
          <a:p>
            <a:pPr indent="-349250" lvl="0" marL="457200" rtl="0" algn="l">
              <a:spcBef>
                <a:spcPts val="0"/>
              </a:spcBef>
              <a:spcAft>
                <a:spcPts val="0"/>
              </a:spcAft>
              <a:buClr>
                <a:srgbClr val="666666"/>
              </a:buClr>
              <a:buSzPts val="1900"/>
              <a:buFont typeface="Roboto"/>
              <a:buChar char="●"/>
            </a:pPr>
            <a:r>
              <a:rPr b="1" lang="en" sz="1900">
                <a:solidFill>
                  <a:srgbClr val="666666"/>
                </a:solidFill>
                <a:latin typeface="Roboto"/>
                <a:ea typeface="Roboto"/>
                <a:cs typeface="Roboto"/>
                <a:sym typeface="Roboto"/>
              </a:rPr>
              <a:t>Evaluation</a:t>
            </a:r>
            <a:endParaRPr b="1" sz="1900">
              <a:solidFill>
                <a:srgbClr val="666666"/>
              </a:solidFill>
              <a:latin typeface="Roboto"/>
              <a:ea typeface="Roboto"/>
              <a:cs typeface="Roboto"/>
              <a:sym typeface="Roboto"/>
            </a:endParaRPr>
          </a:p>
          <a:p>
            <a:pPr indent="-330200" lvl="1" marL="914400" rtl="0" algn="l">
              <a:spcBef>
                <a:spcPts val="0"/>
              </a:spcBef>
              <a:spcAft>
                <a:spcPts val="0"/>
              </a:spcAft>
              <a:buClr>
                <a:srgbClr val="666666"/>
              </a:buClr>
              <a:buSzPts val="1600"/>
              <a:buFont typeface="Roboto"/>
              <a:buChar char="○"/>
            </a:pPr>
            <a:r>
              <a:rPr lang="en" sz="1600">
                <a:solidFill>
                  <a:srgbClr val="666666"/>
                </a:solidFill>
                <a:latin typeface="Roboto"/>
                <a:ea typeface="Roboto"/>
                <a:cs typeface="Roboto"/>
                <a:sym typeface="Roboto"/>
              </a:rPr>
              <a:t>Evaluation criteria driven by science goals</a:t>
            </a:r>
            <a:endParaRPr sz="1600">
              <a:solidFill>
                <a:srgbClr val="666666"/>
              </a:solidFill>
              <a:latin typeface="Roboto"/>
              <a:ea typeface="Roboto"/>
              <a:cs typeface="Roboto"/>
              <a:sym typeface="Roboto"/>
            </a:endParaRPr>
          </a:p>
          <a:p>
            <a:pPr indent="-330200" lvl="1" marL="914400" rtl="0" algn="l">
              <a:spcBef>
                <a:spcPts val="0"/>
              </a:spcBef>
              <a:spcAft>
                <a:spcPts val="0"/>
              </a:spcAft>
              <a:buClr>
                <a:srgbClr val="666666"/>
              </a:buClr>
              <a:buSzPts val="1600"/>
              <a:buFont typeface="Roboto"/>
              <a:buChar char="○"/>
            </a:pPr>
            <a:r>
              <a:rPr lang="en" sz="1600">
                <a:solidFill>
                  <a:srgbClr val="666666"/>
                </a:solidFill>
                <a:latin typeface="Roboto"/>
                <a:ea typeface="Roboto"/>
                <a:cs typeface="Roboto"/>
                <a:sym typeface="Roboto"/>
              </a:rPr>
              <a:t>Feedback to instrument science groups</a:t>
            </a:r>
            <a:endParaRPr sz="1900"/>
          </a:p>
        </p:txBody>
      </p:sp>
      <p:sp>
        <p:nvSpPr>
          <p:cNvPr id="117" name="Google Shape;117;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0"/>
          <p:cNvSpPr txBox="1"/>
          <p:nvPr>
            <p:ph type="title"/>
          </p:nvPr>
        </p:nvSpPr>
        <p:spPr>
          <a:xfrm>
            <a:off x="-4815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Previous MDCs : results </a:t>
            </a:r>
            <a:endParaRPr/>
          </a:p>
        </p:txBody>
      </p:sp>
      <p:sp>
        <p:nvSpPr>
          <p:cNvPr id="123" name="Google Shape;123;p20"/>
          <p:cNvSpPr txBox="1"/>
          <p:nvPr/>
        </p:nvSpPr>
        <p:spPr>
          <a:xfrm>
            <a:off x="311700" y="4521400"/>
            <a:ext cx="7979400" cy="460500"/>
          </a:xfrm>
          <a:prstGeom prst="rect">
            <a:avLst/>
          </a:prstGeom>
          <a:noFill/>
          <a:ln>
            <a:noFill/>
          </a:ln>
        </p:spPr>
        <p:txBody>
          <a:bodyPr anchorCtr="0" anchor="ctr" bIns="91425" lIns="91425" spcFirstLastPara="1" rIns="91425" wrap="square" tIns="91425">
            <a:normAutofit/>
          </a:bodyPr>
          <a:lstStyle/>
          <a:p>
            <a:pPr indent="0" lvl="0" marL="0" rtl="0" algn="l">
              <a:spcBef>
                <a:spcPts val="0"/>
              </a:spcBef>
              <a:spcAft>
                <a:spcPts val="0"/>
              </a:spcAft>
              <a:buNone/>
            </a:pPr>
            <a:r>
              <a:rPr lang="en" sz="1300">
                <a:solidFill>
                  <a:srgbClr val="FFFFFF"/>
                </a:solidFill>
                <a:latin typeface="Merriweather"/>
                <a:ea typeface="Merriweather"/>
                <a:cs typeface="Merriweather"/>
                <a:sym typeface="Merriweather"/>
              </a:rPr>
              <a:t>Previous ET MDCs </a:t>
            </a:r>
            <a:endParaRPr sz="1300">
              <a:solidFill>
                <a:srgbClr val="FFFFFF"/>
              </a:solidFill>
              <a:latin typeface="Merriweather"/>
              <a:ea typeface="Merriweather"/>
              <a:cs typeface="Merriweather"/>
              <a:sym typeface="Merriweather"/>
            </a:endParaRPr>
          </a:p>
        </p:txBody>
      </p:sp>
      <p:sp>
        <p:nvSpPr>
          <p:cNvPr id="124" name="Google Shape;124;p20"/>
          <p:cNvSpPr txBox="1"/>
          <p:nvPr/>
        </p:nvSpPr>
        <p:spPr>
          <a:xfrm>
            <a:off x="168600" y="891925"/>
            <a:ext cx="8806800" cy="37866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Roboto"/>
              <a:buChar char="●"/>
            </a:pPr>
            <a:r>
              <a:rPr lang="en" sz="1800">
                <a:latin typeface="Roboto"/>
                <a:ea typeface="Roboto"/>
                <a:cs typeface="Roboto"/>
                <a:sym typeface="Roboto"/>
              </a:rPr>
              <a:t>Past ET MDCs including detection+signature in the null stream</a:t>
            </a:r>
            <a:endParaRPr sz="1800">
              <a:latin typeface="Roboto"/>
              <a:ea typeface="Roboto"/>
              <a:cs typeface="Roboto"/>
              <a:sym typeface="Roboto"/>
            </a:endParaRPr>
          </a:p>
          <a:p>
            <a:pPr indent="-342900" lvl="1" marL="914400" rtl="0" algn="l">
              <a:spcBef>
                <a:spcPts val="0"/>
              </a:spcBef>
              <a:spcAft>
                <a:spcPts val="0"/>
              </a:spcAft>
              <a:buSzPts val="1800"/>
              <a:buFont typeface="Roboto"/>
              <a:buChar char="○"/>
            </a:pPr>
            <a:r>
              <a:rPr lang="en" sz="1800">
                <a:solidFill>
                  <a:schemeClr val="dk1"/>
                </a:solidFill>
                <a:latin typeface="Roboto"/>
                <a:ea typeface="Roboto"/>
                <a:cs typeface="Roboto"/>
                <a:sym typeface="Roboto"/>
              </a:rPr>
              <a:t>First MDC: </a:t>
            </a:r>
            <a:r>
              <a:rPr lang="en" sz="1800" u="sng">
                <a:solidFill>
                  <a:schemeClr val="accent5"/>
                </a:solidFill>
                <a:latin typeface="Roboto"/>
                <a:ea typeface="Roboto"/>
                <a:cs typeface="Roboto"/>
                <a:sym typeface="Roboto"/>
                <a:hlinkClick r:id="rId3">
                  <a:extLst>
                    <a:ext uri="{A12FA001-AC4F-418D-AE19-62706E023703}">
                      <ahyp:hlinkClr val="tx"/>
                    </a:ext>
                  </a:extLst>
                </a:hlinkClick>
              </a:rPr>
              <a:t>https://arxiv.org/pdf/1201.3563</a:t>
            </a:r>
            <a:endParaRPr sz="1800">
              <a:solidFill>
                <a:schemeClr val="dk1"/>
              </a:solidFill>
              <a:latin typeface="Roboto"/>
              <a:ea typeface="Roboto"/>
              <a:cs typeface="Roboto"/>
              <a:sym typeface="Roboto"/>
            </a:endParaRPr>
          </a:p>
          <a:p>
            <a:pPr indent="-342900" lvl="0" marL="457200" rtl="0" algn="l">
              <a:spcBef>
                <a:spcPts val="0"/>
              </a:spcBef>
              <a:spcAft>
                <a:spcPts val="0"/>
              </a:spcAft>
              <a:buSzPts val="1800"/>
              <a:buFont typeface="Roboto"/>
              <a:buChar char="●"/>
            </a:pPr>
            <a:r>
              <a:rPr lang="en" sz="1800">
                <a:latin typeface="Roboto"/>
                <a:ea typeface="Roboto"/>
                <a:cs typeface="Roboto"/>
                <a:sym typeface="Roboto"/>
              </a:rPr>
              <a:t>Residual background from CBC (BBH, BHNS, BNS)</a:t>
            </a:r>
            <a:endParaRPr sz="1800">
              <a:latin typeface="Roboto"/>
              <a:ea typeface="Roboto"/>
              <a:cs typeface="Roboto"/>
              <a:sym typeface="Roboto"/>
            </a:endParaRPr>
          </a:p>
          <a:p>
            <a:pPr indent="-342900" lvl="1" marL="914400" rtl="0" algn="l">
              <a:spcBef>
                <a:spcPts val="0"/>
              </a:spcBef>
              <a:spcAft>
                <a:spcPts val="0"/>
              </a:spcAft>
              <a:buSzPts val="1800"/>
              <a:buFont typeface="Roboto"/>
              <a:buChar char="○"/>
            </a:pPr>
            <a:r>
              <a:rPr lang="en" sz="1800">
                <a:latin typeface="Roboto"/>
                <a:ea typeface="Roboto"/>
                <a:cs typeface="Roboto"/>
                <a:sym typeface="Roboto"/>
              </a:rPr>
              <a:t>Second MDC: </a:t>
            </a:r>
            <a:r>
              <a:rPr lang="en" sz="1800" u="sng">
                <a:solidFill>
                  <a:schemeClr val="hlink"/>
                </a:solidFill>
                <a:latin typeface="Roboto"/>
                <a:ea typeface="Roboto"/>
                <a:cs typeface="Roboto"/>
                <a:sym typeface="Roboto"/>
                <a:hlinkClick r:id="rId4"/>
              </a:rPr>
              <a:t>https://arxiv.org/pdf/1404.1134.pdf</a:t>
            </a:r>
            <a:endParaRPr sz="1800">
              <a:latin typeface="Roboto"/>
              <a:ea typeface="Roboto"/>
              <a:cs typeface="Roboto"/>
              <a:sym typeface="Roboto"/>
            </a:endParaRPr>
          </a:p>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Overlapping signals (analysis with GSTLAL down to 5 Hz)</a:t>
            </a:r>
            <a:endParaRPr sz="1800">
              <a:latin typeface="Roboto"/>
              <a:ea typeface="Roboto"/>
              <a:cs typeface="Roboto"/>
              <a:sym typeface="Roboto"/>
            </a:endParaRPr>
          </a:p>
          <a:p>
            <a:pPr indent="-342900" lvl="1" marL="914400" rtl="0" algn="l">
              <a:spcBef>
                <a:spcPts val="0"/>
              </a:spcBef>
              <a:spcAft>
                <a:spcPts val="0"/>
              </a:spcAft>
              <a:buSzPts val="1800"/>
              <a:buFont typeface="Roboto"/>
              <a:buChar char="○"/>
            </a:pPr>
            <a:r>
              <a:rPr lang="en" sz="1800">
                <a:latin typeface="Roboto"/>
                <a:ea typeface="Roboto"/>
                <a:cs typeface="Roboto"/>
                <a:sym typeface="Roboto"/>
              </a:rPr>
              <a:t>Second MDC: </a:t>
            </a:r>
            <a:r>
              <a:rPr lang="en" sz="1800" u="sng">
                <a:solidFill>
                  <a:schemeClr val="hlink"/>
                </a:solidFill>
                <a:latin typeface="Roboto"/>
                <a:ea typeface="Roboto"/>
                <a:cs typeface="Roboto"/>
                <a:sym typeface="Roboto"/>
                <a:hlinkClick r:id="rId5"/>
              </a:rPr>
              <a:t>https://arxiv.org/pdf/1511.01592</a:t>
            </a:r>
            <a:endParaRPr sz="1800">
              <a:latin typeface="Roboto"/>
              <a:ea typeface="Roboto"/>
              <a:cs typeface="Roboto"/>
              <a:sym typeface="Roboto"/>
            </a:endParaRPr>
          </a:p>
          <a:p>
            <a:pPr indent="-342900" lvl="0" marL="457200" rtl="0" algn="l">
              <a:spcBef>
                <a:spcPts val="0"/>
              </a:spcBef>
              <a:spcAft>
                <a:spcPts val="0"/>
              </a:spcAft>
              <a:buSzPts val="1800"/>
              <a:buFont typeface="Roboto"/>
              <a:buChar char="●"/>
            </a:pPr>
            <a:r>
              <a:rPr lang="en" sz="1800">
                <a:latin typeface="Roboto"/>
                <a:ea typeface="Roboto"/>
                <a:cs typeface="Roboto"/>
                <a:sym typeface="Roboto"/>
              </a:rPr>
              <a:t>Foreground subtraction</a:t>
            </a:r>
            <a:endParaRPr sz="1800">
              <a:latin typeface="Roboto"/>
              <a:ea typeface="Roboto"/>
              <a:cs typeface="Roboto"/>
              <a:sym typeface="Roboto"/>
            </a:endParaRPr>
          </a:p>
          <a:p>
            <a:pPr indent="-342900" lvl="1" marL="914400" rtl="0" algn="l">
              <a:spcBef>
                <a:spcPts val="0"/>
              </a:spcBef>
              <a:spcAft>
                <a:spcPts val="0"/>
              </a:spcAft>
              <a:buSzPts val="1800"/>
              <a:buFont typeface="Roboto"/>
              <a:buChar char="○"/>
            </a:pPr>
            <a:r>
              <a:rPr lang="en" sz="1800" u="sng">
                <a:solidFill>
                  <a:schemeClr val="hlink"/>
                </a:solidFill>
                <a:latin typeface="Roboto"/>
                <a:ea typeface="Roboto"/>
                <a:cs typeface="Roboto"/>
                <a:sym typeface="Roboto"/>
                <a:hlinkClick r:id="rId6"/>
              </a:rPr>
              <a:t>https://arxiv.org/pdf/2002.05365.pdf</a:t>
            </a:r>
            <a:r>
              <a:rPr lang="en" sz="1800">
                <a:latin typeface="Roboto"/>
                <a:ea typeface="Roboto"/>
                <a:cs typeface="Roboto"/>
                <a:sym typeface="Roboto"/>
              </a:rPr>
              <a:t>, </a:t>
            </a:r>
            <a:r>
              <a:rPr lang="en" sz="1800" u="sng">
                <a:solidFill>
                  <a:schemeClr val="hlink"/>
                </a:solidFill>
                <a:latin typeface="Roboto"/>
                <a:ea typeface="Roboto"/>
                <a:cs typeface="Roboto"/>
                <a:sym typeface="Roboto"/>
                <a:hlinkClick r:id="rId7"/>
              </a:rPr>
              <a:t>https://arxiv.org/pdf/gr-qc/0511092</a:t>
            </a:r>
            <a:endParaRPr sz="1800">
              <a:latin typeface="Roboto"/>
              <a:ea typeface="Roboto"/>
              <a:cs typeface="Roboto"/>
              <a:sym typeface="Roboto"/>
            </a:endParaRPr>
          </a:p>
          <a:p>
            <a:pPr indent="-342900" lvl="0" marL="457200" rtl="0" algn="l">
              <a:spcBef>
                <a:spcPts val="0"/>
              </a:spcBef>
              <a:spcAft>
                <a:spcPts val="0"/>
              </a:spcAft>
              <a:buSzPts val="1800"/>
              <a:buFont typeface="Roboto"/>
              <a:buChar char="●"/>
            </a:pPr>
            <a:r>
              <a:rPr lang="en" sz="1800">
                <a:latin typeface="Roboto"/>
                <a:ea typeface="Roboto"/>
                <a:cs typeface="Roboto"/>
                <a:sym typeface="Roboto"/>
              </a:rPr>
              <a:t>Studies on the </a:t>
            </a:r>
            <a:r>
              <a:rPr lang="en" sz="1800">
                <a:latin typeface="Roboto"/>
                <a:ea typeface="Roboto"/>
                <a:cs typeface="Roboto"/>
                <a:sym typeface="Roboto"/>
              </a:rPr>
              <a:t>Null stream</a:t>
            </a:r>
            <a:endParaRPr sz="1800">
              <a:latin typeface="Roboto"/>
              <a:ea typeface="Roboto"/>
              <a:cs typeface="Roboto"/>
              <a:sym typeface="Roboto"/>
            </a:endParaRPr>
          </a:p>
          <a:p>
            <a:pPr indent="-317500" lvl="1" marL="914400" rtl="0" algn="l">
              <a:spcBef>
                <a:spcPts val="0"/>
              </a:spcBef>
              <a:spcAft>
                <a:spcPts val="0"/>
              </a:spcAft>
              <a:buSzPts val="1400"/>
              <a:buChar char="○"/>
            </a:pPr>
            <a:r>
              <a:rPr lang="en" sz="1800" u="sng">
                <a:solidFill>
                  <a:schemeClr val="hlink"/>
                </a:solidFill>
                <a:latin typeface="Roboto"/>
                <a:ea typeface="Roboto"/>
                <a:cs typeface="Roboto"/>
                <a:sym typeface="Roboto"/>
                <a:hlinkClick r:id="rId8"/>
              </a:rPr>
              <a:t>https://arxiv.org/pdf/2204.08533</a:t>
            </a:r>
            <a:r>
              <a:rPr lang="en"/>
              <a:t>, </a:t>
            </a:r>
            <a:r>
              <a:rPr lang="en" sz="1800" u="sng">
                <a:solidFill>
                  <a:schemeClr val="hlink"/>
                </a:solidFill>
                <a:latin typeface="Roboto"/>
                <a:ea typeface="Roboto"/>
                <a:cs typeface="Roboto"/>
                <a:sym typeface="Roboto"/>
                <a:hlinkClick r:id="rId9"/>
              </a:rPr>
              <a:t>https://arxiv.org/pdf/2205.00416</a:t>
            </a:r>
            <a:endParaRPr sz="1800">
              <a:latin typeface="Roboto"/>
              <a:ea typeface="Roboto"/>
              <a:cs typeface="Roboto"/>
              <a:sym typeface="Roboto"/>
            </a:endParaRPr>
          </a:p>
          <a:p>
            <a:pPr indent="-342900" lvl="0" marL="457200" rtl="0" algn="l">
              <a:spcBef>
                <a:spcPts val="0"/>
              </a:spcBef>
              <a:spcAft>
                <a:spcPts val="0"/>
              </a:spcAft>
              <a:buSzPts val="1800"/>
              <a:buFont typeface="Roboto"/>
              <a:buChar char="●"/>
            </a:pPr>
            <a:r>
              <a:rPr lang="en" sz="1800">
                <a:latin typeface="Roboto"/>
                <a:ea typeface="Roboto"/>
                <a:cs typeface="Roboto"/>
                <a:sym typeface="Roboto"/>
              </a:rPr>
              <a:t>Studies on the strength of foreground</a:t>
            </a:r>
            <a:endParaRPr sz="1800">
              <a:latin typeface="Roboto"/>
              <a:ea typeface="Roboto"/>
              <a:cs typeface="Roboto"/>
              <a:sym typeface="Roboto"/>
            </a:endParaRPr>
          </a:p>
          <a:p>
            <a:pPr indent="-342900" lvl="1" marL="914400" rtl="0" algn="l">
              <a:spcBef>
                <a:spcPts val="0"/>
              </a:spcBef>
              <a:spcAft>
                <a:spcPts val="0"/>
              </a:spcAft>
              <a:buSzPts val="1800"/>
              <a:buFont typeface="Roboto"/>
              <a:buChar char="○"/>
            </a:pPr>
            <a:r>
              <a:rPr lang="en" sz="1800" u="sng">
                <a:solidFill>
                  <a:schemeClr val="hlink"/>
                </a:solidFill>
                <a:latin typeface="Roboto"/>
                <a:ea typeface="Roboto"/>
                <a:cs typeface="Roboto"/>
                <a:sym typeface="Roboto"/>
                <a:hlinkClick r:id="rId10"/>
              </a:rPr>
              <a:t>https://arxiv.org/pdf/1611.08943</a:t>
            </a:r>
            <a:endParaRPr sz="1800">
              <a:latin typeface="Roboto"/>
              <a:ea typeface="Roboto"/>
              <a:cs typeface="Roboto"/>
              <a:sym typeface="Roboto"/>
            </a:endParaRPr>
          </a:p>
          <a:p>
            <a:pPr indent="0" lvl="0" marL="0" rtl="0" algn="l">
              <a:spcBef>
                <a:spcPts val="0"/>
              </a:spcBef>
              <a:spcAft>
                <a:spcPts val="0"/>
              </a:spcAft>
              <a:buNone/>
            </a:pPr>
            <a:r>
              <a:t/>
            </a:r>
            <a:endParaRPr sz="1800">
              <a:latin typeface="Roboto"/>
              <a:ea typeface="Roboto"/>
              <a:cs typeface="Roboto"/>
              <a:sym typeface="Roboto"/>
            </a:endParaRPr>
          </a:p>
        </p:txBody>
      </p:sp>
      <p:sp>
        <p:nvSpPr>
          <p:cNvPr id="125" name="Google Shape;125;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1"/>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Current software : MDC_Generation</a:t>
            </a:r>
            <a:endParaRPr/>
          </a:p>
        </p:txBody>
      </p:sp>
      <p:sp>
        <p:nvSpPr>
          <p:cNvPr id="131" name="Google Shape;131;p21"/>
          <p:cNvSpPr txBox="1"/>
          <p:nvPr/>
        </p:nvSpPr>
        <p:spPr>
          <a:xfrm>
            <a:off x="311700" y="4521400"/>
            <a:ext cx="7979400" cy="460500"/>
          </a:xfrm>
          <a:prstGeom prst="rect">
            <a:avLst/>
          </a:prstGeom>
          <a:noFill/>
          <a:ln>
            <a:noFill/>
          </a:ln>
        </p:spPr>
        <p:txBody>
          <a:bodyPr anchorCtr="0" anchor="ctr" bIns="91425" lIns="91425" spcFirstLastPara="1" rIns="91425" wrap="square" tIns="91425">
            <a:normAutofit/>
          </a:bodyPr>
          <a:lstStyle/>
          <a:p>
            <a:pPr indent="0" lvl="0" marL="0" rtl="0" algn="l">
              <a:spcBef>
                <a:spcPts val="0"/>
              </a:spcBef>
              <a:spcAft>
                <a:spcPts val="0"/>
              </a:spcAft>
              <a:buNone/>
            </a:pPr>
            <a:r>
              <a:rPr lang="en" sz="1300">
                <a:solidFill>
                  <a:srgbClr val="FFFFFF"/>
                </a:solidFill>
                <a:latin typeface="Merriweather"/>
                <a:ea typeface="Merriweather"/>
                <a:cs typeface="Merriweather"/>
                <a:sym typeface="Merriweather"/>
              </a:rPr>
              <a:t>Previous ET MDCs </a:t>
            </a:r>
            <a:endParaRPr sz="1300">
              <a:solidFill>
                <a:srgbClr val="FFFFFF"/>
              </a:solidFill>
              <a:latin typeface="Merriweather"/>
              <a:ea typeface="Merriweather"/>
              <a:cs typeface="Merriweather"/>
              <a:sym typeface="Merriweather"/>
            </a:endParaRPr>
          </a:p>
        </p:txBody>
      </p:sp>
      <p:sp>
        <p:nvSpPr>
          <p:cNvPr id="132" name="Google Shape;132;p21"/>
          <p:cNvSpPr txBox="1"/>
          <p:nvPr/>
        </p:nvSpPr>
        <p:spPr>
          <a:xfrm>
            <a:off x="5258400" y="4521400"/>
            <a:ext cx="3032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"Mock Data Challenge for the Einstein GW Telescope",</a:t>
            </a:r>
            <a:endParaRPr sz="800"/>
          </a:p>
          <a:p>
            <a:pPr indent="0" lvl="0" marL="0" rtl="0" algn="l">
              <a:spcBef>
                <a:spcPts val="0"/>
              </a:spcBef>
              <a:spcAft>
                <a:spcPts val="0"/>
              </a:spcAft>
              <a:buNone/>
            </a:pPr>
            <a:r>
              <a:rPr lang="en" sz="800"/>
              <a:t>2012PhRvD..86I2001R</a:t>
            </a:r>
            <a:endParaRPr sz="800"/>
          </a:p>
          <a:p>
            <a:pPr indent="0" lvl="0" marL="0" rtl="0" algn="l">
              <a:spcBef>
                <a:spcPts val="0"/>
              </a:spcBef>
              <a:spcAft>
                <a:spcPts val="0"/>
              </a:spcAft>
              <a:buNone/>
            </a:pPr>
            <a:r>
              <a:t/>
            </a:r>
            <a:endParaRPr sz="800"/>
          </a:p>
        </p:txBody>
      </p:sp>
      <p:pic>
        <p:nvPicPr>
          <p:cNvPr id="133" name="Google Shape;133;p21"/>
          <p:cNvPicPr preferRelativeResize="0"/>
          <p:nvPr/>
        </p:nvPicPr>
        <p:blipFill>
          <a:blip r:embed="rId3">
            <a:alphaModFix/>
          </a:blip>
          <a:stretch>
            <a:fillRect/>
          </a:stretch>
        </p:blipFill>
        <p:spPr>
          <a:xfrm>
            <a:off x="4852450" y="1843219"/>
            <a:ext cx="3438650" cy="2605030"/>
          </a:xfrm>
          <a:prstGeom prst="rect">
            <a:avLst/>
          </a:prstGeom>
          <a:noFill/>
          <a:ln>
            <a:noFill/>
          </a:ln>
        </p:spPr>
      </p:pic>
      <p:sp>
        <p:nvSpPr>
          <p:cNvPr id="134" name="Google Shape;134;p21"/>
          <p:cNvSpPr txBox="1"/>
          <p:nvPr/>
        </p:nvSpPr>
        <p:spPr>
          <a:xfrm>
            <a:off x="0" y="635875"/>
            <a:ext cx="9144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Package used for the first ET MDCs in 2012-2015. </a:t>
            </a:r>
            <a:r>
              <a:rPr lang="en"/>
              <a:t>Monte Carlo techniques to generate time series on E1, E2, E3 and the null stream containing colored Gaussian noise and the GW waveforms from all the CBC up to z~10.</a:t>
            </a:r>
            <a:endParaRPr>
              <a:latin typeface="Roboto"/>
              <a:ea typeface="Roboto"/>
              <a:cs typeface="Roboto"/>
              <a:sym typeface="Roboto"/>
            </a:endParaRPr>
          </a:p>
        </p:txBody>
      </p:sp>
      <p:sp>
        <p:nvSpPr>
          <p:cNvPr id="135" name="Google Shape;135;p21"/>
          <p:cNvSpPr txBox="1"/>
          <p:nvPr/>
        </p:nvSpPr>
        <p:spPr>
          <a:xfrm>
            <a:off x="1117525" y="4011250"/>
            <a:ext cx="3656100" cy="3693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1200">
              <a:latin typeface="Roboto"/>
              <a:ea typeface="Roboto"/>
              <a:cs typeface="Roboto"/>
              <a:sym typeface="Roboto"/>
            </a:endParaRPr>
          </a:p>
        </p:txBody>
      </p:sp>
      <p:sp>
        <p:nvSpPr>
          <p:cNvPr id="136" name="Google Shape;136;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37" name="Google Shape;137;p21"/>
          <p:cNvPicPr preferRelativeResize="0"/>
          <p:nvPr/>
        </p:nvPicPr>
        <p:blipFill>
          <a:blip r:embed="rId4">
            <a:alphaModFix/>
          </a:blip>
          <a:stretch>
            <a:fillRect/>
          </a:stretch>
        </p:blipFill>
        <p:spPr>
          <a:xfrm>
            <a:off x="481600" y="1530350"/>
            <a:ext cx="3562675" cy="33771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3C"/>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