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400" r:id="rId2"/>
    <p:sldId id="1000" r:id="rId3"/>
    <p:sldId id="1007" r:id="rId4"/>
    <p:sldId id="1015" r:id="rId5"/>
    <p:sldId id="1016" r:id="rId6"/>
    <p:sldId id="1018" r:id="rId7"/>
    <p:sldId id="997" r:id="rId8"/>
    <p:sldId id="999" r:id="rId9"/>
    <p:sldId id="1014" r:id="rId10"/>
    <p:sldId id="1008" r:id="rId11"/>
    <p:sldId id="1009" r:id="rId12"/>
    <p:sldId id="1010" r:id="rId13"/>
    <p:sldId id="998" r:id="rId14"/>
    <p:sldId id="397" r:id="rId15"/>
    <p:sldId id="995" r:id="rId16"/>
    <p:sldId id="398" r:id="rId17"/>
    <p:sldId id="1001" r:id="rId18"/>
    <p:sldId id="1002" r:id="rId19"/>
    <p:sldId id="1004" r:id="rId20"/>
    <p:sldId id="1003" r:id="rId21"/>
    <p:sldId id="402" r:id="rId22"/>
    <p:sldId id="1013" r:id="rId23"/>
    <p:sldId id="399" r:id="rId24"/>
    <p:sldId id="257" r:id="rId25"/>
    <p:sldId id="996" r:id="rId26"/>
    <p:sldId id="1005"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62" autoAdjust="0"/>
    <p:restoredTop sz="94660"/>
  </p:normalViewPr>
  <p:slideViewPr>
    <p:cSldViewPr snapToGrid="0">
      <p:cViewPr>
        <p:scale>
          <a:sx n="97" d="100"/>
          <a:sy n="97" d="100"/>
        </p:scale>
        <p:origin x="432" y="198"/>
      </p:cViewPr>
      <p:guideLst/>
    </p:cSldViewPr>
  </p:slideViewPr>
  <p:notesTextViewPr>
    <p:cViewPr>
      <p:scale>
        <a:sx n="1" d="1"/>
        <a:sy n="1" d="1"/>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A48B9-84F7-4892-AD9F-F2C7E0B0B69E}" type="datetimeFigureOut">
              <a:rPr lang="de-DE" smtClean="0"/>
              <a:t>30.05.2022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204A7D-6377-4FCC-9FB2-A192511ED922}" type="slidenum">
              <a:rPr lang="de-DE" smtClean="0"/>
              <a:t>‹Nr.›</a:t>
            </a:fld>
            <a:endParaRPr lang="de-DE"/>
          </a:p>
        </p:txBody>
      </p:sp>
    </p:spTree>
    <p:extLst>
      <p:ext uri="{BB962C8B-B14F-4D97-AF65-F5344CB8AC3E}">
        <p14:creationId xmlns:p14="http://schemas.microsoft.com/office/powerpoint/2010/main" val="2821021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sz="1200" b="0" i="0" u="none" strike="noStrike" kern="1200" baseline="0" dirty="0">
                <a:solidFill>
                  <a:schemeClr val="tx1"/>
                </a:solidFill>
                <a:latin typeface="+mn-lt"/>
                <a:ea typeface="+mn-ea"/>
                <a:cs typeface="+mn-cs"/>
              </a:rPr>
              <a:t>12th ET Symposium, CB </a:t>
            </a:r>
            <a:r>
              <a:rPr lang="de-DE" sz="1200" b="0" i="0" u="none" strike="noStrike" kern="1200" baseline="0" dirty="0" err="1">
                <a:solidFill>
                  <a:schemeClr val="tx1"/>
                </a:solidFill>
                <a:latin typeface="+mn-lt"/>
                <a:ea typeface="+mn-ea"/>
                <a:cs typeface="+mn-cs"/>
              </a:rPr>
              <a:t>meeting</a:t>
            </a:r>
            <a:br>
              <a:rPr lang="de-DE" sz="1200" b="0" i="0" u="none" strike="noStrike" kern="1200" baseline="0" dirty="0">
                <a:solidFill>
                  <a:schemeClr val="tx1"/>
                </a:solidFill>
                <a:latin typeface="+mn-lt"/>
                <a:ea typeface="+mn-ea"/>
                <a:cs typeface="+mn-cs"/>
              </a:rPr>
            </a:br>
            <a:r>
              <a:rPr lang="de-DE" sz="1200" b="0" i="0" u="none" strike="noStrike" kern="1200" baseline="0" dirty="0" err="1">
                <a:solidFill>
                  <a:schemeClr val="tx1"/>
                </a:solidFill>
                <a:latin typeface="+mn-lt"/>
                <a:ea typeface="+mn-ea"/>
                <a:cs typeface="+mn-cs"/>
              </a:rPr>
              <a:t>Június</a:t>
            </a:r>
            <a:r>
              <a:rPr lang="de-DE" sz="1200" b="0" i="0" u="none" strike="noStrike" kern="1200" baseline="0" dirty="0">
                <a:solidFill>
                  <a:schemeClr val="tx1"/>
                </a:solidFill>
                <a:latin typeface="+mn-lt"/>
                <a:ea typeface="+mn-ea"/>
                <a:cs typeface="+mn-cs"/>
              </a:rPr>
              <a:t> 8., szerda⋅11:00 – 14:00</a:t>
            </a:r>
            <a:br>
              <a:rPr lang="de-DE" sz="1200" b="0" i="0" u="none" strike="noStrike" kern="1200" baseline="0" dirty="0">
                <a:solidFill>
                  <a:schemeClr val="tx1"/>
                </a:solidFill>
                <a:latin typeface="+mn-lt"/>
                <a:ea typeface="+mn-ea"/>
                <a:cs typeface="+mn-cs"/>
              </a:rPr>
            </a:br>
            <a:r>
              <a:rPr lang="de-DE" sz="1200" b="0" i="0" u="none" strike="noStrike" kern="1200" baseline="0" dirty="0">
                <a:solidFill>
                  <a:schemeClr val="tx1"/>
                </a:solidFill>
                <a:latin typeface="+mn-lt"/>
                <a:ea typeface="+mn-ea"/>
                <a:cs typeface="+mn-cs"/>
              </a:rPr>
              <a:t>https://wigner-hu.zoom.us/j/83841809828?pwd=c29pRlRLc3N0a1NJRXUvUzNIVkdDZz09</a:t>
            </a:r>
            <a:br>
              <a:rPr lang="de-DE" sz="1200" b="0" i="0" u="none" strike="noStrike" kern="1200" baseline="0" dirty="0">
                <a:solidFill>
                  <a:schemeClr val="tx1"/>
                </a:solidFill>
                <a:latin typeface="+mn-lt"/>
                <a:ea typeface="+mn-ea"/>
                <a:cs typeface="+mn-cs"/>
              </a:rPr>
            </a:br>
            <a:r>
              <a:rPr lang="de-DE" sz="1200" b="0" i="0" u="none" strike="noStrike" kern="1200" baseline="0" dirty="0">
                <a:solidFill>
                  <a:schemeClr val="tx1"/>
                </a:solidFill>
                <a:latin typeface="+mn-lt"/>
                <a:ea typeface="+mn-ea"/>
                <a:cs typeface="+mn-cs"/>
              </a:rPr>
              <a:t>Meeting ID: 838 4180 9828</a:t>
            </a:r>
            <a:br>
              <a:rPr lang="de-DE" sz="1200" b="0" i="0" u="none" strike="noStrike" kern="1200" baseline="0" dirty="0">
                <a:solidFill>
                  <a:schemeClr val="tx1"/>
                </a:solidFill>
                <a:latin typeface="+mn-lt"/>
                <a:ea typeface="+mn-ea"/>
                <a:cs typeface="+mn-cs"/>
              </a:rPr>
            </a:br>
            <a:r>
              <a:rPr lang="de-DE" sz="1200" b="0" i="0" u="none" strike="noStrike" kern="1200" baseline="0" dirty="0" err="1">
                <a:solidFill>
                  <a:schemeClr val="tx1"/>
                </a:solidFill>
                <a:latin typeface="+mn-lt"/>
                <a:ea typeface="+mn-ea"/>
                <a:cs typeface="+mn-cs"/>
              </a:rPr>
              <a:t>Passcode</a:t>
            </a:r>
            <a:r>
              <a:rPr lang="de-DE" sz="1200" b="0" i="0" u="none" strike="noStrike" kern="1200" baseline="0" dirty="0">
                <a:solidFill>
                  <a:schemeClr val="tx1"/>
                </a:solidFill>
                <a:latin typeface="+mn-lt"/>
                <a:ea typeface="+mn-ea"/>
                <a:cs typeface="+mn-cs"/>
              </a:rPr>
              <a:t>: 240841</a:t>
            </a:r>
            <a:endParaRPr lang="en-US" dirty="0"/>
          </a:p>
        </p:txBody>
      </p:sp>
      <p:sp>
        <p:nvSpPr>
          <p:cNvPr id="4" name="Foliennummernplatzhalt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38DAFEA-9F87-478C-AF9B-0BDEABFD2E6B}"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63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I believe that distinction between project and collaboration is sane, but it is not net. Lino and Nick are chairs of the vacuum pipe workgroup of the ISB that has been transferred under the management of the Project Directorate, but they keep a crucial role of link with the collaboration. On my vision this is not impacting on their possibility to be in the CB.</a:t>
            </a:r>
          </a:p>
          <a:p>
            <a:pPr rtl="0"/>
            <a:r>
              <a:rPr lang="en-US" sz="1200" b="0" i="0" u="none" strike="noStrike" kern="1200" baseline="0" dirty="0">
                <a:solidFill>
                  <a:schemeClr val="tx1"/>
                </a:solidFill>
                <a:latin typeface="+mn-lt"/>
                <a:ea typeface="+mn-ea"/>
                <a:cs typeface="+mn-cs"/>
              </a:rPr>
              <a:t>Different is the situation for the members of the BSR. They are evaluating the scientific proposal of the collaboration and it is insane to be evaluator and evaluated at the same time. </a:t>
            </a:r>
          </a:p>
          <a:p>
            <a:pPr rtl="0"/>
            <a:r>
              <a:rPr lang="en-US" sz="1200" b="0" i="0" u="none" strike="noStrike" kern="1200" baseline="0" dirty="0">
                <a:solidFill>
                  <a:schemeClr val="tx1"/>
                </a:solidFill>
                <a:latin typeface="+mn-lt"/>
                <a:ea typeface="+mn-ea"/>
                <a:cs typeface="+mn-cs"/>
              </a:rPr>
              <a:t>Borderline is the INFRA-DEV activity. In the original idea INFRA-DEV should be a governance building activity (and then it is under the project realm) but its nature has been completely changed in the proposal and now it takes care of aspects belonging or very close to the collaboration (TDR, Computing, Site </a:t>
            </a:r>
            <a:r>
              <a:rPr lang="en-US" sz="1200" b="0" i="0" u="none" strike="noStrike" kern="1200" baseline="0" dirty="0" err="1">
                <a:solidFill>
                  <a:schemeClr val="tx1"/>
                </a:solidFill>
                <a:latin typeface="+mn-lt"/>
                <a:ea typeface="+mn-ea"/>
                <a:cs typeface="+mn-cs"/>
              </a:rPr>
              <a:t>Characterisation</a:t>
            </a:r>
            <a:r>
              <a:rPr lang="en-US" sz="1200" b="0" i="0" u="none" strike="noStrike" kern="1200" baseline="0" dirty="0">
                <a:solidFill>
                  <a:schemeClr val="tx1"/>
                </a:solidFill>
                <a:latin typeface="+mn-lt"/>
                <a:ea typeface="+mn-ea"/>
                <a:cs typeface="+mn-cs"/>
              </a:rPr>
              <a:t>, ….). I have some doubt about the coordinator of INFRA-DEV, since he reports only to the Coordinators and to the Project Directorate (see the organization of the Barcelona meeting).</a:t>
            </a:r>
          </a:p>
          <a:p>
            <a:pPr rtl="0"/>
            <a:r>
              <a:rPr lang="en-US" sz="1200" b="0" i="0" u="none" strike="noStrike" kern="1200" baseline="0" dirty="0">
                <a:solidFill>
                  <a:schemeClr val="tx1"/>
                </a:solidFill>
                <a:latin typeface="+mn-lt"/>
                <a:ea typeface="+mn-ea"/>
                <a:cs typeface="+mn-cs"/>
              </a:rPr>
              <a:t>All these point should be discussed in the first meetings of the CB and must be decided how much is the needed flexibility.</a:t>
            </a:r>
          </a:p>
          <a:p>
            <a:endParaRPr lang="de-DE" dirty="0"/>
          </a:p>
        </p:txBody>
      </p:sp>
      <p:sp>
        <p:nvSpPr>
          <p:cNvPr id="4" name="Foliennummernplatzhalter 3"/>
          <p:cNvSpPr>
            <a:spLocks noGrp="1"/>
          </p:cNvSpPr>
          <p:nvPr>
            <p:ph type="sldNum" sz="quarter" idx="5"/>
          </p:nvPr>
        </p:nvSpPr>
        <p:spPr/>
        <p:txBody>
          <a:bodyPr/>
          <a:lstStyle/>
          <a:p>
            <a:fld id="{7F204A7D-6377-4FCC-9FB2-A192511ED922}" type="slidenum">
              <a:rPr lang="de-DE" smtClean="0"/>
              <a:t>2</a:t>
            </a:fld>
            <a:endParaRPr lang="de-DE"/>
          </a:p>
        </p:txBody>
      </p:sp>
    </p:spTree>
    <p:extLst>
      <p:ext uri="{BB962C8B-B14F-4D97-AF65-F5344CB8AC3E}">
        <p14:creationId xmlns:p14="http://schemas.microsoft.com/office/powerpoint/2010/main" val="275382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BE0183CD-62D1-460E-8C41-945CF666ED15}" type="slidenum">
              <a:rPr lang="en-GB" smtClean="0"/>
              <a:t>6</a:t>
            </a:fld>
            <a:endParaRPr lang="en-GB"/>
          </a:p>
        </p:txBody>
      </p:sp>
    </p:spTree>
    <p:extLst>
      <p:ext uri="{BB962C8B-B14F-4D97-AF65-F5344CB8AC3E}">
        <p14:creationId xmlns:p14="http://schemas.microsoft.com/office/powerpoint/2010/main" val="3247271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204A7D-6377-4FCC-9FB2-A192511ED922}" type="slidenum">
              <a:rPr lang="de-DE" smtClean="0"/>
              <a:t>7</a:t>
            </a:fld>
            <a:endParaRPr lang="de-DE"/>
          </a:p>
        </p:txBody>
      </p:sp>
    </p:spTree>
    <p:extLst>
      <p:ext uri="{BB962C8B-B14F-4D97-AF65-F5344CB8AC3E}">
        <p14:creationId xmlns:p14="http://schemas.microsoft.com/office/powerpoint/2010/main" val="2091151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F204A7D-6377-4FCC-9FB2-A192511ED922}" type="slidenum">
              <a:rPr lang="de-DE" smtClean="0"/>
              <a:t>18</a:t>
            </a:fld>
            <a:endParaRPr lang="de-DE"/>
          </a:p>
        </p:txBody>
      </p:sp>
    </p:spTree>
    <p:extLst>
      <p:ext uri="{BB962C8B-B14F-4D97-AF65-F5344CB8AC3E}">
        <p14:creationId xmlns:p14="http://schemas.microsoft.com/office/powerpoint/2010/main" val="2873899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en-US" sz="1200" b="0" i="0" u="none" strike="noStrike" kern="1200" baseline="0" dirty="0">
                <a:solidFill>
                  <a:schemeClr val="tx1"/>
                </a:solidFill>
                <a:latin typeface="+mn-lt"/>
                <a:ea typeface="+mn-ea"/>
                <a:cs typeface="+mn-cs"/>
              </a:rPr>
              <a:t>I believe that distinction between project and collaboration is sane, but it is not net. Lino and Nick are chairs of the vacuum pipe workgroup of the ISB that has been transferred under the management of the Project Directorate, but they keep a crucial role of link with the collaboration. On my vision this is not impacting on their possibility to be in the CB.</a:t>
            </a:r>
          </a:p>
          <a:p>
            <a:pPr rtl="0"/>
            <a:r>
              <a:rPr lang="en-US" sz="1200" b="0" i="0" u="none" strike="noStrike" kern="1200" baseline="0" dirty="0">
                <a:solidFill>
                  <a:schemeClr val="tx1"/>
                </a:solidFill>
                <a:latin typeface="+mn-lt"/>
                <a:ea typeface="+mn-ea"/>
                <a:cs typeface="+mn-cs"/>
              </a:rPr>
              <a:t>Different is the situation for the members of the BSR. They are evaluating the scientific proposal of the collaboration and it is insane to be evaluator and evaluated at the same time. </a:t>
            </a:r>
          </a:p>
          <a:p>
            <a:pPr rtl="0"/>
            <a:r>
              <a:rPr lang="en-US" sz="1200" b="0" i="0" u="none" strike="noStrike" kern="1200" baseline="0" dirty="0">
                <a:solidFill>
                  <a:schemeClr val="tx1"/>
                </a:solidFill>
                <a:latin typeface="+mn-lt"/>
                <a:ea typeface="+mn-ea"/>
                <a:cs typeface="+mn-cs"/>
              </a:rPr>
              <a:t>Borderline is the INFRA-DEV activity. In the original idea INFRA-DEV should be a governance building activity (and then it is under the project realm) but its nature has been completely changed in the proposal and now it takes care of aspects belonging or very close to the collaboration (TDR, Computing, Site </a:t>
            </a:r>
            <a:r>
              <a:rPr lang="en-US" sz="1200" b="0" i="0" u="none" strike="noStrike" kern="1200" baseline="0" dirty="0" err="1">
                <a:solidFill>
                  <a:schemeClr val="tx1"/>
                </a:solidFill>
                <a:latin typeface="+mn-lt"/>
                <a:ea typeface="+mn-ea"/>
                <a:cs typeface="+mn-cs"/>
              </a:rPr>
              <a:t>Characterisation</a:t>
            </a:r>
            <a:r>
              <a:rPr lang="en-US" sz="1200" b="0" i="0" u="none" strike="noStrike" kern="1200" baseline="0" dirty="0">
                <a:solidFill>
                  <a:schemeClr val="tx1"/>
                </a:solidFill>
                <a:latin typeface="+mn-lt"/>
                <a:ea typeface="+mn-ea"/>
                <a:cs typeface="+mn-cs"/>
              </a:rPr>
              <a:t>, ….). I have some doubt about the coordinator of INFRA-DEV, since he reports only to the Coordinators and to the Project Directorate (see the organization of the Barcelona meeting).</a:t>
            </a:r>
          </a:p>
          <a:p>
            <a:pPr rtl="0"/>
            <a:r>
              <a:rPr lang="en-US" sz="1200" b="0" i="0" u="none" strike="noStrike" kern="1200" baseline="0" dirty="0">
                <a:solidFill>
                  <a:schemeClr val="tx1"/>
                </a:solidFill>
                <a:latin typeface="+mn-lt"/>
                <a:ea typeface="+mn-ea"/>
                <a:cs typeface="+mn-cs"/>
              </a:rPr>
              <a:t>All these point should be discussed in the first meetings of the CB and must be decided how much is the needed flexibility.</a:t>
            </a:r>
          </a:p>
          <a:p>
            <a:endParaRPr lang="de-DE" dirty="0"/>
          </a:p>
        </p:txBody>
      </p:sp>
      <p:sp>
        <p:nvSpPr>
          <p:cNvPr id="4" name="Foliennummernplatzhalter 3"/>
          <p:cNvSpPr>
            <a:spLocks noGrp="1"/>
          </p:cNvSpPr>
          <p:nvPr>
            <p:ph type="sldNum" sz="quarter" idx="5"/>
          </p:nvPr>
        </p:nvSpPr>
        <p:spPr/>
        <p:txBody>
          <a:bodyPr/>
          <a:lstStyle/>
          <a:p>
            <a:fld id="{7F204A7D-6377-4FCC-9FB2-A192511ED922}" type="slidenum">
              <a:rPr lang="de-DE" smtClean="0"/>
              <a:t>25</a:t>
            </a:fld>
            <a:endParaRPr lang="de-DE"/>
          </a:p>
        </p:txBody>
      </p:sp>
    </p:spTree>
    <p:extLst>
      <p:ext uri="{BB962C8B-B14F-4D97-AF65-F5344CB8AC3E}">
        <p14:creationId xmlns:p14="http://schemas.microsoft.com/office/powerpoint/2010/main" val="3402439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txBox="1">
            <a:spLocks noGrp="1"/>
          </p:cNvSpPr>
          <p:nvPr>
            <p:ph type="ctrTitle"/>
          </p:nvPr>
        </p:nvSpPr>
        <p:spPr>
          <a:xfrm>
            <a:off x="913922" y="2129985"/>
            <a:ext cx="10364163" cy="1470395"/>
          </a:xfrm>
        </p:spPr>
        <p:txBody>
          <a:bodyPr/>
          <a:lstStyle>
            <a:lvl1pPr>
              <a:defRPr/>
            </a:lvl1pPr>
          </a:lstStyle>
          <a:p>
            <a:pPr lvl="0"/>
            <a:r>
              <a:rPr lang="de-DE"/>
              <a:t>Titelmasterformat durch Klicken bearbeiten</a:t>
            </a:r>
          </a:p>
        </p:txBody>
      </p:sp>
      <p:sp>
        <p:nvSpPr>
          <p:cNvPr id="3" name="Untertitel 2"/>
          <p:cNvSpPr txBox="1">
            <a:spLocks noGrp="1"/>
          </p:cNvSpPr>
          <p:nvPr>
            <p:ph type="subTitle" idx="1"/>
          </p:nvPr>
        </p:nvSpPr>
        <p:spPr>
          <a:xfrm>
            <a:off x="1829755" y="3885530"/>
            <a:ext cx="8534395" cy="1752666"/>
          </a:xfrm>
        </p:spPr>
        <p:txBody>
          <a:bodyPr anchorCtr="1"/>
          <a:lstStyle>
            <a:lvl1pPr marL="0" indent="0" algn="ctr">
              <a:buNone/>
              <a:tabLst>
                <a:tab pos="829220" algn="l"/>
                <a:tab pos="1658763" algn="l"/>
                <a:tab pos="2488307" algn="l"/>
                <a:tab pos="3317851" algn="l"/>
                <a:tab pos="4147395" algn="l"/>
                <a:tab pos="4976938" algn="l"/>
                <a:tab pos="5806482" algn="l"/>
                <a:tab pos="6636026" algn="l"/>
                <a:tab pos="7465569" algn="l"/>
                <a:tab pos="8295113" algn="l"/>
                <a:tab pos="9124657" algn="l"/>
              </a:tabLst>
              <a:defRPr>
                <a:solidFill>
                  <a:srgbClr val="898989"/>
                </a:solidFill>
              </a:defRPr>
            </a:lvl1pPr>
          </a:lstStyle>
          <a:p>
            <a:pPr lvl="0"/>
            <a:r>
              <a:rPr lang="de-DE"/>
              <a:t>Formatvorlage des Untertitelmasters durch Klicken bearbeiten</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973EC88E-C8B4-448E-B84E-2762A0F04F2C}" type="slidenum">
              <a:t>‹Nr.›</a:t>
            </a:fld>
            <a:endParaRPr lang="de-DE"/>
          </a:p>
        </p:txBody>
      </p:sp>
    </p:spTree>
    <p:extLst>
      <p:ext uri="{BB962C8B-B14F-4D97-AF65-F5344CB8AC3E}">
        <p14:creationId xmlns:p14="http://schemas.microsoft.com/office/powerpoint/2010/main" val="1017467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0C315371-5C7B-4787-8FEB-67DB8BA922B2}" type="slidenum">
              <a:t>‹Nr.›</a:t>
            </a:fld>
            <a:endParaRPr lang="de-DE"/>
          </a:p>
        </p:txBody>
      </p:sp>
    </p:spTree>
    <p:extLst>
      <p:ext uri="{BB962C8B-B14F-4D97-AF65-F5344CB8AC3E}">
        <p14:creationId xmlns:p14="http://schemas.microsoft.com/office/powerpoint/2010/main" val="3056651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txBox="1">
            <a:spLocks noGrp="1"/>
          </p:cNvSpPr>
          <p:nvPr>
            <p:ph type="title" orient="vert"/>
          </p:nvPr>
        </p:nvSpPr>
        <p:spPr>
          <a:xfrm>
            <a:off x="8839685" y="273627"/>
            <a:ext cx="2741764" cy="5857091"/>
          </a:xfrm>
        </p:spPr>
        <p:txBody>
          <a:bodyPr vert="eaVert"/>
          <a:lstStyle>
            <a:lvl1pPr>
              <a:defRPr/>
            </a:lvl1pPr>
          </a:lstStyle>
          <a:p>
            <a:pPr lvl="0"/>
            <a:r>
              <a:rPr lang="de-DE"/>
              <a:t>Titelmasterformat durch Klicken bearbeiten</a:t>
            </a:r>
          </a:p>
        </p:txBody>
      </p:sp>
      <p:sp>
        <p:nvSpPr>
          <p:cNvPr id="3" name="Vertikaler Textplatzhalter 2"/>
          <p:cNvSpPr txBox="1">
            <a:spLocks noGrp="1"/>
          </p:cNvSpPr>
          <p:nvPr>
            <p:ph type="body" orient="vert" idx="1"/>
          </p:nvPr>
        </p:nvSpPr>
        <p:spPr>
          <a:xfrm>
            <a:off x="608643" y="273627"/>
            <a:ext cx="8046717" cy="5857091"/>
          </a:xfrm>
        </p:spPr>
        <p:txBody>
          <a:bodyPr vert="eaVert"/>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C00BB4C7-320E-489D-A402-86891896D332}" type="slidenum">
              <a:t>‹Nr.›</a:t>
            </a:fld>
            <a:endParaRPr lang="de-DE"/>
          </a:p>
        </p:txBody>
      </p:sp>
    </p:spTree>
    <p:extLst>
      <p:ext uri="{BB962C8B-B14F-4D97-AF65-F5344CB8AC3E}">
        <p14:creationId xmlns:p14="http://schemas.microsoft.com/office/powerpoint/2010/main" val="3645617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idx="1"/>
          </p:nvPr>
        </p:nvSpPr>
        <p:spPr/>
        <p:txBody>
          <a:bodyPr/>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3349A356-8300-4A25-9C45-1FE92C991DB1}" type="slidenum">
              <a:t>‹Nr.›</a:t>
            </a:fld>
            <a:endParaRPr lang="de-DE"/>
          </a:p>
        </p:txBody>
      </p:sp>
    </p:spTree>
    <p:extLst>
      <p:ext uri="{BB962C8B-B14F-4D97-AF65-F5344CB8AC3E}">
        <p14:creationId xmlns:p14="http://schemas.microsoft.com/office/powerpoint/2010/main" val="2531852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el 1"/>
          <p:cNvSpPr txBox="1">
            <a:spLocks noGrp="1"/>
          </p:cNvSpPr>
          <p:nvPr>
            <p:ph type="title"/>
          </p:nvPr>
        </p:nvSpPr>
        <p:spPr>
          <a:xfrm>
            <a:off x="963843" y="4406863"/>
            <a:ext cx="10362237" cy="1362381"/>
          </a:xfrm>
        </p:spPr>
        <p:txBody>
          <a:bodyPr anchor="t"/>
          <a:lstStyle>
            <a:lvl1pPr>
              <a:defRPr b="1" cap="all"/>
            </a:lvl1pPr>
          </a:lstStyle>
          <a:p>
            <a:pPr lvl="0"/>
            <a:r>
              <a:rPr lang="de-DE"/>
              <a:t>Titelmasterformat durch Klicken bearbeiten</a:t>
            </a:r>
          </a:p>
        </p:txBody>
      </p:sp>
      <p:sp>
        <p:nvSpPr>
          <p:cNvPr id="3" name="Textplatzhalter 2"/>
          <p:cNvSpPr txBox="1">
            <a:spLocks noGrp="1"/>
          </p:cNvSpPr>
          <p:nvPr>
            <p:ph type="body" idx="1"/>
          </p:nvPr>
        </p:nvSpPr>
        <p:spPr>
          <a:xfrm>
            <a:off x="963843" y="2906224"/>
            <a:ext cx="10362237" cy="1500639"/>
          </a:xfrm>
        </p:spPr>
        <p:txBody>
          <a:bodyPr anchor="b"/>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1814">
                <a:solidFill>
                  <a:srgbClr val="898989"/>
                </a:solidFill>
              </a:defRPr>
            </a:lvl1pPr>
          </a:lstStyle>
          <a:p>
            <a:pPr lvl="0"/>
            <a:r>
              <a:rPr lang="de-DE"/>
              <a:t>Textmasterformat bearbeiten</a:t>
            </a:r>
          </a:p>
        </p:txBody>
      </p:sp>
      <p:sp>
        <p:nvSpPr>
          <p:cNvPr id="4" name="Datumsplatzhalter 3"/>
          <p:cNvSpPr txBox="1">
            <a:spLocks noGrp="1"/>
          </p:cNvSpPr>
          <p:nvPr>
            <p:ph type="dt" sz="half" idx="7"/>
          </p:nvPr>
        </p:nvSpPr>
        <p:spPr/>
        <p:txBody>
          <a:bodyPr/>
          <a:lstStyle>
            <a:lvl1pPr>
              <a:defRPr/>
            </a:lvl1pPr>
          </a:lstStyle>
          <a:p>
            <a:pPr lvl="0"/>
            <a:endParaRPr lang="de-DE"/>
          </a:p>
        </p:txBody>
      </p:sp>
      <p:sp>
        <p:nvSpPr>
          <p:cNvPr id="5" name="Fußzeilenplatzhalter 4"/>
          <p:cNvSpPr txBox="1">
            <a:spLocks noGrp="1"/>
          </p:cNvSpPr>
          <p:nvPr>
            <p:ph type="ftr" sz="quarter" idx="9"/>
          </p:nvPr>
        </p:nvSpPr>
        <p:spPr/>
        <p:txBody>
          <a:bodyPr/>
          <a:lstStyle>
            <a:lvl1pPr>
              <a:defRPr/>
            </a:lvl1pPr>
          </a:lstStyle>
          <a:p>
            <a:pPr lvl="0"/>
            <a:endParaRPr lang="de-DE"/>
          </a:p>
        </p:txBody>
      </p:sp>
      <p:sp>
        <p:nvSpPr>
          <p:cNvPr id="6" name="Foliennummernplatzhalter 5"/>
          <p:cNvSpPr txBox="1">
            <a:spLocks noGrp="1"/>
          </p:cNvSpPr>
          <p:nvPr>
            <p:ph type="sldNum" sz="quarter" idx="8"/>
          </p:nvPr>
        </p:nvSpPr>
        <p:spPr/>
        <p:txBody>
          <a:bodyPr/>
          <a:lstStyle>
            <a:lvl1pPr>
              <a:defRPr/>
            </a:lvl1pPr>
          </a:lstStyle>
          <a:p>
            <a:pPr lvl="0"/>
            <a:fld id="{D8655887-9365-4415-ABDD-3C34EE0862FD}" type="slidenum">
              <a:t>‹Nr.›</a:t>
            </a:fld>
            <a:endParaRPr lang="de-DE"/>
          </a:p>
        </p:txBody>
      </p:sp>
    </p:spTree>
    <p:extLst>
      <p:ext uri="{BB962C8B-B14F-4D97-AF65-F5344CB8AC3E}">
        <p14:creationId xmlns:p14="http://schemas.microsoft.com/office/powerpoint/2010/main" val="1322935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de-DE"/>
              <a:t>Titelmasterformat durch Klicken bearbeiten</a:t>
            </a:r>
          </a:p>
        </p:txBody>
      </p:sp>
      <p:sp>
        <p:nvSpPr>
          <p:cNvPr id="3" name="Inhaltsplatzhalter 2"/>
          <p:cNvSpPr txBox="1">
            <a:spLocks noGrp="1"/>
          </p:cNvSpPr>
          <p:nvPr>
            <p:ph idx="1"/>
          </p:nvPr>
        </p:nvSpPr>
        <p:spPr>
          <a:xfrm>
            <a:off x="608645" y="1604332"/>
            <a:ext cx="5393284" cy="4526397"/>
          </a:xfrm>
        </p:spPr>
        <p:txBody>
          <a:bodyPr/>
          <a:lstStyle>
            <a:lvl1pPr>
              <a:defRPr/>
            </a:lvl1pPr>
            <a:lvl2pPr>
              <a:defRPr sz="2177"/>
            </a:lvl2pPr>
            <a:lvl3pPr>
              <a:defRPr sz="1814"/>
            </a:lvl3pPr>
            <a:lvl4pPr>
              <a:defRPr sz="1633"/>
            </a:lvl4pPr>
            <a:lvl5pPr>
              <a:defRPr sz="1633"/>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txBox="1">
            <a:spLocks noGrp="1"/>
          </p:cNvSpPr>
          <p:nvPr>
            <p:ph idx="2"/>
          </p:nvPr>
        </p:nvSpPr>
        <p:spPr>
          <a:xfrm>
            <a:off x="6186241" y="1604332"/>
            <a:ext cx="5395196" cy="4526397"/>
          </a:xfrm>
        </p:spPr>
        <p:txBody>
          <a:bodyPr/>
          <a:lstStyle>
            <a:lvl1pPr>
              <a:defRPr/>
            </a:lvl1pPr>
            <a:lvl2pPr>
              <a:defRPr sz="2177"/>
            </a:lvl2pPr>
            <a:lvl3pPr>
              <a:defRPr sz="1814"/>
            </a:lvl3pPr>
            <a:lvl4pPr>
              <a:defRPr sz="1633"/>
            </a:lvl4pPr>
            <a:lvl5pPr>
              <a:defRPr sz="1633"/>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txBox="1">
            <a:spLocks noGrp="1"/>
          </p:cNvSpPr>
          <p:nvPr>
            <p:ph type="dt" sz="half" idx="7"/>
          </p:nvPr>
        </p:nvSpPr>
        <p:spPr/>
        <p:txBody>
          <a:bodyPr/>
          <a:lstStyle>
            <a:lvl1pPr>
              <a:defRPr/>
            </a:lvl1pPr>
          </a:lstStyle>
          <a:p>
            <a:pPr lvl="0"/>
            <a:endParaRPr lang="de-DE"/>
          </a:p>
        </p:txBody>
      </p:sp>
      <p:sp>
        <p:nvSpPr>
          <p:cNvPr id="6" name="Fußzeilenplatzhalter 5"/>
          <p:cNvSpPr txBox="1">
            <a:spLocks noGrp="1"/>
          </p:cNvSpPr>
          <p:nvPr>
            <p:ph type="ftr" sz="quarter" idx="9"/>
          </p:nvPr>
        </p:nvSpPr>
        <p:spPr/>
        <p:txBody>
          <a:bodyPr/>
          <a:lstStyle>
            <a:lvl1pPr>
              <a:defRPr/>
            </a:lvl1pPr>
          </a:lstStyle>
          <a:p>
            <a:pPr lvl="0"/>
            <a:endParaRPr lang="de-DE"/>
          </a:p>
        </p:txBody>
      </p:sp>
      <p:sp>
        <p:nvSpPr>
          <p:cNvPr id="7" name="Foliennummernplatzhalter 6"/>
          <p:cNvSpPr txBox="1">
            <a:spLocks noGrp="1"/>
          </p:cNvSpPr>
          <p:nvPr>
            <p:ph type="sldNum" sz="quarter" idx="8"/>
          </p:nvPr>
        </p:nvSpPr>
        <p:spPr/>
        <p:txBody>
          <a:bodyPr/>
          <a:lstStyle>
            <a:lvl1pPr>
              <a:defRPr/>
            </a:lvl1pPr>
          </a:lstStyle>
          <a:p>
            <a:pPr lvl="0"/>
            <a:fld id="{A3987B14-12D1-48FA-8237-7AE8FBC646A6}" type="slidenum">
              <a:t>‹Nr.›</a:t>
            </a:fld>
            <a:endParaRPr lang="de-DE"/>
          </a:p>
        </p:txBody>
      </p:sp>
    </p:spTree>
    <p:extLst>
      <p:ext uri="{BB962C8B-B14F-4D97-AF65-F5344CB8AC3E}">
        <p14:creationId xmlns:p14="http://schemas.microsoft.com/office/powerpoint/2010/main" val="414135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txBox="1">
            <a:spLocks noGrp="1"/>
          </p:cNvSpPr>
          <p:nvPr>
            <p:ph type="title"/>
          </p:nvPr>
        </p:nvSpPr>
        <p:spPr>
          <a:xfrm>
            <a:off x="610557" y="275073"/>
            <a:ext cx="10972805" cy="1142043"/>
          </a:xfrm>
        </p:spPr>
        <p:txBody>
          <a:bodyPr/>
          <a:lstStyle>
            <a:lvl1pPr>
              <a:defRPr/>
            </a:lvl1pPr>
          </a:lstStyle>
          <a:p>
            <a:pPr lvl="0"/>
            <a:r>
              <a:rPr lang="de-DE"/>
              <a:t>Titelmasterformat durch Klicken bearbeiten</a:t>
            </a:r>
          </a:p>
        </p:txBody>
      </p:sp>
      <p:sp>
        <p:nvSpPr>
          <p:cNvPr id="3" name="Textplatzhalter 2"/>
          <p:cNvSpPr txBox="1">
            <a:spLocks noGrp="1"/>
          </p:cNvSpPr>
          <p:nvPr>
            <p:ph type="body" idx="1"/>
          </p:nvPr>
        </p:nvSpPr>
        <p:spPr>
          <a:xfrm>
            <a:off x="610556" y="1535196"/>
            <a:ext cx="5385597" cy="639424"/>
          </a:xfrm>
        </p:spPr>
        <p:txBody>
          <a:bodyPr anchor="b"/>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2177" b="1"/>
            </a:lvl1pPr>
          </a:lstStyle>
          <a:p>
            <a:pPr lvl="0"/>
            <a:r>
              <a:rPr lang="de-DE"/>
              <a:t>Textmasterformat bearbeiten</a:t>
            </a:r>
          </a:p>
        </p:txBody>
      </p:sp>
      <p:sp>
        <p:nvSpPr>
          <p:cNvPr id="4" name="Inhaltsplatzhalter 3"/>
          <p:cNvSpPr txBox="1">
            <a:spLocks noGrp="1"/>
          </p:cNvSpPr>
          <p:nvPr>
            <p:ph idx="2"/>
          </p:nvPr>
        </p:nvSpPr>
        <p:spPr>
          <a:xfrm>
            <a:off x="610556" y="2174631"/>
            <a:ext cx="5385597" cy="3951776"/>
          </a:xfrm>
        </p:spPr>
        <p:txBody>
          <a:bodyPr/>
          <a:lstStyle>
            <a:lvl1pPr>
              <a:defRPr sz="2177"/>
            </a:lvl1pPr>
            <a:lvl2pPr>
              <a:defRPr sz="1814"/>
            </a:lvl2pPr>
            <a:lvl3pPr>
              <a:defRPr sz="1633"/>
            </a:lvl3pPr>
            <a:lvl4pPr>
              <a:defRPr sz="1452"/>
            </a:lvl4pPr>
            <a:lvl5pPr>
              <a:defRPr sz="1452"/>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txBox="1">
            <a:spLocks noGrp="1"/>
          </p:cNvSpPr>
          <p:nvPr>
            <p:ph type="body" idx="3"/>
          </p:nvPr>
        </p:nvSpPr>
        <p:spPr>
          <a:xfrm>
            <a:off x="6193914" y="1535196"/>
            <a:ext cx="5389435" cy="639424"/>
          </a:xfrm>
        </p:spPr>
        <p:txBody>
          <a:bodyPr anchor="b"/>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2177" b="1"/>
            </a:lvl1pPr>
          </a:lstStyle>
          <a:p>
            <a:pPr lvl="0"/>
            <a:r>
              <a:rPr lang="de-DE"/>
              <a:t>Textmasterformat bearbeiten</a:t>
            </a:r>
          </a:p>
        </p:txBody>
      </p:sp>
      <p:sp>
        <p:nvSpPr>
          <p:cNvPr id="6" name="Inhaltsplatzhalter 5"/>
          <p:cNvSpPr txBox="1">
            <a:spLocks noGrp="1"/>
          </p:cNvSpPr>
          <p:nvPr>
            <p:ph idx="4"/>
          </p:nvPr>
        </p:nvSpPr>
        <p:spPr>
          <a:xfrm>
            <a:off x="6193914" y="2174631"/>
            <a:ext cx="5389435" cy="3951776"/>
          </a:xfrm>
        </p:spPr>
        <p:txBody>
          <a:bodyPr/>
          <a:lstStyle>
            <a:lvl1pPr>
              <a:defRPr sz="2177"/>
            </a:lvl1pPr>
            <a:lvl2pPr>
              <a:defRPr sz="1814"/>
            </a:lvl2pPr>
            <a:lvl3pPr>
              <a:defRPr sz="1633"/>
            </a:lvl3pPr>
            <a:lvl4pPr>
              <a:defRPr sz="1452"/>
            </a:lvl4pPr>
            <a:lvl5pPr>
              <a:defRPr sz="1452"/>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txBox="1">
            <a:spLocks noGrp="1"/>
          </p:cNvSpPr>
          <p:nvPr>
            <p:ph type="dt" sz="half" idx="7"/>
          </p:nvPr>
        </p:nvSpPr>
        <p:spPr/>
        <p:txBody>
          <a:bodyPr/>
          <a:lstStyle>
            <a:lvl1pPr>
              <a:defRPr/>
            </a:lvl1pPr>
          </a:lstStyle>
          <a:p>
            <a:pPr lvl="0"/>
            <a:endParaRPr lang="de-DE"/>
          </a:p>
        </p:txBody>
      </p:sp>
      <p:sp>
        <p:nvSpPr>
          <p:cNvPr id="8" name="Fußzeilenplatzhalter 7"/>
          <p:cNvSpPr txBox="1">
            <a:spLocks noGrp="1"/>
          </p:cNvSpPr>
          <p:nvPr>
            <p:ph type="ftr" sz="quarter" idx="9"/>
          </p:nvPr>
        </p:nvSpPr>
        <p:spPr/>
        <p:txBody>
          <a:bodyPr/>
          <a:lstStyle>
            <a:lvl1pPr>
              <a:defRPr/>
            </a:lvl1pPr>
          </a:lstStyle>
          <a:p>
            <a:pPr lvl="0"/>
            <a:endParaRPr lang="de-DE"/>
          </a:p>
        </p:txBody>
      </p:sp>
      <p:sp>
        <p:nvSpPr>
          <p:cNvPr id="9" name="Foliennummernplatzhalter 8"/>
          <p:cNvSpPr txBox="1">
            <a:spLocks noGrp="1"/>
          </p:cNvSpPr>
          <p:nvPr>
            <p:ph type="sldNum" sz="quarter" idx="8"/>
          </p:nvPr>
        </p:nvSpPr>
        <p:spPr/>
        <p:txBody>
          <a:bodyPr/>
          <a:lstStyle>
            <a:lvl1pPr>
              <a:defRPr/>
            </a:lvl1pPr>
          </a:lstStyle>
          <a:p>
            <a:pPr lvl="0"/>
            <a:fld id="{594C0D3E-A88C-4A76-A97D-DA3DF6F988EE}" type="slidenum">
              <a:t>‹Nr.›</a:t>
            </a:fld>
            <a:endParaRPr lang="de-DE"/>
          </a:p>
        </p:txBody>
      </p:sp>
    </p:spTree>
    <p:extLst>
      <p:ext uri="{BB962C8B-B14F-4D97-AF65-F5344CB8AC3E}">
        <p14:creationId xmlns:p14="http://schemas.microsoft.com/office/powerpoint/2010/main" val="2765127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D70A666C-0F95-4B17-A1BE-CAE95F6672A8}"/>
              </a:ext>
            </a:extLst>
          </p:cNvPr>
          <p:cNvSpPr/>
          <p:nvPr userDrawn="1"/>
        </p:nvSpPr>
        <p:spPr>
          <a:xfrm>
            <a:off x="-59961" y="0"/>
            <a:ext cx="9338872" cy="681001"/>
          </a:xfrm>
          <a:prstGeom prst="rect">
            <a:avLst/>
          </a:prstGeom>
          <a:solidFill>
            <a:srgbClr val="ED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txBox="1">
            <a:spLocks noGrp="1"/>
          </p:cNvSpPr>
          <p:nvPr>
            <p:ph type="title"/>
          </p:nvPr>
        </p:nvSpPr>
        <p:spPr>
          <a:xfrm>
            <a:off x="543575" y="0"/>
            <a:ext cx="10710398" cy="643929"/>
          </a:xfrm>
        </p:spPr>
        <p:txBody>
          <a:bodyPr/>
          <a:lstStyle>
            <a:lvl1pPr>
              <a:defRPr>
                <a:solidFill>
                  <a:srgbClr val="007463"/>
                </a:solidFill>
              </a:defRPr>
            </a:lvl1pPr>
          </a:lstStyle>
          <a:p>
            <a:pPr lvl="0"/>
            <a:r>
              <a:rPr lang="de-DE" dirty="0"/>
              <a:t>Titelmasterformat durch Klicken bearbeiten</a:t>
            </a:r>
          </a:p>
        </p:txBody>
      </p:sp>
      <p:sp>
        <p:nvSpPr>
          <p:cNvPr id="3" name="Datumsplatzhalter 2"/>
          <p:cNvSpPr txBox="1">
            <a:spLocks noGrp="1"/>
          </p:cNvSpPr>
          <p:nvPr>
            <p:ph type="dt" sz="half" idx="7"/>
          </p:nvPr>
        </p:nvSpPr>
        <p:spPr/>
        <p:txBody>
          <a:bodyPr/>
          <a:lstStyle>
            <a:lvl1pPr>
              <a:defRPr/>
            </a:lvl1pPr>
          </a:lstStyle>
          <a:p>
            <a:pPr lvl="0"/>
            <a:endParaRPr lang="de-DE"/>
          </a:p>
        </p:txBody>
      </p:sp>
      <p:sp>
        <p:nvSpPr>
          <p:cNvPr id="4" name="Fußzeilenplatzhalter 3"/>
          <p:cNvSpPr txBox="1">
            <a:spLocks noGrp="1"/>
          </p:cNvSpPr>
          <p:nvPr>
            <p:ph type="ftr" sz="quarter" idx="9"/>
          </p:nvPr>
        </p:nvSpPr>
        <p:spPr/>
        <p:txBody>
          <a:bodyPr/>
          <a:lstStyle>
            <a:lvl1pPr>
              <a:defRPr/>
            </a:lvl1pPr>
          </a:lstStyle>
          <a:p>
            <a:pPr lvl="0"/>
            <a:endParaRPr lang="de-DE"/>
          </a:p>
        </p:txBody>
      </p:sp>
      <p:sp>
        <p:nvSpPr>
          <p:cNvPr id="5" name="Foliennummernplatzhalter 4"/>
          <p:cNvSpPr txBox="1">
            <a:spLocks noGrp="1"/>
          </p:cNvSpPr>
          <p:nvPr>
            <p:ph type="sldNum" sz="quarter" idx="8"/>
          </p:nvPr>
        </p:nvSpPr>
        <p:spPr/>
        <p:txBody>
          <a:bodyPr/>
          <a:lstStyle>
            <a:lvl1pPr>
              <a:defRPr/>
            </a:lvl1pPr>
          </a:lstStyle>
          <a:p>
            <a:pPr lvl="0"/>
            <a:fld id="{710B8EA6-9440-4CBE-A916-9B1BC747F3F5}" type="slidenum">
              <a:t>‹Nr.›</a:t>
            </a:fld>
            <a:endParaRPr lang="de-DE"/>
          </a:p>
        </p:txBody>
      </p:sp>
      <p:grpSp>
        <p:nvGrpSpPr>
          <p:cNvPr id="6" name="Group 11">
            <a:extLst>
              <a:ext uri="{FF2B5EF4-FFF2-40B4-BE49-F238E27FC236}">
                <a16:creationId xmlns:a16="http://schemas.microsoft.com/office/drawing/2014/main" id="{2DCD3D14-0DC8-4F40-844B-DBCE935D1C6C}"/>
              </a:ext>
            </a:extLst>
          </p:cNvPr>
          <p:cNvGrpSpPr/>
          <p:nvPr userDrawn="1"/>
        </p:nvGrpSpPr>
        <p:grpSpPr>
          <a:xfrm rot="10800000">
            <a:off x="-2635172" y="681006"/>
            <a:ext cx="15177009" cy="81329"/>
            <a:chOff x="2024185" y="869307"/>
            <a:chExt cx="10366102" cy="81329"/>
          </a:xfrm>
        </p:grpSpPr>
        <p:cxnSp>
          <p:nvCxnSpPr>
            <p:cNvPr id="7" name="Gerade Verbindung 12">
              <a:extLst>
                <a:ext uri="{FF2B5EF4-FFF2-40B4-BE49-F238E27FC236}">
                  <a16:creationId xmlns:a16="http://schemas.microsoft.com/office/drawing/2014/main" id="{19618200-C8A3-480A-8D9F-42D6293915AA}"/>
                </a:ext>
              </a:extLst>
            </p:cNvPr>
            <p:cNvCxnSpPr/>
            <p:nvPr userDrawn="1"/>
          </p:nvCxnSpPr>
          <p:spPr>
            <a:xfrm>
              <a:off x="3409700" y="950636"/>
              <a:ext cx="8980587" cy="0"/>
            </a:xfrm>
            <a:prstGeom prst="line">
              <a:avLst/>
            </a:prstGeom>
            <a:ln w="25400" cap="rnd">
              <a:solidFill>
                <a:srgbClr val="007463"/>
              </a:solidFill>
            </a:ln>
          </p:spPr>
          <p:style>
            <a:lnRef idx="1">
              <a:schemeClr val="accent1"/>
            </a:lnRef>
            <a:fillRef idx="0">
              <a:schemeClr val="accent1"/>
            </a:fillRef>
            <a:effectRef idx="0">
              <a:schemeClr val="accent1"/>
            </a:effectRef>
            <a:fontRef idx="minor">
              <a:schemeClr val="tx1"/>
            </a:fontRef>
          </p:style>
        </p:cxnSp>
        <p:cxnSp>
          <p:nvCxnSpPr>
            <p:cNvPr id="8" name="Gerade Verbindung 14">
              <a:extLst>
                <a:ext uri="{FF2B5EF4-FFF2-40B4-BE49-F238E27FC236}">
                  <a16:creationId xmlns:a16="http://schemas.microsoft.com/office/drawing/2014/main" id="{E0A63536-0164-44C1-841F-6E49E3BE4493}"/>
                </a:ext>
              </a:extLst>
            </p:cNvPr>
            <p:cNvCxnSpPr/>
            <p:nvPr userDrawn="1"/>
          </p:nvCxnSpPr>
          <p:spPr>
            <a:xfrm>
              <a:off x="2024185" y="869307"/>
              <a:ext cx="10151940" cy="0"/>
            </a:xfrm>
            <a:prstGeom prst="line">
              <a:avLst/>
            </a:prstGeom>
            <a:ln w="25400" cap="rnd">
              <a:solidFill>
                <a:srgbClr val="008F7A"/>
              </a:solidFill>
            </a:ln>
          </p:spPr>
          <p:style>
            <a:lnRef idx="1">
              <a:schemeClr val="accent1"/>
            </a:lnRef>
            <a:fillRef idx="0">
              <a:schemeClr val="accent1"/>
            </a:fillRef>
            <a:effectRef idx="0">
              <a:schemeClr val="accent1"/>
            </a:effectRef>
            <a:fontRef idx="minor">
              <a:schemeClr val="tx1"/>
            </a:fontRef>
          </p:style>
        </p:cxnSp>
      </p:grpSp>
      <p:pic>
        <p:nvPicPr>
          <p:cNvPr id="9" name="Immagine 1">
            <a:extLst>
              <a:ext uri="{FF2B5EF4-FFF2-40B4-BE49-F238E27FC236}">
                <a16:creationId xmlns:a16="http://schemas.microsoft.com/office/drawing/2014/main" id="{7B5DDB38-EA11-43DD-869D-4C715E8C02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13663" y="-26026"/>
            <a:ext cx="2995453" cy="812033"/>
          </a:xfrm>
          <a:prstGeom prst="rect">
            <a:avLst/>
          </a:prstGeom>
        </p:spPr>
      </p:pic>
    </p:spTree>
    <p:extLst>
      <p:ext uri="{BB962C8B-B14F-4D97-AF65-F5344CB8AC3E}">
        <p14:creationId xmlns:p14="http://schemas.microsoft.com/office/powerpoint/2010/main" val="198827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txBox="1">
            <a:spLocks noGrp="1"/>
          </p:cNvSpPr>
          <p:nvPr>
            <p:ph type="dt" sz="half" idx="7"/>
          </p:nvPr>
        </p:nvSpPr>
        <p:spPr/>
        <p:txBody>
          <a:bodyPr/>
          <a:lstStyle>
            <a:lvl1pPr>
              <a:defRPr/>
            </a:lvl1pPr>
          </a:lstStyle>
          <a:p>
            <a:pPr lvl="0"/>
            <a:endParaRPr lang="de-DE"/>
          </a:p>
        </p:txBody>
      </p:sp>
      <p:sp>
        <p:nvSpPr>
          <p:cNvPr id="3" name="Fußzeilenplatzhalter 2"/>
          <p:cNvSpPr txBox="1">
            <a:spLocks noGrp="1"/>
          </p:cNvSpPr>
          <p:nvPr>
            <p:ph type="ftr" sz="quarter" idx="9"/>
          </p:nvPr>
        </p:nvSpPr>
        <p:spPr/>
        <p:txBody>
          <a:bodyPr/>
          <a:lstStyle>
            <a:lvl1pPr>
              <a:defRPr/>
            </a:lvl1pPr>
          </a:lstStyle>
          <a:p>
            <a:pPr lvl="0"/>
            <a:endParaRPr lang="de-DE"/>
          </a:p>
        </p:txBody>
      </p:sp>
      <p:sp>
        <p:nvSpPr>
          <p:cNvPr id="4" name="Foliennummernplatzhalter 3"/>
          <p:cNvSpPr txBox="1">
            <a:spLocks noGrp="1"/>
          </p:cNvSpPr>
          <p:nvPr>
            <p:ph type="sldNum" sz="quarter" idx="8"/>
          </p:nvPr>
        </p:nvSpPr>
        <p:spPr/>
        <p:txBody>
          <a:bodyPr/>
          <a:lstStyle>
            <a:lvl1pPr>
              <a:defRPr/>
            </a:lvl1pPr>
          </a:lstStyle>
          <a:p>
            <a:pPr lvl="0"/>
            <a:fld id="{E98922F6-C5C2-4EEE-9AC4-3973278DF3C3}" type="slidenum">
              <a:t>‹Nr.›</a:t>
            </a:fld>
            <a:endParaRPr lang="de-DE"/>
          </a:p>
        </p:txBody>
      </p:sp>
    </p:spTree>
    <p:extLst>
      <p:ext uri="{BB962C8B-B14F-4D97-AF65-F5344CB8AC3E}">
        <p14:creationId xmlns:p14="http://schemas.microsoft.com/office/powerpoint/2010/main" val="217723031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610556" y="273629"/>
            <a:ext cx="4010884" cy="1160765"/>
          </a:xfrm>
        </p:spPr>
        <p:txBody>
          <a:bodyPr anchor="b"/>
          <a:lstStyle>
            <a:lvl1pPr>
              <a:defRPr sz="1814" b="1"/>
            </a:lvl1pPr>
          </a:lstStyle>
          <a:p>
            <a:pPr lvl="0"/>
            <a:r>
              <a:rPr lang="de-DE"/>
              <a:t>Titelmasterformat durch Klicken bearbeiten</a:t>
            </a:r>
          </a:p>
        </p:txBody>
      </p:sp>
      <p:sp>
        <p:nvSpPr>
          <p:cNvPr id="3" name="Inhaltsplatzhalter 2"/>
          <p:cNvSpPr txBox="1">
            <a:spLocks noGrp="1"/>
          </p:cNvSpPr>
          <p:nvPr>
            <p:ph idx="1"/>
          </p:nvPr>
        </p:nvSpPr>
        <p:spPr>
          <a:xfrm>
            <a:off x="4767355" y="273627"/>
            <a:ext cx="6815994" cy="5852778"/>
          </a:xfrm>
        </p:spPr>
        <p:txBody>
          <a:bodyPr/>
          <a:lstStyle>
            <a:lvl1pPr>
              <a:defRPr sz="2903"/>
            </a:lvl1pPr>
            <a:lvl2pPr>
              <a:defRPr/>
            </a:lvl2pPr>
            <a:lvl3pPr>
              <a:defRPr sz="2177"/>
            </a:lvl3pPr>
            <a:lvl4pPr>
              <a:defRPr sz="1814"/>
            </a:lvl4pPr>
            <a:lvl5pPr>
              <a:defRPr sz="1814"/>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txBox="1">
            <a:spLocks noGrp="1"/>
          </p:cNvSpPr>
          <p:nvPr>
            <p:ph type="body" idx="2"/>
          </p:nvPr>
        </p:nvSpPr>
        <p:spPr>
          <a:xfrm>
            <a:off x="610556" y="1434394"/>
            <a:ext cx="4010884" cy="4692013"/>
          </a:xfrm>
        </p:spPr>
        <p:txBody>
          <a:bodyPr/>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1270"/>
            </a:lvl1pPr>
          </a:lstStyle>
          <a:p>
            <a:pPr lvl="0"/>
            <a:r>
              <a:rPr lang="de-DE"/>
              <a:t>Textmasterformat bearbeiten</a:t>
            </a:r>
          </a:p>
        </p:txBody>
      </p:sp>
      <p:sp>
        <p:nvSpPr>
          <p:cNvPr id="5" name="Datumsplatzhalter 4"/>
          <p:cNvSpPr txBox="1">
            <a:spLocks noGrp="1"/>
          </p:cNvSpPr>
          <p:nvPr>
            <p:ph type="dt" sz="half" idx="7"/>
          </p:nvPr>
        </p:nvSpPr>
        <p:spPr/>
        <p:txBody>
          <a:bodyPr/>
          <a:lstStyle>
            <a:lvl1pPr>
              <a:defRPr/>
            </a:lvl1pPr>
          </a:lstStyle>
          <a:p>
            <a:pPr lvl="0"/>
            <a:endParaRPr lang="de-DE"/>
          </a:p>
        </p:txBody>
      </p:sp>
      <p:sp>
        <p:nvSpPr>
          <p:cNvPr id="6" name="Fußzeilenplatzhalter 5"/>
          <p:cNvSpPr txBox="1">
            <a:spLocks noGrp="1"/>
          </p:cNvSpPr>
          <p:nvPr>
            <p:ph type="ftr" sz="quarter" idx="9"/>
          </p:nvPr>
        </p:nvSpPr>
        <p:spPr/>
        <p:txBody>
          <a:bodyPr/>
          <a:lstStyle>
            <a:lvl1pPr>
              <a:defRPr/>
            </a:lvl1pPr>
          </a:lstStyle>
          <a:p>
            <a:pPr lvl="0"/>
            <a:endParaRPr lang="de-DE"/>
          </a:p>
        </p:txBody>
      </p:sp>
      <p:sp>
        <p:nvSpPr>
          <p:cNvPr id="7" name="Foliennummernplatzhalter 6"/>
          <p:cNvSpPr txBox="1">
            <a:spLocks noGrp="1"/>
          </p:cNvSpPr>
          <p:nvPr>
            <p:ph type="sldNum" sz="quarter" idx="8"/>
          </p:nvPr>
        </p:nvSpPr>
        <p:spPr/>
        <p:txBody>
          <a:bodyPr/>
          <a:lstStyle>
            <a:lvl1pPr>
              <a:defRPr/>
            </a:lvl1pPr>
          </a:lstStyle>
          <a:p>
            <a:pPr lvl="0"/>
            <a:fld id="{B950E7B3-361A-40FA-8190-CA044C2027B1}" type="slidenum">
              <a:t>‹Nr.›</a:t>
            </a:fld>
            <a:endParaRPr lang="de-DE"/>
          </a:p>
        </p:txBody>
      </p:sp>
    </p:spTree>
    <p:extLst>
      <p:ext uri="{BB962C8B-B14F-4D97-AF65-F5344CB8AC3E}">
        <p14:creationId xmlns:p14="http://schemas.microsoft.com/office/powerpoint/2010/main" val="3464640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2390403" y="4800027"/>
            <a:ext cx="7315195" cy="567421"/>
          </a:xfrm>
        </p:spPr>
        <p:txBody>
          <a:bodyPr anchor="b"/>
          <a:lstStyle>
            <a:lvl1pPr>
              <a:defRPr sz="1814" b="1"/>
            </a:lvl1pPr>
          </a:lstStyle>
          <a:p>
            <a:pPr lvl="0"/>
            <a:r>
              <a:rPr lang="de-DE"/>
              <a:t>Titelmasterformat durch Klicken bearbeiten</a:t>
            </a:r>
          </a:p>
        </p:txBody>
      </p:sp>
      <p:sp>
        <p:nvSpPr>
          <p:cNvPr id="3" name="Bildplatzhalter 2"/>
          <p:cNvSpPr txBox="1">
            <a:spLocks noGrp="1"/>
          </p:cNvSpPr>
          <p:nvPr>
            <p:ph type="pic" idx="1"/>
          </p:nvPr>
        </p:nvSpPr>
        <p:spPr>
          <a:xfrm>
            <a:off x="2390403" y="612068"/>
            <a:ext cx="7315195" cy="4115956"/>
          </a:xfrm>
        </p:spPr>
        <p:txBody>
          <a:bodyPr/>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2903"/>
            </a:lvl1pPr>
          </a:lstStyle>
          <a:p>
            <a:pPr lvl="0"/>
            <a:endParaRPr lang="de-DE"/>
          </a:p>
        </p:txBody>
      </p:sp>
      <p:sp>
        <p:nvSpPr>
          <p:cNvPr id="4" name="Textplatzhalter 3"/>
          <p:cNvSpPr txBox="1">
            <a:spLocks noGrp="1"/>
          </p:cNvSpPr>
          <p:nvPr>
            <p:ph type="body" idx="2"/>
          </p:nvPr>
        </p:nvSpPr>
        <p:spPr>
          <a:xfrm>
            <a:off x="2390403" y="5367447"/>
            <a:ext cx="7315195" cy="805048"/>
          </a:xfrm>
        </p:spPr>
        <p:txBody>
          <a:bodyPr/>
          <a:lstStyle>
            <a:lvl1pPr marL="0" indent="0">
              <a:buNone/>
              <a:tabLst>
                <a:tab pos="829220" algn="l"/>
                <a:tab pos="1658763" algn="l"/>
                <a:tab pos="2488307" algn="l"/>
                <a:tab pos="3317851" algn="l"/>
                <a:tab pos="4147395" algn="l"/>
                <a:tab pos="4976938" algn="l"/>
                <a:tab pos="5806482" algn="l"/>
                <a:tab pos="6636026" algn="l"/>
                <a:tab pos="7465569" algn="l"/>
                <a:tab pos="8295113" algn="l"/>
                <a:tab pos="9124657" algn="l"/>
              </a:tabLst>
              <a:defRPr sz="1270"/>
            </a:lvl1pPr>
          </a:lstStyle>
          <a:p>
            <a:pPr lvl="0"/>
            <a:r>
              <a:rPr lang="de-DE"/>
              <a:t>Textmasterformat bearbeiten</a:t>
            </a:r>
          </a:p>
        </p:txBody>
      </p:sp>
      <p:sp>
        <p:nvSpPr>
          <p:cNvPr id="5" name="Datumsplatzhalter 4"/>
          <p:cNvSpPr txBox="1">
            <a:spLocks noGrp="1"/>
          </p:cNvSpPr>
          <p:nvPr>
            <p:ph type="dt" sz="half" idx="7"/>
          </p:nvPr>
        </p:nvSpPr>
        <p:spPr/>
        <p:txBody>
          <a:bodyPr/>
          <a:lstStyle>
            <a:lvl1pPr>
              <a:defRPr/>
            </a:lvl1pPr>
          </a:lstStyle>
          <a:p>
            <a:pPr lvl="0"/>
            <a:endParaRPr lang="de-DE"/>
          </a:p>
        </p:txBody>
      </p:sp>
      <p:sp>
        <p:nvSpPr>
          <p:cNvPr id="6" name="Fußzeilenplatzhalter 5"/>
          <p:cNvSpPr txBox="1">
            <a:spLocks noGrp="1"/>
          </p:cNvSpPr>
          <p:nvPr>
            <p:ph type="ftr" sz="quarter" idx="9"/>
          </p:nvPr>
        </p:nvSpPr>
        <p:spPr/>
        <p:txBody>
          <a:bodyPr/>
          <a:lstStyle>
            <a:lvl1pPr>
              <a:defRPr/>
            </a:lvl1pPr>
          </a:lstStyle>
          <a:p>
            <a:pPr lvl="0"/>
            <a:endParaRPr lang="de-DE"/>
          </a:p>
        </p:txBody>
      </p:sp>
      <p:sp>
        <p:nvSpPr>
          <p:cNvPr id="7" name="Foliennummernplatzhalter 6"/>
          <p:cNvSpPr txBox="1">
            <a:spLocks noGrp="1"/>
          </p:cNvSpPr>
          <p:nvPr>
            <p:ph type="sldNum" sz="quarter" idx="8"/>
          </p:nvPr>
        </p:nvSpPr>
        <p:spPr/>
        <p:txBody>
          <a:bodyPr/>
          <a:lstStyle>
            <a:lvl1pPr>
              <a:defRPr/>
            </a:lvl1pPr>
          </a:lstStyle>
          <a:p>
            <a:pPr lvl="0"/>
            <a:fld id="{02CC2C19-3679-4BAD-A63B-7F82097CE9A4}" type="slidenum">
              <a:t>‹Nr.›</a:t>
            </a:fld>
            <a:endParaRPr lang="de-DE"/>
          </a:p>
        </p:txBody>
      </p:sp>
    </p:spTree>
    <p:extLst>
      <p:ext uri="{BB962C8B-B14F-4D97-AF65-F5344CB8AC3E}">
        <p14:creationId xmlns:p14="http://schemas.microsoft.com/office/powerpoint/2010/main" val="3723329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platzhalter 1"/>
          <p:cNvSpPr txBox="1">
            <a:spLocks noGrp="1"/>
          </p:cNvSpPr>
          <p:nvPr>
            <p:ph type="title"/>
          </p:nvPr>
        </p:nvSpPr>
        <p:spPr>
          <a:xfrm>
            <a:off x="609560" y="273355"/>
            <a:ext cx="10971688" cy="1145004"/>
          </a:xfrm>
          <a:prstGeom prst="rect">
            <a:avLst/>
          </a:prstGeom>
          <a:noFill/>
          <a:ln>
            <a:noFill/>
          </a:ln>
        </p:spPr>
        <p:txBody>
          <a:bodyPr vert="horz" wrap="square" lIns="0" tIns="0" rIns="0" bIns="0" anchor="ctr" anchorCtr="0" compatLnSpc="1"/>
          <a:lstStyle/>
          <a:p>
            <a:pPr lvl="0"/>
            <a:r>
              <a:rPr lang="de-DE"/>
              <a:t>Klicken Sie, um das Format des Titeltextes zu bearbeiten</a:t>
            </a:r>
          </a:p>
        </p:txBody>
      </p:sp>
      <p:sp>
        <p:nvSpPr>
          <p:cNvPr id="3" name="Textplatzhalter 2"/>
          <p:cNvSpPr txBox="1">
            <a:spLocks noGrp="1"/>
          </p:cNvSpPr>
          <p:nvPr>
            <p:ph type="body" idx="1"/>
          </p:nvPr>
        </p:nvSpPr>
        <p:spPr>
          <a:xfrm>
            <a:off x="609560" y="1604844"/>
            <a:ext cx="10971688" cy="4526148"/>
          </a:xfrm>
          <a:prstGeom prst="rect">
            <a:avLst/>
          </a:prstGeom>
          <a:noFill/>
          <a:ln>
            <a:noFill/>
          </a:ln>
        </p:spPr>
        <p:txBody>
          <a:bodyPr vert="horz" wrap="square" lIns="0" tIns="0" rIns="0" bIns="0" anchor="t" anchorCtr="0" compatLnSpc="1"/>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txBox="1">
            <a:spLocks noGrp="1"/>
          </p:cNvSpPr>
          <p:nvPr>
            <p:ph type="dt" sz="half" idx="2"/>
          </p:nvPr>
        </p:nvSpPr>
        <p:spPr>
          <a:xfrm>
            <a:off x="609560" y="6247908"/>
            <a:ext cx="2840123" cy="472897"/>
          </a:xfrm>
          <a:prstGeom prst="rect">
            <a:avLst/>
          </a:prstGeom>
          <a:noFill/>
          <a:ln>
            <a:noFill/>
          </a:ln>
        </p:spPr>
        <p:txBody>
          <a:bodyPr vert="horz" wrap="square" lIns="0" tIns="0" rIns="0" bIns="0" anchor="t" anchorCtr="0" compatLnSpc="1"/>
          <a:lstStyle>
            <a:lvl1pPr marL="0" marR="0" lvl="0" indent="0" algn="l" defTabSz="829544" rtl="0" fontAlgn="auto" hangingPunct="0">
              <a:lnSpc>
                <a:spcPct val="100000"/>
              </a:lnSpc>
              <a:spcBef>
                <a:spcPts val="0"/>
              </a:spcBef>
              <a:spcAft>
                <a:spcPts val="0"/>
              </a:spcAft>
              <a:buNone/>
              <a:tabLst/>
              <a:defRPr lang="de-DE" sz="1270" b="0" i="0" u="none" strike="noStrike" kern="1200" cap="none" spc="0" baseline="0">
                <a:solidFill>
                  <a:srgbClr val="000000"/>
                </a:solidFill>
                <a:uFillTx/>
                <a:latin typeface="Nimbus Roman No9 L" pitchFamily="18"/>
                <a:ea typeface="Nimbus Sans L" pitchFamily="2"/>
                <a:cs typeface="Lucidasans" pitchFamily="2"/>
              </a:defRPr>
            </a:lvl1pPr>
          </a:lstStyle>
          <a:p>
            <a:pPr lvl="0"/>
            <a:endParaRPr lang="de-DE"/>
          </a:p>
        </p:txBody>
      </p:sp>
      <p:sp>
        <p:nvSpPr>
          <p:cNvPr id="5" name="Fußzeilenplatzhalter 4"/>
          <p:cNvSpPr txBox="1">
            <a:spLocks noGrp="1"/>
          </p:cNvSpPr>
          <p:nvPr>
            <p:ph type="ftr" sz="quarter" idx="3"/>
          </p:nvPr>
        </p:nvSpPr>
        <p:spPr>
          <a:xfrm>
            <a:off x="4169407" y="6247908"/>
            <a:ext cx="3864183" cy="472897"/>
          </a:xfrm>
          <a:prstGeom prst="rect">
            <a:avLst/>
          </a:prstGeom>
          <a:noFill/>
          <a:ln>
            <a:noFill/>
          </a:ln>
        </p:spPr>
        <p:txBody>
          <a:bodyPr vert="horz" wrap="square" lIns="0" tIns="0" rIns="0" bIns="0" anchor="t" anchorCtr="1" compatLnSpc="1"/>
          <a:lstStyle>
            <a:lvl1pPr marL="0" marR="0" lvl="0" indent="0" algn="ctr" defTabSz="829544" rtl="0" fontAlgn="auto" hangingPunct="0">
              <a:lnSpc>
                <a:spcPct val="100000"/>
              </a:lnSpc>
              <a:spcBef>
                <a:spcPts val="0"/>
              </a:spcBef>
              <a:spcAft>
                <a:spcPts val="0"/>
              </a:spcAft>
              <a:buNone/>
              <a:tabLst/>
              <a:defRPr lang="de-DE" sz="1270" b="0" i="0" u="none" strike="noStrike" kern="1200" cap="none" spc="0" baseline="0">
                <a:solidFill>
                  <a:srgbClr val="000000"/>
                </a:solidFill>
                <a:uFillTx/>
                <a:latin typeface="Nimbus Roman No9 L" pitchFamily="18"/>
                <a:ea typeface="Nimbus Sans L" pitchFamily="2"/>
                <a:cs typeface="Lucidasans" pitchFamily="2"/>
              </a:defRPr>
            </a:lvl1pPr>
          </a:lstStyle>
          <a:p>
            <a:pPr lvl="0"/>
            <a:endParaRPr lang="de-DE"/>
          </a:p>
        </p:txBody>
      </p:sp>
      <p:sp>
        <p:nvSpPr>
          <p:cNvPr id="6" name="Foliennummernplatzhalter 5"/>
          <p:cNvSpPr txBox="1">
            <a:spLocks noGrp="1"/>
          </p:cNvSpPr>
          <p:nvPr>
            <p:ph type="sldNum" sz="quarter" idx="4"/>
          </p:nvPr>
        </p:nvSpPr>
        <p:spPr>
          <a:xfrm>
            <a:off x="8740683" y="6247908"/>
            <a:ext cx="2840123" cy="472897"/>
          </a:xfrm>
          <a:prstGeom prst="rect">
            <a:avLst/>
          </a:prstGeom>
          <a:noFill/>
          <a:ln>
            <a:noFill/>
          </a:ln>
        </p:spPr>
        <p:txBody>
          <a:bodyPr vert="horz" wrap="square" lIns="0" tIns="0" rIns="0" bIns="0" anchor="t" anchorCtr="0" compatLnSpc="1"/>
          <a:lstStyle>
            <a:lvl1pPr marL="0" marR="0" lvl="0" indent="0" algn="r" defTabSz="829544" rtl="0" fontAlgn="auto" hangingPunct="0">
              <a:lnSpc>
                <a:spcPct val="100000"/>
              </a:lnSpc>
              <a:spcBef>
                <a:spcPts val="0"/>
              </a:spcBef>
              <a:spcAft>
                <a:spcPts val="0"/>
              </a:spcAft>
              <a:buNone/>
              <a:tabLst/>
              <a:defRPr lang="de-DE" sz="1270" b="0" i="0" u="none" strike="noStrike" kern="1200" cap="none" spc="0" baseline="0">
                <a:solidFill>
                  <a:srgbClr val="000000"/>
                </a:solidFill>
                <a:uFillTx/>
                <a:latin typeface="Nimbus Roman No9 L" pitchFamily="18"/>
                <a:ea typeface="Nimbus Sans L" pitchFamily="2"/>
                <a:cs typeface="Lucidasans" pitchFamily="2"/>
              </a:defRPr>
            </a:lvl1pPr>
          </a:lstStyle>
          <a:p>
            <a:pPr lvl="0"/>
            <a:fld id="{375D5F3B-E643-4C46-882D-A3F3883096C9}" type="slidenum">
              <a:t>‹Nr.›</a:t>
            </a:fld>
            <a:endParaRPr lang="de-DE"/>
          </a:p>
        </p:txBody>
      </p:sp>
    </p:spTree>
    <p:extLst>
      <p:ext uri="{BB962C8B-B14F-4D97-AF65-F5344CB8AC3E}">
        <p14:creationId xmlns:p14="http://schemas.microsoft.com/office/powerpoint/2010/main" val="110043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829544" rtl="0" fontAlgn="auto" hangingPunct="1">
        <a:lnSpc>
          <a:spcPct val="107000"/>
        </a:lnSpc>
        <a:spcBef>
          <a:spcPts val="0"/>
        </a:spcBef>
        <a:spcAft>
          <a:spcPts val="0"/>
        </a:spcAft>
        <a:buNone/>
        <a:tabLst>
          <a:tab pos="0" algn="l"/>
          <a:tab pos="829544" algn="l"/>
          <a:tab pos="1659087" algn="l"/>
          <a:tab pos="2488631" algn="l"/>
          <a:tab pos="3318175" algn="l"/>
          <a:tab pos="4147718" algn="l"/>
          <a:tab pos="4977262" algn="l"/>
          <a:tab pos="5806806" algn="l"/>
          <a:tab pos="6636349" algn="l"/>
          <a:tab pos="7465893" algn="l"/>
          <a:tab pos="8295437" algn="l"/>
          <a:tab pos="9124980" algn="l"/>
        </a:tabLst>
        <a:defRPr lang="de-DE" sz="3629" b="0" i="0" u="none" strike="noStrike" kern="0" cap="none" spc="0" baseline="0">
          <a:solidFill>
            <a:srgbClr val="008000"/>
          </a:solidFill>
          <a:uFillTx/>
          <a:latin typeface="Nimbus Sans L" pitchFamily="34"/>
          <a:ea typeface="Gothic" pitchFamily="2"/>
          <a:cs typeface="Lucidasans" pitchFamily="2"/>
        </a:defRPr>
      </a:lvl1pPr>
    </p:titleStyle>
    <p:bodyStyle>
      <a:lvl1pPr marL="310913" marR="0" lvl="0" indent="-310913" algn="l" defTabSz="829544" rtl="0" fontAlgn="auto" hangingPunct="1">
        <a:lnSpc>
          <a:spcPct val="100000"/>
        </a:lnSpc>
        <a:spcBef>
          <a:spcPts val="1266"/>
        </a:spcBef>
        <a:spcAft>
          <a:spcPts val="0"/>
        </a:spcAft>
        <a:buSzPts val="1178"/>
        <a:buBlip>
          <a:blip r:embed="rId13"/>
        </a:buBlip>
        <a:tabLst>
          <a:tab pos="829212" algn="l"/>
          <a:tab pos="1658755" algn="l"/>
          <a:tab pos="2488299" algn="l"/>
          <a:tab pos="3317843" algn="l"/>
          <a:tab pos="4147386" algn="l"/>
          <a:tab pos="4976930" algn="l"/>
          <a:tab pos="5806474" algn="l"/>
          <a:tab pos="6636017" algn="l"/>
          <a:tab pos="7465561" algn="l"/>
          <a:tab pos="8295105" algn="l"/>
          <a:tab pos="9124648" algn="l"/>
        </a:tabLst>
        <a:defRPr lang="de-DE" sz="2540" b="0" i="0" u="none" strike="noStrike" kern="0" cap="none" spc="0" baseline="0">
          <a:solidFill>
            <a:srgbClr val="000000"/>
          </a:solidFill>
          <a:uFillTx/>
          <a:latin typeface="Nimbus Sans L" pitchFamily="34"/>
          <a:ea typeface="Gothic" pitchFamily="2"/>
          <a:cs typeface="Lucidasans" pitchFamily="2"/>
        </a:defRPr>
      </a:lvl1pPr>
      <a:lvl2pPr marL="673755" marR="0" lvl="1" indent="-258983" algn="l" defTabSz="829544" rtl="0" fontAlgn="auto" hangingPunct="1">
        <a:lnSpc>
          <a:spcPct val="118000"/>
        </a:lnSpc>
        <a:spcBef>
          <a:spcPts val="1266"/>
        </a:spcBef>
        <a:spcAft>
          <a:spcPts val="0"/>
        </a:spcAft>
        <a:buSzPts val="1178"/>
        <a:buBlip>
          <a:blip r:embed="rId13"/>
        </a:buBlip>
        <a:tabLst>
          <a:tab pos="829211" algn="l"/>
          <a:tab pos="1658754" algn="l"/>
          <a:tab pos="2488298" algn="l"/>
          <a:tab pos="3317842" algn="l"/>
          <a:tab pos="4147385" algn="l"/>
          <a:tab pos="4976929" algn="l"/>
          <a:tab pos="5806473" algn="l"/>
          <a:tab pos="6636016" algn="l"/>
          <a:tab pos="7465560" algn="l"/>
          <a:tab pos="8295104" algn="l"/>
          <a:tab pos="9124648" algn="l"/>
        </a:tabLst>
        <a:defRPr lang="de-DE" sz="2540" b="0" i="0" u="none" strike="noStrike" kern="0" cap="none" spc="0" baseline="0">
          <a:solidFill>
            <a:srgbClr val="000000"/>
          </a:solidFill>
          <a:uFillTx/>
          <a:latin typeface="Nimbus Sans L" pitchFamily="34"/>
          <a:ea typeface="Gothic" pitchFamily="2"/>
          <a:cs typeface="Lucidasans" pitchFamily="2"/>
        </a:defRPr>
      </a:lvl2pPr>
      <a:lvl3pPr marL="1036930" marR="0" lvl="2" indent="-207386" algn="l" defTabSz="829544" rtl="0" fontAlgn="auto" hangingPunct="1">
        <a:lnSpc>
          <a:spcPct val="118000"/>
        </a:lnSpc>
        <a:spcBef>
          <a:spcPts val="1266"/>
        </a:spcBef>
        <a:spcAft>
          <a:spcPts val="0"/>
        </a:spcAft>
        <a:buSzPts val="1178"/>
        <a:buBlip>
          <a:blip r:embed="rId13"/>
        </a:buBlip>
        <a:tabLst>
          <a:tab pos="1659087" algn="l"/>
          <a:tab pos="2488631" algn="l"/>
          <a:tab pos="3318175" algn="l"/>
          <a:tab pos="4147718" algn="l"/>
          <a:tab pos="4977262" algn="l"/>
          <a:tab pos="5806806" algn="l"/>
          <a:tab pos="6636349" algn="l"/>
          <a:tab pos="7465893" algn="l"/>
          <a:tab pos="8295437" algn="l"/>
          <a:tab pos="9124980" algn="l"/>
        </a:tabLst>
        <a:defRPr lang="de-DE" sz="2540" b="0" i="0" u="none" strike="noStrike" kern="0" cap="none" spc="0" baseline="0">
          <a:solidFill>
            <a:srgbClr val="000000"/>
          </a:solidFill>
          <a:uFillTx/>
          <a:latin typeface="Nimbus Sans L" pitchFamily="34"/>
          <a:ea typeface="Gothic" pitchFamily="2"/>
          <a:cs typeface="Lucidasans" pitchFamily="2"/>
        </a:defRPr>
      </a:lvl3pPr>
      <a:lvl4pPr marL="1451701" marR="0" lvl="3" indent="-207386" algn="l" defTabSz="829544" rtl="0" fontAlgn="auto" hangingPunct="1">
        <a:lnSpc>
          <a:spcPct val="118000"/>
        </a:lnSpc>
        <a:spcBef>
          <a:spcPts val="1266"/>
        </a:spcBef>
        <a:spcAft>
          <a:spcPts val="0"/>
        </a:spcAft>
        <a:buSzPts val="1178"/>
        <a:buBlip>
          <a:blip r:embed="rId13"/>
        </a:buBlip>
        <a:tabLst>
          <a:tab pos="1659087" algn="l"/>
          <a:tab pos="2488631" algn="l"/>
          <a:tab pos="3318175" algn="l"/>
          <a:tab pos="4147718" algn="l"/>
          <a:tab pos="4977262" algn="l"/>
          <a:tab pos="5806806" algn="l"/>
          <a:tab pos="6636349" algn="l"/>
          <a:tab pos="7465893" algn="l"/>
          <a:tab pos="8295437" algn="l"/>
          <a:tab pos="9124980" algn="l"/>
        </a:tabLst>
        <a:defRPr lang="de-DE" sz="2540" b="0" i="0" u="none" strike="noStrike" kern="0" cap="none" spc="0" baseline="0">
          <a:solidFill>
            <a:srgbClr val="000000"/>
          </a:solidFill>
          <a:uFillTx/>
          <a:latin typeface="Nimbus Sans L" pitchFamily="34"/>
          <a:ea typeface="Gothic" pitchFamily="2"/>
          <a:cs typeface="Lucidasans" pitchFamily="2"/>
        </a:defRPr>
      </a:lvl4pPr>
      <a:lvl5pPr marL="1866473" marR="0" lvl="4" indent="-207386" algn="l" defTabSz="829544" rtl="0" fontAlgn="auto" hangingPunct="1">
        <a:lnSpc>
          <a:spcPct val="118000"/>
        </a:lnSpc>
        <a:spcBef>
          <a:spcPts val="1266"/>
        </a:spcBef>
        <a:spcAft>
          <a:spcPts val="0"/>
        </a:spcAft>
        <a:buSzPts val="1178"/>
        <a:buBlip>
          <a:blip r:embed="rId13"/>
        </a:buBlip>
        <a:tabLst>
          <a:tab pos="2488631" algn="l"/>
          <a:tab pos="3318175" algn="l"/>
          <a:tab pos="4147718" algn="l"/>
          <a:tab pos="4977262" algn="l"/>
          <a:tab pos="5806806" algn="l"/>
          <a:tab pos="6636349" algn="l"/>
          <a:tab pos="7465893" algn="l"/>
          <a:tab pos="8295437" algn="l"/>
          <a:tab pos="9124980" algn="l"/>
        </a:tabLst>
        <a:defRPr lang="de-DE" sz="2540" b="0" i="0" u="none" strike="noStrike" kern="0" cap="none" spc="0" baseline="0">
          <a:solidFill>
            <a:srgbClr val="000000"/>
          </a:solidFill>
          <a:uFillTx/>
          <a:latin typeface="Nimbus Sans L" pitchFamily="34"/>
          <a:ea typeface="Gothic" pitchFamily="2"/>
          <a:cs typeface="Lucidasans" pitchFamily="2"/>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mailto:j.antonio.font@uv.e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308407A9-6CCD-40FB-A432-6F1BB9AA8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18" y="0"/>
            <a:ext cx="12296432" cy="6926580"/>
          </a:xfrm>
          <a:prstGeom prst="rect">
            <a:avLst/>
          </a:prstGeom>
        </p:spPr>
      </p:pic>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2345" y="-34290"/>
            <a:ext cx="2741869" cy="848001"/>
          </a:xfrm>
          <a:prstGeom prst="rect">
            <a:avLst/>
          </a:prstGeom>
        </p:spPr>
      </p:pic>
      <p:sp>
        <p:nvSpPr>
          <p:cNvPr id="8" name="Rechteck 7">
            <a:extLst>
              <a:ext uri="{FF2B5EF4-FFF2-40B4-BE49-F238E27FC236}">
                <a16:creationId xmlns:a16="http://schemas.microsoft.com/office/drawing/2014/main" id="{96B2D4A2-4D3B-48E9-A95F-1A834A6A42CE}"/>
              </a:ext>
            </a:extLst>
          </p:cNvPr>
          <p:cNvSpPr/>
          <p:nvPr/>
        </p:nvSpPr>
        <p:spPr>
          <a:xfrm>
            <a:off x="331289" y="-71165"/>
            <a:ext cx="5529784" cy="1538883"/>
          </a:xfrm>
          <a:prstGeom prst="rect">
            <a:avLst/>
          </a:prstGeom>
          <a:noFill/>
        </p:spPr>
        <p:txBody>
          <a:bodyPr wrap="non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5400" b="1" i="0" u="none" strike="noStrike" kern="1200" cap="none" spc="50" normalizeH="0" baseline="0" noProof="0" dirty="0">
                <a:ln w="0"/>
                <a:solidFill>
                  <a:srgbClr val="FFC000"/>
                </a:solidFill>
                <a:effectLst>
                  <a:innerShdw blurRad="63500" dist="50800" dir="13500000">
                    <a:srgbClr val="000000">
                      <a:alpha val="50000"/>
                    </a:srgbClr>
                  </a:innerShdw>
                </a:effectLst>
                <a:uLnTx/>
                <a:uFillTx/>
                <a:latin typeface="Calibri" panose="020F0502020204030204"/>
                <a:ea typeface="+mn-ea"/>
                <a:cs typeface="+mn-cs"/>
              </a:rPr>
              <a:t>Einstein </a:t>
            </a:r>
            <a:r>
              <a:rPr kumimoji="0" lang="de-DE" sz="5400" b="1" i="0" u="none" strike="noStrike" kern="1200" cap="none" spc="50" normalizeH="0" baseline="0" noProof="0" dirty="0" err="1">
                <a:ln w="0"/>
                <a:solidFill>
                  <a:srgbClr val="FFC000"/>
                </a:solidFill>
                <a:effectLst>
                  <a:innerShdw blurRad="63500" dist="50800" dir="13500000">
                    <a:srgbClr val="000000">
                      <a:alpha val="50000"/>
                    </a:srgbClr>
                  </a:innerShdw>
                </a:effectLst>
                <a:uLnTx/>
                <a:uFillTx/>
                <a:latin typeface="Calibri" panose="020F0502020204030204"/>
                <a:ea typeface="+mn-ea"/>
                <a:cs typeface="+mn-cs"/>
              </a:rPr>
              <a:t>Telescope</a:t>
            </a:r>
            <a:endParaRPr kumimoji="0" lang="de-DE" sz="5400" b="1" i="0" u="none" strike="noStrike" kern="1200" cap="none" spc="50" normalizeH="0" baseline="0" noProof="0" dirty="0">
              <a:ln w="0"/>
              <a:solidFill>
                <a:srgbClr val="FFC000"/>
              </a:solidFill>
              <a:effectLst>
                <a:innerShdw blurRad="63500" dist="50800" dir="13500000">
                  <a:srgbClr val="000000">
                    <a:alpha val="50000"/>
                  </a:srgbClr>
                </a:innerShdw>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50" normalizeH="0" baseline="0" noProof="0" dirty="0" err="1">
                <a:ln w="0"/>
                <a:solidFill>
                  <a:srgbClr val="FFC000"/>
                </a:solidFill>
                <a:effectLst>
                  <a:innerShdw blurRad="63500" dist="50800" dir="13500000">
                    <a:srgbClr val="000000">
                      <a:alpha val="50000"/>
                    </a:srgbClr>
                  </a:innerShdw>
                </a:effectLst>
                <a:uLnTx/>
                <a:uFillTx/>
                <a:latin typeface="Calibri" panose="020F0502020204030204"/>
                <a:ea typeface="+mn-ea"/>
                <a:cs typeface="+mn-cs"/>
              </a:rPr>
              <a:t>Collaboration</a:t>
            </a:r>
            <a:r>
              <a:rPr kumimoji="0" lang="de-DE" sz="4000" b="1" i="0" u="none" strike="noStrike" kern="1200" cap="none" spc="50" normalizeH="0" baseline="0" noProof="0" dirty="0">
                <a:ln w="0"/>
                <a:solidFill>
                  <a:srgbClr val="FFC000"/>
                </a:solidFill>
                <a:effectLst>
                  <a:innerShdw blurRad="63500" dist="50800" dir="13500000">
                    <a:srgbClr val="000000">
                      <a:alpha val="50000"/>
                    </a:srgbClr>
                  </a:innerShdw>
                </a:effectLst>
                <a:uLnTx/>
                <a:uFillTx/>
                <a:latin typeface="Calibri" panose="020F0502020204030204"/>
                <a:ea typeface="+mn-ea"/>
                <a:cs typeface="+mn-cs"/>
              </a:rPr>
              <a:t> Board</a:t>
            </a:r>
          </a:p>
        </p:txBody>
      </p:sp>
      <p:sp>
        <p:nvSpPr>
          <p:cNvPr id="3" name="Rechteck 2">
            <a:extLst>
              <a:ext uri="{FF2B5EF4-FFF2-40B4-BE49-F238E27FC236}">
                <a16:creationId xmlns:a16="http://schemas.microsoft.com/office/drawing/2014/main" id="{B5CD9DF3-21EE-4881-8069-0DADE59391C6}"/>
              </a:ext>
            </a:extLst>
          </p:cNvPr>
          <p:cNvSpPr/>
          <p:nvPr/>
        </p:nvSpPr>
        <p:spPr>
          <a:xfrm>
            <a:off x="7355803" y="5661088"/>
            <a:ext cx="464152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Calibri"/>
                <a:ea typeface="+mn-ea"/>
                <a:cs typeface="+mn-cs"/>
              </a:rPr>
              <a:t>ET Symposium 2022 Budapest</a:t>
            </a:r>
          </a:p>
        </p:txBody>
      </p:sp>
    </p:spTree>
    <p:extLst>
      <p:ext uri="{BB962C8B-B14F-4D97-AF65-F5344CB8AC3E}">
        <p14:creationId xmlns:p14="http://schemas.microsoft.com/office/powerpoint/2010/main" val="359045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10859A-0E1F-441B-B7EA-98842DEFDBD5}"/>
              </a:ext>
            </a:extLst>
          </p:cNvPr>
          <p:cNvSpPr>
            <a:spLocks noGrp="1"/>
          </p:cNvSpPr>
          <p:nvPr>
            <p:ph type="title"/>
          </p:nvPr>
        </p:nvSpPr>
        <p:spPr/>
        <p:txBody>
          <a:bodyPr/>
          <a:lstStyle/>
          <a:p>
            <a:r>
              <a:rPr lang="de-DE" dirty="0"/>
              <a:t>CB Members – </a:t>
            </a:r>
            <a:r>
              <a:rPr lang="de-DE" dirty="0" err="1"/>
              <a:t>cases</a:t>
            </a:r>
            <a:r>
              <a:rPr lang="de-DE" dirty="0"/>
              <a:t> </a:t>
            </a:r>
            <a:r>
              <a:rPr lang="de-DE" dirty="0" err="1"/>
              <a:t>to</a:t>
            </a:r>
            <a:r>
              <a:rPr lang="de-DE" dirty="0"/>
              <a:t> </a:t>
            </a:r>
            <a:r>
              <a:rPr lang="de-DE" dirty="0" err="1"/>
              <a:t>be</a:t>
            </a:r>
            <a:r>
              <a:rPr lang="de-DE" dirty="0"/>
              <a:t> </a:t>
            </a:r>
            <a:r>
              <a:rPr lang="de-DE" dirty="0" err="1"/>
              <a:t>discussed</a:t>
            </a:r>
            <a:endParaRPr lang="de-DE" dirty="0"/>
          </a:p>
        </p:txBody>
      </p:sp>
      <p:sp>
        <p:nvSpPr>
          <p:cNvPr id="3" name="Textfeld 2">
            <a:extLst>
              <a:ext uri="{FF2B5EF4-FFF2-40B4-BE49-F238E27FC236}">
                <a16:creationId xmlns:a16="http://schemas.microsoft.com/office/drawing/2014/main" id="{D76A67CE-13C2-44F3-87EF-E8E8C58E3BCA}"/>
              </a:ext>
            </a:extLst>
          </p:cNvPr>
          <p:cNvSpPr txBox="1"/>
          <p:nvPr/>
        </p:nvSpPr>
        <p:spPr>
          <a:xfrm>
            <a:off x="543575" y="1371600"/>
            <a:ext cx="10572831" cy="3970318"/>
          </a:xfrm>
          <a:prstGeom prst="rect">
            <a:avLst/>
          </a:prstGeom>
          <a:noFill/>
        </p:spPr>
        <p:txBody>
          <a:bodyPr wrap="none" rtlCol="0">
            <a:spAutoFit/>
          </a:bodyPr>
          <a:lstStyle/>
          <a:p>
            <a:r>
              <a:rPr lang="en-GB" dirty="0"/>
              <a:t>In 11 cases, the </a:t>
            </a:r>
            <a:r>
              <a:rPr lang="en-GB" b="1" dirty="0"/>
              <a:t>minimum requirement of 0.3 FRTEs for the RU leader </a:t>
            </a:r>
            <a:r>
              <a:rPr lang="en-GB" dirty="0"/>
              <a:t>was not met.</a:t>
            </a:r>
          </a:p>
          <a:p>
            <a:r>
              <a:rPr lang="en-US" dirty="0"/>
              <a:t>Emails were sent requesting to correct this error. </a:t>
            </a:r>
          </a:p>
          <a:p>
            <a:r>
              <a:rPr lang="en-GB" dirty="0"/>
              <a:t>In 7 cases the FRTE was increased to 0.3.</a:t>
            </a:r>
          </a:p>
          <a:p>
            <a:endParaRPr lang="en-GB" dirty="0"/>
          </a:p>
          <a:p>
            <a:r>
              <a:rPr lang="en-GB" dirty="0"/>
              <a:t>Two cases did not fulfil the criteria for immediate acceptance by the committee:</a:t>
            </a:r>
          </a:p>
          <a:p>
            <a:pPr marL="285750" indent="-285750">
              <a:buFont typeface="Arial" panose="020B0604020202020204" pitchFamily="34" charset="0"/>
              <a:buChar char="•"/>
            </a:pPr>
            <a:r>
              <a:rPr lang="en-GB" dirty="0"/>
              <a:t>John Antoniadis, Institute of Astrophysics, Greek Foundation for Research and Technology, Heraklion Greece</a:t>
            </a:r>
          </a:p>
          <a:p>
            <a:pPr marL="285750" indent="-285750">
              <a:buFont typeface="Arial" panose="020B0604020202020204" pitchFamily="34" charset="0"/>
              <a:buChar char="•"/>
            </a:pPr>
            <a:r>
              <a:rPr lang="en-GB" dirty="0"/>
              <a:t>Robert Kovacs, Budapest University of Technology and Economics, Budapest, Hungary</a:t>
            </a:r>
          </a:p>
          <a:p>
            <a:pPr marL="285750" indent="-285750">
              <a:buFont typeface="Arial" panose="020B0604020202020204" pitchFamily="34" charset="0"/>
              <a:buChar char="•"/>
            </a:pPr>
            <a:endParaRPr lang="en-GB" dirty="0">
              <a:solidFill>
                <a:schemeClr val="bg1">
                  <a:lumMod val="75000"/>
                </a:schemeClr>
              </a:solidFill>
            </a:endParaRPr>
          </a:p>
          <a:p>
            <a:r>
              <a:rPr lang="en-GB" dirty="0"/>
              <a:t>I asked the RU leaders to give brief presentations (&lt;5min) at this first meeting </a:t>
            </a:r>
          </a:p>
          <a:p>
            <a:r>
              <a:rPr lang="en-GB" dirty="0"/>
              <a:t>to accelerate accepting their </a:t>
            </a:r>
            <a:r>
              <a:rPr lang="en-GB" dirty="0" err="1"/>
              <a:t>RUs.</a:t>
            </a:r>
            <a:endParaRPr lang="en-GB" dirty="0"/>
          </a:p>
          <a:p>
            <a:endParaRPr lang="en-GB" dirty="0"/>
          </a:p>
          <a:p>
            <a:r>
              <a:rPr lang="en-GB">
                <a:sym typeface="Wingdings" panose="05000000000000000000" pitchFamily="2" charset="2"/>
              </a:rPr>
              <a:t> presentations…</a:t>
            </a:r>
            <a:endParaRPr lang="en-GB" dirty="0"/>
          </a:p>
          <a:p>
            <a:endParaRPr lang="en-GB" dirty="0"/>
          </a:p>
          <a:p>
            <a:endParaRPr lang="de-DE" dirty="0"/>
          </a:p>
        </p:txBody>
      </p:sp>
    </p:spTree>
    <p:extLst>
      <p:ext uri="{BB962C8B-B14F-4D97-AF65-F5344CB8AC3E}">
        <p14:creationId xmlns:p14="http://schemas.microsoft.com/office/powerpoint/2010/main" val="3707640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10859A-0E1F-441B-B7EA-98842DEFDBD5}"/>
              </a:ext>
            </a:extLst>
          </p:cNvPr>
          <p:cNvSpPr>
            <a:spLocks noGrp="1"/>
          </p:cNvSpPr>
          <p:nvPr>
            <p:ph type="title"/>
          </p:nvPr>
        </p:nvSpPr>
        <p:spPr/>
        <p:txBody>
          <a:bodyPr/>
          <a:lstStyle/>
          <a:p>
            <a:r>
              <a:rPr lang="de-DE" dirty="0"/>
              <a:t>CB Members – </a:t>
            </a:r>
            <a:r>
              <a:rPr lang="de-DE" dirty="0" err="1"/>
              <a:t>cases</a:t>
            </a:r>
            <a:r>
              <a:rPr lang="de-DE" dirty="0"/>
              <a:t> </a:t>
            </a:r>
            <a:r>
              <a:rPr lang="de-DE" dirty="0" err="1"/>
              <a:t>to</a:t>
            </a:r>
            <a:r>
              <a:rPr lang="de-DE" dirty="0"/>
              <a:t> </a:t>
            </a:r>
            <a:r>
              <a:rPr lang="de-DE" dirty="0" err="1"/>
              <a:t>be</a:t>
            </a:r>
            <a:r>
              <a:rPr lang="de-DE" dirty="0"/>
              <a:t> </a:t>
            </a:r>
            <a:r>
              <a:rPr lang="de-DE" dirty="0" err="1"/>
              <a:t>discussed</a:t>
            </a:r>
            <a:endParaRPr lang="de-DE" dirty="0"/>
          </a:p>
        </p:txBody>
      </p:sp>
      <p:sp>
        <p:nvSpPr>
          <p:cNvPr id="3" name="Textfeld 2">
            <a:extLst>
              <a:ext uri="{FF2B5EF4-FFF2-40B4-BE49-F238E27FC236}">
                <a16:creationId xmlns:a16="http://schemas.microsoft.com/office/drawing/2014/main" id="{D76A67CE-13C2-44F3-87EF-E8E8C58E3BCA}"/>
              </a:ext>
            </a:extLst>
          </p:cNvPr>
          <p:cNvSpPr txBox="1"/>
          <p:nvPr/>
        </p:nvSpPr>
        <p:spPr>
          <a:xfrm>
            <a:off x="543575" y="1371600"/>
            <a:ext cx="10607519" cy="5078313"/>
          </a:xfrm>
          <a:prstGeom prst="rect">
            <a:avLst/>
          </a:prstGeom>
          <a:noFill/>
        </p:spPr>
        <p:txBody>
          <a:bodyPr wrap="none" rtlCol="0">
            <a:spAutoFit/>
          </a:bodyPr>
          <a:lstStyle/>
          <a:p>
            <a:r>
              <a:rPr lang="en-GB" dirty="0"/>
              <a:t>In 11 cases, the </a:t>
            </a:r>
            <a:r>
              <a:rPr lang="en-GB" b="1" dirty="0"/>
              <a:t>minimum requirement of 0.3 FRTEs for the RU leader </a:t>
            </a:r>
            <a:r>
              <a:rPr lang="en-GB" dirty="0"/>
              <a:t>was not met.</a:t>
            </a:r>
          </a:p>
          <a:p>
            <a:r>
              <a:rPr lang="en-US" dirty="0"/>
              <a:t>Emails were sent requesting to correct this error. </a:t>
            </a:r>
          </a:p>
          <a:p>
            <a:r>
              <a:rPr lang="en-GB" dirty="0"/>
              <a:t>In 7 cases the FRTE was increased to 0.3.</a:t>
            </a:r>
          </a:p>
          <a:p>
            <a:endParaRPr lang="en-GB" dirty="0"/>
          </a:p>
          <a:p>
            <a:r>
              <a:rPr lang="en-GB" dirty="0"/>
              <a:t>Two cases did not fulfil the criteria for immediate acceptance by the committee:</a:t>
            </a:r>
          </a:p>
          <a:p>
            <a:pPr marL="285750" indent="-285750">
              <a:buFont typeface="Arial" panose="020B0604020202020204" pitchFamily="34" charset="0"/>
              <a:buChar char="•"/>
            </a:pPr>
            <a:r>
              <a:rPr lang="en-GB" dirty="0"/>
              <a:t>John Antoniadis, Institute of Astrophysics, Greek Foundation for Research and Technology, Heraklion Greece</a:t>
            </a:r>
          </a:p>
          <a:p>
            <a:pPr marL="285750" indent="-285750">
              <a:buFont typeface="Arial" panose="020B0604020202020204" pitchFamily="34" charset="0"/>
              <a:buChar char="•"/>
            </a:pPr>
            <a:r>
              <a:rPr lang="en-GB" dirty="0"/>
              <a:t>Robert Kovacs, Budapest University of Technology and Economics, Budapest, Hungary</a:t>
            </a:r>
          </a:p>
          <a:p>
            <a:endParaRPr lang="en-GB" dirty="0"/>
          </a:p>
          <a:p>
            <a:r>
              <a:rPr lang="en-GB" dirty="0"/>
              <a:t>Special case:</a:t>
            </a:r>
          </a:p>
          <a:p>
            <a:pPr marL="285750" indent="-285750">
              <a:buFont typeface="Arial" panose="020B0604020202020204" pitchFamily="34" charset="0"/>
              <a:buChar char="•"/>
            </a:pPr>
            <a:r>
              <a:rPr lang="en-GB" dirty="0"/>
              <a:t>Elena Kantor, </a:t>
            </a:r>
            <a:r>
              <a:rPr lang="en-GB" dirty="0" err="1"/>
              <a:t>Ioffe</a:t>
            </a:r>
            <a:r>
              <a:rPr lang="en-GB" dirty="0"/>
              <a:t> Institute, St. Petersburg, Russian Federation</a:t>
            </a:r>
          </a:p>
          <a:p>
            <a:pPr marL="285750" indent="-285750">
              <a:buFont typeface="Arial" panose="020B0604020202020204" pitchFamily="34" charset="0"/>
              <a:buChar char="•"/>
            </a:pPr>
            <a:endParaRPr lang="en-GB" dirty="0"/>
          </a:p>
          <a:p>
            <a:r>
              <a:rPr lang="en-GB" b="1" dirty="0"/>
              <a:t>Suggestion: </a:t>
            </a:r>
          </a:p>
          <a:p>
            <a:r>
              <a:rPr lang="en-GB" dirty="0"/>
              <a:t>Exclude from ET Collaboration membership on the basis of the invasion of the Russian Federation into Ukraine. </a:t>
            </a:r>
          </a:p>
          <a:p>
            <a:r>
              <a:rPr lang="en-GB" dirty="0"/>
              <a:t>We will closely monitor the evolution and adapt our behaviour accordingly. </a:t>
            </a:r>
          </a:p>
          <a:p>
            <a:r>
              <a:rPr lang="en-GB" b="1" dirty="0"/>
              <a:t>Discuss: </a:t>
            </a:r>
            <a:r>
              <a:rPr lang="en-GB" dirty="0"/>
              <a:t>We could allow other RUs  to accept individual scientists from the applying RU into their RU,</a:t>
            </a:r>
          </a:p>
          <a:p>
            <a:r>
              <a:rPr lang="en-GB" dirty="0"/>
              <a:t>if there is a strong scientific overlap.</a:t>
            </a:r>
          </a:p>
          <a:p>
            <a:endParaRPr lang="en-GB" dirty="0"/>
          </a:p>
          <a:p>
            <a:endParaRPr lang="de-DE" dirty="0"/>
          </a:p>
        </p:txBody>
      </p:sp>
    </p:spTree>
    <p:extLst>
      <p:ext uri="{BB962C8B-B14F-4D97-AF65-F5344CB8AC3E}">
        <p14:creationId xmlns:p14="http://schemas.microsoft.com/office/powerpoint/2010/main" val="1371381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10859A-0E1F-441B-B7EA-98842DEFDBD5}"/>
              </a:ext>
            </a:extLst>
          </p:cNvPr>
          <p:cNvSpPr>
            <a:spLocks noGrp="1"/>
          </p:cNvSpPr>
          <p:nvPr>
            <p:ph type="title"/>
          </p:nvPr>
        </p:nvSpPr>
        <p:spPr/>
        <p:txBody>
          <a:bodyPr/>
          <a:lstStyle/>
          <a:p>
            <a:r>
              <a:rPr lang="de-DE" dirty="0"/>
              <a:t>CB Members – </a:t>
            </a:r>
            <a:r>
              <a:rPr lang="de-DE" dirty="0" err="1"/>
              <a:t>cases</a:t>
            </a:r>
            <a:r>
              <a:rPr lang="de-DE" dirty="0"/>
              <a:t> </a:t>
            </a:r>
            <a:r>
              <a:rPr lang="de-DE" dirty="0" err="1"/>
              <a:t>to</a:t>
            </a:r>
            <a:r>
              <a:rPr lang="de-DE" dirty="0"/>
              <a:t> </a:t>
            </a:r>
            <a:r>
              <a:rPr lang="de-DE" dirty="0" err="1"/>
              <a:t>be</a:t>
            </a:r>
            <a:r>
              <a:rPr lang="de-DE" dirty="0"/>
              <a:t> </a:t>
            </a:r>
            <a:r>
              <a:rPr lang="de-DE" dirty="0" err="1"/>
              <a:t>discussed</a:t>
            </a:r>
            <a:endParaRPr lang="de-DE" dirty="0"/>
          </a:p>
        </p:txBody>
      </p:sp>
      <p:sp>
        <p:nvSpPr>
          <p:cNvPr id="7" name="Rechteck 6">
            <a:extLst>
              <a:ext uri="{FF2B5EF4-FFF2-40B4-BE49-F238E27FC236}">
                <a16:creationId xmlns:a16="http://schemas.microsoft.com/office/drawing/2014/main" id="{42D4B11B-C89A-4570-AD3F-797F8368546B}"/>
              </a:ext>
            </a:extLst>
          </p:cNvPr>
          <p:cNvSpPr/>
          <p:nvPr/>
        </p:nvSpPr>
        <p:spPr>
          <a:xfrm>
            <a:off x="884903" y="5598825"/>
            <a:ext cx="6096000" cy="369332"/>
          </a:xfrm>
          <a:prstGeom prst="rect">
            <a:avLst/>
          </a:prstGeom>
        </p:spPr>
        <p:txBody>
          <a:bodyPr>
            <a:spAutoFit/>
          </a:bodyPr>
          <a:lstStyle/>
          <a:p>
            <a:endParaRPr lang="en-GB" dirty="0"/>
          </a:p>
        </p:txBody>
      </p:sp>
      <p:sp>
        <p:nvSpPr>
          <p:cNvPr id="9" name="Textfeld 8">
            <a:extLst>
              <a:ext uri="{FF2B5EF4-FFF2-40B4-BE49-F238E27FC236}">
                <a16:creationId xmlns:a16="http://schemas.microsoft.com/office/drawing/2014/main" id="{1658896C-6A4B-469B-A83A-D16B4085CE7B}"/>
              </a:ext>
            </a:extLst>
          </p:cNvPr>
          <p:cNvSpPr txBox="1"/>
          <p:nvPr/>
        </p:nvSpPr>
        <p:spPr>
          <a:xfrm>
            <a:off x="543575" y="1371600"/>
            <a:ext cx="11377730" cy="5355312"/>
          </a:xfrm>
          <a:prstGeom prst="rect">
            <a:avLst/>
          </a:prstGeom>
          <a:noFill/>
        </p:spPr>
        <p:txBody>
          <a:bodyPr wrap="none" rtlCol="0">
            <a:spAutoFit/>
          </a:bodyPr>
          <a:lstStyle/>
          <a:p>
            <a:r>
              <a:rPr lang="en-GB" dirty="0"/>
              <a:t>In 11 cases, the </a:t>
            </a:r>
            <a:r>
              <a:rPr lang="en-GB" b="1" dirty="0"/>
              <a:t>minimum requirement of 0.3 FRTEs for the RU leader </a:t>
            </a:r>
            <a:r>
              <a:rPr lang="en-GB" dirty="0"/>
              <a:t>was not met.</a:t>
            </a:r>
          </a:p>
          <a:p>
            <a:r>
              <a:rPr lang="en-US" dirty="0"/>
              <a:t>Emails were sent requesting to correct this error. </a:t>
            </a:r>
          </a:p>
          <a:p>
            <a:r>
              <a:rPr lang="en-GB" dirty="0"/>
              <a:t>In 7 cases the FRTE was increased to 0.3.</a:t>
            </a:r>
          </a:p>
          <a:p>
            <a:endParaRPr lang="en-GB" dirty="0"/>
          </a:p>
          <a:p>
            <a:r>
              <a:rPr lang="en-GB" dirty="0"/>
              <a:t>Two cases did not fulfil the criteria for immediate acceptance by the committee:</a:t>
            </a:r>
          </a:p>
          <a:p>
            <a:pPr marL="285750" indent="-285750">
              <a:buFont typeface="Arial" panose="020B0604020202020204" pitchFamily="34" charset="0"/>
              <a:buChar char="•"/>
            </a:pPr>
            <a:r>
              <a:rPr lang="en-GB" dirty="0"/>
              <a:t>John Antoniadis, Institute of Astrophysics, Greek Foundation for Research and Technology, Heraklion Greece</a:t>
            </a:r>
          </a:p>
          <a:p>
            <a:pPr marL="285750" indent="-285750">
              <a:buFont typeface="Arial" panose="020B0604020202020204" pitchFamily="34" charset="0"/>
              <a:buChar char="•"/>
            </a:pPr>
            <a:r>
              <a:rPr lang="en-GB" dirty="0"/>
              <a:t>Robert Kovacs, Budapest University of Technology and Economics, Budapest, Hungary</a:t>
            </a:r>
          </a:p>
          <a:p>
            <a:endParaRPr lang="en-GB" dirty="0"/>
          </a:p>
          <a:p>
            <a:r>
              <a:rPr lang="en-GB" dirty="0"/>
              <a:t>Special case:</a:t>
            </a:r>
          </a:p>
          <a:p>
            <a:pPr marL="285750" indent="-285750">
              <a:buFont typeface="Arial" panose="020B0604020202020204" pitchFamily="34" charset="0"/>
              <a:buChar char="•"/>
            </a:pPr>
            <a:r>
              <a:rPr lang="en-GB" dirty="0"/>
              <a:t>Elena Kantor, </a:t>
            </a:r>
            <a:r>
              <a:rPr lang="en-GB" dirty="0" err="1"/>
              <a:t>Ioffe</a:t>
            </a:r>
            <a:r>
              <a:rPr lang="en-GB" dirty="0"/>
              <a:t> Institute, St. Petersburg, Russian Federation</a:t>
            </a:r>
          </a:p>
          <a:p>
            <a:r>
              <a:rPr lang="en-GB" dirty="0"/>
              <a:t>Excluded from membership on the basis of the invasion of the Russian Federation into their neighbour country Ukraine.</a:t>
            </a:r>
          </a:p>
          <a:p>
            <a:endParaRPr lang="en-GB" dirty="0"/>
          </a:p>
          <a:p>
            <a:r>
              <a:rPr lang="en-GB" dirty="0"/>
              <a:t>In one case there were two applications including the same institute:</a:t>
            </a:r>
            <a:br>
              <a:rPr lang="en-GB" dirty="0"/>
            </a:br>
            <a:r>
              <a:rPr lang="en-GB" dirty="0"/>
              <a:t>“RU Hannover-A” by H. Lueck for </a:t>
            </a:r>
            <a:r>
              <a:rPr lang="en-GB" b="1" dirty="0"/>
              <a:t>AEI</a:t>
            </a:r>
            <a:r>
              <a:rPr lang="en-GB" dirty="0"/>
              <a:t>, LUH, LZH, 38 researchers</a:t>
            </a:r>
          </a:p>
          <a:p>
            <a:r>
              <a:rPr lang="en-GB" dirty="0"/>
              <a:t>“RU </a:t>
            </a:r>
            <a:r>
              <a:rPr lang="de-DE" dirty="0"/>
              <a:t>AEI Hannover </a:t>
            </a:r>
            <a:r>
              <a:rPr lang="de-DE" dirty="0" err="1"/>
              <a:t>Observations</a:t>
            </a:r>
            <a:r>
              <a:rPr lang="de-DE" dirty="0"/>
              <a:t>“  </a:t>
            </a:r>
            <a:r>
              <a:rPr lang="de-DE" dirty="0" err="1"/>
              <a:t>by</a:t>
            </a:r>
            <a:r>
              <a:rPr lang="de-DE" dirty="0"/>
              <a:t> Alex Nitz </a:t>
            </a:r>
            <a:r>
              <a:rPr lang="de-DE" dirty="0" err="1"/>
              <a:t>for</a:t>
            </a:r>
            <a:r>
              <a:rPr lang="de-DE" dirty="0"/>
              <a:t> </a:t>
            </a:r>
            <a:r>
              <a:rPr lang="de-DE" b="1" dirty="0"/>
              <a:t>AEI</a:t>
            </a:r>
            <a:r>
              <a:rPr lang="de-DE" dirty="0"/>
              <a:t>, 14 </a:t>
            </a:r>
            <a:r>
              <a:rPr lang="de-DE" dirty="0" err="1"/>
              <a:t>researchers</a:t>
            </a:r>
            <a:endParaRPr lang="en-GB" dirty="0"/>
          </a:p>
          <a:p>
            <a:endParaRPr lang="en-GB" dirty="0"/>
          </a:p>
          <a:p>
            <a:endParaRPr lang="en-GB" dirty="0"/>
          </a:p>
          <a:p>
            <a:endParaRPr lang="en-GB" dirty="0"/>
          </a:p>
          <a:p>
            <a:endParaRPr lang="de-DE" dirty="0"/>
          </a:p>
        </p:txBody>
      </p:sp>
    </p:spTree>
    <p:extLst>
      <p:ext uri="{BB962C8B-B14F-4D97-AF65-F5344CB8AC3E}">
        <p14:creationId xmlns:p14="http://schemas.microsoft.com/office/powerpoint/2010/main" val="1140752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C8349C-D656-48D1-8F92-85085A8F91C3}"/>
              </a:ext>
            </a:extLst>
          </p:cNvPr>
          <p:cNvSpPr>
            <a:spLocks noGrp="1"/>
          </p:cNvSpPr>
          <p:nvPr>
            <p:ph type="title"/>
          </p:nvPr>
        </p:nvSpPr>
        <p:spPr/>
        <p:txBody>
          <a:bodyPr/>
          <a:lstStyle/>
          <a:p>
            <a:r>
              <a:rPr lang="de-DE" dirty="0"/>
              <a:t>CB Members – </a:t>
            </a:r>
            <a:r>
              <a:rPr lang="de-DE" dirty="0" err="1"/>
              <a:t>invited</a:t>
            </a:r>
            <a:r>
              <a:rPr lang="de-DE" dirty="0"/>
              <a:t> </a:t>
            </a:r>
            <a:r>
              <a:rPr lang="de-DE" dirty="0" err="1"/>
              <a:t>observers</a:t>
            </a:r>
            <a:endParaRPr lang="de-DE" dirty="0"/>
          </a:p>
        </p:txBody>
      </p:sp>
      <p:sp>
        <p:nvSpPr>
          <p:cNvPr id="3" name="Rechteck 2">
            <a:extLst>
              <a:ext uri="{FF2B5EF4-FFF2-40B4-BE49-F238E27FC236}">
                <a16:creationId xmlns:a16="http://schemas.microsoft.com/office/drawing/2014/main" id="{79C52FD3-4353-450A-AA6A-E67C5C0115D8}"/>
              </a:ext>
            </a:extLst>
          </p:cNvPr>
          <p:cNvSpPr/>
          <p:nvPr/>
        </p:nvSpPr>
        <p:spPr>
          <a:xfrm>
            <a:off x="543575" y="1404461"/>
            <a:ext cx="8762350" cy="5078313"/>
          </a:xfrm>
          <a:prstGeom prst="rect">
            <a:avLst/>
          </a:prstGeom>
        </p:spPr>
        <p:txBody>
          <a:bodyPr wrap="square">
            <a:spAutoFit/>
          </a:bodyPr>
          <a:lstStyle/>
          <a:p>
            <a:r>
              <a:rPr lang="en-US" dirty="0">
                <a:effectLst/>
                <a:latin typeface="Calibri" panose="020F0502020204030204" pitchFamily="34" charset="0"/>
                <a:cs typeface="Calibri" panose="020F0502020204030204" pitchFamily="34" charset="0"/>
              </a:rPr>
              <a:t>Bylaws: After discussion and consensus, the CB may admit (and exclude) observers without voting rights from external projects to the meetings. In this case, the CB should try to agree on </a:t>
            </a:r>
            <a:r>
              <a:rPr lang="en-US" b="1" dirty="0">
                <a:effectLst/>
                <a:latin typeface="Calibri" panose="020F0502020204030204" pitchFamily="34" charset="0"/>
                <a:cs typeface="Calibri" panose="020F0502020204030204" pitchFamily="34" charset="0"/>
              </a:rPr>
              <a:t>reciprocity </a:t>
            </a:r>
            <a:r>
              <a:rPr lang="en-US" dirty="0">
                <a:effectLst/>
                <a:latin typeface="Calibri" panose="020F0502020204030204" pitchFamily="34" charset="0"/>
                <a:cs typeface="Calibri" panose="020F0502020204030204" pitchFamily="34" charset="0"/>
              </a:rPr>
              <a:t>with the other projects.</a:t>
            </a:r>
          </a:p>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Discussion point: </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Invite observers from CE, KAGRA, LIGO, and Virgo</a:t>
            </a:r>
          </a:p>
          <a:p>
            <a:r>
              <a:rPr lang="en-US" dirty="0">
                <a:latin typeface="Calibri" panose="020F0502020204030204" pitchFamily="34" charset="0"/>
                <a:cs typeface="Calibri" panose="020F0502020204030204" pitchFamily="34" charset="0"/>
              </a:rPr>
              <a:t>I invited the spokespersons as special guests to this meeting.</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D. Shoemaker represents both CE and LIGO.</a:t>
            </a:r>
          </a:p>
          <a:p>
            <a:r>
              <a:rPr lang="de-DE" dirty="0" err="1">
                <a:latin typeface="Calibri" panose="020F0502020204030204" pitchFamily="34" charset="0"/>
                <a:cs typeface="Calibri" panose="020F0502020204030204" pitchFamily="34" charset="0"/>
              </a:rPr>
              <a:t>Jun'ichi</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Yokoyama</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for</a:t>
            </a:r>
            <a:r>
              <a:rPr lang="de-DE" dirty="0">
                <a:latin typeface="Calibri" panose="020F0502020204030204" pitchFamily="34" charset="0"/>
                <a:cs typeface="Calibri" panose="020F0502020204030204" pitchFamily="34" charset="0"/>
              </a:rPr>
              <a:t> KAGRA</a:t>
            </a:r>
          </a:p>
          <a:p>
            <a:r>
              <a:rPr lang="de-DE" dirty="0">
                <a:latin typeface="Calibri" panose="020F0502020204030204" pitchFamily="34" charset="0"/>
                <a:cs typeface="Calibri" panose="020F0502020204030204" pitchFamily="34" charset="0"/>
              </a:rPr>
              <a:t>Giovanni </a:t>
            </a:r>
            <a:r>
              <a:rPr lang="de-DE" dirty="0" err="1">
                <a:latin typeface="Calibri" panose="020F0502020204030204" pitchFamily="34" charset="0"/>
                <a:cs typeface="Calibri" panose="020F0502020204030204" pitchFamily="34" charset="0"/>
              </a:rPr>
              <a:t>Losurdo</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for</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Virgo</a:t>
            </a:r>
            <a:r>
              <a:rPr lang="de-DE" dirty="0">
                <a:latin typeface="Calibri" panose="020F0502020204030204" pitchFamily="34" charset="0"/>
                <a:cs typeface="Calibri" panose="020F0502020204030204" pitchFamily="34" charset="0"/>
              </a:rPr>
              <a:t>.</a:t>
            </a:r>
          </a:p>
          <a:p>
            <a:endParaRPr lang="de-DE"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Continuing the current practice in the ET SC, I would like to regularly invite the Project Directors (currently Fernando </a:t>
            </a:r>
            <a:r>
              <a:rPr lang="en-US" dirty="0" err="1">
                <a:latin typeface="Calibri" panose="020F0502020204030204" pitchFamily="34" charset="0"/>
                <a:cs typeface="Calibri" panose="020F0502020204030204" pitchFamily="34" charset="0"/>
              </a:rPr>
              <a:t>Ferroni</a:t>
            </a:r>
            <a:r>
              <a:rPr lang="en-US" dirty="0">
                <a:latin typeface="Calibri" panose="020F0502020204030204" pitchFamily="34" charset="0"/>
                <a:cs typeface="Calibri" panose="020F0502020204030204" pitchFamily="34" charset="0"/>
              </a:rPr>
              <a:t> and Jo </a:t>
            </a:r>
            <a:r>
              <a:rPr lang="en-US" dirty="0" err="1">
                <a:latin typeface="Calibri" panose="020F0502020204030204" pitchFamily="34" charset="0"/>
                <a:cs typeface="Calibri" panose="020F0502020204030204" pitchFamily="34" charset="0"/>
              </a:rPr>
              <a:t>v.d.</a:t>
            </a:r>
            <a:r>
              <a:rPr lang="en-US" dirty="0">
                <a:latin typeface="Calibri" panose="020F0502020204030204" pitchFamily="34" charset="0"/>
                <a:cs typeface="Calibri" panose="020F0502020204030204" pitchFamily="34" charset="0"/>
              </a:rPr>
              <a:t> Brand) to the CB meetings so that everyone is optimally informed. They are invited as special guests to this meeting.</a:t>
            </a:r>
          </a:p>
          <a:p>
            <a:endParaRPr lang="en-US" dirty="0">
              <a:latin typeface="Calibri" panose="020F0502020204030204" pitchFamily="34" charset="0"/>
              <a:cs typeface="Calibri" panose="020F0502020204030204" pitchFamily="34" charset="0"/>
            </a:endParaRPr>
          </a:p>
          <a:p>
            <a:r>
              <a:rPr lang="en-GB" dirty="0">
                <a:solidFill>
                  <a:prstClr val="black"/>
                </a:solidFill>
                <a:latin typeface="Arial" panose="020B0604020202020204" pitchFamily="34" charset="0"/>
              </a:rPr>
              <a:t>The Members of the Forum of National representatives are regularly invited as observers to all CB meetings.</a:t>
            </a:r>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16043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199D0-FEB7-4E25-9E5E-243CA8DC8BE7}"/>
              </a:ext>
            </a:extLst>
          </p:cNvPr>
          <p:cNvSpPr>
            <a:spLocks noGrp="1"/>
          </p:cNvSpPr>
          <p:nvPr>
            <p:ph type="title"/>
          </p:nvPr>
        </p:nvSpPr>
        <p:spPr/>
        <p:txBody>
          <a:bodyPr/>
          <a:lstStyle/>
          <a:p>
            <a:r>
              <a:rPr lang="en-US" sz="4000" dirty="0">
                <a:latin typeface="Arial" panose="020B0604020202020204" pitchFamily="34" charset="0"/>
              </a:rPr>
              <a:t>ET Science Forum (SF)</a:t>
            </a:r>
            <a:endParaRPr lang="de-DE" dirty="0"/>
          </a:p>
        </p:txBody>
      </p:sp>
      <p:sp>
        <p:nvSpPr>
          <p:cNvPr id="3" name="Textfeld 2">
            <a:extLst>
              <a:ext uri="{FF2B5EF4-FFF2-40B4-BE49-F238E27FC236}">
                <a16:creationId xmlns:a16="http://schemas.microsoft.com/office/drawing/2014/main" id="{87B44724-819B-401B-B435-F7B0E53CA9E7}"/>
              </a:ext>
            </a:extLst>
          </p:cNvPr>
          <p:cNvSpPr txBox="1"/>
          <p:nvPr/>
        </p:nvSpPr>
        <p:spPr>
          <a:xfrm>
            <a:off x="938027" y="1238250"/>
            <a:ext cx="10432408" cy="4801314"/>
          </a:xfrm>
          <a:prstGeom prst="rect">
            <a:avLst/>
          </a:prstGeom>
          <a:noFill/>
        </p:spPr>
        <p:txBody>
          <a:bodyPr wrap="none" rtlCol="0">
            <a:spAutoFit/>
          </a:bodyPr>
          <a:lstStyle/>
          <a:p>
            <a:r>
              <a:rPr lang="en-US" dirty="0"/>
              <a:t>Bylaws: </a:t>
            </a:r>
          </a:p>
          <a:p>
            <a:r>
              <a:rPr lang="en-US" dirty="0">
                <a:solidFill>
                  <a:srgbClr val="5B9BD5"/>
                </a:solidFill>
              </a:rPr>
              <a:t>“Although the standard and preferred way to participate in the ET Collaboration is through an RU, the Science</a:t>
            </a:r>
          </a:p>
          <a:p>
            <a:r>
              <a:rPr lang="en-US" dirty="0">
                <a:solidFill>
                  <a:srgbClr val="5B9BD5"/>
                </a:solidFill>
              </a:rPr>
              <a:t>Forum (SF) allows exceptional individual scientists to participate in ET even if they do not belong to an RU.</a:t>
            </a:r>
          </a:p>
          <a:p>
            <a:r>
              <a:rPr lang="en-US" dirty="0">
                <a:solidFill>
                  <a:srgbClr val="5B9BD5"/>
                </a:solidFill>
              </a:rPr>
              <a:t>If the scientists belong to a national institute, agency or university that is participating in ET through an</a:t>
            </a:r>
          </a:p>
          <a:p>
            <a:r>
              <a:rPr lang="en-US" dirty="0">
                <a:solidFill>
                  <a:srgbClr val="5B9BD5"/>
                </a:solidFill>
              </a:rPr>
              <a:t>RU, they should join through this link. If their country participates in the project, they are invited to join</a:t>
            </a:r>
          </a:p>
          <a:p>
            <a:r>
              <a:rPr lang="de-DE" dirty="0" err="1">
                <a:solidFill>
                  <a:srgbClr val="5B9BD5"/>
                </a:solidFill>
              </a:rPr>
              <a:t>through</a:t>
            </a:r>
            <a:r>
              <a:rPr lang="de-DE" dirty="0">
                <a:solidFill>
                  <a:srgbClr val="5B9BD5"/>
                </a:solidFill>
              </a:rPr>
              <a:t> an </a:t>
            </a:r>
            <a:r>
              <a:rPr lang="de-DE" dirty="0" err="1">
                <a:solidFill>
                  <a:srgbClr val="5B9BD5"/>
                </a:solidFill>
              </a:rPr>
              <a:t>affiliated</a:t>
            </a:r>
            <a:r>
              <a:rPr lang="de-DE" dirty="0">
                <a:solidFill>
                  <a:srgbClr val="5B9BD5"/>
                </a:solidFill>
              </a:rPr>
              <a:t> </a:t>
            </a:r>
            <a:r>
              <a:rPr lang="de-DE" dirty="0" err="1">
                <a:solidFill>
                  <a:srgbClr val="5B9BD5"/>
                </a:solidFill>
              </a:rPr>
              <a:t>institute</a:t>
            </a:r>
            <a:r>
              <a:rPr lang="de-DE" dirty="0">
                <a:solidFill>
                  <a:srgbClr val="5B9BD5"/>
                </a:solidFill>
              </a:rPr>
              <a:t>.“</a:t>
            </a:r>
          </a:p>
          <a:p>
            <a:endParaRPr lang="de-DE" dirty="0">
              <a:solidFill>
                <a:srgbClr val="5B9BD5"/>
              </a:solidFill>
            </a:endParaRPr>
          </a:p>
          <a:p>
            <a:r>
              <a:rPr lang="de-DE" dirty="0"/>
              <a:t>Admission </a:t>
            </a:r>
            <a:r>
              <a:rPr lang="de-DE" dirty="0" err="1"/>
              <a:t>to</a:t>
            </a:r>
            <a:r>
              <a:rPr lang="de-DE" dirty="0"/>
              <a:t> </a:t>
            </a:r>
            <a:r>
              <a:rPr lang="de-DE" dirty="0" err="1"/>
              <a:t>the</a:t>
            </a:r>
            <a:r>
              <a:rPr lang="de-DE" dirty="0"/>
              <a:t> SF</a:t>
            </a:r>
          </a:p>
          <a:p>
            <a:r>
              <a:rPr lang="de-DE" dirty="0">
                <a:solidFill>
                  <a:srgbClr val="5B9BD5"/>
                </a:solidFill>
              </a:rPr>
              <a:t>„</a:t>
            </a:r>
            <a:r>
              <a:rPr lang="en-US" dirty="0">
                <a:solidFill>
                  <a:srgbClr val="5B9BD5"/>
                </a:solidFill>
              </a:rPr>
              <a:t>Admission to the ET SF is decided by the CB, through simple majority vote. The applicant must contact the</a:t>
            </a:r>
          </a:p>
          <a:p>
            <a:r>
              <a:rPr lang="en-US" dirty="0">
                <a:solidFill>
                  <a:srgbClr val="5B9BD5"/>
                </a:solidFill>
              </a:rPr>
              <a:t>ET SF committee (the Chair of the CB, the SP and the Deputy SP) in advance and present their contribution</a:t>
            </a:r>
          </a:p>
          <a:p>
            <a:r>
              <a:rPr lang="en-US" dirty="0">
                <a:solidFill>
                  <a:srgbClr val="5B9BD5"/>
                </a:solidFill>
              </a:rPr>
              <a:t>proposal. The ET SF committee can delegate this step to a division or a working group of a Specific Board</a:t>
            </a:r>
          </a:p>
          <a:p>
            <a:r>
              <a:rPr lang="en-US" dirty="0">
                <a:solidFill>
                  <a:srgbClr val="5B9BD5"/>
                </a:solidFill>
              </a:rPr>
              <a:t>(see B) and base the decision on their recommendation. </a:t>
            </a:r>
            <a:r>
              <a:rPr lang="de-DE" dirty="0">
                <a:solidFill>
                  <a:srgbClr val="5B9BD5"/>
                </a:solidFill>
              </a:rPr>
              <a:t>“</a:t>
            </a:r>
          </a:p>
          <a:p>
            <a:endParaRPr lang="de-DE" dirty="0"/>
          </a:p>
          <a:p>
            <a:r>
              <a:rPr lang="de-DE" dirty="0"/>
              <a:t>CB </a:t>
            </a:r>
            <a:r>
              <a:rPr lang="de-DE" dirty="0" err="1"/>
              <a:t>representative</a:t>
            </a:r>
            <a:r>
              <a:rPr lang="de-DE" dirty="0"/>
              <a:t>: </a:t>
            </a:r>
          </a:p>
          <a:p>
            <a:r>
              <a:rPr lang="de-DE" dirty="0">
                <a:solidFill>
                  <a:srgbClr val="5B9BD5"/>
                </a:solidFill>
              </a:rPr>
              <a:t>„</a:t>
            </a:r>
            <a:r>
              <a:rPr lang="en-US" dirty="0">
                <a:solidFill>
                  <a:srgbClr val="5B9BD5"/>
                </a:solidFill>
              </a:rPr>
              <a:t>If the SF is composed by more than four persons, the ET SF elects one delegate for the CB by a simple</a:t>
            </a:r>
          </a:p>
          <a:p>
            <a:r>
              <a:rPr lang="en-US" dirty="0">
                <a:solidFill>
                  <a:srgbClr val="5B9BD5"/>
                </a:solidFill>
              </a:rPr>
              <a:t>majority election. Election will be triggered by the CB chair and the details of the procedure will be defined</a:t>
            </a:r>
          </a:p>
          <a:p>
            <a:r>
              <a:rPr lang="de-DE" dirty="0" err="1">
                <a:solidFill>
                  <a:srgbClr val="5B9BD5"/>
                </a:solidFill>
              </a:rPr>
              <a:t>inside</a:t>
            </a:r>
            <a:r>
              <a:rPr lang="de-DE" dirty="0">
                <a:solidFill>
                  <a:srgbClr val="5B9BD5"/>
                </a:solidFill>
              </a:rPr>
              <a:t> </a:t>
            </a:r>
            <a:r>
              <a:rPr lang="de-DE" dirty="0" err="1">
                <a:solidFill>
                  <a:srgbClr val="5B9BD5"/>
                </a:solidFill>
              </a:rPr>
              <a:t>the</a:t>
            </a:r>
            <a:r>
              <a:rPr lang="de-DE" dirty="0">
                <a:solidFill>
                  <a:srgbClr val="5B9BD5"/>
                </a:solidFill>
              </a:rPr>
              <a:t> SF.</a:t>
            </a:r>
          </a:p>
        </p:txBody>
      </p:sp>
    </p:spTree>
    <p:extLst>
      <p:ext uri="{BB962C8B-B14F-4D97-AF65-F5344CB8AC3E}">
        <p14:creationId xmlns:p14="http://schemas.microsoft.com/office/powerpoint/2010/main" val="834117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51509-216F-4E45-8363-A11B0B98C664}"/>
              </a:ext>
            </a:extLst>
          </p:cNvPr>
          <p:cNvSpPr>
            <a:spLocks noGrp="1"/>
          </p:cNvSpPr>
          <p:nvPr>
            <p:ph type="title"/>
          </p:nvPr>
        </p:nvSpPr>
        <p:spPr/>
        <p:txBody>
          <a:bodyPr/>
          <a:lstStyle/>
          <a:p>
            <a:r>
              <a:rPr lang="de-DE" dirty="0"/>
              <a:t>CB Chair</a:t>
            </a:r>
          </a:p>
        </p:txBody>
      </p:sp>
      <p:sp>
        <p:nvSpPr>
          <p:cNvPr id="3" name="Rechteck 2">
            <a:extLst>
              <a:ext uri="{FF2B5EF4-FFF2-40B4-BE49-F238E27FC236}">
                <a16:creationId xmlns:a16="http://schemas.microsoft.com/office/drawing/2014/main" id="{0E5CF67B-26E7-4CA2-A69D-B1C1E6FC8CE3}"/>
              </a:ext>
            </a:extLst>
          </p:cNvPr>
          <p:cNvSpPr/>
          <p:nvPr/>
        </p:nvSpPr>
        <p:spPr>
          <a:xfrm>
            <a:off x="288549" y="889843"/>
            <a:ext cx="11220450" cy="5078313"/>
          </a:xfrm>
          <a:prstGeom prst="rect">
            <a:avLst/>
          </a:prstGeom>
        </p:spPr>
        <p:txBody>
          <a:bodyPr wrap="square">
            <a:spAutoFit/>
          </a:bodyPr>
          <a:lstStyle/>
          <a:p>
            <a:endParaRPr lang="en-US" dirty="0">
              <a:solidFill>
                <a:srgbClr val="000000"/>
              </a:solidFill>
              <a:latin typeface="CMR10"/>
            </a:endParaRPr>
          </a:p>
          <a:p>
            <a:r>
              <a:rPr lang="en-US" dirty="0">
                <a:solidFill>
                  <a:srgbClr val="000000"/>
                </a:solidFill>
                <a:latin typeface="CMR10"/>
              </a:rPr>
              <a:t>The CB elects a Chair. </a:t>
            </a:r>
          </a:p>
          <a:p>
            <a:endParaRPr lang="en-US" dirty="0">
              <a:solidFill>
                <a:srgbClr val="000000"/>
              </a:solidFill>
              <a:latin typeface="CMR10"/>
            </a:endParaRPr>
          </a:p>
          <a:p>
            <a:pPr marL="285750" indent="-285750">
              <a:buFont typeface="Arial" panose="020B0604020202020204" pitchFamily="34" charset="0"/>
              <a:buChar char="•"/>
            </a:pPr>
            <a:r>
              <a:rPr lang="en-US" dirty="0">
                <a:solidFill>
                  <a:srgbClr val="000000"/>
                </a:solidFill>
                <a:latin typeface="CMR10"/>
              </a:rPr>
              <a:t>The Chair has the responsibility and authority to facilitate the governance of the CB. </a:t>
            </a:r>
          </a:p>
          <a:p>
            <a:pPr marL="285750" indent="-285750">
              <a:buFont typeface="Arial" panose="020B0604020202020204" pitchFamily="34" charset="0"/>
              <a:buChar char="•"/>
            </a:pPr>
            <a:r>
              <a:rPr lang="en-US" dirty="0">
                <a:solidFill>
                  <a:srgbClr val="000000"/>
                </a:solidFill>
                <a:latin typeface="CMR10"/>
              </a:rPr>
              <a:t>The Chairperson's responsibilities include all aspects of </a:t>
            </a:r>
            <a:br>
              <a:rPr lang="en-US" dirty="0">
                <a:solidFill>
                  <a:srgbClr val="000000"/>
                </a:solidFill>
                <a:latin typeface="CMR10"/>
              </a:rPr>
            </a:br>
            <a:r>
              <a:rPr lang="en-US" b="1" dirty="0">
                <a:solidFill>
                  <a:srgbClr val="000000"/>
                </a:solidFill>
                <a:latin typeface="CMR10"/>
              </a:rPr>
              <a:t>planning, convening and conducting meetings of the CB </a:t>
            </a:r>
            <a:r>
              <a:rPr lang="en-US" dirty="0">
                <a:solidFill>
                  <a:srgbClr val="000000"/>
                </a:solidFill>
                <a:latin typeface="CMR10"/>
              </a:rPr>
              <a:t>in consultation with </a:t>
            </a:r>
            <a:br>
              <a:rPr lang="en-US" dirty="0">
                <a:solidFill>
                  <a:srgbClr val="000000"/>
                </a:solidFill>
                <a:latin typeface="CMR10"/>
              </a:rPr>
            </a:br>
            <a:r>
              <a:rPr lang="en-US" dirty="0">
                <a:solidFill>
                  <a:srgbClr val="000000"/>
                </a:solidFill>
                <a:latin typeface="CMR10"/>
              </a:rPr>
              <a:t>the Spokesperson and documenting the decisions of the </a:t>
            </a:r>
            <a:r>
              <a:rPr lang="de-DE" dirty="0">
                <a:solidFill>
                  <a:srgbClr val="000000"/>
                </a:solidFill>
                <a:latin typeface="CMR10"/>
              </a:rPr>
              <a:t>CB.</a:t>
            </a:r>
          </a:p>
          <a:p>
            <a:pPr marL="285750" indent="-285750">
              <a:buFont typeface="Arial" panose="020B0604020202020204" pitchFamily="34" charset="0"/>
              <a:buChar char="•"/>
            </a:pPr>
            <a:endParaRPr lang="en-US" dirty="0">
              <a:solidFill>
                <a:srgbClr val="000000"/>
              </a:solidFill>
              <a:latin typeface="CMR10"/>
            </a:endParaRPr>
          </a:p>
          <a:p>
            <a:pPr marL="285750" indent="-285750">
              <a:buFont typeface="Arial" panose="020B0604020202020204" pitchFamily="34" charset="0"/>
              <a:buChar char="•"/>
            </a:pPr>
            <a:r>
              <a:rPr lang="en-US" dirty="0">
                <a:solidFill>
                  <a:srgbClr val="000000"/>
                </a:solidFill>
                <a:latin typeface="CMR10"/>
              </a:rPr>
              <a:t>The CB Chair may delegate certain responsibilities to other ET Collaboration members in case of </a:t>
            </a:r>
            <a:br>
              <a:rPr lang="en-US" dirty="0">
                <a:solidFill>
                  <a:srgbClr val="000000"/>
                </a:solidFill>
                <a:latin typeface="CMR10"/>
              </a:rPr>
            </a:br>
            <a:r>
              <a:rPr lang="en-US" dirty="0">
                <a:solidFill>
                  <a:srgbClr val="000000"/>
                </a:solidFill>
                <a:latin typeface="CMR10"/>
              </a:rPr>
              <a:t>need or conflict. </a:t>
            </a:r>
          </a:p>
          <a:p>
            <a:pPr marL="285750" indent="-285750">
              <a:buFont typeface="Arial" panose="020B0604020202020204" pitchFamily="34" charset="0"/>
              <a:buChar char="•"/>
            </a:pPr>
            <a:r>
              <a:rPr lang="en-US" dirty="0">
                <a:solidFill>
                  <a:srgbClr val="000000"/>
                </a:solidFill>
                <a:latin typeface="CMR10"/>
              </a:rPr>
              <a:t>The position of CB Chair will be for </a:t>
            </a:r>
            <a:r>
              <a:rPr lang="en-US" b="1" dirty="0">
                <a:solidFill>
                  <a:srgbClr val="000000"/>
                </a:solidFill>
                <a:latin typeface="CMR10"/>
              </a:rPr>
              <a:t>3 years</a:t>
            </a:r>
            <a:r>
              <a:rPr lang="en-US" dirty="0">
                <a:solidFill>
                  <a:srgbClr val="000000"/>
                </a:solidFill>
                <a:latin typeface="CMR10"/>
              </a:rPr>
              <a:t>, and will be phased to alternate with Spokesperson elections. </a:t>
            </a:r>
          </a:p>
          <a:p>
            <a:pPr marL="285750" indent="-285750">
              <a:buFont typeface="Arial" panose="020B0604020202020204" pitchFamily="34" charset="0"/>
              <a:buChar char="•"/>
            </a:pPr>
            <a:r>
              <a:rPr lang="en-US" dirty="0">
                <a:solidFill>
                  <a:srgbClr val="000000"/>
                </a:solidFill>
                <a:latin typeface="CMR10"/>
              </a:rPr>
              <a:t>The CB Chair keeps </a:t>
            </a:r>
            <a:r>
              <a:rPr lang="en-US" b="1" dirty="0">
                <a:solidFill>
                  <a:srgbClr val="000000"/>
                </a:solidFill>
                <a:latin typeface="CMR10"/>
              </a:rPr>
              <a:t>a record of the meeting </a:t>
            </a:r>
            <a:r>
              <a:rPr lang="en-US" dirty="0">
                <a:solidFill>
                  <a:srgbClr val="000000"/>
                </a:solidFill>
                <a:latin typeface="CMR10"/>
              </a:rPr>
              <a:t>including the primary decisions made by the CB, </a:t>
            </a:r>
          </a:p>
          <a:p>
            <a:pPr marL="285750" indent="-285750">
              <a:buFont typeface="Arial" panose="020B0604020202020204" pitchFamily="34" charset="0"/>
              <a:buChar char="•"/>
            </a:pPr>
            <a:r>
              <a:rPr lang="en-US" dirty="0">
                <a:solidFill>
                  <a:srgbClr val="000000"/>
                </a:solidFill>
                <a:latin typeface="CMR10"/>
              </a:rPr>
              <a:t>a video recording, an audio recording, and a list of the public chat messages.</a:t>
            </a:r>
          </a:p>
          <a:p>
            <a:pPr marL="285750" indent="-285750">
              <a:buFont typeface="Arial" panose="020B0604020202020204" pitchFamily="34" charset="0"/>
              <a:buChar char="•"/>
            </a:pPr>
            <a:r>
              <a:rPr lang="en-US" dirty="0">
                <a:solidFill>
                  <a:srgbClr val="000000"/>
                </a:solidFill>
                <a:latin typeface="CMR10"/>
              </a:rPr>
              <a:t>Documents referenced in the meeting are linked to the meeting record.</a:t>
            </a:r>
          </a:p>
          <a:p>
            <a:pPr marL="285750" indent="-285750">
              <a:buFont typeface="Arial" panose="020B0604020202020204" pitchFamily="34" charset="0"/>
              <a:buChar char="•"/>
            </a:pPr>
            <a:r>
              <a:rPr lang="en-US" dirty="0">
                <a:solidFill>
                  <a:srgbClr val="000000"/>
                </a:solidFill>
                <a:latin typeface="CMR10"/>
              </a:rPr>
              <a:t>The CB chair also </a:t>
            </a:r>
            <a:r>
              <a:rPr lang="en-US" b="1" dirty="0">
                <a:solidFill>
                  <a:srgbClr val="000000"/>
                </a:solidFill>
                <a:latin typeface="CMR10"/>
              </a:rPr>
              <a:t>chairs the Forum of National Representatives (next slide)</a:t>
            </a:r>
          </a:p>
          <a:p>
            <a:pPr marL="285750" indent="-285750">
              <a:buFont typeface="Arial" panose="020B0604020202020204" pitchFamily="34" charset="0"/>
              <a:buChar char="•"/>
            </a:pPr>
            <a:endParaRPr lang="en-US" b="1" dirty="0">
              <a:solidFill>
                <a:srgbClr val="000000"/>
              </a:solidFill>
              <a:latin typeface="CMR10"/>
            </a:endParaRPr>
          </a:p>
          <a:p>
            <a:r>
              <a:rPr lang="en-US" b="1" dirty="0"/>
              <a:t>At its last meeting, the ET Steering Committee approved the proposal to appoint Harald </a:t>
            </a:r>
            <a:r>
              <a:rPr lang="en-US" b="1" dirty="0" err="1"/>
              <a:t>Lück</a:t>
            </a:r>
            <a:r>
              <a:rPr lang="en-US" b="1" dirty="0"/>
              <a:t> as </a:t>
            </a:r>
          </a:p>
          <a:p>
            <a:r>
              <a:rPr lang="en-US" b="1" dirty="0"/>
              <a:t>interim chair of the Collaboration Board until a new chair of the CB is elected. </a:t>
            </a:r>
            <a:endParaRPr lang="de-DE" b="1" dirty="0"/>
          </a:p>
        </p:txBody>
      </p:sp>
    </p:spTree>
    <p:extLst>
      <p:ext uri="{BB962C8B-B14F-4D97-AF65-F5344CB8AC3E}">
        <p14:creationId xmlns:p14="http://schemas.microsoft.com/office/powerpoint/2010/main" val="3735330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199D0-FEB7-4E25-9E5E-243CA8DC8BE7}"/>
              </a:ext>
            </a:extLst>
          </p:cNvPr>
          <p:cNvSpPr>
            <a:spLocks noGrp="1"/>
          </p:cNvSpPr>
          <p:nvPr>
            <p:ph type="title"/>
          </p:nvPr>
        </p:nvSpPr>
        <p:spPr/>
        <p:txBody>
          <a:bodyPr/>
          <a:lstStyle/>
          <a:p>
            <a:r>
              <a:rPr lang="en-US" sz="4000" dirty="0">
                <a:latin typeface="Arial" panose="020B0604020202020204" pitchFamily="34" charset="0"/>
              </a:rPr>
              <a:t>Executive Board (EB)</a:t>
            </a:r>
            <a:endParaRPr lang="de-DE" dirty="0"/>
          </a:p>
        </p:txBody>
      </p:sp>
      <p:sp>
        <p:nvSpPr>
          <p:cNvPr id="3" name="Textfeld 2">
            <a:extLst>
              <a:ext uri="{FF2B5EF4-FFF2-40B4-BE49-F238E27FC236}">
                <a16:creationId xmlns:a16="http://schemas.microsoft.com/office/drawing/2014/main" id="{87B44724-819B-401B-B435-F7B0E53CA9E7}"/>
              </a:ext>
            </a:extLst>
          </p:cNvPr>
          <p:cNvSpPr txBox="1"/>
          <p:nvPr/>
        </p:nvSpPr>
        <p:spPr>
          <a:xfrm>
            <a:off x="543575" y="1041604"/>
            <a:ext cx="1143211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Mandate</a:t>
            </a:r>
            <a:r>
              <a:rPr kumimoji="0" lang="en-GB" sz="1800" b="0" i="0" u="none" strike="noStrike" kern="1200" cap="none" spc="0" normalizeH="0" baseline="0" noProof="0" dirty="0">
                <a:ln>
                  <a:noFill/>
                </a:ln>
                <a:solidFill>
                  <a:prstClr val="black"/>
                </a:solidFill>
                <a:effectLst/>
                <a:uLnTx/>
                <a:uFillTx/>
                <a:latin typeface="Calibri"/>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Manage the core activities</a:t>
            </a:r>
            <a:r>
              <a:rPr kumimoji="0" lang="en-GB" sz="1800" b="0" i="0" u="none" strike="noStrike" kern="1200" cap="none" spc="0" normalizeH="0" baseline="0" noProof="0" dirty="0">
                <a:ln>
                  <a:noFill/>
                </a:ln>
                <a:solidFill>
                  <a:prstClr val="black"/>
                </a:solidFill>
                <a:effectLst/>
                <a:uLnTx/>
                <a:uFillTx/>
                <a:latin typeface="Calibri"/>
                <a:ea typeface="+mn-ea"/>
                <a:cs typeface="+mn-cs"/>
              </a:rPr>
              <a:t> of the ET collaboration. The EB has the duty to coordinate the technical and</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daily activities.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FF0000"/>
                </a:solidFill>
                <a:effectLst/>
                <a:uLnTx/>
                <a:uFillTx/>
                <a:latin typeface="Calibri"/>
                <a:ea typeface="+mn-ea"/>
                <a:cs typeface="+mn-cs"/>
              </a:rPr>
              <a:t>submits important decisions to the Collaboration Board for endorsement</a:t>
            </a:r>
            <a:r>
              <a:rPr kumimoji="0" lang="en-GB" sz="1800" b="0" i="0" u="none" strike="noStrike" kern="1200" cap="none" spc="0" normalizeH="0" baseline="0" noProof="0" dirty="0">
                <a:ln>
                  <a:noFill/>
                </a:ln>
                <a:solidFill>
                  <a:srgbClr val="FF0000"/>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manages the Specific Boards</a:t>
            </a:r>
            <a:r>
              <a:rPr kumimoji="0" lang="en-GB" sz="1800" b="0" i="0" u="none" strike="noStrike" kern="1200" cap="none" spc="0" normalizeH="0" baseline="0" noProof="0" dirty="0">
                <a:ln>
                  <a:noFill/>
                </a:ln>
                <a:solidFill>
                  <a:prstClr val="black"/>
                </a:solidFill>
                <a:effectLst/>
                <a:uLnTx/>
                <a:uFillTx/>
                <a:latin typeface="Calibri"/>
                <a:ea typeface="+mn-ea"/>
                <a:cs typeface="+mn-cs"/>
              </a:rPr>
              <a:t>, which can change in the different phases of the project.</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Currently, the following specific boards have been identified:</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 The Instrument Science Board (ISB)</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 The Observational Science Board (OSB)</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 The Site Characterization Board (SCB)</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 The Computational Infrastructure Board (EIB)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takes on the duty to </a:t>
            </a:r>
            <a:r>
              <a:rPr kumimoji="0" lang="en-GB" sz="1800" b="1" i="0" u="none" strike="noStrike" kern="1200" cap="none" spc="0" normalizeH="0" baseline="0" noProof="0" dirty="0">
                <a:ln>
                  <a:noFill/>
                </a:ln>
                <a:solidFill>
                  <a:prstClr val="black"/>
                </a:solidFill>
                <a:effectLst/>
                <a:uLnTx/>
                <a:uFillTx/>
                <a:latin typeface="Calibri"/>
                <a:ea typeface="+mn-ea"/>
                <a:cs typeface="+mn-cs"/>
              </a:rPr>
              <a:t>realise the various stages of the TDR</a:t>
            </a:r>
            <a:r>
              <a:rPr kumimoji="0" lang="en-GB" sz="1800" b="0" i="0" u="none" strike="noStrike" kern="1200" cap="none" spc="0" normalizeH="0" baseline="0" noProof="0" dirty="0">
                <a:ln>
                  <a:noFill/>
                </a:ln>
                <a:solidFill>
                  <a:prstClr val="black"/>
                </a:solidFill>
                <a:effectLst/>
                <a:uLnTx/>
                <a:uFillTx/>
                <a:latin typeface="Calibri"/>
                <a:ea typeface="+mn-ea"/>
                <a:cs typeface="+mn-cs"/>
              </a:rPr>
              <a:t> for ET. </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srgbClr val="FF0000"/>
                </a:solidFill>
                <a:effectLst/>
                <a:uLnTx/>
                <a:uFillTx/>
                <a:latin typeface="Calibri"/>
                <a:ea typeface="+mn-ea"/>
                <a:cs typeface="+mn-cs"/>
              </a:rPr>
              <a:t>The progress will be reported to the CB at every CB meeting.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proposes, through the SP or DSP, the agenda of the General Assembly meeting to the Chair of the CB.</a:t>
            </a:r>
            <a:br>
              <a:rPr kumimoji="0" lang="en-GB" sz="1800" b="0" i="0" u="none" strike="noStrike" kern="1200" cap="none" spc="0" normalizeH="0" baseline="0" noProof="0" dirty="0">
                <a:ln>
                  <a:noFill/>
                </a:ln>
                <a:solidFill>
                  <a:prstClr val="black"/>
                </a:solidFill>
                <a:effectLst/>
                <a:uLnTx/>
                <a:uFillTx/>
                <a:latin typeface="Calibri"/>
                <a:ea typeface="+mn-ea"/>
                <a:cs typeface="+mn-cs"/>
              </a:rPr>
            </a:b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Members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Chair : ET Collaboration SP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ex-officio members + </a:t>
            </a:r>
            <a:r>
              <a:rPr kumimoji="0" lang="en-GB" sz="1800" b="0" i="0" u="none" strike="noStrike" kern="1200" cap="none" spc="0" normalizeH="0" baseline="0" noProof="0" dirty="0">
                <a:ln>
                  <a:noFill/>
                </a:ln>
                <a:solidFill>
                  <a:srgbClr val="FF0000"/>
                </a:solidFill>
                <a:effectLst/>
                <a:uLnTx/>
                <a:uFillTx/>
                <a:latin typeface="Calibri"/>
                <a:ea typeface="+mn-ea"/>
                <a:cs typeface="+mn-cs"/>
              </a:rPr>
              <a:t>additional members proposed by the SP and endorsed by the Collaboration Board</a:t>
            </a:r>
            <a:r>
              <a:rPr kumimoji="0" lang="en-GB"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Ex-officio members =SP&amp;DSP + one delegate / Specific Board (default=chair). </a:t>
            </a:r>
            <a:br>
              <a:rPr kumimoji="0" lang="en-GB" sz="1800" b="0" i="0" u="none" strike="noStrike" kern="1200" cap="none" spc="0" normalizeH="0" baseline="0" noProof="0" dirty="0">
                <a:ln>
                  <a:noFill/>
                </a:ln>
                <a:solidFill>
                  <a:prstClr val="black"/>
                </a:solidFill>
                <a:effectLst/>
                <a:uLnTx/>
                <a:uFillTx/>
                <a:latin typeface="Calibri"/>
                <a:ea typeface="+mn-ea"/>
                <a:cs typeface="+mn-cs"/>
              </a:rPr>
            </a:br>
            <a:r>
              <a:rPr kumimoji="0" lang="en-GB" sz="1800" b="0" i="0" u="none" strike="noStrike" kern="1200" cap="none" spc="0" normalizeH="0" baseline="0" noProof="0" dirty="0">
                <a:ln>
                  <a:noFill/>
                </a:ln>
                <a:solidFill>
                  <a:prstClr val="black"/>
                </a:solidFill>
                <a:effectLst/>
                <a:uLnTx/>
                <a:uFillTx/>
                <a:latin typeface="Calibri"/>
                <a:ea typeface="+mn-ea"/>
                <a:cs typeface="+mn-cs"/>
              </a:rPr>
              <a:t>The Spokesperson can invite (non-EB) members of the ET Collaboration as consultants. </a:t>
            </a:r>
            <a:r>
              <a:rPr kumimoji="0" lang="en-GB" sz="1800" b="0" i="0" u="none" strike="noStrike" kern="1200" cap="none" spc="0" normalizeH="0" baseline="0" noProof="0" dirty="0">
                <a:ln>
                  <a:noFill/>
                </a:ln>
                <a:solidFill>
                  <a:srgbClr val="FF0000"/>
                </a:solidFill>
                <a:effectLst/>
                <a:uLnTx/>
                <a:uFillTx/>
                <a:latin typeface="Calibri"/>
                <a:ea typeface="+mn-ea"/>
                <a:cs typeface="+mn-cs"/>
              </a:rPr>
              <a:t>The Collaboration Board chair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Calibri"/>
                <a:ea typeface="+mn-ea"/>
                <a:cs typeface="+mn-cs"/>
              </a:rPr>
              <a:t>is invited to all meetings of the EB. </a:t>
            </a:r>
          </a:p>
        </p:txBody>
      </p:sp>
    </p:spTree>
    <p:extLst>
      <p:ext uri="{BB962C8B-B14F-4D97-AF65-F5344CB8AC3E}">
        <p14:creationId xmlns:p14="http://schemas.microsoft.com/office/powerpoint/2010/main" val="1396384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629F7B-E0A9-438B-B023-4B5B26DE15D7}"/>
              </a:ext>
            </a:extLst>
          </p:cNvPr>
          <p:cNvSpPr>
            <a:spLocks noGrp="1"/>
          </p:cNvSpPr>
          <p:nvPr>
            <p:ph type="title"/>
          </p:nvPr>
        </p:nvSpPr>
        <p:spPr/>
        <p:txBody>
          <a:bodyPr/>
          <a:lstStyle/>
          <a:p>
            <a:r>
              <a:rPr lang="de-DE" dirty="0"/>
              <a:t>Forum </a:t>
            </a:r>
            <a:r>
              <a:rPr lang="de-DE" dirty="0" err="1"/>
              <a:t>of</a:t>
            </a:r>
            <a:r>
              <a:rPr lang="de-DE" dirty="0"/>
              <a:t> National </a:t>
            </a:r>
            <a:r>
              <a:rPr lang="de-DE" dirty="0" err="1"/>
              <a:t>Representatives</a:t>
            </a:r>
            <a:endParaRPr lang="de-DE" dirty="0"/>
          </a:p>
        </p:txBody>
      </p:sp>
      <p:sp>
        <p:nvSpPr>
          <p:cNvPr id="3" name="Rechteck 2">
            <a:extLst>
              <a:ext uri="{FF2B5EF4-FFF2-40B4-BE49-F238E27FC236}">
                <a16:creationId xmlns:a16="http://schemas.microsoft.com/office/drawing/2014/main" id="{8277D26E-3451-4442-8EFF-3FD8118CE0C8}"/>
              </a:ext>
            </a:extLst>
          </p:cNvPr>
          <p:cNvSpPr/>
          <p:nvPr/>
        </p:nvSpPr>
        <p:spPr>
          <a:xfrm>
            <a:off x="543575" y="1192948"/>
            <a:ext cx="10891341"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Besides the management of the overall (global) ET Collaboration, there will be a need to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organise matters at a national level</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e.g. arrange </a:t>
            </a: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for national R&amp;D programs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with funding agencies. For high bandwidth information exchange and coordination, a Forum of National Representatives will be formed.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Members: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The Forum of National Representatives (FNR) is composed of ET collaboration members elected by the RU leaders on a national basis.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There will be one representative per country.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Mandate: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Its mandate is to discuss organisational and scientific aspects of the ET collaboration at a higher and more aggregate level compared to the CB.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Meetings and chair: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The FNR is chaired by the CB chair </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and the SP is regularly invited as an observer.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FNR meets at least once per year, it only has an advisory role, producing reports or vision documents, without decision power or voting rights in the Collaboration. </a:t>
            </a:r>
            <a:r>
              <a:rPr kumimoji="0" lang="en-GB" sz="1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The national representatives are regularly invited as observers to all CB meetings.</a:t>
            </a:r>
            <a:endParaRPr kumimoji="0" lang="en-GB" sz="1800" b="1"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871301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0FD959-1E29-4AE8-936B-8A19FF679B4B}"/>
              </a:ext>
            </a:extLst>
          </p:cNvPr>
          <p:cNvSpPr>
            <a:spLocks noGrp="1"/>
          </p:cNvSpPr>
          <p:nvPr>
            <p:ph type="title"/>
          </p:nvPr>
        </p:nvSpPr>
        <p:spPr/>
        <p:txBody>
          <a:bodyPr/>
          <a:lstStyle/>
          <a:p>
            <a:r>
              <a:rPr lang="de-DE" dirty="0" err="1"/>
              <a:t>Motions</a:t>
            </a:r>
            <a:r>
              <a:rPr lang="de-DE" dirty="0"/>
              <a:t>, </a:t>
            </a:r>
            <a:r>
              <a:rPr lang="de-DE" dirty="0" err="1"/>
              <a:t>Decisions</a:t>
            </a:r>
            <a:r>
              <a:rPr lang="de-DE" dirty="0"/>
              <a:t>, Voting</a:t>
            </a:r>
          </a:p>
        </p:txBody>
      </p:sp>
      <p:sp>
        <p:nvSpPr>
          <p:cNvPr id="3" name="Rechteck 2">
            <a:extLst>
              <a:ext uri="{FF2B5EF4-FFF2-40B4-BE49-F238E27FC236}">
                <a16:creationId xmlns:a16="http://schemas.microsoft.com/office/drawing/2014/main" id="{C52A5434-4514-42A0-B798-6C3B18C4692F}"/>
              </a:ext>
            </a:extLst>
          </p:cNvPr>
          <p:cNvSpPr/>
          <p:nvPr/>
        </p:nvSpPr>
        <p:spPr>
          <a:xfrm>
            <a:off x="543575" y="1129010"/>
            <a:ext cx="10324450" cy="4832092"/>
          </a:xfrm>
          <a:prstGeom prst="rect">
            <a:avLst/>
          </a:prstGeom>
        </p:spPr>
        <p:txBody>
          <a:bodyPr wrap="square">
            <a:spAutoFit/>
          </a:bodyPr>
          <a:lstStyle/>
          <a:p>
            <a:r>
              <a:rPr lang="en-US" sz="2000" b="1" dirty="0">
                <a:latin typeface="CMR10"/>
              </a:rPr>
              <a:t>Bylaws:</a:t>
            </a:r>
            <a:br>
              <a:rPr lang="en-US" dirty="0">
                <a:latin typeface="CMR10"/>
              </a:rPr>
            </a:br>
            <a:r>
              <a:rPr lang="en-US" dirty="0">
                <a:solidFill>
                  <a:srgbClr val="5B9BD5"/>
                </a:solidFill>
                <a:latin typeface="CMR10"/>
              </a:rPr>
              <a:t>“</a:t>
            </a:r>
            <a:r>
              <a:rPr lang="en-US" b="1" dirty="0">
                <a:solidFill>
                  <a:srgbClr val="5B9BD5"/>
                </a:solidFill>
                <a:latin typeface="CMR10"/>
              </a:rPr>
              <a:t>Decisions</a:t>
            </a:r>
            <a:r>
              <a:rPr lang="en-US" dirty="0">
                <a:solidFill>
                  <a:srgbClr val="5B9BD5"/>
                </a:solidFill>
                <a:latin typeface="CMR10"/>
              </a:rPr>
              <a:t> in the CB shall be taken by consensus wherever possible. If a consensus cannot be reached within</a:t>
            </a:r>
          </a:p>
          <a:p>
            <a:r>
              <a:rPr lang="en-US" dirty="0">
                <a:solidFill>
                  <a:srgbClr val="5B9BD5"/>
                </a:solidFill>
                <a:latin typeface="CMR10"/>
              </a:rPr>
              <a:t>reasonable time, the CB chair can decide to call for a vote.</a:t>
            </a:r>
          </a:p>
          <a:p>
            <a:endParaRPr lang="en-US" dirty="0">
              <a:solidFill>
                <a:srgbClr val="5B9BD5"/>
              </a:solidFill>
              <a:latin typeface="CMR10"/>
            </a:endParaRPr>
          </a:p>
          <a:p>
            <a:r>
              <a:rPr lang="en-US" b="1" dirty="0">
                <a:solidFill>
                  <a:srgbClr val="5B9BD5"/>
                </a:solidFill>
              </a:rPr>
              <a:t>Motions</a:t>
            </a:r>
            <a:r>
              <a:rPr lang="en-US" dirty="0">
                <a:solidFill>
                  <a:srgbClr val="5B9BD5"/>
                </a:solidFill>
              </a:rPr>
              <a:t>: Any member of the CB can bring up a motion at any time of the CB meetings, or by e-mail at</a:t>
            </a:r>
          </a:p>
          <a:p>
            <a:r>
              <a:rPr lang="en-US" dirty="0">
                <a:solidFill>
                  <a:srgbClr val="5B9BD5"/>
                </a:solidFill>
              </a:rPr>
              <a:t>times outside the meetings. To become a business of the CB, the motion needs to be seconded by at least one </a:t>
            </a:r>
            <a:r>
              <a:rPr lang="de-DE" dirty="0" err="1">
                <a:solidFill>
                  <a:srgbClr val="5B9BD5"/>
                </a:solidFill>
              </a:rPr>
              <a:t>other</a:t>
            </a:r>
            <a:r>
              <a:rPr lang="de-DE" dirty="0">
                <a:solidFill>
                  <a:srgbClr val="5B9BD5"/>
                </a:solidFill>
              </a:rPr>
              <a:t> CB </a:t>
            </a:r>
            <a:r>
              <a:rPr lang="de-DE" dirty="0" err="1">
                <a:solidFill>
                  <a:srgbClr val="5B9BD5"/>
                </a:solidFill>
              </a:rPr>
              <a:t>member</a:t>
            </a:r>
            <a:r>
              <a:rPr lang="de-DE" dirty="0">
                <a:solidFill>
                  <a:srgbClr val="5B9BD5"/>
                </a:solidFill>
              </a:rPr>
              <a:t>.</a:t>
            </a:r>
          </a:p>
          <a:p>
            <a:endParaRPr lang="de-DE" dirty="0">
              <a:solidFill>
                <a:srgbClr val="5B9BD5"/>
              </a:solidFill>
            </a:endParaRPr>
          </a:p>
          <a:p>
            <a:r>
              <a:rPr lang="en-US" b="1" dirty="0">
                <a:solidFill>
                  <a:srgbClr val="5B9BD5"/>
                </a:solidFill>
              </a:rPr>
              <a:t>Voting rights</a:t>
            </a:r>
            <a:r>
              <a:rPr lang="en-US" dirty="0">
                <a:solidFill>
                  <a:srgbClr val="5B9BD5"/>
                </a:solidFill>
              </a:rPr>
              <a:t>: All members of the Collaboration Board have equal voting rights and weighting.</a:t>
            </a:r>
          </a:p>
          <a:p>
            <a:endParaRPr lang="en-US" dirty="0">
              <a:solidFill>
                <a:srgbClr val="5B9BD5"/>
              </a:solidFill>
            </a:endParaRPr>
          </a:p>
          <a:p>
            <a:r>
              <a:rPr lang="en-US" b="1" dirty="0">
                <a:solidFill>
                  <a:srgbClr val="5B9BD5"/>
                </a:solidFill>
              </a:rPr>
              <a:t>Quorum</a:t>
            </a:r>
            <a:r>
              <a:rPr lang="en-US" dirty="0">
                <a:solidFill>
                  <a:srgbClr val="5B9BD5"/>
                </a:solidFill>
              </a:rPr>
              <a:t>: Unless specified otherwise, the required quorum </a:t>
            </a:r>
            <a:r>
              <a:rPr lang="en-US" b="1" dirty="0">
                <a:solidFill>
                  <a:srgbClr val="5B9BD5"/>
                </a:solidFill>
              </a:rPr>
              <a:t>for business is 30% </a:t>
            </a:r>
            <a:r>
              <a:rPr lang="en-US" dirty="0">
                <a:solidFill>
                  <a:srgbClr val="5B9BD5"/>
                </a:solidFill>
              </a:rPr>
              <a:t>of the entire CB membership</a:t>
            </a:r>
          </a:p>
          <a:p>
            <a:r>
              <a:rPr lang="en-US" dirty="0">
                <a:solidFill>
                  <a:srgbClr val="5B9BD5"/>
                </a:solidFill>
              </a:rPr>
              <a:t>and </a:t>
            </a:r>
            <a:r>
              <a:rPr lang="en-US" b="1" dirty="0">
                <a:solidFill>
                  <a:srgbClr val="5B9BD5"/>
                </a:solidFill>
              </a:rPr>
              <a:t>50% for in-presence voting or elections</a:t>
            </a:r>
            <a:r>
              <a:rPr lang="en-US" dirty="0">
                <a:solidFill>
                  <a:srgbClr val="5B9BD5"/>
                </a:solidFill>
              </a:rPr>
              <a:t>. For electronic votes (see C.2) or elections, the quorum is granted by the possibility of all CB members being "present".</a:t>
            </a:r>
          </a:p>
          <a:p>
            <a:r>
              <a:rPr lang="en-US" dirty="0">
                <a:solidFill>
                  <a:srgbClr val="5B9BD5"/>
                </a:solidFill>
              </a:rPr>
              <a:t>Majority: Unless specified otherwise, a motion is accepted if it gets a simple majority of 50%. Abstentions</a:t>
            </a:r>
          </a:p>
          <a:p>
            <a:r>
              <a:rPr lang="en-US" dirty="0">
                <a:solidFill>
                  <a:srgbClr val="5B9BD5"/>
                </a:solidFill>
              </a:rPr>
              <a:t>(declared abstentions or votes not cast) or blank votes shall not be taken into account in determining the</a:t>
            </a:r>
          </a:p>
          <a:p>
            <a:r>
              <a:rPr lang="en-US" dirty="0">
                <a:solidFill>
                  <a:srgbClr val="5B9BD5"/>
                </a:solidFill>
              </a:rPr>
              <a:t>majority.”</a:t>
            </a:r>
          </a:p>
          <a:p>
            <a:endParaRPr lang="de-DE" dirty="0">
              <a:solidFill>
                <a:srgbClr val="5B9BD5"/>
              </a:solidFill>
            </a:endParaRPr>
          </a:p>
        </p:txBody>
      </p:sp>
    </p:spTree>
    <p:extLst>
      <p:ext uri="{BB962C8B-B14F-4D97-AF65-F5344CB8AC3E}">
        <p14:creationId xmlns:p14="http://schemas.microsoft.com/office/powerpoint/2010/main" val="4208942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6544FE-0B40-4B83-B7ED-AB9DAF841AA7}"/>
              </a:ext>
            </a:extLst>
          </p:cNvPr>
          <p:cNvSpPr>
            <a:spLocks noGrp="1"/>
          </p:cNvSpPr>
          <p:nvPr>
            <p:ph type="title"/>
          </p:nvPr>
        </p:nvSpPr>
        <p:spPr/>
        <p:txBody>
          <a:bodyPr/>
          <a:lstStyle/>
          <a:p>
            <a:r>
              <a:rPr lang="de-DE" dirty="0" err="1"/>
              <a:t>Motions</a:t>
            </a:r>
            <a:r>
              <a:rPr lang="de-DE" dirty="0"/>
              <a:t>, </a:t>
            </a:r>
            <a:r>
              <a:rPr lang="de-DE" dirty="0" err="1"/>
              <a:t>Decisions</a:t>
            </a:r>
            <a:r>
              <a:rPr lang="de-DE" dirty="0"/>
              <a:t>, Voting </a:t>
            </a:r>
            <a:r>
              <a:rPr lang="de-DE" dirty="0" err="1"/>
              <a:t>ctnd</a:t>
            </a:r>
            <a:r>
              <a:rPr lang="de-DE" dirty="0"/>
              <a:t>.</a:t>
            </a:r>
          </a:p>
        </p:txBody>
      </p:sp>
      <p:sp>
        <p:nvSpPr>
          <p:cNvPr id="3" name="Rechteck 2">
            <a:extLst>
              <a:ext uri="{FF2B5EF4-FFF2-40B4-BE49-F238E27FC236}">
                <a16:creationId xmlns:a16="http://schemas.microsoft.com/office/drawing/2014/main" id="{F94A216C-73C3-4548-912D-CBF204988609}"/>
              </a:ext>
            </a:extLst>
          </p:cNvPr>
          <p:cNvSpPr/>
          <p:nvPr/>
        </p:nvSpPr>
        <p:spPr>
          <a:xfrm>
            <a:off x="543575" y="1166069"/>
            <a:ext cx="10710398" cy="3970318"/>
          </a:xfrm>
          <a:prstGeom prst="rect">
            <a:avLst/>
          </a:prstGeom>
        </p:spPr>
        <p:txBody>
          <a:bodyPr wrap="square">
            <a:spAutoFit/>
          </a:bodyPr>
          <a:lstStyle/>
          <a:p>
            <a:r>
              <a:rPr lang="en-GB" b="1" dirty="0">
                <a:solidFill>
                  <a:srgbClr val="5B9BD5"/>
                </a:solidFill>
                <a:latin typeface="CMBX10"/>
              </a:rPr>
              <a:t>Proxies</a:t>
            </a:r>
            <a:r>
              <a:rPr lang="en-GB" dirty="0">
                <a:solidFill>
                  <a:srgbClr val="5B9BD5"/>
                </a:solidFill>
                <a:latin typeface="CMBX10"/>
              </a:rPr>
              <a:t>: </a:t>
            </a:r>
          </a:p>
          <a:p>
            <a:r>
              <a:rPr lang="en-GB" dirty="0">
                <a:solidFill>
                  <a:srgbClr val="5B9BD5"/>
                </a:solidFill>
                <a:latin typeface="CMR10"/>
              </a:rPr>
              <a:t>If a member of the Collaboration Board is unable to attend an important meeting, he/she may send a proxy to attend in his/her place. This possibility is limited to exceptional cases and requires the consent of the CB chair.</a:t>
            </a:r>
          </a:p>
          <a:p>
            <a:endParaRPr lang="en-GB" dirty="0">
              <a:solidFill>
                <a:srgbClr val="5B9BD5"/>
              </a:solidFill>
              <a:latin typeface="CMR10"/>
            </a:endParaRPr>
          </a:p>
          <a:p>
            <a:r>
              <a:rPr lang="en-GB" b="1" dirty="0">
                <a:solidFill>
                  <a:srgbClr val="5B9BD5"/>
                </a:solidFill>
                <a:latin typeface="CMBX10"/>
              </a:rPr>
              <a:t>Procedures</a:t>
            </a:r>
            <a:r>
              <a:rPr lang="en-GB" dirty="0">
                <a:solidFill>
                  <a:srgbClr val="5B9BD5"/>
                </a:solidFill>
                <a:latin typeface="CMBX10"/>
              </a:rPr>
              <a:t>: </a:t>
            </a:r>
          </a:p>
          <a:p>
            <a:r>
              <a:rPr lang="en-GB" dirty="0">
                <a:solidFill>
                  <a:srgbClr val="5B9BD5"/>
                </a:solidFill>
                <a:latin typeface="CMR10"/>
              </a:rPr>
              <a:t>Voting can either be done </a:t>
            </a:r>
            <a:r>
              <a:rPr lang="en-GB" b="1" dirty="0">
                <a:solidFill>
                  <a:srgbClr val="5B9BD5"/>
                </a:solidFill>
                <a:latin typeface="CMR10"/>
              </a:rPr>
              <a:t>by acclamation in the CB meetings or by electronic vote</a:t>
            </a:r>
            <a:r>
              <a:rPr lang="en-GB" dirty="0">
                <a:solidFill>
                  <a:srgbClr val="5B9BD5"/>
                </a:solidFill>
                <a:latin typeface="CMR10"/>
              </a:rPr>
              <a:t>. The preference for important decisions should be electronic voting. The </a:t>
            </a:r>
            <a:r>
              <a:rPr lang="en-GB" b="1" dirty="0">
                <a:solidFill>
                  <a:srgbClr val="5B9BD5"/>
                </a:solidFill>
                <a:latin typeface="CMR10"/>
              </a:rPr>
              <a:t>decision on the form of voting shall be taken by the Chair of the CB in consensus with the Board</a:t>
            </a:r>
            <a:r>
              <a:rPr lang="en-GB" dirty="0">
                <a:solidFill>
                  <a:srgbClr val="5B9BD5"/>
                </a:solidFill>
                <a:latin typeface="CMR10"/>
              </a:rPr>
              <a:t>, if necessary, by voting on the procedure by acclamation.</a:t>
            </a:r>
          </a:p>
          <a:p>
            <a:endParaRPr lang="en-GB" dirty="0">
              <a:solidFill>
                <a:srgbClr val="5B9BD5"/>
              </a:solidFill>
              <a:latin typeface="CMR10"/>
            </a:endParaRPr>
          </a:p>
          <a:p>
            <a:r>
              <a:rPr lang="en-GB" dirty="0">
                <a:solidFill>
                  <a:srgbClr val="5B9BD5"/>
                </a:solidFill>
                <a:latin typeface="CMR10"/>
              </a:rPr>
              <a:t>An appropriate electronic voting and election system will be set up by the election committee (see 3.8.9).”</a:t>
            </a:r>
            <a:br>
              <a:rPr lang="en-GB" dirty="0">
                <a:solidFill>
                  <a:srgbClr val="5B9BD5"/>
                </a:solidFill>
                <a:latin typeface="CMR10"/>
              </a:rPr>
            </a:br>
            <a:r>
              <a:rPr lang="en-GB" dirty="0">
                <a:latin typeface="CMR10"/>
              </a:rPr>
              <a:t>[and the EIB] </a:t>
            </a:r>
          </a:p>
          <a:p>
            <a:r>
              <a:rPr lang="en-GB" dirty="0">
                <a:solidFill>
                  <a:srgbClr val="5B9BD5"/>
                </a:solidFill>
                <a:latin typeface="CMR10"/>
              </a:rPr>
              <a:t>”In the case of electronic voting, a quorum will be reached by default, as all CB members will be given the opportunity to vote. The basis for the voting/election is provided by the CB Chair making available the recordings of previous relevant meetings and all other relevant documentation.”</a:t>
            </a:r>
            <a:endParaRPr lang="en-GB" dirty="0">
              <a:solidFill>
                <a:srgbClr val="5B9BD5"/>
              </a:solidFill>
            </a:endParaRPr>
          </a:p>
        </p:txBody>
      </p:sp>
    </p:spTree>
    <p:extLst>
      <p:ext uri="{BB962C8B-B14F-4D97-AF65-F5344CB8AC3E}">
        <p14:creationId xmlns:p14="http://schemas.microsoft.com/office/powerpoint/2010/main" val="2782689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602D26-A2F2-4E9D-80B8-02F95C8A5852}"/>
              </a:ext>
            </a:extLst>
          </p:cNvPr>
          <p:cNvSpPr>
            <a:spLocks noGrp="1"/>
          </p:cNvSpPr>
          <p:nvPr>
            <p:ph type="title"/>
          </p:nvPr>
        </p:nvSpPr>
        <p:spPr/>
        <p:txBody>
          <a:bodyPr/>
          <a:lstStyle/>
          <a:p>
            <a:r>
              <a:rPr lang="de-DE" dirty="0"/>
              <a:t>Agenda</a:t>
            </a:r>
          </a:p>
        </p:txBody>
      </p:sp>
      <p:sp>
        <p:nvSpPr>
          <p:cNvPr id="3" name="Rechteck 2">
            <a:extLst>
              <a:ext uri="{FF2B5EF4-FFF2-40B4-BE49-F238E27FC236}">
                <a16:creationId xmlns:a16="http://schemas.microsoft.com/office/drawing/2014/main" id="{0EA20E17-A73F-49B2-A732-42F024A773AE}"/>
              </a:ext>
            </a:extLst>
          </p:cNvPr>
          <p:cNvSpPr/>
          <p:nvPr/>
        </p:nvSpPr>
        <p:spPr>
          <a:xfrm>
            <a:off x="543575" y="1072634"/>
            <a:ext cx="6232796" cy="3139321"/>
          </a:xfrm>
          <a:prstGeom prst="rect">
            <a:avLst/>
          </a:prstGeom>
        </p:spPr>
        <p:txBody>
          <a:bodyPr wrap="none">
            <a:spAutoFit/>
          </a:bodyPr>
          <a:lstStyle/>
          <a:p>
            <a:r>
              <a:rPr lang="de-DE" dirty="0"/>
              <a:t>1) Welcome / Quorum (&gt;30%?)</a:t>
            </a:r>
          </a:p>
          <a:p>
            <a:r>
              <a:rPr lang="en-US" dirty="0"/>
              <a:t>2) Mandate of the Collaboration Board</a:t>
            </a:r>
          </a:p>
          <a:p>
            <a:r>
              <a:rPr lang="en-US" dirty="0"/>
              <a:t>3) Members of the Collaboration Board and additional observers</a:t>
            </a:r>
          </a:p>
          <a:p>
            <a:r>
              <a:rPr lang="en-US" dirty="0"/>
              <a:t>	</a:t>
            </a:r>
            <a:r>
              <a:rPr lang="en-US" dirty="0" err="1"/>
              <a:t>i</a:t>
            </a:r>
            <a:r>
              <a:rPr lang="en-US" dirty="0"/>
              <a:t>) accepted RUs</a:t>
            </a:r>
          </a:p>
          <a:p>
            <a:r>
              <a:rPr lang="en-US" dirty="0"/>
              <a:t>	ii) excluded RUs</a:t>
            </a:r>
          </a:p>
          <a:p>
            <a:r>
              <a:rPr lang="en-US" dirty="0"/>
              <a:t>	iii) RU Proposals to be evaluated </a:t>
            </a:r>
          </a:p>
          <a:p>
            <a:r>
              <a:rPr lang="en-US" dirty="0"/>
              <a:t>4) Preparations for upcoming elections and votes.</a:t>
            </a:r>
          </a:p>
          <a:p>
            <a:r>
              <a:rPr lang="en-US" dirty="0"/>
              <a:t>	</a:t>
            </a:r>
            <a:r>
              <a:rPr lang="en-US" dirty="0" err="1"/>
              <a:t>i</a:t>
            </a:r>
            <a:r>
              <a:rPr lang="en-US" dirty="0"/>
              <a:t>) Nominations for CB Chair</a:t>
            </a:r>
          </a:p>
          <a:p>
            <a:r>
              <a:rPr lang="en-US" dirty="0"/>
              <a:t>5) Discussion on boards and committees to be formed.</a:t>
            </a:r>
          </a:p>
          <a:p>
            <a:r>
              <a:rPr lang="en-US" dirty="0"/>
              <a:t>6) Process for updating the Bylaws</a:t>
            </a:r>
          </a:p>
          <a:p>
            <a:r>
              <a:rPr lang="en-US" dirty="0"/>
              <a:t>7) Meeting Cadence and next meeting</a:t>
            </a:r>
            <a:endParaRPr lang="de-DE" dirty="0"/>
          </a:p>
        </p:txBody>
      </p:sp>
    </p:spTree>
    <p:extLst>
      <p:ext uri="{BB962C8B-B14F-4D97-AF65-F5344CB8AC3E}">
        <p14:creationId xmlns:p14="http://schemas.microsoft.com/office/powerpoint/2010/main" val="862478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3D6BEA-296A-4219-8C52-DF7A872E08F9}"/>
              </a:ext>
            </a:extLst>
          </p:cNvPr>
          <p:cNvSpPr>
            <a:spLocks noGrp="1"/>
          </p:cNvSpPr>
          <p:nvPr>
            <p:ph type="title"/>
          </p:nvPr>
        </p:nvSpPr>
        <p:spPr/>
        <p:txBody>
          <a:bodyPr/>
          <a:lstStyle/>
          <a:p>
            <a:r>
              <a:rPr lang="de-DE" dirty="0" err="1"/>
              <a:t>Changing</a:t>
            </a:r>
            <a:r>
              <a:rPr lang="de-DE" dirty="0"/>
              <a:t> </a:t>
            </a:r>
            <a:r>
              <a:rPr lang="de-DE" dirty="0" err="1"/>
              <a:t>the</a:t>
            </a:r>
            <a:r>
              <a:rPr lang="de-DE" dirty="0"/>
              <a:t> </a:t>
            </a:r>
            <a:r>
              <a:rPr lang="de-DE" dirty="0" err="1"/>
              <a:t>Bylaws</a:t>
            </a:r>
            <a:endParaRPr lang="de-DE" dirty="0"/>
          </a:p>
        </p:txBody>
      </p:sp>
      <p:sp>
        <p:nvSpPr>
          <p:cNvPr id="3" name="Rechteck 2">
            <a:extLst>
              <a:ext uri="{FF2B5EF4-FFF2-40B4-BE49-F238E27FC236}">
                <a16:creationId xmlns:a16="http://schemas.microsoft.com/office/drawing/2014/main" id="{38E8C9D9-1950-438C-8017-E9BABA05C1D9}"/>
              </a:ext>
            </a:extLst>
          </p:cNvPr>
          <p:cNvSpPr/>
          <p:nvPr/>
        </p:nvSpPr>
        <p:spPr>
          <a:xfrm>
            <a:off x="447675" y="1041976"/>
            <a:ext cx="11544300" cy="2308324"/>
          </a:xfrm>
          <a:prstGeom prst="rect">
            <a:avLst/>
          </a:prstGeom>
        </p:spPr>
        <p:txBody>
          <a:bodyPr wrap="square">
            <a:spAutoFit/>
          </a:bodyPr>
          <a:lstStyle/>
          <a:p>
            <a:r>
              <a:rPr lang="en-GB" dirty="0">
                <a:solidFill>
                  <a:srgbClr val="5B9BD5"/>
                </a:solidFill>
                <a:latin typeface="CMR10"/>
              </a:rPr>
              <a:t>“Changes of the Bylaws can be initiated by</a:t>
            </a:r>
          </a:p>
          <a:p>
            <a:r>
              <a:rPr lang="en-GB" dirty="0">
                <a:solidFill>
                  <a:srgbClr val="5B9BD5"/>
                </a:solidFill>
                <a:latin typeface="SFRM1000"/>
              </a:rPr>
              <a:t>• </a:t>
            </a:r>
            <a:r>
              <a:rPr lang="en-GB" dirty="0">
                <a:solidFill>
                  <a:srgbClr val="5B9BD5"/>
                </a:solidFill>
                <a:latin typeface="CMR10"/>
              </a:rPr>
              <a:t>the ET Collaboration Spokesperson</a:t>
            </a:r>
          </a:p>
          <a:p>
            <a:r>
              <a:rPr lang="en-GB" dirty="0">
                <a:solidFill>
                  <a:srgbClr val="5B9BD5"/>
                </a:solidFill>
                <a:latin typeface="SFRM1000"/>
              </a:rPr>
              <a:t>• </a:t>
            </a:r>
            <a:r>
              <a:rPr lang="en-GB" dirty="0">
                <a:solidFill>
                  <a:srgbClr val="5B9BD5"/>
                </a:solidFill>
                <a:latin typeface="CMR10"/>
              </a:rPr>
              <a:t>the ET Collaboration Board with a motion supported by at least 15% of its total membership</a:t>
            </a:r>
          </a:p>
          <a:p>
            <a:r>
              <a:rPr lang="en-GB" dirty="0">
                <a:solidFill>
                  <a:srgbClr val="5B9BD5"/>
                </a:solidFill>
                <a:latin typeface="CMR10"/>
              </a:rPr>
              <a:t>by </a:t>
            </a:r>
            <a:r>
              <a:rPr lang="en-GB" b="1" dirty="0">
                <a:solidFill>
                  <a:srgbClr val="5B9BD5"/>
                </a:solidFill>
                <a:latin typeface="CMR10"/>
              </a:rPr>
              <a:t>proposing changes of the Bylaws to the CB</a:t>
            </a:r>
            <a:r>
              <a:rPr lang="en-GB" dirty="0">
                <a:solidFill>
                  <a:srgbClr val="5B9BD5"/>
                </a:solidFill>
                <a:latin typeface="CMR10"/>
              </a:rPr>
              <a:t>. The proposal will be submitted to the CB at least three weeks</a:t>
            </a:r>
          </a:p>
          <a:p>
            <a:r>
              <a:rPr lang="en-GB" dirty="0">
                <a:solidFill>
                  <a:srgbClr val="5B9BD5"/>
                </a:solidFill>
                <a:latin typeface="CMR10"/>
              </a:rPr>
              <a:t>prior to a CB meeting, where it will be discussed. It may be amended by the proponents following this discussion.</a:t>
            </a:r>
          </a:p>
          <a:p>
            <a:r>
              <a:rPr lang="en-GB" dirty="0">
                <a:solidFill>
                  <a:srgbClr val="5B9BD5"/>
                </a:solidFill>
                <a:latin typeface="CMR10"/>
              </a:rPr>
              <a:t>The final version of the proposal is again discussed in a CB meeting and then voted on. Accepting a change</a:t>
            </a:r>
          </a:p>
          <a:p>
            <a:r>
              <a:rPr lang="en-GB" dirty="0">
                <a:solidFill>
                  <a:srgbClr val="5B9BD5"/>
                </a:solidFill>
                <a:latin typeface="CMR10"/>
              </a:rPr>
              <a:t>of the Bylaws requires a qualified 2/3 majority of votes excluding abstentions, votes not cast and blank votes.</a:t>
            </a:r>
          </a:p>
          <a:p>
            <a:r>
              <a:rPr lang="en-GB" dirty="0">
                <a:solidFill>
                  <a:srgbClr val="5B9BD5"/>
                </a:solidFill>
                <a:latin typeface="CMR10"/>
              </a:rPr>
              <a:t>The vote must be done electronically (see C.2).</a:t>
            </a:r>
          </a:p>
        </p:txBody>
      </p:sp>
    </p:spTree>
    <p:extLst>
      <p:ext uri="{BB962C8B-B14F-4D97-AF65-F5344CB8AC3E}">
        <p14:creationId xmlns:p14="http://schemas.microsoft.com/office/powerpoint/2010/main" val="177176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199D0-FEB7-4E25-9E5E-243CA8DC8BE7}"/>
              </a:ext>
            </a:extLst>
          </p:cNvPr>
          <p:cNvSpPr>
            <a:spLocks noGrp="1"/>
          </p:cNvSpPr>
          <p:nvPr>
            <p:ph type="title"/>
          </p:nvPr>
        </p:nvSpPr>
        <p:spPr/>
        <p:txBody>
          <a:bodyPr/>
          <a:lstStyle/>
          <a:p>
            <a:r>
              <a:rPr lang="en-US" sz="4000" dirty="0">
                <a:latin typeface="Arial" panose="020B0604020202020204" pitchFamily="34" charset="0"/>
              </a:rPr>
              <a:t>Common Funds</a:t>
            </a:r>
            <a:endParaRPr lang="de-DE" dirty="0"/>
          </a:p>
        </p:txBody>
      </p:sp>
      <p:sp>
        <p:nvSpPr>
          <p:cNvPr id="3" name="Textfeld 2">
            <a:extLst>
              <a:ext uri="{FF2B5EF4-FFF2-40B4-BE49-F238E27FC236}">
                <a16:creationId xmlns:a16="http://schemas.microsoft.com/office/drawing/2014/main" id="{87B44724-819B-401B-B435-F7B0E53CA9E7}"/>
              </a:ext>
            </a:extLst>
          </p:cNvPr>
          <p:cNvSpPr txBox="1"/>
          <p:nvPr/>
        </p:nvSpPr>
        <p:spPr>
          <a:xfrm>
            <a:off x="543575" y="1209970"/>
            <a:ext cx="10333975"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solidFill>
                <a:effectLst/>
                <a:uLnTx/>
                <a:uFillTx/>
                <a:latin typeface="Calibri"/>
                <a:ea typeface="+mn-ea"/>
                <a:cs typeface="+mn-cs"/>
              </a:rPr>
              <a:t>“The ET Collaboration foresees some </a:t>
            </a:r>
            <a:r>
              <a:rPr kumimoji="0" lang="en-GB" sz="1800" b="1" i="0" u="none" strike="noStrike" kern="1200" cap="none" spc="0" normalizeH="0" baseline="0" noProof="0" dirty="0">
                <a:ln>
                  <a:noFill/>
                </a:ln>
                <a:solidFill>
                  <a:srgbClr val="5B9BD5"/>
                </a:solidFill>
                <a:effectLst/>
                <a:uLnTx/>
                <a:uFillTx/>
                <a:latin typeface="Calibri"/>
                <a:ea typeface="+mn-ea"/>
                <a:cs typeface="+mn-cs"/>
              </a:rPr>
              <a:t>limited Common Funds </a:t>
            </a:r>
            <a:br>
              <a:rPr kumimoji="0" lang="en-GB" sz="1800" b="0" i="0" u="none" strike="noStrike" kern="1200" cap="none" spc="0" normalizeH="0" baseline="0" noProof="0" dirty="0">
                <a:ln>
                  <a:noFill/>
                </a:ln>
                <a:solidFill>
                  <a:srgbClr val="5B9BD5"/>
                </a:solidFill>
                <a:effectLst/>
                <a:uLnTx/>
                <a:uFillTx/>
                <a:latin typeface="Calibri"/>
                <a:ea typeface="+mn-ea"/>
                <a:cs typeface="+mn-cs"/>
              </a:rPr>
            </a:br>
            <a:r>
              <a:rPr kumimoji="0" lang="en-GB" sz="1800" b="0" i="0" u="none" strike="noStrike" kern="1200" cap="none" spc="0" normalizeH="0" baseline="0" noProof="0" dirty="0">
                <a:ln>
                  <a:noFill/>
                </a:ln>
                <a:solidFill>
                  <a:srgbClr val="5B9BD5"/>
                </a:solidFill>
                <a:effectLst/>
                <a:uLnTx/>
                <a:uFillTx/>
                <a:latin typeface="Calibri"/>
                <a:ea typeface="+mn-ea"/>
                <a:cs typeface="+mn-cs"/>
              </a:rPr>
              <a:t>for common services and tools for the Collaboration.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5B9BD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B9BD5"/>
                </a:solidFill>
                <a:effectLst/>
                <a:uLnTx/>
                <a:uFillTx/>
                <a:latin typeface="Calibri"/>
                <a:ea typeface="+mn-ea"/>
                <a:cs typeface="+mn-cs"/>
              </a:rPr>
              <a:t>Indicative examples are</a:t>
            </a:r>
            <a:r>
              <a:rPr kumimoji="0" lang="en-GB" sz="1800" b="0" i="0" u="none" strike="noStrike" kern="1200" cap="none" spc="0" normalizeH="0" baseline="0" noProof="0" dirty="0">
                <a:ln>
                  <a:noFill/>
                </a:ln>
                <a:solidFill>
                  <a:srgbClr val="5B9BD5"/>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solidFill>
                <a:effectLst/>
                <a:uLnTx/>
                <a:uFillTx/>
                <a:latin typeface="Calibri"/>
                <a:ea typeface="+mn-ea"/>
                <a:cs typeface="+mn-cs"/>
              </a:rPr>
              <a:t>• collaboration repositories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solidFill>
                <a:effectLst/>
                <a:uLnTx/>
                <a:uFillTx/>
                <a:latin typeface="Calibri"/>
                <a:ea typeface="+mn-ea"/>
                <a:cs typeface="+mn-cs"/>
              </a:rPr>
              <a:t>• remote conferencing tools, e.g. Zoom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solidFill>
                <a:effectLst/>
                <a:uLnTx/>
                <a:uFillTx/>
                <a:latin typeface="Calibri"/>
                <a:ea typeface="+mn-ea"/>
                <a:cs typeface="+mn-cs"/>
              </a:rPr>
              <a:t>• common authentication tools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solidFill>
                <a:effectLst/>
                <a:uLnTx/>
                <a:uFillTx/>
                <a:latin typeface="Calibri"/>
                <a:ea typeface="+mn-ea"/>
                <a:cs typeface="+mn-cs"/>
              </a:rPr>
              <a:t>• common editing tools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solidFill>
                <a:effectLst/>
                <a:uLnTx/>
                <a:uFillTx/>
                <a:latin typeface="Calibri"/>
                <a:ea typeface="+mn-ea"/>
                <a:cs typeface="+mn-cs"/>
              </a:rPr>
              <a:t>• common CAD (Computer-Aided Design) software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solidFill>
                <a:effectLst/>
                <a:uLnTx/>
                <a:uFillTx/>
                <a:latin typeface="Calibri"/>
                <a:ea typeface="+mn-ea"/>
                <a:cs typeface="+mn-cs"/>
              </a:rPr>
              <a:t>• some funds for meetings and workshops, which are otherwise hard to get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B9BD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solidFill>
                <a:effectLst/>
                <a:uLnTx/>
                <a:uFillTx/>
                <a:latin typeface="Calibri"/>
                <a:ea typeface="+mn-ea"/>
                <a:cs typeface="+mn-cs"/>
              </a:rPr>
              <a:t>The annual amount to be levied per person, the determination of the Collaboration members liable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B9BD5"/>
                </a:solidFill>
                <a:effectLst/>
                <a:uLnTx/>
                <a:uFillTx/>
                <a:latin typeface="Calibri"/>
                <a:ea typeface="+mn-ea"/>
                <a:cs typeface="+mn-cs"/>
              </a:rPr>
              <a:t>contribute and an indicative list of eligible uses shall be </a:t>
            </a:r>
            <a:r>
              <a:rPr kumimoji="0" lang="en-GB" sz="1800" b="1" i="0" u="none" strike="noStrike" kern="1200" cap="none" spc="0" normalizeH="0" baseline="0" noProof="0" dirty="0">
                <a:ln>
                  <a:noFill/>
                </a:ln>
                <a:solidFill>
                  <a:srgbClr val="5B9BD5"/>
                </a:solidFill>
                <a:effectLst/>
                <a:uLnTx/>
                <a:uFillTx/>
                <a:latin typeface="Calibri"/>
                <a:ea typeface="+mn-ea"/>
                <a:cs typeface="+mn-cs"/>
              </a:rPr>
              <a:t>determined by the Collaboration Board at the request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B9BD5"/>
                </a:solidFill>
                <a:effectLst/>
                <a:uLnTx/>
                <a:uFillTx/>
                <a:latin typeface="Calibri"/>
                <a:ea typeface="+mn-ea"/>
                <a:cs typeface="+mn-cs"/>
              </a:rPr>
              <a:t>of the Executive Committee</a:t>
            </a:r>
            <a:r>
              <a:rPr kumimoji="0" lang="en-GB" sz="1800" b="0" i="0" u="none" strike="noStrike" kern="1200" cap="none" spc="0" normalizeH="0" baseline="0" noProof="0" dirty="0">
                <a:ln>
                  <a:noFill/>
                </a:ln>
                <a:solidFill>
                  <a:srgbClr val="5B9BD5"/>
                </a:solidFill>
                <a:effectLst/>
                <a:uLnTx/>
                <a:uFillTx/>
                <a:latin typeface="Calibri"/>
                <a:ea typeface="+mn-ea"/>
                <a:cs typeface="+mn-cs"/>
              </a:rPr>
              <a:t>. The resulting decisions will be included in this appendix of the Bylaws. </a:t>
            </a:r>
            <a:br>
              <a:rPr kumimoji="0" lang="en-GB" sz="1800" b="0" i="0" u="none" strike="noStrike" kern="1200" cap="none" spc="0" normalizeH="0" baseline="0" noProof="0" dirty="0">
                <a:ln>
                  <a:noFill/>
                </a:ln>
                <a:solidFill>
                  <a:srgbClr val="5B9BD5"/>
                </a:solidFill>
                <a:effectLst/>
                <a:uLnTx/>
                <a:uFillTx/>
                <a:latin typeface="Calibri"/>
                <a:ea typeface="+mn-ea"/>
                <a:cs typeface="+mn-cs"/>
              </a:rPr>
            </a:br>
            <a:r>
              <a:rPr kumimoji="0" lang="en-GB" sz="1800" b="1" i="0" u="none" strike="noStrike" kern="1200" cap="none" spc="0" normalizeH="0" baseline="0" noProof="0" dirty="0">
                <a:ln>
                  <a:noFill/>
                </a:ln>
                <a:solidFill>
                  <a:srgbClr val="5B9BD5"/>
                </a:solidFill>
                <a:effectLst/>
                <a:uLnTx/>
                <a:uFillTx/>
                <a:latin typeface="Calibri"/>
                <a:ea typeface="+mn-ea"/>
                <a:cs typeface="+mn-cs"/>
              </a:rPr>
              <a:t>A 2/3 majority at a 60% quorum is required for amendments to the common fund. </a:t>
            </a:r>
            <a:br>
              <a:rPr kumimoji="0" lang="en-GB" sz="1800" b="1" i="0" u="none" strike="noStrike" kern="1200" cap="none" spc="0" normalizeH="0" baseline="0" noProof="0" dirty="0">
                <a:ln>
                  <a:noFill/>
                </a:ln>
                <a:solidFill>
                  <a:srgbClr val="5B9BD5"/>
                </a:solidFill>
                <a:effectLst/>
                <a:uLnTx/>
                <a:uFillTx/>
                <a:latin typeface="Calibri"/>
                <a:ea typeface="+mn-ea"/>
                <a:cs typeface="+mn-cs"/>
              </a:rPr>
            </a:br>
            <a:r>
              <a:rPr kumimoji="0" lang="en-GB" sz="1800" b="0" i="0" u="none" strike="noStrike" kern="1200" cap="none" spc="0" normalizeH="0" baseline="0" noProof="0" dirty="0">
                <a:ln>
                  <a:noFill/>
                </a:ln>
                <a:solidFill>
                  <a:srgbClr val="5B9BD5"/>
                </a:solidFill>
                <a:effectLst/>
                <a:uLnTx/>
                <a:uFillTx/>
                <a:latin typeface="Calibri"/>
                <a:ea typeface="+mn-ea"/>
                <a:cs typeface="+mn-cs"/>
              </a:rPr>
              <a:t>The organisational procedures (e.g. legal entity through which payments are made, fees collection procedure) are set by the CB.”</a:t>
            </a:r>
          </a:p>
        </p:txBody>
      </p:sp>
    </p:spTree>
    <p:extLst>
      <p:ext uri="{BB962C8B-B14F-4D97-AF65-F5344CB8AC3E}">
        <p14:creationId xmlns:p14="http://schemas.microsoft.com/office/powerpoint/2010/main" val="410271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8055BA-E9FE-4732-9E09-AA2B2DD0C728}"/>
              </a:ext>
            </a:extLst>
          </p:cNvPr>
          <p:cNvSpPr>
            <a:spLocks noGrp="1"/>
          </p:cNvSpPr>
          <p:nvPr>
            <p:ph type="title"/>
          </p:nvPr>
        </p:nvSpPr>
        <p:spPr/>
        <p:txBody>
          <a:bodyPr/>
          <a:lstStyle/>
          <a:p>
            <a:r>
              <a:rPr lang="de-DE" dirty="0" err="1">
                <a:latin typeface="CMBX10"/>
              </a:rPr>
              <a:t>Role</a:t>
            </a:r>
            <a:r>
              <a:rPr lang="de-DE" dirty="0">
                <a:latin typeface="CMBX10"/>
              </a:rPr>
              <a:t> </a:t>
            </a:r>
            <a:r>
              <a:rPr lang="de-DE" dirty="0" err="1">
                <a:latin typeface="CMBX10"/>
              </a:rPr>
              <a:t>Incompatibilities</a:t>
            </a:r>
            <a:endParaRPr lang="de-DE" dirty="0"/>
          </a:p>
        </p:txBody>
      </p:sp>
      <p:sp>
        <p:nvSpPr>
          <p:cNvPr id="3" name="Rechteck 2">
            <a:extLst>
              <a:ext uri="{FF2B5EF4-FFF2-40B4-BE49-F238E27FC236}">
                <a16:creationId xmlns:a16="http://schemas.microsoft.com/office/drawing/2014/main" id="{6197452C-F424-4DC3-9105-715C0B7ECCEB}"/>
              </a:ext>
            </a:extLst>
          </p:cNvPr>
          <p:cNvSpPr/>
          <p:nvPr/>
        </p:nvSpPr>
        <p:spPr>
          <a:xfrm>
            <a:off x="543576" y="1166843"/>
            <a:ext cx="4386644" cy="5355312"/>
          </a:xfrm>
          <a:prstGeom prst="rect">
            <a:avLst/>
          </a:prstGeom>
        </p:spPr>
        <p:txBody>
          <a:bodyPr wrap="square">
            <a:spAutoFit/>
          </a:bodyPr>
          <a:lstStyle/>
          <a:p>
            <a:r>
              <a:rPr lang="en-US" dirty="0">
                <a:latin typeface="CMR10"/>
              </a:rPr>
              <a:t>Collaboration members, taking on a </a:t>
            </a:r>
            <a:r>
              <a:rPr lang="en-US" b="1" dirty="0">
                <a:latin typeface="CMR10"/>
              </a:rPr>
              <a:t>responsible role in the "Project" </a:t>
            </a:r>
            <a:r>
              <a:rPr lang="en-US" dirty="0">
                <a:latin typeface="CMR10"/>
              </a:rPr>
              <a:t>section of ET or in the Council, cannot have a responsibility or coordination role in the Collaboration. For example, they </a:t>
            </a:r>
            <a:r>
              <a:rPr lang="en-US" b="1" dirty="0">
                <a:latin typeface="CMR10"/>
              </a:rPr>
              <a:t>cannot be RU delegate on the CB</a:t>
            </a:r>
            <a:r>
              <a:rPr lang="en-US" dirty="0">
                <a:latin typeface="CMR10"/>
              </a:rPr>
              <a:t>, </a:t>
            </a:r>
            <a:r>
              <a:rPr lang="en-US" b="1" dirty="0">
                <a:latin typeface="CMR10"/>
              </a:rPr>
              <a:t>cannot be members of the Executive Board and cannot chair a division or WG of a Specific Board</a:t>
            </a:r>
            <a:r>
              <a:rPr lang="en-US" dirty="0">
                <a:latin typeface="CMR10"/>
              </a:rPr>
              <a:t>. In this case, all the active and passive electoral rights in the Collaboration and duties are suspended for the duration of the respective role in the "Project". Also, the contribution to the FRTE counting is suspended.</a:t>
            </a:r>
          </a:p>
          <a:p>
            <a:r>
              <a:rPr lang="en-US" dirty="0">
                <a:latin typeface="CMR10"/>
              </a:rPr>
              <a:t>All rights and duties will immediately be resumed when the "Project Engagement" ends. Exceptions can be requested by the interested Collaboration member, evaluated by the Spokesperson and decided by the CB by </a:t>
            </a:r>
            <a:r>
              <a:rPr lang="de-DE" dirty="0">
                <a:latin typeface="CMR10"/>
              </a:rPr>
              <a:t>simple </a:t>
            </a:r>
            <a:r>
              <a:rPr lang="de-DE" dirty="0" err="1">
                <a:latin typeface="CMR10"/>
              </a:rPr>
              <a:t>majority</a:t>
            </a:r>
            <a:r>
              <a:rPr lang="de-DE" dirty="0">
                <a:latin typeface="CMR10"/>
              </a:rPr>
              <a:t> vote.</a:t>
            </a:r>
            <a:endParaRPr lang="de-DE" dirty="0"/>
          </a:p>
        </p:txBody>
      </p:sp>
      <p:grpSp>
        <p:nvGrpSpPr>
          <p:cNvPr id="76" name="Gruppieren 75">
            <a:extLst>
              <a:ext uri="{FF2B5EF4-FFF2-40B4-BE49-F238E27FC236}">
                <a16:creationId xmlns:a16="http://schemas.microsoft.com/office/drawing/2014/main" id="{0B00DD3E-97F4-4DF6-90B6-36162BFF8617}"/>
              </a:ext>
            </a:extLst>
          </p:cNvPr>
          <p:cNvGrpSpPr/>
          <p:nvPr/>
        </p:nvGrpSpPr>
        <p:grpSpPr>
          <a:xfrm>
            <a:off x="4928804" y="1244338"/>
            <a:ext cx="7125645" cy="5656695"/>
            <a:chOff x="56256" y="160812"/>
            <a:chExt cx="11998192" cy="6740222"/>
          </a:xfrm>
        </p:grpSpPr>
        <p:sp>
          <p:nvSpPr>
            <p:cNvPr id="77" name="Rettangolo con angoli arrotondati 31">
              <a:extLst>
                <a:ext uri="{FF2B5EF4-FFF2-40B4-BE49-F238E27FC236}">
                  <a16:creationId xmlns:a16="http://schemas.microsoft.com/office/drawing/2014/main" id="{65F204A9-CDC3-444F-BD2E-13C2322668C9}"/>
                </a:ext>
              </a:extLst>
            </p:cNvPr>
            <p:cNvSpPr/>
            <p:nvPr/>
          </p:nvSpPr>
          <p:spPr>
            <a:xfrm>
              <a:off x="528665" y="160812"/>
              <a:ext cx="7267248" cy="1588481"/>
            </a:xfrm>
            <a:prstGeom prst="roundRect">
              <a:avLst/>
            </a:prstGeom>
            <a:solidFill>
              <a:srgbClr val="ED7D31">
                <a:lumMod val="60000"/>
                <a:lumOff val="40000"/>
                <a:alpha val="7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Figura a mano libera: forma 40">
              <a:extLst>
                <a:ext uri="{FF2B5EF4-FFF2-40B4-BE49-F238E27FC236}">
                  <a16:creationId xmlns:a16="http://schemas.microsoft.com/office/drawing/2014/main" id="{BDE65478-9BD7-4304-ADDE-D22A31EBDADE}"/>
                </a:ext>
              </a:extLst>
            </p:cNvPr>
            <p:cNvSpPr/>
            <p:nvPr/>
          </p:nvSpPr>
          <p:spPr>
            <a:xfrm>
              <a:off x="153068" y="1854250"/>
              <a:ext cx="5386982" cy="48923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E181E">
                <a:alpha val="16000"/>
              </a:srgbClr>
            </a:solidFill>
            <a:ln w="19080">
              <a:noFill/>
              <a:prstDash val="solid"/>
              <a:headEnd type="arrow"/>
              <a:tailEnd type="arrow"/>
            </a:ln>
          </p:spPr>
          <p:txBody>
            <a:bodyPr wrap="none" lIns="99360" tIns="54360" rIns="99360" bIns="54360" anchor="ctr" anchorCtr="0" compatLnSpc="0">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Liberation Sans" pitchFamily="18"/>
                <a:ea typeface="WenQuanYi Micro Hei" pitchFamily="2"/>
                <a:cs typeface="FreeSans" pitchFamily="2"/>
              </a:endParaRPr>
            </a:p>
          </p:txBody>
        </p:sp>
        <p:sp>
          <p:nvSpPr>
            <p:cNvPr id="79" name="CasellaDiTesto 18">
              <a:extLst>
                <a:ext uri="{FF2B5EF4-FFF2-40B4-BE49-F238E27FC236}">
                  <a16:creationId xmlns:a16="http://schemas.microsoft.com/office/drawing/2014/main" id="{9E7E6C07-283B-4907-B3F8-C87160BB9308}"/>
                </a:ext>
              </a:extLst>
            </p:cNvPr>
            <p:cNvSpPr txBox="1"/>
            <p:nvPr/>
          </p:nvSpPr>
          <p:spPr>
            <a:xfrm>
              <a:off x="552750" y="196026"/>
              <a:ext cx="2062110" cy="439530"/>
            </a:xfrm>
            <a:prstGeom prst="rect">
              <a:avLst/>
            </a:prstGeom>
            <a:noFill/>
            <a:ln>
              <a:noFill/>
              <a:headEnd type="arrow"/>
              <a:tailEnd type="arrow"/>
            </a:ln>
          </p:spPr>
          <p:txBody>
            <a:bodyPr vert="horz" wrap="none" lIns="90000" tIns="45000" rIns="90000" bIns="45000" anchorCtr="0" compatLnSpc="0"/>
            <a:lstStyle/>
            <a:p>
              <a:pPr marL="0" marR="0" lvl="0" indent="0" defTabSz="914400" eaLnBrk="1" fontAlgn="auto" latinLnBrk="0" hangingPunct="0">
                <a:lnSpc>
                  <a:spcPct val="100000"/>
                </a:lnSpc>
                <a:spcBef>
                  <a:spcPts val="0"/>
                </a:spcBef>
                <a:spcAft>
                  <a:spcPts val="0"/>
                </a:spcAft>
                <a:buClrTx/>
                <a:buSzTx/>
                <a:buFontTx/>
                <a:buNone/>
                <a:tabLst/>
                <a:defRPr sz="1800"/>
              </a:pPr>
              <a:r>
                <a:rPr kumimoji="0" lang="en-US" sz="1400" b="1" i="0" u="none" strike="noStrike" kern="0" cap="none" spc="0" normalizeH="0" baseline="0" noProof="0" dirty="0">
                  <a:ln>
                    <a:noFill/>
                  </a:ln>
                  <a:solidFill>
                    <a:srgbClr val="CE181E"/>
                  </a:solidFill>
                  <a:effectLst/>
                  <a:uLnTx/>
                  <a:uFillTx/>
                  <a:latin typeface="Lm Roman 12" pitchFamily="18"/>
                  <a:ea typeface="WenQuanYi Micro Hei" pitchFamily="2"/>
                  <a:cs typeface="FreeSans" pitchFamily="2"/>
                </a:rPr>
                <a:t>Proto-Council</a:t>
              </a:r>
            </a:p>
          </p:txBody>
        </p:sp>
        <p:sp>
          <p:nvSpPr>
            <p:cNvPr id="80" name="Figura a mano libera: forma 19">
              <a:extLst>
                <a:ext uri="{FF2B5EF4-FFF2-40B4-BE49-F238E27FC236}">
                  <a16:creationId xmlns:a16="http://schemas.microsoft.com/office/drawing/2014/main" id="{C7BDF153-AD6B-4AEA-8EAF-B5A69B5C377D}"/>
                </a:ext>
              </a:extLst>
            </p:cNvPr>
            <p:cNvSpPr/>
            <p:nvPr/>
          </p:nvSpPr>
          <p:spPr>
            <a:xfrm>
              <a:off x="573004" y="675904"/>
              <a:ext cx="3297600" cy="86602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29FCF"/>
            </a:solidFill>
            <a:ln w="0">
              <a:solidFill>
                <a:srgbClr val="3465A4">
                  <a:alpha val="0"/>
                </a:srgbClr>
              </a:solidFill>
              <a:prstDash val="solid"/>
              <a:headEnd type="arrow"/>
              <a:tailEnd type="arrow"/>
            </a:ln>
          </p:spPr>
          <p:txBody>
            <a:bodyPr vert="horz" wrap="none" lIns="90000" tIns="45000" rIns="90000" bIns="45000" anchor="ctr" anchorCtr="0" compatLnSpc="0">
              <a:noAutofit/>
            </a:bodyPr>
            <a:lstStyle/>
            <a:p>
              <a:pPr marL="0" marR="0" lvl="0" indent="0" algn="ctr" defTabSz="914400" eaLnBrk="1" fontAlgn="auto" latinLnBrk="0" hangingPunct="0">
                <a:lnSpc>
                  <a:spcPct val="100000"/>
                </a:lnSpc>
                <a:spcBef>
                  <a:spcPts val="0"/>
                </a:spcBef>
                <a:spcAft>
                  <a:spcPts val="0"/>
                </a:spcAft>
                <a:buClrTx/>
                <a:buSzTx/>
                <a:buFontTx/>
                <a:buNone/>
                <a:tabLst/>
                <a:defRPr sz="1800">
                  <a:latin typeface="Lm Roman 12"/>
                </a:defRPr>
              </a:pPr>
              <a:r>
                <a:rPr kumimoji="0" lang="en-US" sz="1100" b="1"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ESFRI Coordinators</a:t>
              </a:r>
            </a:p>
            <a:p>
              <a:pPr marL="0" marR="0" lvl="0" indent="0" algn="ctr" defTabSz="914400" eaLnBrk="1" fontAlgn="auto" latinLnBrk="0" hangingPunct="0">
                <a:lnSpc>
                  <a:spcPct val="100000"/>
                </a:lnSpc>
                <a:spcBef>
                  <a:spcPts val="0"/>
                </a:spcBef>
                <a:spcAft>
                  <a:spcPts val="0"/>
                </a:spcAft>
                <a:buClrTx/>
                <a:buSzTx/>
                <a:buFontTx/>
                <a:buNone/>
                <a:tabLst/>
                <a:defRPr sz="1800">
                  <a:latin typeface="Lm Roman 12"/>
                </a:defRPr>
              </a:pPr>
              <a:r>
                <a:rPr kumimoji="0" lang="en-US" sz="10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Stan Bentvelsen, Antonio Zoccoli</a:t>
              </a:r>
            </a:p>
          </p:txBody>
        </p:sp>
        <p:sp>
          <p:nvSpPr>
            <p:cNvPr id="81" name="Figura a mano libera: forma 20">
              <a:extLst>
                <a:ext uri="{FF2B5EF4-FFF2-40B4-BE49-F238E27FC236}">
                  <a16:creationId xmlns:a16="http://schemas.microsoft.com/office/drawing/2014/main" id="{1008B2C5-8808-44B4-AFD0-C4EA7078D091}"/>
                </a:ext>
              </a:extLst>
            </p:cNvPr>
            <p:cNvSpPr/>
            <p:nvPr/>
          </p:nvSpPr>
          <p:spPr>
            <a:xfrm>
              <a:off x="4446667" y="671624"/>
              <a:ext cx="3148099" cy="43124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29FCF"/>
            </a:solidFill>
            <a:ln w="0">
              <a:solidFill>
                <a:srgbClr val="3465A4">
                  <a:alpha val="0"/>
                </a:srgbClr>
              </a:solidFill>
              <a:prstDash val="solid"/>
              <a:headEnd type="arrow"/>
              <a:tailEnd type="arrow"/>
            </a:ln>
          </p:spPr>
          <p:txBody>
            <a:bodyPr vert="horz" wrap="none" lIns="90000" tIns="45000" rIns="90000" bIns="45000" anchor="ctr" anchorCtr="0" compatLnSpc="0">
              <a:noAutofit/>
            </a:bodyPr>
            <a:lstStyle/>
            <a:p>
              <a:pPr marL="0" marR="0" lvl="0" indent="0" algn="ctr" defTabSz="914400" eaLnBrk="1" fontAlgn="auto" latinLnBrk="0" hangingPunct="0">
                <a:lnSpc>
                  <a:spcPct val="100000"/>
                </a:lnSpc>
                <a:spcBef>
                  <a:spcPts val="0"/>
                </a:spcBef>
                <a:spcAft>
                  <a:spcPts val="0"/>
                </a:spcAft>
                <a:buClrTx/>
                <a:buSzTx/>
                <a:buFontTx/>
                <a:buNone/>
                <a:tabLst/>
                <a:defRPr sz="1800">
                  <a:latin typeface="Lm Roman 12"/>
                </a:defRPr>
              </a:pPr>
              <a:r>
                <a:rPr kumimoji="0" lang="en-US" sz="1100" b="1"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BGR </a:t>
              </a:r>
              <a:r>
                <a:rPr kumimoji="0" lang="en-US" sz="10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(Board </a:t>
              </a:r>
              <a:r>
                <a:rPr kumimoji="0" lang="en-US" sz="1000" b="0" i="0" u="none" strike="noStrike" kern="0" cap="none" spc="0" normalizeH="0" baseline="0" noProof="0" dirty="0" err="1">
                  <a:ln>
                    <a:noFill/>
                  </a:ln>
                  <a:solidFill>
                    <a:srgbClr val="000000"/>
                  </a:solidFill>
                  <a:effectLst/>
                  <a:uLnTx/>
                  <a:uFillTx/>
                  <a:latin typeface="Lm Roman 12" pitchFamily="18"/>
                  <a:ea typeface="WenQuanYi Micro Hei" pitchFamily="2"/>
                  <a:cs typeface="FreeSans" pitchFamily="2"/>
                </a:rPr>
                <a:t>Governm</a:t>
              </a:r>
              <a:r>
                <a:rPr kumimoji="0" lang="en-US" sz="10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 Represent.)</a:t>
              </a:r>
            </a:p>
          </p:txBody>
        </p:sp>
        <p:sp>
          <p:nvSpPr>
            <p:cNvPr id="82" name="Figura a mano libera: forma 21">
              <a:extLst>
                <a:ext uri="{FF2B5EF4-FFF2-40B4-BE49-F238E27FC236}">
                  <a16:creationId xmlns:a16="http://schemas.microsoft.com/office/drawing/2014/main" id="{80D88BB6-2A82-4D3A-A1CC-74508E3CDCF0}"/>
                </a:ext>
              </a:extLst>
            </p:cNvPr>
            <p:cNvSpPr/>
            <p:nvPr/>
          </p:nvSpPr>
          <p:spPr>
            <a:xfrm>
              <a:off x="275199" y="1949765"/>
              <a:ext cx="2406297" cy="853919"/>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29FCF"/>
            </a:solidFill>
            <a:ln w="0">
              <a:solidFill>
                <a:srgbClr val="3465A4">
                  <a:alpha val="0"/>
                </a:srgbClr>
              </a:solidFill>
              <a:prstDash val="solid"/>
              <a:headEnd type="arrow"/>
              <a:tailEnd type="arrow"/>
            </a:ln>
          </p:spPr>
          <p:txBody>
            <a:bodyPr vert="horz" wrap="none" lIns="90000" tIns="45000" rIns="90000" bIns="45000" anchor="ctr" anchorCtr="0" compatLnSpc="0">
              <a:noAutofit/>
            </a:bodyPr>
            <a:lstStyle/>
            <a:p>
              <a:pPr marL="0" marR="0" lvl="0" indent="0" algn="ctr" defTabSz="914400" eaLnBrk="1" fontAlgn="auto" latinLnBrk="0" hangingPunct="0">
                <a:lnSpc>
                  <a:spcPct val="100000"/>
                </a:lnSpc>
                <a:spcBef>
                  <a:spcPts val="0"/>
                </a:spcBef>
                <a:spcAft>
                  <a:spcPts val="0"/>
                </a:spcAft>
                <a:buClrTx/>
                <a:buSzTx/>
                <a:buFontTx/>
                <a:buNone/>
                <a:tabLst/>
                <a:defRPr sz="1800">
                  <a:latin typeface="Lm Roman 12"/>
                </a:defRPr>
              </a:pPr>
              <a:r>
                <a:rPr kumimoji="0" lang="en-US" sz="1100" b="1"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Project Directorate</a:t>
              </a:r>
            </a:p>
            <a:p>
              <a:pPr marL="0" marR="0" lvl="0" indent="0" algn="ctr" defTabSz="914400" eaLnBrk="1" fontAlgn="auto" latinLnBrk="0" hangingPunct="0">
                <a:lnSpc>
                  <a:spcPct val="100000"/>
                </a:lnSpc>
                <a:spcBef>
                  <a:spcPts val="0"/>
                </a:spcBef>
                <a:spcAft>
                  <a:spcPts val="0"/>
                </a:spcAft>
                <a:buClrTx/>
                <a:buSzTx/>
                <a:buFontTx/>
                <a:buNone/>
                <a:tabLst/>
                <a:defRPr sz="1800">
                  <a:latin typeface="Lm Roman 12"/>
                </a:defRPr>
              </a:pPr>
              <a:r>
                <a:rPr kumimoji="0" lang="en-US" sz="10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Jo </a:t>
              </a:r>
              <a:r>
                <a:rPr kumimoji="0" lang="en-US" sz="1000" b="0" i="0" u="none" strike="noStrike" kern="0" cap="none" spc="0" normalizeH="0" baseline="0" noProof="0" dirty="0" err="1">
                  <a:ln>
                    <a:noFill/>
                  </a:ln>
                  <a:solidFill>
                    <a:srgbClr val="000000"/>
                  </a:solidFill>
                  <a:effectLst/>
                  <a:uLnTx/>
                  <a:uFillTx/>
                  <a:latin typeface="Lm Roman 12" pitchFamily="18"/>
                  <a:ea typeface="WenQuanYi Micro Hei" pitchFamily="2"/>
                  <a:cs typeface="FreeSans" pitchFamily="2"/>
                </a:rPr>
                <a:t>v.d.</a:t>
              </a:r>
              <a:r>
                <a:rPr kumimoji="0" lang="en-US" sz="10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 Brand, F. Ferroni</a:t>
              </a:r>
            </a:p>
          </p:txBody>
        </p:sp>
        <p:sp>
          <p:nvSpPr>
            <p:cNvPr id="83" name="Connettore diritto 22">
              <a:extLst>
                <a:ext uri="{FF2B5EF4-FFF2-40B4-BE49-F238E27FC236}">
                  <a16:creationId xmlns:a16="http://schemas.microsoft.com/office/drawing/2014/main" id="{DCF3087E-55A1-4E03-B6D4-A2169356199B}"/>
                </a:ext>
              </a:extLst>
            </p:cNvPr>
            <p:cNvSpPr/>
            <p:nvPr/>
          </p:nvSpPr>
          <p:spPr>
            <a:xfrm>
              <a:off x="3886867" y="912197"/>
              <a:ext cx="559800" cy="0"/>
            </a:xfrm>
            <a:prstGeom prst="line">
              <a:avLst/>
            </a:prstGeom>
            <a:noFill/>
            <a:ln w="29160">
              <a:solidFill>
                <a:srgbClr val="000000"/>
              </a:solidFill>
              <a:prstDash val="solid"/>
              <a:headEnd type="arrow"/>
              <a:tailEnd type="arrow"/>
            </a:ln>
          </p:spPr>
          <p:txBody>
            <a:bodyPr wrap="none" lIns="14400" tIns="14400" rIns="14400" bIns="14400" anchor="ctr"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Liberation Serif" pitchFamily="18"/>
                <a:ea typeface="DejaVu Sans" pitchFamily="2"/>
                <a:cs typeface="DejaVu Sans" pitchFamily="2"/>
              </a:endParaRPr>
            </a:p>
          </p:txBody>
        </p:sp>
        <p:sp>
          <p:nvSpPr>
            <p:cNvPr id="84" name="Figura a mano libera: forma 29">
              <a:extLst>
                <a:ext uri="{FF2B5EF4-FFF2-40B4-BE49-F238E27FC236}">
                  <a16:creationId xmlns:a16="http://schemas.microsoft.com/office/drawing/2014/main" id="{F3852652-8F76-42BE-930F-1540A4BEFF28}"/>
                </a:ext>
              </a:extLst>
            </p:cNvPr>
            <p:cNvSpPr/>
            <p:nvPr/>
          </p:nvSpPr>
          <p:spPr>
            <a:xfrm>
              <a:off x="4455487" y="1162919"/>
              <a:ext cx="3141874" cy="410527"/>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729FCF"/>
            </a:solidFill>
            <a:ln w="38100">
              <a:solidFill>
                <a:sysClr val="windowText" lastClr="000000">
                  <a:alpha val="0"/>
                </a:sysClr>
              </a:solidFill>
              <a:prstDash val="solid"/>
              <a:headEnd type="arrow"/>
              <a:tailEnd type="arrow"/>
            </a:ln>
          </p:spPr>
          <p:txBody>
            <a:bodyPr vert="horz" wrap="none" lIns="90000" tIns="45000" rIns="90000" bIns="45000" anchor="ctr" anchorCtr="0" compatLnSpc="0">
              <a:noAutofit/>
            </a:bodyPr>
            <a:lstStyle/>
            <a:p>
              <a:pPr marL="0" marR="0" lvl="0" indent="0" algn="ctr" defTabSz="914400" eaLnBrk="1" fontAlgn="auto" latinLnBrk="0" hangingPunct="0">
                <a:lnSpc>
                  <a:spcPct val="100000"/>
                </a:lnSpc>
                <a:spcBef>
                  <a:spcPts val="0"/>
                </a:spcBef>
                <a:spcAft>
                  <a:spcPts val="0"/>
                </a:spcAft>
                <a:buClrTx/>
                <a:buSzTx/>
                <a:buFontTx/>
                <a:buNone/>
                <a:tabLst/>
                <a:defRPr sz="1800">
                  <a:latin typeface="Lm Roman 12"/>
                </a:defRPr>
              </a:pPr>
              <a:r>
                <a:rPr kumimoji="0" lang="en-US" sz="1100" b="1"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BSR </a:t>
              </a:r>
              <a:r>
                <a:rPr kumimoji="0" lang="en-US" sz="10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(Board Scient. Represent.)</a:t>
              </a:r>
            </a:p>
          </p:txBody>
        </p:sp>
        <p:sp>
          <p:nvSpPr>
            <p:cNvPr id="85" name="Connettore diritto 35">
              <a:extLst>
                <a:ext uri="{FF2B5EF4-FFF2-40B4-BE49-F238E27FC236}">
                  <a16:creationId xmlns:a16="http://schemas.microsoft.com/office/drawing/2014/main" id="{B56E4AA9-3AD2-4FC6-A007-F932FA0B17F5}"/>
                </a:ext>
              </a:extLst>
            </p:cNvPr>
            <p:cNvSpPr/>
            <p:nvPr/>
          </p:nvSpPr>
          <p:spPr>
            <a:xfrm flipV="1">
              <a:off x="2775480" y="5675032"/>
              <a:ext cx="782883" cy="0"/>
            </a:xfrm>
            <a:prstGeom prst="line">
              <a:avLst/>
            </a:prstGeom>
            <a:noFill/>
            <a:ln w="29160">
              <a:solidFill>
                <a:srgbClr val="000000"/>
              </a:solidFill>
              <a:prstDash val="solid"/>
              <a:tailEnd type="arrow"/>
            </a:ln>
          </p:spPr>
          <p:txBody>
            <a:bodyPr wrap="none" lIns="14400" tIns="14400" rIns="14400" bIns="14400" anchor="ctr"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Liberation Serif" pitchFamily="18"/>
                <a:ea typeface="DejaVu Sans" pitchFamily="2"/>
                <a:cs typeface="DejaVu Sans" pitchFamily="2"/>
              </a:endParaRPr>
            </a:p>
          </p:txBody>
        </p:sp>
        <p:sp>
          <p:nvSpPr>
            <p:cNvPr id="86" name="CasellaDiTesto 43">
              <a:extLst>
                <a:ext uri="{FF2B5EF4-FFF2-40B4-BE49-F238E27FC236}">
                  <a16:creationId xmlns:a16="http://schemas.microsoft.com/office/drawing/2014/main" id="{F954C6D4-1692-420D-8CF4-B5537BC382E4}"/>
                </a:ext>
              </a:extLst>
            </p:cNvPr>
            <p:cNvSpPr txBox="1"/>
            <p:nvPr/>
          </p:nvSpPr>
          <p:spPr>
            <a:xfrm>
              <a:off x="1113955" y="2749594"/>
              <a:ext cx="1949394" cy="947497"/>
            </a:xfrm>
            <a:prstGeom prst="rect">
              <a:avLst/>
            </a:prstGeom>
            <a:noFill/>
            <a:ln>
              <a:noFill/>
              <a:headEnd type="arrow"/>
              <a:tailEnd type="arrow"/>
            </a:ln>
          </p:spPr>
          <p:txBody>
            <a:bodyPr vert="horz" wrap="none" lIns="90000" tIns="45000" rIns="90000" bIns="45000" anchorCtr="0" compatLnSpc="0"/>
            <a:lstStyle/>
            <a:p>
              <a:pPr marL="0" marR="0" lvl="1" indent="0" defTabSz="914400" eaLnBrk="1" fontAlgn="auto" latinLnBrk="0" hangingPunct="0">
                <a:lnSpc>
                  <a:spcPct val="100000"/>
                </a:lnSpc>
                <a:spcBef>
                  <a:spcPts val="0"/>
                </a:spcBef>
                <a:spcAft>
                  <a:spcPts val="0"/>
                </a:spcAft>
                <a:buClrTx/>
                <a:buSzTx/>
                <a:buFontTx/>
                <a:buNone/>
                <a:tabLst/>
                <a:defRPr sz="1800"/>
              </a:pPr>
              <a:r>
                <a:rPr kumimoji="0" lang="en-US" sz="9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Deliverables:</a:t>
              </a:r>
            </a:p>
            <a:p>
              <a:pPr marL="0" marR="0" lvl="1" indent="0" defTabSz="914400" eaLnBrk="1" fontAlgn="auto" latinLnBrk="0" hangingPunct="0">
                <a:lnSpc>
                  <a:spcPct val="100000"/>
                </a:lnSpc>
                <a:spcBef>
                  <a:spcPts val="0"/>
                </a:spcBef>
                <a:spcAft>
                  <a:spcPts val="0"/>
                </a:spcAft>
                <a:buClrTx/>
                <a:buSzTx/>
                <a:buFontTx/>
                <a:buNone/>
                <a:tabLst/>
                <a:defRPr sz="1800"/>
              </a:pPr>
              <a:r>
                <a:rPr kumimoji="0" lang="en-US" sz="9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Beam pipe vacuum</a:t>
              </a:r>
            </a:p>
            <a:p>
              <a:pPr marL="0" marR="0" lvl="1" indent="0" defTabSz="914400" eaLnBrk="1" fontAlgn="auto" latinLnBrk="0" hangingPunct="0">
                <a:lnSpc>
                  <a:spcPct val="100000"/>
                </a:lnSpc>
                <a:spcBef>
                  <a:spcPts val="0"/>
                </a:spcBef>
                <a:spcAft>
                  <a:spcPts val="0"/>
                </a:spcAft>
                <a:buClrTx/>
                <a:buSzTx/>
                <a:buFontTx/>
                <a:buNone/>
                <a:tabLst/>
                <a:defRPr sz="1800"/>
              </a:pPr>
              <a:r>
                <a:rPr kumimoji="0" lang="en-US" sz="9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Site Preparation</a:t>
              </a:r>
            </a:p>
            <a:p>
              <a:pPr marL="0" marR="0" lvl="1" indent="0" defTabSz="914400" eaLnBrk="1" fontAlgn="auto" latinLnBrk="0" hangingPunct="0">
                <a:lnSpc>
                  <a:spcPct val="100000"/>
                </a:lnSpc>
                <a:spcBef>
                  <a:spcPts val="0"/>
                </a:spcBef>
                <a:spcAft>
                  <a:spcPts val="0"/>
                </a:spcAft>
                <a:buClrTx/>
                <a:buSzTx/>
                <a:buFontTx/>
                <a:buNone/>
                <a:tabLst/>
                <a:defRPr sz="1800"/>
              </a:pPr>
              <a:r>
                <a:rPr kumimoji="0" lang="en-US" sz="9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Civil Infrastructure</a:t>
              </a:r>
            </a:p>
          </p:txBody>
        </p:sp>
        <p:sp>
          <p:nvSpPr>
            <p:cNvPr id="87" name="Connettore diritto 46">
              <a:extLst>
                <a:ext uri="{FF2B5EF4-FFF2-40B4-BE49-F238E27FC236}">
                  <a16:creationId xmlns:a16="http://schemas.microsoft.com/office/drawing/2014/main" id="{3563E213-842E-4118-A337-48749BE1C2C0}"/>
                </a:ext>
              </a:extLst>
            </p:cNvPr>
            <p:cNvSpPr/>
            <p:nvPr/>
          </p:nvSpPr>
          <p:spPr>
            <a:xfrm>
              <a:off x="3886867" y="1342503"/>
              <a:ext cx="559800" cy="0"/>
            </a:xfrm>
            <a:prstGeom prst="line">
              <a:avLst/>
            </a:prstGeom>
            <a:noFill/>
            <a:ln w="29160">
              <a:solidFill>
                <a:srgbClr val="000000"/>
              </a:solidFill>
              <a:prstDash val="solid"/>
              <a:headEnd type="arrow"/>
              <a:tailEnd type="arrow"/>
            </a:ln>
          </p:spPr>
          <p:txBody>
            <a:bodyPr wrap="none" lIns="14400" tIns="14400" rIns="14400" bIns="14400" anchor="ctr"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Liberation Serif" pitchFamily="18"/>
                <a:ea typeface="DejaVu Sans" pitchFamily="2"/>
                <a:cs typeface="DejaVu Sans" pitchFamily="2"/>
              </a:endParaRPr>
            </a:p>
          </p:txBody>
        </p:sp>
        <p:sp>
          <p:nvSpPr>
            <p:cNvPr id="88" name="Rettangolo con angoli arrotondati 50">
              <a:extLst>
                <a:ext uri="{FF2B5EF4-FFF2-40B4-BE49-F238E27FC236}">
                  <a16:creationId xmlns:a16="http://schemas.microsoft.com/office/drawing/2014/main" id="{94816FBB-F2F5-4D83-BFD7-8DA0796A1462}"/>
                </a:ext>
              </a:extLst>
            </p:cNvPr>
            <p:cNvSpPr/>
            <p:nvPr/>
          </p:nvSpPr>
          <p:spPr>
            <a:xfrm>
              <a:off x="8578761" y="169576"/>
              <a:ext cx="3475687" cy="1562207"/>
            </a:xfrm>
            <a:prstGeom prst="roundRect">
              <a:avLst/>
            </a:prstGeom>
            <a:solidFill>
              <a:srgbClr val="ED7D31">
                <a:lumMod val="60000"/>
                <a:lumOff val="40000"/>
                <a:alpha val="70000"/>
              </a:srgbClr>
            </a:solid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CasellaDiTesto 32">
              <a:extLst>
                <a:ext uri="{FF2B5EF4-FFF2-40B4-BE49-F238E27FC236}">
                  <a16:creationId xmlns:a16="http://schemas.microsoft.com/office/drawing/2014/main" id="{741438C0-F9E8-48D0-B410-1B1B687F4C3A}"/>
                </a:ext>
              </a:extLst>
            </p:cNvPr>
            <p:cNvSpPr txBox="1"/>
            <p:nvPr/>
          </p:nvSpPr>
          <p:spPr>
            <a:xfrm>
              <a:off x="8762565" y="271691"/>
              <a:ext cx="3122965" cy="10818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100" b="1" i="0" u="none" strike="noStrike" kern="0" cap="none" spc="0" normalizeH="0" baseline="0" noProof="0" dirty="0">
                  <a:ln>
                    <a:noFill/>
                  </a:ln>
                  <a:solidFill>
                    <a:prstClr val="black"/>
                  </a:solidFill>
                  <a:effectLst/>
                  <a:uLnTx/>
                  <a:uFillTx/>
                </a:rPr>
                <a:t>External </a:t>
              </a:r>
              <a:r>
                <a:rPr kumimoji="0" lang="it-IT" sz="1100" b="1" i="0" u="none" strike="noStrike" kern="0" cap="none" spc="0" normalizeH="0" baseline="0" noProof="0" dirty="0" err="1">
                  <a:ln>
                    <a:noFill/>
                  </a:ln>
                  <a:solidFill>
                    <a:prstClr val="black"/>
                  </a:solidFill>
                  <a:effectLst/>
                  <a:uLnTx/>
                  <a:uFillTx/>
                </a:rPr>
                <a:t>Advisory</a:t>
              </a:r>
              <a:r>
                <a:rPr kumimoji="0" lang="it-IT" sz="1100" b="1" i="0" u="none" strike="noStrike" kern="0" cap="none" spc="0" normalizeH="0" baseline="0" noProof="0" dirty="0">
                  <a:ln>
                    <a:noFill/>
                  </a:ln>
                  <a:solidFill>
                    <a:prstClr val="black"/>
                  </a:solidFill>
                  <a:effectLst/>
                  <a:uLnTx/>
                  <a:uFillTx/>
                </a:rPr>
                <a:t> Bodies</a:t>
              </a:r>
            </a:p>
            <a:p>
              <a:pPr marL="108000" marR="0" lvl="0" indent="0"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black"/>
                  </a:solidFill>
                  <a:effectLst/>
                  <a:uLnTx/>
                  <a:uFillTx/>
                </a:rPr>
                <a:t>Scientific and Technical </a:t>
              </a:r>
              <a:r>
                <a:rPr kumimoji="0" lang="it-IT" sz="1050" b="0" i="0" u="none" strike="noStrike" kern="0" cap="none" spc="0" normalizeH="0" baseline="0" noProof="0" dirty="0" err="1">
                  <a:ln>
                    <a:noFill/>
                  </a:ln>
                  <a:solidFill>
                    <a:prstClr val="black"/>
                  </a:solidFill>
                  <a:effectLst/>
                  <a:uLnTx/>
                  <a:uFillTx/>
                </a:rPr>
                <a:t>Advisory</a:t>
              </a:r>
              <a:r>
                <a:rPr kumimoji="0" lang="it-IT" sz="1050" b="0" i="0" u="none" strike="noStrike" kern="0" cap="none" spc="0" normalizeH="0" baseline="0" noProof="0" dirty="0">
                  <a:ln>
                    <a:noFill/>
                  </a:ln>
                  <a:solidFill>
                    <a:prstClr val="black"/>
                  </a:solidFill>
                  <a:effectLst/>
                  <a:uLnTx/>
                  <a:uFillTx/>
                </a:rPr>
                <a:t> Committee</a:t>
              </a:r>
            </a:p>
            <a:p>
              <a:pPr marL="108000" marR="0" lvl="0" indent="0"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black"/>
                  </a:solidFill>
                  <a:effectLst/>
                  <a:uLnTx/>
                  <a:uFillTx/>
                </a:rPr>
                <a:t>Program </a:t>
              </a:r>
              <a:r>
                <a:rPr kumimoji="0" lang="it-IT" sz="1050" b="0" i="0" u="none" strike="noStrike" kern="0" cap="none" spc="0" normalizeH="0" baseline="0" noProof="0" dirty="0" err="1">
                  <a:ln>
                    <a:noFill/>
                  </a:ln>
                  <a:solidFill>
                    <a:prstClr val="black"/>
                  </a:solidFill>
                  <a:effectLst/>
                  <a:uLnTx/>
                  <a:uFillTx/>
                </a:rPr>
                <a:t>Advisory</a:t>
              </a:r>
              <a:r>
                <a:rPr kumimoji="0" lang="it-IT" sz="1050" b="0" i="0" u="none" strike="noStrike" kern="0" cap="none" spc="0" normalizeH="0" baseline="0" noProof="0" dirty="0">
                  <a:ln>
                    <a:noFill/>
                  </a:ln>
                  <a:solidFill>
                    <a:prstClr val="black"/>
                  </a:solidFill>
                  <a:effectLst/>
                  <a:uLnTx/>
                  <a:uFillTx/>
                </a:rPr>
                <a:t> Board</a:t>
              </a:r>
            </a:p>
            <a:p>
              <a:pPr marL="108000" marR="0" lvl="0" indent="0"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black"/>
                  </a:solidFill>
                  <a:effectLst/>
                  <a:uLnTx/>
                  <a:uFillTx/>
                </a:rPr>
                <a:t>Finance Board</a:t>
              </a:r>
              <a:endParaRPr kumimoji="0" lang="en-US" sz="1050" b="0" i="0" u="none" strike="noStrike" kern="0" cap="none" spc="0" normalizeH="0" baseline="0" noProof="0" dirty="0">
                <a:ln>
                  <a:noFill/>
                </a:ln>
                <a:solidFill>
                  <a:prstClr val="black"/>
                </a:solidFill>
                <a:effectLst/>
                <a:uLnTx/>
                <a:uFillTx/>
              </a:endParaRPr>
            </a:p>
          </p:txBody>
        </p:sp>
        <p:sp>
          <p:nvSpPr>
            <p:cNvPr id="90" name="Connettore diritto 52">
              <a:extLst>
                <a:ext uri="{FF2B5EF4-FFF2-40B4-BE49-F238E27FC236}">
                  <a16:creationId xmlns:a16="http://schemas.microsoft.com/office/drawing/2014/main" id="{E2E2D7AD-F446-4E0D-9BAB-54DC001EC898}"/>
                </a:ext>
              </a:extLst>
            </p:cNvPr>
            <p:cNvSpPr/>
            <p:nvPr/>
          </p:nvSpPr>
          <p:spPr>
            <a:xfrm flipV="1">
              <a:off x="7865871" y="945751"/>
              <a:ext cx="598860" cy="9301"/>
            </a:xfrm>
            <a:prstGeom prst="line">
              <a:avLst/>
            </a:prstGeom>
            <a:noFill/>
            <a:ln w="29160">
              <a:solidFill>
                <a:srgbClr val="000000"/>
              </a:solidFill>
              <a:prstDash val="solid"/>
              <a:headEnd type="arrow"/>
              <a:tailEnd type="arrow"/>
            </a:ln>
          </p:spPr>
          <p:txBody>
            <a:bodyPr wrap="none" lIns="14400" tIns="14400" rIns="14400" bIns="14400" anchor="ctr" compatLnSpc="0"/>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black"/>
                </a:solidFill>
                <a:effectLst/>
                <a:uLnTx/>
                <a:uFillTx/>
                <a:latin typeface="Liberation Serif" pitchFamily="18"/>
                <a:ea typeface="DejaVu Sans" pitchFamily="2"/>
                <a:cs typeface="DejaVu Sans" pitchFamily="2"/>
              </a:endParaRPr>
            </a:p>
          </p:txBody>
        </p:sp>
        <p:sp>
          <p:nvSpPr>
            <p:cNvPr id="91" name="Figura a mano libera: forma 47">
              <a:extLst>
                <a:ext uri="{FF2B5EF4-FFF2-40B4-BE49-F238E27FC236}">
                  <a16:creationId xmlns:a16="http://schemas.microsoft.com/office/drawing/2014/main" id="{AD9C4BFF-D084-45D1-8FF0-98E91BF9ADC7}"/>
                </a:ext>
              </a:extLst>
            </p:cNvPr>
            <p:cNvSpPr/>
            <p:nvPr/>
          </p:nvSpPr>
          <p:spPr>
            <a:xfrm>
              <a:off x="5866320" y="1913282"/>
              <a:ext cx="6182227" cy="48923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E181E">
                <a:alpha val="16000"/>
              </a:srgbClr>
            </a:solidFill>
            <a:ln w="19080">
              <a:solidFill>
                <a:srgbClr val="5B9BD5">
                  <a:shade val="50000"/>
                </a:srgbClr>
              </a:solidFill>
              <a:prstDash val="sysDash"/>
              <a:headEnd type="arrow"/>
              <a:tailEnd type="arrow"/>
            </a:ln>
          </p:spPr>
          <p:txBody>
            <a:bodyPr wrap="none" lIns="99360" tIns="54360" rIns="99360" bIns="54360" anchor="ctr" anchorCtr="0" compatLnSpc="0">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Liberation Sans" pitchFamily="18"/>
                <a:ea typeface="WenQuanYi Micro Hei" pitchFamily="2"/>
                <a:cs typeface="FreeSans" pitchFamily="2"/>
              </a:endParaRPr>
            </a:p>
          </p:txBody>
        </p:sp>
        <p:sp>
          <p:nvSpPr>
            <p:cNvPr id="92" name="Rettangolo con angoli arrotondati 2">
              <a:extLst>
                <a:ext uri="{FF2B5EF4-FFF2-40B4-BE49-F238E27FC236}">
                  <a16:creationId xmlns:a16="http://schemas.microsoft.com/office/drawing/2014/main" id="{7DBFED7C-CE9A-4E26-ADE7-496CBD7266C0}"/>
                </a:ext>
              </a:extLst>
            </p:cNvPr>
            <p:cNvSpPr/>
            <p:nvPr/>
          </p:nvSpPr>
          <p:spPr>
            <a:xfrm>
              <a:off x="9675086" y="2414633"/>
              <a:ext cx="1944679" cy="770965"/>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white"/>
                  </a:solidFill>
                  <a:effectLst/>
                  <a:uLnTx/>
                  <a:uFillTx/>
                  <a:latin typeface="Calibri" panose="020F0502020204030204"/>
                  <a:ea typeface="+mn-ea"/>
                  <a:cs typeface="+mn-cs"/>
                </a:rPr>
                <a:t>CB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Collaboration Board </a:t>
              </a:r>
              <a:endPar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3" name="Rettangolo con angoli arrotondati 49">
              <a:extLst>
                <a:ext uri="{FF2B5EF4-FFF2-40B4-BE49-F238E27FC236}">
                  <a16:creationId xmlns:a16="http://schemas.microsoft.com/office/drawing/2014/main" id="{AF0BF6AF-486A-4DF8-9F0E-F6F4A6CF013C}"/>
                </a:ext>
              </a:extLst>
            </p:cNvPr>
            <p:cNvSpPr/>
            <p:nvPr/>
          </p:nvSpPr>
          <p:spPr>
            <a:xfrm>
              <a:off x="6661181" y="2452378"/>
              <a:ext cx="1599584" cy="770965"/>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white"/>
                  </a:solidFill>
                  <a:effectLst/>
                  <a:uLnTx/>
                  <a:uFillTx/>
                  <a:latin typeface="Calibri" panose="020F0502020204030204"/>
                  <a:ea typeface="+mn-ea"/>
                  <a:cs typeface="+mn-cs"/>
                </a:rPr>
                <a:t>EB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Executive Board</a:t>
              </a:r>
              <a:endPar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4" name="Rettangolo con angoli arrotondati 53">
              <a:extLst>
                <a:ext uri="{FF2B5EF4-FFF2-40B4-BE49-F238E27FC236}">
                  <a16:creationId xmlns:a16="http://schemas.microsoft.com/office/drawing/2014/main" id="{90605815-57D4-484E-9F3E-407D28E011E0}"/>
                </a:ext>
              </a:extLst>
            </p:cNvPr>
            <p:cNvSpPr/>
            <p:nvPr/>
          </p:nvSpPr>
          <p:spPr>
            <a:xfrm>
              <a:off x="6019995" y="3647716"/>
              <a:ext cx="1706992" cy="770965"/>
            </a:xfrm>
            <a:prstGeom prst="roundRect">
              <a:avLst/>
            </a:prstGeom>
            <a:solidFill>
              <a:srgbClr val="5B9BD5"/>
            </a:solidFill>
            <a:ln w="12700" cap="flat" cmpd="sng" algn="ctr">
              <a:solidFill>
                <a:srgbClr val="5B9BD5">
                  <a:shade val="50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SSB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Services and Standards Board</a:t>
              </a:r>
              <a:endPar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5" name="Figura a mano libera: forma 54">
              <a:extLst>
                <a:ext uri="{FF2B5EF4-FFF2-40B4-BE49-F238E27FC236}">
                  <a16:creationId xmlns:a16="http://schemas.microsoft.com/office/drawing/2014/main" id="{E0A71BB4-D2DE-423A-A281-E46E02F79E22}"/>
                </a:ext>
              </a:extLst>
            </p:cNvPr>
            <p:cNvSpPr/>
            <p:nvPr/>
          </p:nvSpPr>
          <p:spPr>
            <a:xfrm>
              <a:off x="5908548" y="4938410"/>
              <a:ext cx="6051803" cy="175877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5B9BD5">
                <a:alpha val="42000"/>
              </a:srgbClr>
            </a:solidFill>
            <a:ln w="19080">
              <a:noFill/>
              <a:prstDash val="solid"/>
              <a:headEnd type="arrow"/>
              <a:tailEnd type="arrow"/>
            </a:ln>
          </p:spPr>
          <p:txBody>
            <a:bodyPr wrap="none" lIns="99360" tIns="54360" rIns="99360" bIns="54360" anchor="ctr" anchorCtr="0" compatLnSpc="0">
              <a:no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srgbClr val="000000"/>
                </a:solidFill>
                <a:effectLst/>
                <a:uLnTx/>
                <a:uFillTx/>
                <a:latin typeface="Liberation Sans" pitchFamily="18"/>
                <a:ea typeface="WenQuanYi Micro Hei" pitchFamily="2"/>
                <a:cs typeface="FreeSans" pitchFamily="2"/>
              </a:endParaRPr>
            </a:p>
          </p:txBody>
        </p:sp>
        <p:sp>
          <p:nvSpPr>
            <p:cNvPr id="96" name="CasellaDiTesto 15">
              <a:extLst>
                <a:ext uri="{FF2B5EF4-FFF2-40B4-BE49-F238E27FC236}">
                  <a16:creationId xmlns:a16="http://schemas.microsoft.com/office/drawing/2014/main" id="{21A122E7-D6F5-4399-8781-7CF917D422FB}"/>
                </a:ext>
              </a:extLst>
            </p:cNvPr>
            <p:cNvSpPr txBox="1"/>
            <p:nvPr/>
          </p:nvSpPr>
          <p:spPr>
            <a:xfrm>
              <a:off x="7883367" y="1892198"/>
              <a:ext cx="2095075" cy="330058"/>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srgbClr val="3465A4"/>
                  </a:solidFill>
                  <a:effectLst/>
                  <a:uLnTx/>
                  <a:uFillTx/>
                  <a:latin typeface="Lm Roman 12"/>
                </a:rPr>
                <a:t>ET Collaboration</a:t>
              </a:r>
              <a:endParaRPr kumimoji="0" lang="en-US" sz="1200" b="1" i="0" u="none" strike="noStrike" kern="0" cap="none" spc="0" normalizeH="0" baseline="0" noProof="0" dirty="0">
                <a:ln>
                  <a:noFill/>
                </a:ln>
                <a:solidFill>
                  <a:srgbClr val="3465A4"/>
                </a:solidFill>
                <a:effectLst/>
                <a:uLnTx/>
                <a:uFillTx/>
                <a:latin typeface="Lm Roman 12"/>
              </a:endParaRPr>
            </a:p>
          </p:txBody>
        </p:sp>
        <p:sp>
          <p:nvSpPr>
            <p:cNvPr id="97" name="Rettangolo con angoli arrotondati 55">
              <a:extLst>
                <a:ext uri="{FF2B5EF4-FFF2-40B4-BE49-F238E27FC236}">
                  <a16:creationId xmlns:a16="http://schemas.microsoft.com/office/drawing/2014/main" id="{58BC65A1-10D4-4A21-A18D-53E93417DF74}"/>
                </a:ext>
              </a:extLst>
            </p:cNvPr>
            <p:cNvSpPr/>
            <p:nvPr/>
          </p:nvSpPr>
          <p:spPr>
            <a:xfrm>
              <a:off x="7497866" y="5033035"/>
              <a:ext cx="1407600" cy="132935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white"/>
                  </a:solidFill>
                  <a:effectLst/>
                  <a:uLnTx/>
                  <a:uFillTx/>
                  <a:latin typeface="Calibri" panose="020F0502020204030204"/>
                  <a:ea typeface="+mn-ea"/>
                  <a:cs typeface="+mn-cs"/>
                </a:rPr>
                <a:t>EIB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prstClr val="white"/>
                  </a:solidFill>
                  <a:effectLst/>
                  <a:uLnTx/>
                  <a:uFillTx/>
                  <a:latin typeface="Calibri" panose="020F0502020204030204"/>
                  <a:ea typeface="+mn-ea"/>
                  <a:cs typeface="+mn-cs"/>
                </a:rPr>
                <a:t>Electronics/</a:t>
              </a:r>
              <a:br>
                <a:rPr kumimoji="0" lang="it-IT" sz="800" b="0" i="0" u="none" strike="noStrike" kern="0" cap="none" spc="0" normalizeH="0" baseline="0" noProof="0" dirty="0">
                  <a:ln>
                    <a:noFill/>
                  </a:ln>
                  <a:solidFill>
                    <a:prstClr val="white"/>
                  </a:solidFill>
                  <a:effectLst/>
                  <a:uLnTx/>
                  <a:uFillTx/>
                  <a:latin typeface="Calibri" panose="020F0502020204030204"/>
                  <a:ea typeface="+mn-ea"/>
                  <a:cs typeface="+mn-cs"/>
                </a:rPr>
              </a:br>
              <a:r>
                <a:rPr kumimoji="0" lang="it-IT" sz="800" b="0" i="0" u="none" strike="noStrike" kern="0" cap="none" spc="0" normalizeH="0" baseline="0" noProof="0" dirty="0" err="1">
                  <a:ln>
                    <a:noFill/>
                  </a:ln>
                  <a:solidFill>
                    <a:prstClr val="white"/>
                  </a:solidFill>
                  <a:effectLst/>
                  <a:uLnTx/>
                  <a:uFillTx/>
                  <a:latin typeface="Calibri" panose="020F0502020204030204"/>
                  <a:ea typeface="+mn-ea"/>
                  <a:cs typeface="+mn-cs"/>
                </a:rPr>
                <a:t>Computational</a:t>
              </a:r>
              <a:r>
                <a:rPr kumimoji="0" lang="it-IT" sz="800" b="0" i="0" u="none" strike="noStrike" kern="0" cap="none" spc="0" normalizeH="0" baseline="0" noProof="0" dirty="0">
                  <a:ln>
                    <a:noFill/>
                  </a:ln>
                  <a:solidFill>
                    <a:prstClr val="white"/>
                  </a:solidFill>
                  <a:effectLst/>
                  <a:uLnTx/>
                  <a:uFillTx/>
                  <a:latin typeface="Calibri" panose="020F0502020204030204"/>
                  <a:ea typeface="+mn-ea"/>
                  <a:cs typeface="+mn-cs"/>
                </a:rPr>
                <a:t> </a:t>
              </a:r>
              <a:r>
                <a:rPr kumimoji="0" lang="it-IT" sz="800" b="0" i="0" u="none" strike="noStrike" kern="0" cap="none" spc="0" normalizeH="0" baseline="0" noProof="0" dirty="0" err="1">
                  <a:ln>
                    <a:noFill/>
                  </a:ln>
                  <a:solidFill>
                    <a:prstClr val="white"/>
                  </a:solidFill>
                  <a:effectLst/>
                  <a:uLnTx/>
                  <a:uFillTx/>
                  <a:latin typeface="Calibri" panose="020F0502020204030204"/>
                  <a:ea typeface="+mn-ea"/>
                  <a:cs typeface="+mn-cs"/>
                </a:rPr>
                <a:t>Infrastructure</a:t>
              </a:r>
              <a:r>
                <a:rPr kumimoji="0" lang="it-IT" sz="800" b="0" i="0" u="none" strike="noStrike" kern="0" cap="none" spc="0" normalizeH="0" baseline="0" noProof="0" dirty="0">
                  <a:ln>
                    <a:noFill/>
                  </a:ln>
                  <a:solidFill>
                    <a:prstClr val="white"/>
                  </a:solidFill>
                  <a:effectLst/>
                  <a:uLnTx/>
                  <a:uFillTx/>
                  <a:latin typeface="Calibri" panose="020F0502020204030204"/>
                  <a:ea typeface="+mn-ea"/>
                  <a:cs typeface="+mn-cs"/>
                </a:rPr>
                <a:t>  Board</a:t>
              </a:r>
              <a:endPar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8" name="Rettangolo con angoli arrotondati 57">
              <a:extLst>
                <a:ext uri="{FF2B5EF4-FFF2-40B4-BE49-F238E27FC236}">
                  <a16:creationId xmlns:a16="http://schemas.microsoft.com/office/drawing/2014/main" id="{6EFD9D68-73F7-433A-A563-E2B4577B099B}"/>
                </a:ext>
              </a:extLst>
            </p:cNvPr>
            <p:cNvSpPr/>
            <p:nvPr/>
          </p:nvSpPr>
          <p:spPr>
            <a:xfrm>
              <a:off x="8972107" y="5027190"/>
              <a:ext cx="1407600" cy="132935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white"/>
                  </a:solidFill>
                  <a:effectLst/>
                  <a:uLnTx/>
                  <a:uFillTx/>
                  <a:latin typeface="Calibri" panose="020F0502020204030204"/>
                  <a:ea typeface="+mn-ea"/>
                  <a:cs typeface="+mn-cs"/>
                </a:rPr>
                <a:t>OSB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err="1">
                  <a:ln>
                    <a:noFill/>
                  </a:ln>
                  <a:solidFill>
                    <a:prstClr val="white"/>
                  </a:solidFill>
                  <a:effectLst/>
                  <a:uLnTx/>
                  <a:uFillTx/>
                  <a:latin typeface="Calibri" panose="020F0502020204030204"/>
                  <a:ea typeface="+mn-ea"/>
                  <a:cs typeface="+mn-cs"/>
                </a:rPr>
                <a:t>Observational</a:t>
              </a:r>
              <a:r>
                <a:rPr kumimoji="0" lang="it-IT" sz="800" b="0" i="0" u="none" strike="noStrike" kern="0" cap="none" spc="0" normalizeH="0" baseline="0" noProof="0" dirty="0">
                  <a:ln>
                    <a:noFill/>
                  </a:ln>
                  <a:solidFill>
                    <a:prstClr val="white"/>
                  </a:solidFill>
                  <a:effectLst/>
                  <a:uLnTx/>
                  <a:uFillTx/>
                  <a:latin typeface="Calibri" panose="020F0502020204030204"/>
                  <a:ea typeface="+mn-ea"/>
                  <a:cs typeface="+mn-cs"/>
                </a:rPr>
                <a:t> Science Board</a:t>
              </a:r>
              <a:endPar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9" name="Rettangolo con angoli arrotondati 58">
              <a:extLst>
                <a:ext uri="{FF2B5EF4-FFF2-40B4-BE49-F238E27FC236}">
                  <a16:creationId xmlns:a16="http://schemas.microsoft.com/office/drawing/2014/main" id="{482ED463-90CE-4D44-8188-59FDA02E65A1}"/>
                </a:ext>
              </a:extLst>
            </p:cNvPr>
            <p:cNvSpPr/>
            <p:nvPr/>
          </p:nvSpPr>
          <p:spPr>
            <a:xfrm>
              <a:off x="10446349" y="5027190"/>
              <a:ext cx="1405808" cy="132935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white"/>
                  </a:solidFill>
                  <a:effectLst/>
                  <a:uLnTx/>
                  <a:uFillTx/>
                  <a:latin typeface="Calibri" panose="020F0502020204030204"/>
                  <a:ea typeface="+mn-ea"/>
                  <a:cs typeface="+mn-cs"/>
                </a:rPr>
                <a:t>SCB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prstClr val="white"/>
                  </a:solidFill>
                  <a:effectLst/>
                  <a:uLnTx/>
                  <a:uFillTx/>
                  <a:latin typeface="Calibri" panose="020F0502020204030204"/>
                  <a:ea typeface="+mn-ea"/>
                  <a:cs typeface="+mn-cs"/>
                </a:rPr>
                <a:t>Site </a:t>
              </a:r>
              <a:r>
                <a:rPr kumimoji="0" lang="it-IT" sz="800" b="0" i="0" u="none" strike="noStrike" kern="0" cap="none" spc="0" normalizeH="0" baseline="0" noProof="0" dirty="0" err="1">
                  <a:ln>
                    <a:noFill/>
                  </a:ln>
                  <a:solidFill>
                    <a:prstClr val="white"/>
                  </a:solidFill>
                  <a:effectLst/>
                  <a:uLnTx/>
                  <a:uFillTx/>
                  <a:latin typeface="Calibri" panose="020F0502020204030204"/>
                  <a:ea typeface="+mn-ea"/>
                  <a:cs typeface="+mn-cs"/>
                </a:rPr>
                <a:t>Characterisation</a:t>
              </a:r>
              <a:r>
                <a:rPr kumimoji="0" lang="it-IT" sz="800" b="0" i="0" u="none" strike="noStrike" kern="0" cap="none" spc="0" normalizeH="0" baseline="0" noProof="0" dirty="0">
                  <a:ln>
                    <a:noFill/>
                  </a:ln>
                  <a:solidFill>
                    <a:prstClr val="white"/>
                  </a:solidFill>
                  <a:effectLst/>
                  <a:uLnTx/>
                  <a:uFillTx/>
                  <a:latin typeface="Calibri" panose="020F0502020204030204"/>
                  <a:ea typeface="+mn-ea"/>
                  <a:cs typeface="+mn-cs"/>
                </a:rPr>
                <a:t> Board</a:t>
              </a:r>
              <a:endPar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0" name="Rettangolo con angoli arrotondati 59">
              <a:extLst>
                <a:ext uri="{FF2B5EF4-FFF2-40B4-BE49-F238E27FC236}">
                  <a16:creationId xmlns:a16="http://schemas.microsoft.com/office/drawing/2014/main" id="{7E12CC79-14C1-4366-8DA1-2C3A9F9C7838}"/>
                </a:ext>
              </a:extLst>
            </p:cNvPr>
            <p:cNvSpPr/>
            <p:nvPr/>
          </p:nvSpPr>
          <p:spPr>
            <a:xfrm>
              <a:off x="10638391" y="3647716"/>
              <a:ext cx="1321960" cy="770965"/>
            </a:xfrm>
            <a:prstGeom prst="roundRect">
              <a:avLst/>
            </a:prstGeom>
            <a:solidFill>
              <a:srgbClr val="5B9BD5"/>
            </a:solidFill>
            <a:ln w="12700" cap="flat" cmpd="sng" algn="ctr">
              <a:solidFill>
                <a:srgbClr val="5B9BD5">
                  <a:shade val="50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white"/>
                  </a:solidFill>
                  <a:effectLst/>
                  <a:uLnTx/>
                  <a:uFillTx/>
                  <a:latin typeface="Calibri" panose="020F0502020204030204"/>
                  <a:ea typeface="+mn-ea"/>
                  <a:cs typeface="+mn-cs"/>
                </a:rPr>
                <a:t>SF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00" b="0" i="0" u="none" strike="noStrike" kern="0" cap="none" spc="0" normalizeH="0" baseline="0" noProof="0" dirty="0">
                  <a:ln>
                    <a:noFill/>
                  </a:ln>
                  <a:solidFill>
                    <a:prstClr val="white"/>
                  </a:solidFill>
                  <a:effectLst/>
                  <a:uLnTx/>
                  <a:uFillTx/>
                  <a:latin typeface="Calibri" panose="020F0502020204030204"/>
                  <a:ea typeface="+mn-ea"/>
                  <a:cs typeface="+mn-cs"/>
                </a:rPr>
                <a:t>Science Forum</a:t>
              </a:r>
              <a:endPar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01" name="Connettore 2 38">
              <a:extLst>
                <a:ext uri="{FF2B5EF4-FFF2-40B4-BE49-F238E27FC236}">
                  <a16:creationId xmlns:a16="http://schemas.microsoft.com/office/drawing/2014/main" id="{C4CB2A9A-3878-457A-8972-F91AC284353A}"/>
                </a:ext>
              </a:extLst>
            </p:cNvPr>
            <p:cNvCxnSpPr/>
            <p:nvPr/>
          </p:nvCxnSpPr>
          <p:spPr>
            <a:xfrm flipH="1">
              <a:off x="8386358" y="2701399"/>
              <a:ext cx="1080000" cy="0"/>
            </a:xfrm>
            <a:prstGeom prst="straightConnector1">
              <a:avLst/>
            </a:prstGeom>
            <a:noFill/>
            <a:ln w="38100" cap="flat" cmpd="sng" algn="ctr">
              <a:solidFill>
                <a:sysClr val="windowText" lastClr="000000"/>
              </a:solidFill>
              <a:prstDash val="solid"/>
              <a:miter lim="800000"/>
              <a:tailEnd type="triangle"/>
            </a:ln>
            <a:effectLst/>
          </p:spPr>
        </p:cxnSp>
        <p:cxnSp>
          <p:nvCxnSpPr>
            <p:cNvPr id="102" name="Connettore 2 60">
              <a:extLst>
                <a:ext uri="{FF2B5EF4-FFF2-40B4-BE49-F238E27FC236}">
                  <a16:creationId xmlns:a16="http://schemas.microsoft.com/office/drawing/2014/main" id="{35FF133E-8864-40BC-A2C4-B53EC1935450}"/>
                </a:ext>
              </a:extLst>
            </p:cNvPr>
            <p:cNvCxnSpPr>
              <a:cxnSpLocks/>
            </p:cNvCxnSpPr>
            <p:nvPr/>
          </p:nvCxnSpPr>
          <p:spPr>
            <a:xfrm>
              <a:off x="8458585" y="2962353"/>
              <a:ext cx="1080000" cy="0"/>
            </a:xfrm>
            <a:prstGeom prst="straightConnector1">
              <a:avLst/>
            </a:prstGeom>
            <a:noFill/>
            <a:ln w="38100" cap="flat" cmpd="sng" algn="ctr">
              <a:solidFill>
                <a:sysClr val="windowText" lastClr="000000"/>
              </a:solidFill>
              <a:prstDash val="solid"/>
              <a:miter lim="800000"/>
              <a:tailEnd type="triangle"/>
            </a:ln>
            <a:effectLst/>
          </p:spPr>
        </p:cxnSp>
        <p:sp>
          <p:nvSpPr>
            <p:cNvPr id="103" name="CasellaDiTesto 39">
              <a:extLst>
                <a:ext uri="{FF2B5EF4-FFF2-40B4-BE49-F238E27FC236}">
                  <a16:creationId xmlns:a16="http://schemas.microsoft.com/office/drawing/2014/main" id="{BB0E151D-E707-4DA3-9E1F-79B8EEE5631F}"/>
                </a:ext>
              </a:extLst>
            </p:cNvPr>
            <p:cNvSpPr txBox="1"/>
            <p:nvPr/>
          </p:nvSpPr>
          <p:spPr>
            <a:xfrm>
              <a:off x="8456611" y="2305234"/>
              <a:ext cx="1072100" cy="29338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a:ln>
                    <a:noFill/>
                  </a:ln>
                  <a:solidFill>
                    <a:prstClr val="black"/>
                  </a:solidFill>
                  <a:effectLst/>
                  <a:uLnTx/>
                  <a:uFillTx/>
                </a:rPr>
                <a:t>Policy </a:t>
              </a:r>
              <a:r>
                <a:rPr kumimoji="0" lang="it-IT" sz="500" b="0" i="0" u="none" strike="noStrike" kern="0" cap="none" spc="0" normalizeH="0" baseline="0" noProof="0" dirty="0" err="1">
                  <a:ln>
                    <a:noFill/>
                  </a:ln>
                  <a:solidFill>
                    <a:prstClr val="black"/>
                  </a:solidFill>
                  <a:effectLst/>
                  <a:uLnTx/>
                  <a:uFillTx/>
                </a:rPr>
                <a:t>proposals</a:t>
              </a:r>
              <a:r>
                <a:rPr kumimoji="0" lang="it-IT" sz="500" b="0" i="0" u="none" strike="noStrike" kern="0" cap="none" spc="0" normalizeH="0" baseline="0" noProof="0" dirty="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a:ln>
                    <a:noFill/>
                  </a:ln>
                  <a:solidFill>
                    <a:prstClr val="black"/>
                  </a:solidFill>
                  <a:effectLst/>
                  <a:uLnTx/>
                  <a:uFillTx/>
                </a:rPr>
                <a:t>monitoring</a:t>
              </a:r>
              <a:endParaRPr kumimoji="0" lang="en-US" sz="500" b="0" i="0" u="none" strike="noStrike" kern="0" cap="none" spc="0" normalizeH="0" baseline="0" noProof="0" dirty="0">
                <a:ln>
                  <a:noFill/>
                </a:ln>
                <a:solidFill>
                  <a:prstClr val="black"/>
                </a:solidFill>
                <a:effectLst/>
                <a:uLnTx/>
                <a:uFillTx/>
              </a:endParaRPr>
            </a:p>
          </p:txBody>
        </p:sp>
        <p:sp>
          <p:nvSpPr>
            <p:cNvPr id="104" name="CasellaDiTesto 61">
              <a:extLst>
                <a:ext uri="{FF2B5EF4-FFF2-40B4-BE49-F238E27FC236}">
                  <a16:creationId xmlns:a16="http://schemas.microsoft.com/office/drawing/2014/main" id="{FC50F561-5D64-40C0-8452-172B03383260}"/>
                </a:ext>
              </a:extLst>
            </p:cNvPr>
            <p:cNvSpPr txBox="1"/>
            <p:nvPr/>
          </p:nvSpPr>
          <p:spPr>
            <a:xfrm>
              <a:off x="8608766" y="3003232"/>
              <a:ext cx="726681" cy="29338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err="1">
                  <a:ln>
                    <a:noFill/>
                  </a:ln>
                  <a:solidFill>
                    <a:prstClr val="black"/>
                  </a:solidFill>
                  <a:effectLst/>
                  <a:uLnTx/>
                  <a:uFillTx/>
                </a:rPr>
                <a:t>Informing</a:t>
              </a:r>
              <a:endParaRPr kumimoji="0" lang="en-US" sz="500" b="0" i="0" u="none" strike="noStrike" kern="0" cap="none" spc="0" normalizeH="0" baseline="0" noProof="0" dirty="0">
                <a:ln>
                  <a:noFill/>
                </a:ln>
                <a:solidFill>
                  <a:prstClr val="black"/>
                </a:solidFill>
                <a:effectLst/>
                <a:uLnTx/>
                <a:uFillTx/>
              </a:endParaRPr>
            </a:p>
          </p:txBody>
        </p:sp>
        <p:cxnSp>
          <p:nvCxnSpPr>
            <p:cNvPr id="105" name="Connettore 2 62">
              <a:extLst>
                <a:ext uri="{FF2B5EF4-FFF2-40B4-BE49-F238E27FC236}">
                  <a16:creationId xmlns:a16="http://schemas.microsoft.com/office/drawing/2014/main" id="{75E0DDC7-AC43-4A7A-A530-3334C7D65B00}"/>
                </a:ext>
              </a:extLst>
            </p:cNvPr>
            <p:cNvCxnSpPr>
              <a:cxnSpLocks/>
            </p:cNvCxnSpPr>
            <p:nvPr/>
          </p:nvCxnSpPr>
          <p:spPr>
            <a:xfrm>
              <a:off x="7181325" y="3210284"/>
              <a:ext cx="0" cy="454977"/>
            </a:xfrm>
            <a:prstGeom prst="straightConnector1">
              <a:avLst/>
            </a:prstGeom>
            <a:noFill/>
            <a:ln w="38100" cap="flat" cmpd="sng" algn="ctr">
              <a:solidFill>
                <a:sysClr val="windowText" lastClr="000000"/>
              </a:solidFill>
              <a:prstDash val="solid"/>
              <a:miter lim="800000"/>
              <a:tailEnd type="triangle"/>
            </a:ln>
            <a:effectLst/>
          </p:spPr>
        </p:cxnSp>
        <p:sp>
          <p:nvSpPr>
            <p:cNvPr id="106" name="CasellaDiTesto 64">
              <a:extLst>
                <a:ext uri="{FF2B5EF4-FFF2-40B4-BE49-F238E27FC236}">
                  <a16:creationId xmlns:a16="http://schemas.microsoft.com/office/drawing/2014/main" id="{CEBE6F47-8BC4-46FE-83FE-65CB7FA27BC4}"/>
                </a:ext>
              </a:extLst>
            </p:cNvPr>
            <p:cNvSpPr txBox="1"/>
            <p:nvPr/>
          </p:nvSpPr>
          <p:spPr>
            <a:xfrm>
              <a:off x="6280082" y="3349998"/>
              <a:ext cx="796574" cy="2017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err="1">
                  <a:ln>
                    <a:noFill/>
                  </a:ln>
                  <a:solidFill>
                    <a:prstClr val="black"/>
                  </a:solidFill>
                  <a:effectLst/>
                  <a:uLnTx/>
                  <a:uFillTx/>
                </a:rPr>
                <a:t>managing</a:t>
              </a:r>
              <a:endParaRPr kumimoji="0" lang="en-US" sz="500" b="0" i="0" u="none" strike="noStrike" kern="0" cap="none" spc="0" normalizeH="0" baseline="0" noProof="0" dirty="0">
                <a:ln>
                  <a:noFill/>
                </a:ln>
                <a:solidFill>
                  <a:prstClr val="black"/>
                </a:solidFill>
                <a:effectLst/>
                <a:uLnTx/>
                <a:uFillTx/>
              </a:endParaRPr>
            </a:p>
          </p:txBody>
        </p:sp>
        <p:sp>
          <p:nvSpPr>
            <p:cNvPr id="107" name="CasellaDiTesto 65">
              <a:extLst>
                <a:ext uri="{FF2B5EF4-FFF2-40B4-BE49-F238E27FC236}">
                  <a16:creationId xmlns:a16="http://schemas.microsoft.com/office/drawing/2014/main" id="{D34FF470-9FCB-4996-A552-D2C4982F15EA}"/>
                </a:ext>
              </a:extLst>
            </p:cNvPr>
            <p:cNvSpPr txBox="1"/>
            <p:nvPr/>
          </p:nvSpPr>
          <p:spPr>
            <a:xfrm>
              <a:off x="5998294" y="6348939"/>
              <a:ext cx="1703699" cy="30255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err="1">
                  <a:ln>
                    <a:noFill/>
                  </a:ln>
                  <a:solidFill>
                    <a:prstClr val="black"/>
                  </a:solidFill>
                  <a:effectLst/>
                  <a:uLnTx/>
                  <a:uFillTx/>
                </a:rPr>
                <a:t>Specific</a:t>
              </a:r>
              <a:r>
                <a:rPr kumimoji="0" lang="it-IT" sz="1050" b="0" i="0" u="none" strike="noStrike" kern="0" cap="none" spc="0" normalizeH="0" baseline="0" noProof="0" dirty="0">
                  <a:ln>
                    <a:noFill/>
                  </a:ln>
                  <a:solidFill>
                    <a:prstClr val="black"/>
                  </a:solidFill>
                  <a:effectLst/>
                  <a:uLnTx/>
                  <a:uFillTx/>
                </a:rPr>
                <a:t> Boards</a:t>
              </a:r>
              <a:endParaRPr kumimoji="0" lang="en-US" sz="1200" b="0" i="0" u="none" strike="noStrike" kern="0" cap="none" spc="0" normalizeH="0" baseline="0" noProof="0" dirty="0">
                <a:ln>
                  <a:noFill/>
                </a:ln>
                <a:solidFill>
                  <a:prstClr val="black"/>
                </a:solidFill>
                <a:effectLst/>
                <a:uLnTx/>
                <a:uFillTx/>
              </a:endParaRPr>
            </a:p>
          </p:txBody>
        </p:sp>
        <p:cxnSp>
          <p:nvCxnSpPr>
            <p:cNvPr id="108" name="Connettore 2 66">
              <a:extLst>
                <a:ext uri="{FF2B5EF4-FFF2-40B4-BE49-F238E27FC236}">
                  <a16:creationId xmlns:a16="http://schemas.microsoft.com/office/drawing/2014/main" id="{718031AA-68B9-4C87-929C-CD93DD12EE27}"/>
                </a:ext>
              </a:extLst>
            </p:cNvPr>
            <p:cNvCxnSpPr>
              <a:cxnSpLocks/>
            </p:cNvCxnSpPr>
            <p:nvPr/>
          </p:nvCxnSpPr>
          <p:spPr>
            <a:xfrm>
              <a:off x="6913131" y="4448177"/>
              <a:ext cx="0" cy="372687"/>
            </a:xfrm>
            <a:prstGeom prst="straightConnector1">
              <a:avLst/>
            </a:prstGeom>
            <a:noFill/>
            <a:ln w="38100" cap="flat" cmpd="sng" algn="ctr">
              <a:solidFill>
                <a:sysClr val="windowText" lastClr="000000"/>
              </a:solidFill>
              <a:prstDash val="solid"/>
              <a:miter lim="800000"/>
              <a:tailEnd type="triangle"/>
            </a:ln>
            <a:effectLst/>
          </p:spPr>
        </p:cxnSp>
        <p:sp>
          <p:nvSpPr>
            <p:cNvPr id="109" name="CasellaDiTesto 69">
              <a:extLst>
                <a:ext uri="{FF2B5EF4-FFF2-40B4-BE49-F238E27FC236}">
                  <a16:creationId xmlns:a16="http://schemas.microsoft.com/office/drawing/2014/main" id="{297B98DC-2588-413F-A5AE-024EACDC1A13}"/>
                </a:ext>
              </a:extLst>
            </p:cNvPr>
            <p:cNvSpPr txBox="1"/>
            <p:nvPr/>
          </p:nvSpPr>
          <p:spPr>
            <a:xfrm>
              <a:off x="6934915" y="4471558"/>
              <a:ext cx="726681" cy="29338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err="1">
                  <a:ln>
                    <a:noFill/>
                  </a:ln>
                  <a:solidFill>
                    <a:prstClr val="black"/>
                  </a:solidFill>
                  <a:effectLst/>
                  <a:uLnTx/>
                  <a:uFillTx/>
                </a:rPr>
                <a:t>Providing</a:t>
              </a:r>
              <a:r>
                <a:rPr kumimoji="0" lang="it-IT" sz="500" b="0" i="0" u="none" strike="noStrike" kern="0" cap="none" spc="0" normalizeH="0" baseline="0" noProof="0" dirty="0">
                  <a:ln>
                    <a:noFill/>
                  </a:ln>
                  <a:solidFill>
                    <a:prstClr val="black"/>
                  </a:solidFill>
                  <a:effectLst/>
                  <a:uLnTx/>
                  <a:uFillTx/>
                </a:rPr>
                <a:t> services</a:t>
              </a:r>
              <a:endParaRPr kumimoji="0" lang="en-US" sz="500" b="0" i="0" u="none" strike="noStrike" kern="0" cap="none" spc="0" normalizeH="0" baseline="0" noProof="0" dirty="0">
                <a:ln>
                  <a:noFill/>
                </a:ln>
                <a:solidFill>
                  <a:prstClr val="black"/>
                </a:solidFill>
                <a:effectLst/>
                <a:uLnTx/>
                <a:uFillTx/>
              </a:endParaRPr>
            </a:p>
          </p:txBody>
        </p:sp>
        <p:cxnSp>
          <p:nvCxnSpPr>
            <p:cNvPr id="110" name="Connettore 2 70">
              <a:extLst>
                <a:ext uri="{FF2B5EF4-FFF2-40B4-BE49-F238E27FC236}">
                  <a16:creationId xmlns:a16="http://schemas.microsoft.com/office/drawing/2014/main" id="{18C3E0FF-CFB9-4CEA-BFDD-9CAA2AA94129}"/>
                </a:ext>
              </a:extLst>
            </p:cNvPr>
            <p:cNvCxnSpPr>
              <a:cxnSpLocks/>
            </p:cNvCxnSpPr>
            <p:nvPr/>
          </p:nvCxnSpPr>
          <p:spPr>
            <a:xfrm>
              <a:off x="10754482" y="3286764"/>
              <a:ext cx="0" cy="372687"/>
            </a:xfrm>
            <a:prstGeom prst="straightConnector1">
              <a:avLst/>
            </a:prstGeom>
            <a:noFill/>
            <a:ln w="38100" cap="flat" cmpd="sng" algn="ctr">
              <a:solidFill>
                <a:sysClr val="windowText" lastClr="000000"/>
              </a:solidFill>
              <a:prstDash val="solid"/>
              <a:miter lim="800000"/>
              <a:tailEnd type="triangle"/>
            </a:ln>
            <a:effectLst/>
          </p:spPr>
        </p:cxnSp>
        <p:sp>
          <p:nvSpPr>
            <p:cNvPr id="111" name="CasellaDiTesto 71">
              <a:extLst>
                <a:ext uri="{FF2B5EF4-FFF2-40B4-BE49-F238E27FC236}">
                  <a16:creationId xmlns:a16="http://schemas.microsoft.com/office/drawing/2014/main" id="{C4BC2689-A20C-4687-8407-53007D0F6142}"/>
                </a:ext>
              </a:extLst>
            </p:cNvPr>
            <p:cNvSpPr txBox="1"/>
            <p:nvPr/>
          </p:nvSpPr>
          <p:spPr>
            <a:xfrm>
              <a:off x="10001225" y="3335198"/>
              <a:ext cx="878870" cy="2017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err="1">
                  <a:ln>
                    <a:noFill/>
                  </a:ln>
                  <a:solidFill>
                    <a:prstClr val="black"/>
                  </a:solidFill>
                  <a:effectLst/>
                  <a:uLnTx/>
                  <a:uFillTx/>
                </a:rPr>
                <a:t>managing</a:t>
              </a:r>
              <a:endParaRPr kumimoji="0" lang="en-US" sz="500" b="0" i="0" u="none" strike="noStrike" kern="0" cap="none" spc="0" normalizeH="0" baseline="0" noProof="0" dirty="0">
                <a:ln>
                  <a:noFill/>
                </a:ln>
                <a:solidFill>
                  <a:prstClr val="black"/>
                </a:solidFill>
                <a:effectLst/>
                <a:uLnTx/>
                <a:uFillTx/>
              </a:endParaRPr>
            </a:p>
          </p:txBody>
        </p:sp>
        <p:cxnSp>
          <p:nvCxnSpPr>
            <p:cNvPr id="112" name="Connettore 2 72">
              <a:extLst>
                <a:ext uri="{FF2B5EF4-FFF2-40B4-BE49-F238E27FC236}">
                  <a16:creationId xmlns:a16="http://schemas.microsoft.com/office/drawing/2014/main" id="{E410BC7F-0DAF-491B-86CD-821F6B03A924}"/>
                </a:ext>
              </a:extLst>
            </p:cNvPr>
            <p:cNvCxnSpPr>
              <a:cxnSpLocks/>
            </p:cNvCxnSpPr>
            <p:nvPr/>
          </p:nvCxnSpPr>
          <p:spPr>
            <a:xfrm flipV="1">
              <a:off x="10959133" y="3242656"/>
              <a:ext cx="0" cy="372687"/>
            </a:xfrm>
            <a:prstGeom prst="straightConnector1">
              <a:avLst/>
            </a:prstGeom>
            <a:noFill/>
            <a:ln w="38100" cap="flat" cmpd="sng" algn="ctr">
              <a:solidFill>
                <a:sysClr val="windowText" lastClr="000000"/>
              </a:solidFill>
              <a:prstDash val="solid"/>
              <a:miter lim="800000"/>
              <a:tailEnd type="triangle"/>
            </a:ln>
            <a:effectLst/>
          </p:spPr>
        </p:cxnSp>
        <p:sp>
          <p:nvSpPr>
            <p:cNvPr id="113" name="CasellaDiTesto 73">
              <a:extLst>
                <a:ext uri="{FF2B5EF4-FFF2-40B4-BE49-F238E27FC236}">
                  <a16:creationId xmlns:a16="http://schemas.microsoft.com/office/drawing/2014/main" id="{B7FB416E-9863-4F9E-B582-45629635C539}"/>
                </a:ext>
              </a:extLst>
            </p:cNvPr>
            <p:cNvSpPr txBox="1"/>
            <p:nvPr/>
          </p:nvSpPr>
          <p:spPr>
            <a:xfrm>
              <a:off x="11038173" y="3332590"/>
              <a:ext cx="726681" cy="2017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a:ln>
                    <a:noFill/>
                  </a:ln>
                  <a:solidFill>
                    <a:prstClr val="black"/>
                  </a:solidFill>
                  <a:effectLst/>
                  <a:uLnTx/>
                  <a:uFillTx/>
                </a:rPr>
                <a:t>reporting</a:t>
              </a:r>
              <a:endParaRPr kumimoji="0" lang="en-US" sz="500" b="0" i="0" u="none" strike="noStrike" kern="0" cap="none" spc="0" normalizeH="0" baseline="0" noProof="0" dirty="0">
                <a:ln>
                  <a:noFill/>
                </a:ln>
                <a:solidFill>
                  <a:prstClr val="black"/>
                </a:solidFill>
                <a:effectLst/>
                <a:uLnTx/>
                <a:uFillTx/>
              </a:endParaRPr>
            </a:p>
          </p:txBody>
        </p:sp>
        <p:cxnSp>
          <p:nvCxnSpPr>
            <p:cNvPr id="114" name="Connettore 2 74">
              <a:extLst>
                <a:ext uri="{FF2B5EF4-FFF2-40B4-BE49-F238E27FC236}">
                  <a16:creationId xmlns:a16="http://schemas.microsoft.com/office/drawing/2014/main" id="{34BDB09A-F5C4-4E0A-A5FC-5C848191F7A4}"/>
                </a:ext>
              </a:extLst>
            </p:cNvPr>
            <p:cNvCxnSpPr>
              <a:cxnSpLocks/>
            </p:cNvCxnSpPr>
            <p:nvPr/>
          </p:nvCxnSpPr>
          <p:spPr>
            <a:xfrm>
              <a:off x="7865871" y="3349998"/>
              <a:ext cx="0" cy="1521669"/>
            </a:xfrm>
            <a:prstGeom prst="straightConnector1">
              <a:avLst/>
            </a:prstGeom>
            <a:noFill/>
            <a:ln w="38100" cap="flat" cmpd="sng" algn="ctr">
              <a:solidFill>
                <a:sysClr val="windowText" lastClr="000000"/>
              </a:solidFill>
              <a:prstDash val="solid"/>
              <a:miter lim="800000"/>
              <a:tailEnd type="triangle"/>
            </a:ln>
            <a:effectLst/>
          </p:spPr>
        </p:cxnSp>
        <p:cxnSp>
          <p:nvCxnSpPr>
            <p:cNvPr id="115" name="Connettore 2 75">
              <a:extLst>
                <a:ext uri="{FF2B5EF4-FFF2-40B4-BE49-F238E27FC236}">
                  <a16:creationId xmlns:a16="http://schemas.microsoft.com/office/drawing/2014/main" id="{6E2B9EF3-A633-4413-8DDA-3481A335332F}"/>
                </a:ext>
              </a:extLst>
            </p:cNvPr>
            <p:cNvCxnSpPr>
              <a:cxnSpLocks/>
            </p:cNvCxnSpPr>
            <p:nvPr/>
          </p:nvCxnSpPr>
          <p:spPr>
            <a:xfrm flipV="1">
              <a:off x="8154793" y="3349998"/>
              <a:ext cx="0" cy="1470866"/>
            </a:xfrm>
            <a:prstGeom prst="straightConnector1">
              <a:avLst/>
            </a:prstGeom>
            <a:noFill/>
            <a:ln w="38100" cap="flat" cmpd="sng" algn="ctr">
              <a:solidFill>
                <a:sysClr val="windowText" lastClr="000000"/>
              </a:solidFill>
              <a:prstDash val="solid"/>
              <a:miter lim="800000"/>
              <a:tailEnd type="triangle"/>
            </a:ln>
            <a:effectLst/>
          </p:spPr>
        </p:cxnSp>
        <p:sp>
          <p:nvSpPr>
            <p:cNvPr id="116" name="CasellaDiTesto 78">
              <a:extLst>
                <a:ext uri="{FF2B5EF4-FFF2-40B4-BE49-F238E27FC236}">
                  <a16:creationId xmlns:a16="http://schemas.microsoft.com/office/drawing/2014/main" id="{256C5C98-694F-4EE8-8E55-CB74F9D03D9B}"/>
                </a:ext>
              </a:extLst>
            </p:cNvPr>
            <p:cNvSpPr txBox="1"/>
            <p:nvPr/>
          </p:nvSpPr>
          <p:spPr>
            <a:xfrm rot="5400000">
              <a:off x="7607858" y="3996847"/>
              <a:ext cx="726681" cy="2850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err="1">
                  <a:ln>
                    <a:noFill/>
                  </a:ln>
                  <a:solidFill>
                    <a:prstClr val="black"/>
                  </a:solidFill>
                  <a:effectLst/>
                  <a:uLnTx/>
                  <a:uFillTx/>
                </a:rPr>
                <a:t>managing</a:t>
              </a:r>
              <a:endParaRPr kumimoji="0" lang="en-US" sz="500" b="0" i="0" u="none" strike="noStrike" kern="0" cap="none" spc="0" normalizeH="0" baseline="0" noProof="0" dirty="0">
                <a:ln>
                  <a:noFill/>
                </a:ln>
                <a:solidFill>
                  <a:prstClr val="black"/>
                </a:solidFill>
                <a:effectLst/>
                <a:uLnTx/>
                <a:uFillTx/>
              </a:endParaRPr>
            </a:p>
          </p:txBody>
        </p:sp>
        <p:sp>
          <p:nvSpPr>
            <p:cNvPr id="117" name="CasellaDiTesto 79">
              <a:extLst>
                <a:ext uri="{FF2B5EF4-FFF2-40B4-BE49-F238E27FC236}">
                  <a16:creationId xmlns:a16="http://schemas.microsoft.com/office/drawing/2014/main" id="{F5F2EF9A-6321-4B55-A46E-85D2B17FC61F}"/>
                </a:ext>
              </a:extLst>
            </p:cNvPr>
            <p:cNvSpPr txBox="1"/>
            <p:nvPr/>
          </p:nvSpPr>
          <p:spPr>
            <a:xfrm rot="5400000">
              <a:off x="7935243" y="3983262"/>
              <a:ext cx="726681" cy="2850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a:ln>
                    <a:noFill/>
                  </a:ln>
                  <a:solidFill>
                    <a:prstClr val="black"/>
                  </a:solidFill>
                  <a:effectLst/>
                  <a:uLnTx/>
                  <a:uFillTx/>
                </a:rPr>
                <a:t>reporting</a:t>
              </a:r>
              <a:endParaRPr kumimoji="0" lang="en-US" sz="500" b="0" i="0" u="none" strike="noStrike" kern="0" cap="none" spc="0" normalizeH="0" baseline="0" noProof="0" dirty="0">
                <a:ln>
                  <a:noFill/>
                </a:ln>
                <a:solidFill>
                  <a:prstClr val="black"/>
                </a:solidFill>
                <a:effectLst/>
                <a:uLnTx/>
                <a:uFillTx/>
              </a:endParaRPr>
            </a:p>
          </p:txBody>
        </p:sp>
        <p:cxnSp>
          <p:nvCxnSpPr>
            <p:cNvPr id="118" name="Connettore 2 80">
              <a:extLst>
                <a:ext uri="{FF2B5EF4-FFF2-40B4-BE49-F238E27FC236}">
                  <a16:creationId xmlns:a16="http://schemas.microsoft.com/office/drawing/2014/main" id="{974C3ABA-D28B-4236-AF4A-7C5E88642D26}"/>
                </a:ext>
              </a:extLst>
            </p:cNvPr>
            <p:cNvCxnSpPr>
              <a:cxnSpLocks/>
            </p:cNvCxnSpPr>
            <p:nvPr/>
          </p:nvCxnSpPr>
          <p:spPr>
            <a:xfrm flipV="1">
              <a:off x="11012258" y="4497557"/>
              <a:ext cx="0" cy="372687"/>
            </a:xfrm>
            <a:prstGeom prst="straightConnector1">
              <a:avLst/>
            </a:prstGeom>
            <a:noFill/>
            <a:ln w="38100" cap="flat" cmpd="sng" algn="ctr">
              <a:solidFill>
                <a:sysClr val="windowText" lastClr="000000"/>
              </a:solidFill>
              <a:prstDash val="solid"/>
              <a:miter lim="800000"/>
              <a:tailEnd type="triangle"/>
            </a:ln>
            <a:effectLst/>
          </p:spPr>
        </p:cxnSp>
        <p:cxnSp>
          <p:nvCxnSpPr>
            <p:cNvPr id="119" name="Connettore 2 81">
              <a:extLst>
                <a:ext uri="{FF2B5EF4-FFF2-40B4-BE49-F238E27FC236}">
                  <a16:creationId xmlns:a16="http://schemas.microsoft.com/office/drawing/2014/main" id="{20A46032-C7D0-4610-90A6-91DE8065332C}"/>
                </a:ext>
              </a:extLst>
            </p:cNvPr>
            <p:cNvCxnSpPr>
              <a:cxnSpLocks/>
            </p:cNvCxnSpPr>
            <p:nvPr/>
          </p:nvCxnSpPr>
          <p:spPr>
            <a:xfrm>
              <a:off x="10807607" y="4505086"/>
              <a:ext cx="0" cy="372687"/>
            </a:xfrm>
            <a:prstGeom prst="straightConnector1">
              <a:avLst/>
            </a:prstGeom>
            <a:noFill/>
            <a:ln w="38100" cap="flat" cmpd="sng" algn="ctr">
              <a:solidFill>
                <a:sysClr val="windowText" lastClr="000000"/>
              </a:solidFill>
              <a:prstDash val="solid"/>
              <a:miter lim="800000"/>
              <a:tailEnd type="triangle"/>
            </a:ln>
            <a:effectLst/>
          </p:spPr>
        </p:cxnSp>
        <p:sp>
          <p:nvSpPr>
            <p:cNvPr id="120" name="CasellaDiTesto 82">
              <a:extLst>
                <a:ext uri="{FF2B5EF4-FFF2-40B4-BE49-F238E27FC236}">
                  <a16:creationId xmlns:a16="http://schemas.microsoft.com/office/drawing/2014/main" id="{F998CE19-03F2-43E5-BCC7-8CE91016A050}"/>
                </a:ext>
              </a:extLst>
            </p:cNvPr>
            <p:cNvSpPr txBox="1"/>
            <p:nvPr/>
          </p:nvSpPr>
          <p:spPr>
            <a:xfrm>
              <a:off x="11036043" y="4548640"/>
              <a:ext cx="960881" cy="2017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err="1">
                  <a:ln>
                    <a:noFill/>
                  </a:ln>
                  <a:solidFill>
                    <a:prstClr val="black"/>
                  </a:solidFill>
                  <a:effectLst/>
                  <a:uLnTx/>
                  <a:uFillTx/>
                </a:rPr>
                <a:t>supervisioning</a:t>
              </a:r>
              <a:endParaRPr kumimoji="0" lang="en-US" sz="500" b="0" i="0" u="none" strike="noStrike" kern="0" cap="none" spc="0" normalizeH="0" baseline="0" noProof="0" dirty="0">
                <a:ln>
                  <a:noFill/>
                </a:ln>
                <a:solidFill>
                  <a:prstClr val="black"/>
                </a:solidFill>
                <a:effectLst/>
                <a:uLnTx/>
                <a:uFillTx/>
              </a:endParaRPr>
            </a:p>
          </p:txBody>
        </p:sp>
        <p:sp>
          <p:nvSpPr>
            <p:cNvPr id="121" name="CasellaDiTesto 83">
              <a:extLst>
                <a:ext uri="{FF2B5EF4-FFF2-40B4-BE49-F238E27FC236}">
                  <a16:creationId xmlns:a16="http://schemas.microsoft.com/office/drawing/2014/main" id="{CC2F28DC-D048-4681-A14C-A9343C3C8AA2}"/>
                </a:ext>
              </a:extLst>
            </p:cNvPr>
            <p:cNvSpPr txBox="1"/>
            <p:nvPr/>
          </p:nvSpPr>
          <p:spPr>
            <a:xfrm>
              <a:off x="9960210" y="4560675"/>
              <a:ext cx="960881" cy="20170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err="1">
                  <a:ln>
                    <a:noFill/>
                  </a:ln>
                  <a:solidFill>
                    <a:prstClr val="black"/>
                  </a:solidFill>
                  <a:effectLst/>
                  <a:uLnTx/>
                  <a:uFillTx/>
                </a:rPr>
                <a:t>participating</a:t>
              </a:r>
              <a:endParaRPr kumimoji="0" lang="en-US" sz="500" b="0" i="0" u="none" strike="noStrike" kern="0" cap="none" spc="0" normalizeH="0" baseline="0" noProof="0" dirty="0">
                <a:ln>
                  <a:noFill/>
                </a:ln>
                <a:solidFill>
                  <a:prstClr val="black"/>
                </a:solidFill>
                <a:effectLst/>
                <a:uLnTx/>
                <a:uFillTx/>
              </a:endParaRPr>
            </a:p>
          </p:txBody>
        </p:sp>
        <p:sp>
          <p:nvSpPr>
            <p:cNvPr id="122" name="Rettangolo con angoli arrotondati 85">
              <a:extLst>
                <a:ext uri="{FF2B5EF4-FFF2-40B4-BE49-F238E27FC236}">
                  <a16:creationId xmlns:a16="http://schemas.microsoft.com/office/drawing/2014/main" id="{64CE7A6E-A0C6-469F-89C8-4FC668E7AFBF}"/>
                </a:ext>
              </a:extLst>
            </p:cNvPr>
            <p:cNvSpPr/>
            <p:nvPr/>
          </p:nvSpPr>
          <p:spPr>
            <a:xfrm>
              <a:off x="3623735" y="5765653"/>
              <a:ext cx="1599584" cy="652740"/>
            </a:xfrm>
            <a:prstGeom prst="roundRect">
              <a:avLst/>
            </a:prstGeom>
            <a:solidFill>
              <a:srgbClr val="5B9BD5"/>
            </a:solidFill>
            <a:ln w="12700" cap="flat" cmpd="sng" algn="ctr">
              <a:solidFill>
                <a:srgbClr val="5B9BD5">
                  <a:shade val="50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white"/>
                  </a:solidFill>
                  <a:effectLst/>
                  <a:uLnTx/>
                  <a:uFillTx/>
                  <a:latin typeface="Calibri" panose="020F0502020204030204"/>
                  <a:ea typeface="+mn-ea"/>
                  <a:cs typeface="+mn-cs"/>
                </a:rPr>
                <a:t>Project Office</a:t>
              </a:r>
              <a:endPar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3" name="Rettangolo con angoli arrotondati 87">
              <a:extLst>
                <a:ext uri="{FF2B5EF4-FFF2-40B4-BE49-F238E27FC236}">
                  <a16:creationId xmlns:a16="http://schemas.microsoft.com/office/drawing/2014/main" id="{05358823-6074-4C37-A578-7DA57F662A10}"/>
                </a:ext>
              </a:extLst>
            </p:cNvPr>
            <p:cNvSpPr/>
            <p:nvPr/>
          </p:nvSpPr>
          <p:spPr>
            <a:xfrm>
              <a:off x="265360" y="3687955"/>
              <a:ext cx="2363713" cy="3005047"/>
            </a:xfrm>
            <a:prstGeom prst="roundRect">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0">
                <a:lnSpc>
                  <a:spcPct val="100000"/>
                </a:lnSpc>
                <a:spcBef>
                  <a:spcPts val="0"/>
                </a:spcBef>
                <a:spcAft>
                  <a:spcPts val="0"/>
                </a:spcAft>
                <a:buClrTx/>
                <a:buSzTx/>
                <a:buFontTx/>
                <a:buNone/>
                <a:tabLst/>
                <a:defRPr sz="1800"/>
              </a:pPr>
              <a:r>
                <a:rPr kumimoji="0" lang="en-US" sz="1200" b="1"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INFRA-DEV</a:t>
              </a:r>
            </a:p>
            <a:p>
              <a:pPr marL="0" marR="0" lvl="0" indent="0" algn="ctr" defTabSz="914400" eaLnBrk="1" fontAlgn="auto" latinLnBrk="0" hangingPunct="0">
                <a:lnSpc>
                  <a:spcPct val="100000"/>
                </a:lnSpc>
                <a:spcBef>
                  <a:spcPts val="0"/>
                </a:spcBef>
                <a:spcAft>
                  <a:spcPts val="0"/>
                </a:spcAft>
                <a:buClrTx/>
                <a:buSzTx/>
                <a:buFontTx/>
                <a:buNone/>
                <a:tabLst/>
                <a:defRPr sz="1800"/>
              </a:pPr>
              <a:r>
                <a:rPr kumimoji="0" lang="en-US" sz="105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M. Martinez</a:t>
              </a:r>
            </a:p>
            <a:p>
              <a:pPr marL="171450" marR="0" lvl="0" indent="-171450" defTabSz="91440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4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WP1 Coordination and Management</a:t>
              </a:r>
            </a:p>
            <a:p>
              <a:pPr marL="171450" marR="0" lvl="0" indent="-171450" defTabSz="91440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4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WP2 Organization , Governance, Legal</a:t>
              </a:r>
            </a:p>
            <a:p>
              <a:pPr marL="171450" marR="0" lvl="0" indent="-171450" defTabSz="91440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4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WP3 Financial Architecture</a:t>
              </a:r>
            </a:p>
            <a:p>
              <a:pPr marL="171450" marR="0" lvl="0" indent="-171450" defTabSz="91440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4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WP4 Site Preparation</a:t>
              </a:r>
            </a:p>
            <a:p>
              <a:pPr marL="171450" marR="0" lvl="0" indent="-171450" defTabSz="91440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4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WP5 Project Office/Engineering Dept.</a:t>
              </a:r>
            </a:p>
            <a:p>
              <a:pPr marL="171450" marR="0" lvl="0" indent="-171450" defTabSz="91440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4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WP6Technical Design</a:t>
              </a:r>
            </a:p>
            <a:p>
              <a:pPr marL="171450" marR="0" lvl="0" indent="-171450" defTabSz="91440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4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WP7Transfer of Technology</a:t>
              </a:r>
            </a:p>
            <a:p>
              <a:pPr marL="171450" marR="0" lvl="0" indent="-171450" defTabSz="91440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4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WP8 Computing and Data Access</a:t>
              </a:r>
            </a:p>
            <a:p>
              <a:pPr marL="171450" marR="0" lvl="0" indent="-171450" defTabSz="91440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4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WP9 Sustainable Development Strategy</a:t>
              </a:r>
            </a:p>
            <a:p>
              <a:pPr marL="171450" marR="0" lvl="0" indent="-171450" defTabSz="914400" eaLnBrk="1" fontAlgn="auto" latinLnBrk="0" hangingPunct="0">
                <a:lnSpc>
                  <a:spcPct val="100000"/>
                </a:lnSpc>
                <a:spcBef>
                  <a:spcPts val="0"/>
                </a:spcBef>
                <a:spcAft>
                  <a:spcPts val="0"/>
                </a:spcAft>
                <a:buClrTx/>
                <a:buSzTx/>
                <a:buFont typeface="Arial" panose="020B0604020202020204" pitchFamily="34" charset="0"/>
                <a:buChar char="•"/>
                <a:tabLst/>
                <a:defRPr sz="1800"/>
              </a:pPr>
              <a:r>
                <a:rPr kumimoji="0" lang="en-US" sz="400" b="0" i="0" u="none" strike="noStrike" kern="0" cap="none" spc="0" normalizeH="0" baseline="0" noProof="0" dirty="0">
                  <a:ln>
                    <a:noFill/>
                  </a:ln>
                  <a:solidFill>
                    <a:srgbClr val="000000"/>
                  </a:solidFill>
                  <a:effectLst/>
                  <a:uLnTx/>
                  <a:uFillTx/>
                  <a:latin typeface="Lm Roman 12" pitchFamily="18"/>
                  <a:ea typeface="WenQuanYi Micro Hei" pitchFamily="2"/>
                  <a:cs typeface="FreeSans" pitchFamily="2"/>
                </a:rPr>
                <a:t>WP10 Education, Outreach, Citizen Engagement</a:t>
              </a:r>
            </a:p>
          </p:txBody>
        </p:sp>
        <p:sp>
          <p:nvSpPr>
            <p:cNvPr id="124" name="CasellaDiTesto 88">
              <a:extLst>
                <a:ext uri="{FF2B5EF4-FFF2-40B4-BE49-F238E27FC236}">
                  <a16:creationId xmlns:a16="http://schemas.microsoft.com/office/drawing/2014/main" id="{39FC8D80-3DFB-4367-806D-8C4B15840AB9}"/>
                </a:ext>
              </a:extLst>
            </p:cNvPr>
            <p:cNvSpPr txBox="1"/>
            <p:nvPr/>
          </p:nvSpPr>
          <p:spPr>
            <a:xfrm>
              <a:off x="2691598" y="5692181"/>
              <a:ext cx="1115286" cy="27504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900" b="0" i="0" u="none" strike="noStrike" kern="0" cap="none" spc="0" normalizeH="0" baseline="0" noProof="0" dirty="0">
                  <a:ln>
                    <a:noFill/>
                  </a:ln>
                  <a:solidFill>
                    <a:prstClr val="black"/>
                  </a:solidFill>
                  <a:effectLst/>
                  <a:uLnTx/>
                  <a:uFillTx/>
                </a:rPr>
                <a:t>Setting up</a:t>
              </a:r>
              <a:endParaRPr kumimoji="0" lang="en-US" sz="900" b="0" i="0" u="none" strike="noStrike" kern="0" cap="none" spc="0" normalizeH="0" baseline="0" noProof="0" dirty="0">
                <a:ln>
                  <a:noFill/>
                </a:ln>
                <a:solidFill>
                  <a:prstClr val="black"/>
                </a:solidFill>
                <a:effectLst/>
                <a:uLnTx/>
                <a:uFillTx/>
              </a:endParaRPr>
            </a:p>
          </p:txBody>
        </p:sp>
        <p:sp>
          <p:nvSpPr>
            <p:cNvPr id="125" name="Rettangolo con angoli arrotondati 89">
              <a:extLst>
                <a:ext uri="{FF2B5EF4-FFF2-40B4-BE49-F238E27FC236}">
                  <a16:creationId xmlns:a16="http://schemas.microsoft.com/office/drawing/2014/main" id="{6A8FD5A5-76FE-461F-BF17-7D1EDBDE1041}"/>
                </a:ext>
              </a:extLst>
            </p:cNvPr>
            <p:cNvSpPr/>
            <p:nvPr/>
          </p:nvSpPr>
          <p:spPr>
            <a:xfrm>
              <a:off x="3656248" y="5022291"/>
              <a:ext cx="1599584" cy="652741"/>
            </a:xfrm>
            <a:prstGeom prst="roundRect">
              <a:avLst/>
            </a:prstGeom>
            <a:solidFill>
              <a:srgbClr val="5B9BD5"/>
            </a:solidFill>
            <a:ln w="12700" cap="flat" cmpd="sng" algn="ctr">
              <a:solidFill>
                <a:srgbClr val="5B9BD5">
                  <a:shade val="50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white"/>
                  </a:solidFill>
                  <a:effectLst/>
                  <a:uLnTx/>
                  <a:uFillTx/>
                  <a:latin typeface="Calibri" panose="020F0502020204030204"/>
                  <a:ea typeface="+mn-ea"/>
                  <a:cs typeface="+mn-cs"/>
                </a:rPr>
                <a:t>Engineering Department</a:t>
              </a:r>
              <a:endPar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26" name="Connettore 2 90">
              <a:extLst>
                <a:ext uri="{FF2B5EF4-FFF2-40B4-BE49-F238E27FC236}">
                  <a16:creationId xmlns:a16="http://schemas.microsoft.com/office/drawing/2014/main" id="{F5F9B99F-25A5-42DC-BB2B-7110F4FB035E}"/>
                </a:ext>
              </a:extLst>
            </p:cNvPr>
            <p:cNvCxnSpPr>
              <a:cxnSpLocks/>
            </p:cNvCxnSpPr>
            <p:nvPr/>
          </p:nvCxnSpPr>
          <p:spPr>
            <a:xfrm>
              <a:off x="532190" y="2845484"/>
              <a:ext cx="0" cy="779995"/>
            </a:xfrm>
            <a:prstGeom prst="straightConnector1">
              <a:avLst/>
            </a:prstGeom>
            <a:noFill/>
            <a:ln w="38100" cap="flat" cmpd="sng" algn="ctr">
              <a:solidFill>
                <a:sysClr val="windowText" lastClr="000000"/>
              </a:solidFill>
              <a:prstDash val="solid"/>
              <a:miter lim="800000"/>
              <a:tailEnd type="triangle"/>
            </a:ln>
            <a:effectLst/>
          </p:spPr>
        </p:cxnSp>
        <p:sp>
          <p:nvSpPr>
            <p:cNvPr id="127" name="CasellaDiTesto 91">
              <a:extLst>
                <a:ext uri="{FF2B5EF4-FFF2-40B4-BE49-F238E27FC236}">
                  <a16:creationId xmlns:a16="http://schemas.microsoft.com/office/drawing/2014/main" id="{1BEA810B-33B6-4672-B9BD-3006E72169C6}"/>
                </a:ext>
              </a:extLst>
            </p:cNvPr>
            <p:cNvSpPr txBox="1"/>
            <p:nvPr/>
          </p:nvSpPr>
          <p:spPr>
            <a:xfrm rot="16200000">
              <a:off x="409708" y="3110523"/>
              <a:ext cx="726681" cy="2850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a:ln>
                    <a:noFill/>
                  </a:ln>
                  <a:solidFill>
                    <a:prstClr val="black"/>
                  </a:solidFill>
                  <a:effectLst/>
                  <a:uLnTx/>
                  <a:uFillTx/>
                </a:rPr>
                <a:t>reporting</a:t>
              </a:r>
              <a:endParaRPr kumimoji="0" lang="en-US" sz="500" b="0" i="0" u="none" strike="noStrike" kern="0" cap="none" spc="0" normalizeH="0" baseline="0" noProof="0" dirty="0">
                <a:ln>
                  <a:noFill/>
                </a:ln>
                <a:solidFill>
                  <a:prstClr val="black"/>
                </a:solidFill>
                <a:effectLst/>
                <a:uLnTx/>
                <a:uFillTx/>
              </a:endParaRPr>
            </a:p>
          </p:txBody>
        </p:sp>
        <p:sp>
          <p:nvSpPr>
            <p:cNvPr id="128" name="CasellaDiTesto 92">
              <a:extLst>
                <a:ext uri="{FF2B5EF4-FFF2-40B4-BE49-F238E27FC236}">
                  <a16:creationId xmlns:a16="http://schemas.microsoft.com/office/drawing/2014/main" id="{9FE4C9D0-82D9-4EAE-A950-CB9142EA6F29}"/>
                </a:ext>
              </a:extLst>
            </p:cNvPr>
            <p:cNvSpPr txBox="1"/>
            <p:nvPr/>
          </p:nvSpPr>
          <p:spPr>
            <a:xfrm rot="16200000">
              <a:off x="-23057" y="3053557"/>
              <a:ext cx="857223" cy="2850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a:ln>
                    <a:noFill/>
                  </a:ln>
                  <a:solidFill>
                    <a:prstClr val="black"/>
                  </a:solidFill>
                  <a:effectLst/>
                  <a:uLnTx/>
                  <a:uFillTx/>
                </a:rPr>
                <a:t>monitoring</a:t>
              </a:r>
              <a:endParaRPr kumimoji="0" lang="en-US" sz="500" b="0" i="0" u="none" strike="noStrike" kern="0" cap="none" spc="0" normalizeH="0" baseline="0" noProof="0" dirty="0">
                <a:ln>
                  <a:noFill/>
                </a:ln>
                <a:solidFill>
                  <a:prstClr val="black"/>
                </a:solidFill>
                <a:effectLst/>
                <a:uLnTx/>
                <a:uFillTx/>
              </a:endParaRPr>
            </a:p>
          </p:txBody>
        </p:sp>
        <p:cxnSp>
          <p:nvCxnSpPr>
            <p:cNvPr id="129" name="Connettore 2 93">
              <a:extLst>
                <a:ext uri="{FF2B5EF4-FFF2-40B4-BE49-F238E27FC236}">
                  <a16:creationId xmlns:a16="http://schemas.microsoft.com/office/drawing/2014/main" id="{C47D1394-28E4-4B43-B8EA-79708F86CC5F}"/>
                </a:ext>
              </a:extLst>
            </p:cNvPr>
            <p:cNvCxnSpPr>
              <a:cxnSpLocks/>
            </p:cNvCxnSpPr>
            <p:nvPr/>
          </p:nvCxnSpPr>
          <p:spPr>
            <a:xfrm flipV="1">
              <a:off x="697823" y="2845484"/>
              <a:ext cx="0" cy="754601"/>
            </a:xfrm>
            <a:prstGeom prst="straightConnector1">
              <a:avLst/>
            </a:prstGeom>
            <a:noFill/>
            <a:ln w="38100" cap="flat" cmpd="sng" algn="ctr">
              <a:solidFill>
                <a:sysClr val="windowText" lastClr="000000"/>
              </a:solidFill>
              <a:prstDash val="solid"/>
              <a:miter lim="800000"/>
              <a:tailEnd type="triangle"/>
            </a:ln>
            <a:effectLst/>
          </p:spPr>
        </p:cxnSp>
        <p:sp>
          <p:nvSpPr>
            <p:cNvPr id="130" name="CasellaDiTesto 42">
              <a:extLst>
                <a:ext uri="{FF2B5EF4-FFF2-40B4-BE49-F238E27FC236}">
                  <a16:creationId xmlns:a16="http://schemas.microsoft.com/office/drawing/2014/main" id="{ED99D1EA-F0EC-48B7-AA1F-DE66219BC79E}"/>
                </a:ext>
              </a:extLst>
            </p:cNvPr>
            <p:cNvSpPr txBox="1"/>
            <p:nvPr/>
          </p:nvSpPr>
          <p:spPr>
            <a:xfrm>
              <a:off x="2759347" y="6335440"/>
              <a:ext cx="1554316" cy="565594"/>
            </a:xfrm>
            <a:prstGeom prst="rect">
              <a:avLst/>
            </a:prstGeom>
            <a:noFill/>
            <a:ln>
              <a:noFill/>
              <a:headEnd type="arrow"/>
              <a:tailEnd type="arrow"/>
            </a:ln>
          </p:spPr>
          <p:txBody>
            <a:bodyPr vert="horz" wrap="none" lIns="90000" tIns="45000" rIns="90000" bIns="45000" anchorCtr="0" compatLnSpc="0"/>
            <a:lstStyle/>
            <a:p>
              <a:pPr marL="0" marR="0" lvl="0" indent="0" defTabSz="914400" eaLnBrk="1" fontAlgn="auto" latinLnBrk="0" hangingPunct="0">
                <a:lnSpc>
                  <a:spcPct val="100000"/>
                </a:lnSpc>
                <a:spcBef>
                  <a:spcPts val="0"/>
                </a:spcBef>
                <a:spcAft>
                  <a:spcPts val="0"/>
                </a:spcAft>
                <a:buClrTx/>
                <a:buSzTx/>
                <a:buFontTx/>
                <a:buNone/>
                <a:tabLst/>
                <a:defRPr sz="1800"/>
              </a:pPr>
              <a:r>
                <a:rPr kumimoji="0" lang="en-US" sz="1400" b="1" i="0" u="none" strike="noStrike" kern="0" cap="none" spc="0" normalizeH="0" baseline="0" noProof="0" dirty="0">
                  <a:ln>
                    <a:noFill/>
                  </a:ln>
                  <a:solidFill>
                    <a:srgbClr val="3465A4"/>
                  </a:solidFill>
                  <a:effectLst/>
                  <a:uLnTx/>
                  <a:uFillTx/>
                  <a:latin typeface="Lm Roman 12" pitchFamily="18"/>
                  <a:ea typeface="WenQuanYi Micro Hei" pitchFamily="2"/>
                  <a:cs typeface="FreeSans" pitchFamily="2"/>
                </a:rPr>
                <a:t>ET Project</a:t>
              </a:r>
            </a:p>
          </p:txBody>
        </p:sp>
        <p:sp>
          <p:nvSpPr>
            <p:cNvPr id="131" name="Rettangolo 96">
              <a:extLst>
                <a:ext uri="{FF2B5EF4-FFF2-40B4-BE49-F238E27FC236}">
                  <a16:creationId xmlns:a16="http://schemas.microsoft.com/office/drawing/2014/main" id="{F0C5F554-B0D0-4144-B87C-B159A76C6963}"/>
                </a:ext>
              </a:extLst>
            </p:cNvPr>
            <p:cNvSpPr/>
            <p:nvPr/>
          </p:nvSpPr>
          <p:spPr>
            <a:xfrm>
              <a:off x="2775480" y="1779797"/>
              <a:ext cx="2958504" cy="285490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2" name="Rettangolo 97">
              <a:extLst>
                <a:ext uri="{FF2B5EF4-FFF2-40B4-BE49-F238E27FC236}">
                  <a16:creationId xmlns:a16="http://schemas.microsoft.com/office/drawing/2014/main" id="{624DD8E7-62AB-4386-9983-23C2E73D247E}"/>
                </a:ext>
              </a:extLst>
            </p:cNvPr>
            <p:cNvSpPr/>
            <p:nvPr/>
          </p:nvSpPr>
          <p:spPr>
            <a:xfrm>
              <a:off x="3131276" y="2001231"/>
              <a:ext cx="2630376" cy="1912402"/>
            </a:xfrm>
            <a:prstGeom prst="rect">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3" name="CasellaDiTesto 98">
              <a:extLst>
                <a:ext uri="{FF2B5EF4-FFF2-40B4-BE49-F238E27FC236}">
                  <a16:creationId xmlns:a16="http://schemas.microsoft.com/office/drawing/2014/main" id="{F3096A65-F7B5-4D9D-BE5D-FB0152D1C1E8}"/>
                </a:ext>
              </a:extLst>
            </p:cNvPr>
            <p:cNvSpPr txBox="1"/>
            <p:nvPr/>
          </p:nvSpPr>
          <p:spPr>
            <a:xfrm>
              <a:off x="3231978" y="2105023"/>
              <a:ext cx="2469983" cy="1292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200" b="1" i="0" u="none" strike="noStrike" kern="0" cap="none" spc="0" normalizeH="0" baseline="0" noProof="0" dirty="0">
                  <a:ln>
                    <a:noFill/>
                  </a:ln>
                  <a:solidFill>
                    <a:prstClr val="black"/>
                  </a:solidFill>
                  <a:effectLst/>
                  <a:uLnTx/>
                  <a:uFillTx/>
                </a:rPr>
                <a:t>CERN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black"/>
                  </a:solidFill>
                  <a:effectLst/>
                  <a:uLnTx/>
                  <a:uFillTx/>
                </a:rPr>
                <a:t>MOA CERN-INFN-Nikhef</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black"/>
                  </a:solidFill>
                  <a:effectLst/>
                  <a:uLnTx/>
                  <a:uFillTx/>
                </a:rPr>
                <a:t>P. Chiggiato</a:t>
              </a:r>
            </a:p>
            <a:p>
              <a:pPr marL="0" marR="0" lvl="0" indent="0" defTabSz="914400" eaLnBrk="1" fontAlgn="auto" latinLnBrk="0" hangingPunct="1">
                <a:lnSpc>
                  <a:spcPct val="100000"/>
                </a:lnSpc>
                <a:spcBef>
                  <a:spcPts val="0"/>
                </a:spcBef>
                <a:spcAft>
                  <a:spcPts val="0"/>
                </a:spcAft>
                <a:buClrTx/>
                <a:buSzTx/>
                <a:buFontTx/>
                <a:buNone/>
                <a:tabLst/>
                <a:defRPr/>
              </a:pPr>
              <a:endParaRPr kumimoji="0" lang="it-IT" sz="1050" b="0" i="0" u="none" strike="noStrike" kern="0" cap="none" spc="0" normalizeH="0" baseline="0" noProof="0" dirty="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black"/>
                  </a:solidFill>
                  <a:effectLst/>
                  <a:uLnTx/>
                  <a:uFillTx/>
                </a:rPr>
                <a:t>TDR ET Vacuum Pipe</a:t>
              </a:r>
              <a:endParaRPr kumimoji="0" lang="en-US" sz="1050" b="0" i="0" u="none" strike="noStrike" kern="0" cap="none" spc="0" normalizeH="0" baseline="0" noProof="0" dirty="0">
                <a:ln>
                  <a:noFill/>
                </a:ln>
                <a:solidFill>
                  <a:prstClr val="black"/>
                </a:solidFill>
                <a:effectLst/>
                <a:uLnTx/>
                <a:uFillTx/>
              </a:endParaRPr>
            </a:p>
          </p:txBody>
        </p:sp>
        <p:cxnSp>
          <p:nvCxnSpPr>
            <p:cNvPr id="134" name="Connettore 2 99">
              <a:extLst>
                <a:ext uri="{FF2B5EF4-FFF2-40B4-BE49-F238E27FC236}">
                  <a16:creationId xmlns:a16="http://schemas.microsoft.com/office/drawing/2014/main" id="{2DFFDCEC-7C53-4947-BE28-5B04F3F1DEA5}"/>
                </a:ext>
              </a:extLst>
            </p:cNvPr>
            <p:cNvCxnSpPr>
              <a:cxnSpLocks/>
              <a:endCxn id="132" idx="1"/>
            </p:cNvCxnSpPr>
            <p:nvPr/>
          </p:nvCxnSpPr>
          <p:spPr>
            <a:xfrm flipV="1">
              <a:off x="2772115" y="2957432"/>
              <a:ext cx="359161" cy="4921"/>
            </a:xfrm>
            <a:prstGeom prst="straightConnector1">
              <a:avLst/>
            </a:prstGeom>
            <a:noFill/>
            <a:ln w="38100" cap="flat" cmpd="sng" algn="ctr">
              <a:solidFill>
                <a:sysClr val="windowText" lastClr="000000"/>
              </a:solidFill>
              <a:prstDash val="solid"/>
              <a:miter lim="800000"/>
              <a:tailEnd type="triangle"/>
            </a:ln>
            <a:effectLst/>
          </p:spPr>
        </p:cxnSp>
        <p:sp>
          <p:nvSpPr>
            <p:cNvPr id="135" name="CasellaDiTesto 101">
              <a:extLst>
                <a:ext uri="{FF2B5EF4-FFF2-40B4-BE49-F238E27FC236}">
                  <a16:creationId xmlns:a16="http://schemas.microsoft.com/office/drawing/2014/main" id="{534E16F5-D136-4AAC-BB08-E67D1DCB8E6A}"/>
                </a:ext>
              </a:extLst>
            </p:cNvPr>
            <p:cNvSpPr txBox="1"/>
            <p:nvPr/>
          </p:nvSpPr>
          <p:spPr>
            <a:xfrm rot="16200000">
              <a:off x="2671454" y="2376975"/>
              <a:ext cx="563848" cy="28502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a:ln>
                    <a:noFill/>
                  </a:ln>
                  <a:solidFill>
                    <a:prstClr val="black"/>
                  </a:solidFill>
                  <a:effectLst/>
                  <a:uLnTx/>
                  <a:uFillTx/>
                </a:rPr>
                <a:t>monitoring</a:t>
              </a:r>
              <a:endParaRPr kumimoji="0" lang="en-US" sz="500" b="0" i="0" u="none" strike="noStrike" kern="0" cap="none" spc="0" normalizeH="0" baseline="0" noProof="0" dirty="0">
                <a:ln>
                  <a:noFill/>
                </a:ln>
                <a:solidFill>
                  <a:prstClr val="black"/>
                </a:solidFill>
                <a:effectLst/>
                <a:uLnTx/>
                <a:uFillTx/>
              </a:endParaRPr>
            </a:p>
          </p:txBody>
        </p:sp>
        <p:cxnSp>
          <p:nvCxnSpPr>
            <p:cNvPr id="136" name="Connettore 2 102">
              <a:extLst>
                <a:ext uri="{FF2B5EF4-FFF2-40B4-BE49-F238E27FC236}">
                  <a16:creationId xmlns:a16="http://schemas.microsoft.com/office/drawing/2014/main" id="{714CA0FD-5428-4F2F-98BD-762129202440}"/>
                </a:ext>
              </a:extLst>
            </p:cNvPr>
            <p:cNvCxnSpPr>
              <a:cxnSpLocks/>
            </p:cNvCxnSpPr>
            <p:nvPr/>
          </p:nvCxnSpPr>
          <p:spPr>
            <a:xfrm flipH="1" flipV="1">
              <a:off x="2773797" y="3122603"/>
              <a:ext cx="359161" cy="4921"/>
            </a:xfrm>
            <a:prstGeom prst="straightConnector1">
              <a:avLst/>
            </a:prstGeom>
            <a:noFill/>
            <a:ln w="38100" cap="flat" cmpd="sng" algn="ctr">
              <a:solidFill>
                <a:sysClr val="windowText" lastClr="000000"/>
              </a:solidFill>
              <a:prstDash val="solid"/>
              <a:miter lim="800000"/>
              <a:tailEnd type="triangle"/>
            </a:ln>
            <a:effectLst/>
          </p:spPr>
        </p:cxnSp>
        <p:sp>
          <p:nvSpPr>
            <p:cNvPr id="137" name="CasellaDiTesto 103">
              <a:extLst>
                <a:ext uri="{FF2B5EF4-FFF2-40B4-BE49-F238E27FC236}">
                  <a16:creationId xmlns:a16="http://schemas.microsoft.com/office/drawing/2014/main" id="{725E9EB8-FD84-4B88-B1FE-BA09983EA1B8}"/>
                </a:ext>
              </a:extLst>
            </p:cNvPr>
            <p:cNvSpPr txBox="1"/>
            <p:nvPr/>
          </p:nvSpPr>
          <p:spPr>
            <a:xfrm rot="16200000">
              <a:off x="2675752" y="3443771"/>
              <a:ext cx="525647" cy="28502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err="1">
                  <a:ln>
                    <a:noFill/>
                  </a:ln>
                  <a:solidFill>
                    <a:prstClr val="black"/>
                  </a:solidFill>
                  <a:effectLst/>
                  <a:uLnTx/>
                  <a:uFillTx/>
                </a:rPr>
                <a:t>delivering</a:t>
              </a:r>
              <a:endParaRPr kumimoji="0" lang="en-US" sz="500" b="0" i="0" u="none" strike="noStrike" kern="0" cap="none" spc="0" normalizeH="0" baseline="0" noProof="0" dirty="0">
                <a:ln>
                  <a:noFill/>
                </a:ln>
                <a:solidFill>
                  <a:prstClr val="black"/>
                </a:solidFill>
                <a:effectLst/>
                <a:uLnTx/>
                <a:uFillTx/>
              </a:endParaRPr>
            </a:p>
          </p:txBody>
        </p:sp>
        <p:cxnSp>
          <p:nvCxnSpPr>
            <p:cNvPr id="138" name="Connettore 2 104">
              <a:extLst>
                <a:ext uri="{FF2B5EF4-FFF2-40B4-BE49-F238E27FC236}">
                  <a16:creationId xmlns:a16="http://schemas.microsoft.com/office/drawing/2014/main" id="{3FDF16AD-4BA8-4E70-8467-F5F4E691287A}"/>
                </a:ext>
              </a:extLst>
            </p:cNvPr>
            <p:cNvCxnSpPr>
              <a:cxnSpLocks/>
            </p:cNvCxnSpPr>
            <p:nvPr/>
          </p:nvCxnSpPr>
          <p:spPr>
            <a:xfrm>
              <a:off x="5246459" y="5324989"/>
              <a:ext cx="662089" cy="0"/>
            </a:xfrm>
            <a:prstGeom prst="straightConnector1">
              <a:avLst/>
            </a:prstGeom>
            <a:noFill/>
            <a:ln w="38100" cap="flat" cmpd="sng" algn="ctr">
              <a:solidFill>
                <a:sysClr val="windowText" lastClr="000000"/>
              </a:solidFill>
              <a:prstDash val="solid"/>
              <a:miter lim="800000"/>
              <a:tailEnd type="triangle"/>
            </a:ln>
            <a:effectLst/>
          </p:spPr>
        </p:cxnSp>
        <p:cxnSp>
          <p:nvCxnSpPr>
            <p:cNvPr id="139" name="Connettore 2 106">
              <a:extLst>
                <a:ext uri="{FF2B5EF4-FFF2-40B4-BE49-F238E27FC236}">
                  <a16:creationId xmlns:a16="http://schemas.microsoft.com/office/drawing/2014/main" id="{2A8AE6F7-2091-4E65-BC43-F745E9E11AFE}"/>
                </a:ext>
              </a:extLst>
            </p:cNvPr>
            <p:cNvCxnSpPr>
              <a:cxnSpLocks/>
            </p:cNvCxnSpPr>
            <p:nvPr/>
          </p:nvCxnSpPr>
          <p:spPr>
            <a:xfrm>
              <a:off x="5246458" y="6083272"/>
              <a:ext cx="662089" cy="0"/>
            </a:xfrm>
            <a:prstGeom prst="straightConnector1">
              <a:avLst/>
            </a:prstGeom>
            <a:noFill/>
            <a:ln w="38100" cap="flat" cmpd="sng" algn="ctr">
              <a:solidFill>
                <a:sysClr val="windowText" lastClr="000000"/>
              </a:solidFill>
              <a:prstDash val="solid"/>
              <a:miter lim="800000"/>
              <a:tailEnd type="triangle"/>
            </a:ln>
            <a:effectLst/>
          </p:spPr>
        </p:cxnSp>
        <p:sp>
          <p:nvSpPr>
            <p:cNvPr id="140" name="Rettangolo con angoli arrotondati 107">
              <a:extLst>
                <a:ext uri="{FF2B5EF4-FFF2-40B4-BE49-F238E27FC236}">
                  <a16:creationId xmlns:a16="http://schemas.microsoft.com/office/drawing/2014/main" id="{1B89771F-C459-4AA5-8351-AFD1ECEF09FB}"/>
                </a:ext>
              </a:extLst>
            </p:cNvPr>
            <p:cNvSpPr/>
            <p:nvPr/>
          </p:nvSpPr>
          <p:spPr>
            <a:xfrm>
              <a:off x="6035233" y="5037595"/>
              <a:ext cx="1407600" cy="132935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050" b="0" i="0" u="none" strike="noStrike" kern="0" cap="none" spc="0" normalizeH="0" baseline="0" noProof="0" dirty="0">
                  <a:ln>
                    <a:noFill/>
                  </a:ln>
                  <a:solidFill>
                    <a:prstClr val="white"/>
                  </a:solidFill>
                  <a:effectLst/>
                  <a:uLnTx/>
                  <a:uFillTx/>
                  <a:latin typeface="Calibri" panose="020F0502020204030204"/>
                  <a:ea typeface="+mn-ea"/>
                  <a:cs typeface="+mn-cs"/>
                </a:rPr>
                <a:t>ISB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err="1">
                  <a:ln>
                    <a:noFill/>
                  </a:ln>
                  <a:solidFill>
                    <a:prstClr val="white"/>
                  </a:solidFill>
                  <a:effectLst/>
                  <a:uLnTx/>
                  <a:uFillTx/>
                  <a:latin typeface="Calibri" panose="020F0502020204030204"/>
                  <a:ea typeface="+mn-ea"/>
                  <a:cs typeface="+mn-cs"/>
                </a:rPr>
                <a:t>Instrument</a:t>
              </a:r>
              <a:r>
                <a:rPr kumimoji="0" lang="it-IT" sz="800" b="0" i="0" u="none" strike="noStrike" kern="0" cap="none" spc="0" normalizeH="0" baseline="0" noProof="0" dirty="0">
                  <a:ln>
                    <a:noFill/>
                  </a:ln>
                  <a:solidFill>
                    <a:prstClr val="white"/>
                  </a:solidFill>
                  <a:effectLst/>
                  <a:uLnTx/>
                  <a:uFillTx/>
                  <a:latin typeface="Calibri" panose="020F0502020204030204"/>
                  <a:ea typeface="+mn-ea"/>
                  <a:cs typeface="+mn-cs"/>
                </a:rPr>
                <a:t> Science Board</a:t>
              </a:r>
              <a:endPar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1" name="CasellaDiTesto 108">
              <a:extLst>
                <a:ext uri="{FF2B5EF4-FFF2-40B4-BE49-F238E27FC236}">
                  <a16:creationId xmlns:a16="http://schemas.microsoft.com/office/drawing/2014/main" id="{0D367419-C928-4CAC-AEBA-99341E4DB1AF}"/>
                </a:ext>
              </a:extLst>
            </p:cNvPr>
            <p:cNvSpPr txBox="1"/>
            <p:nvPr/>
          </p:nvSpPr>
          <p:spPr>
            <a:xfrm>
              <a:off x="5263749" y="5580156"/>
              <a:ext cx="726681" cy="29338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err="1">
                  <a:ln>
                    <a:noFill/>
                  </a:ln>
                  <a:solidFill>
                    <a:prstClr val="black"/>
                  </a:solidFill>
                  <a:effectLst/>
                  <a:uLnTx/>
                  <a:uFillTx/>
                </a:rPr>
                <a:t>Providing</a:t>
              </a:r>
              <a:r>
                <a:rPr kumimoji="0" lang="it-IT" sz="500" b="0" i="0" u="none" strike="noStrike" kern="0" cap="none" spc="0" normalizeH="0" baseline="0" noProof="0" dirty="0">
                  <a:ln>
                    <a:noFill/>
                  </a:ln>
                  <a:solidFill>
                    <a:prstClr val="black"/>
                  </a:solidFill>
                  <a:effectLst/>
                  <a:uLnTx/>
                  <a:uFillTx/>
                </a:rPr>
                <a:t> services</a:t>
              </a:r>
              <a:endParaRPr kumimoji="0" lang="en-US" sz="500" b="0" i="0" u="none" strike="noStrike" kern="0" cap="none" spc="0" normalizeH="0" baseline="0" noProof="0" dirty="0">
                <a:ln>
                  <a:noFill/>
                </a:ln>
                <a:solidFill>
                  <a:prstClr val="black"/>
                </a:solidFill>
                <a:effectLst/>
                <a:uLnTx/>
                <a:uFillTx/>
              </a:endParaRPr>
            </a:p>
          </p:txBody>
        </p:sp>
        <p:cxnSp>
          <p:nvCxnSpPr>
            <p:cNvPr id="142" name="Connettore a gomito 112">
              <a:extLst>
                <a:ext uri="{FF2B5EF4-FFF2-40B4-BE49-F238E27FC236}">
                  <a16:creationId xmlns:a16="http://schemas.microsoft.com/office/drawing/2014/main" id="{797DDAB4-A88C-491A-85E3-6F154F78ACB0}"/>
                </a:ext>
              </a:extLst>
            </p:cNvPr>
            <p:cNvCxnSpPr>
              <a:stCxn id="140" idx="0"/>
              <a:endCxn id="132" idx="2"/>
            </p:cNvCxnSpPr>
            <p:nvPr/>
          </p:nvCxnSpPr>
          <p:spPr>
            <a:xfrm rot="16200000" flipV="1">
              <a:off x="5030768" y="3329329"/>
              <a:ext cx="1123962" cy="2292569"/>
            </a:xfrm>
            <a:prstGeom prst="bentConnector3">
              <a:avLst>
                <a:gd name="adj1" fmla="val 43956"/>
              </a:avLst>
            </a:prstGeom>
            <a:noFill/>
            <a:ln w="38100" cap="flat" cmpd="sng" algn="ctr">
              <a:solidFill>
                <a:sysClr val="windowText" lastClr="000000"/>
              </a:solidFill>
              <a:prstDash val="solid"/>
              <a:miter lim="800000"/>
              <a:tailEnd type="triangle"/>
            </a:ln>
            <a:effectLst/>
          </p:spPr>
        </p:cxnSp>
        <p:sp>
          <p:nvSpPr>
            <p:cNvPr id="143" name="CasellaDiTesto 114">
              <a:extLst>
                <a:ext uri="{FF2B5EF4-FFF2-40B4-BE49-F238E27FC236}">
                  <a16:creationId xmlns:a16="http://schemas.microsoft.com/office/drawing/2014/main" id="{07F27D07-2A17-4E92-A673-4BE56D481DC8}"/>
                </a:ext>
              </a:extLst>
            </p:cNvPr>
            <p:cNvSpPr txBox="1"/>
            <p:nvPr/>
          </p:nvSpPr>
          <p:spPr>
            <a:xfrm>
              <a:off x="4510124" y="4050366"/>
              <a:ext cx="1409494" cy="40340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prstClr val="black"/>
                  </a:solidFill>
                  <a:effectLst/>
                  <a:uLnTx/>
                  <a:uFillTx/>
                </a:rPr>
                <a:t>Requirements</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prstClr val="black"/>
                  </a:solidFill>
                  <a:effectLst/>
                  <a:uLnTx/>
                  <a:uFillTx/>
                </a:rPr>
                <a:t>&amp; </a:t>
              </a:r>
              <a:r>
                <a:rPr kumimoji="0" lang="it-IT" sz="800" b="0" i="0" u="none" strike="noStrike" kern="0" cap="none" spc="0" normalizeH="0" baseline="0" noProof="0" dirty="0" err="1">
                  <a:ln>
                    <a:noFill/>
                  </a:ln>
                  <a:solidFill>
                    <a:prstClr val="black"/>
                  </a:solidFill>
                  <a:effectLst/>
                  <a:uLnTx/>
                  <a:uFillTx/>
                </a:rPr>
                <a:t>competences</a:t>
              </a:r>
              <a:endParaRPr kumimoji="0" lang="en-US" sz="800" b="0" i="0" u="none" strike="noStrike" kern="0" cap="none" spc="0" normalizeH="0" baseline="0" noProof="0" dirty="0">
                <a:ln>
                  <a:noFill/>
                </a:ln>
                <a:solidFill>
                  <a:prstClr val="black"/>
                </a:solidFill>
                <a:effectLst/>
                <a:uLnTx/>
                <a:uFillTx/>
              </a:endParaRPr>
            </a:p>
          </p:txBody>
        </p:sp>
        <p:cxnSp>
          <p:nvCxnSpPr>
            <p:cNvPr id="144" name="Connettore a gomito 116">
              <a:extLst>
                <a:ext uri="{FF2B5EF4-FFF2-40B4-BE49-F238E27FC236}">
                  <a16:creationId xmlns:a16="http://schemas.microsoft.com/office/drawing/2014/main" id="{77847319-70A8-45E3-9D46-CBA9CF4DE5B4}"/>
                </a:ext>
              </a:extLst>
            </p:cNvPr>
            <p:cNvCxnSpPr>
              <a:cxnSpLocks/>
              <a:stCxn id="77" idx="1"/>
            </p:cNvCxnSpPr>
            <p:nvPr/>
          </p:nvCxnSpPr>
          <p:spPr>
            <a:xfrm rot="10800000" flipV="1">
              <a:off x="323101" y="955052"/>
              <a:ext cx="205564" cy="921503"/>
            </a:xfrm>
            <a:prstGeom prst="bentConnector2">
              <a:avLst/>
            </a:prstGeom>
            <a:noFill/>
            <a:ln w="38100" cap="flat" cmpd="sng" algn="ctr">
              <a:solidFill>
                <a:sysClr val="windowText" lastClr="000000"/>
              </a:solidFill>
              <a:prstDash val="solid"/>
              <a:miter lim="800000"/>
              <a:tailEnd type="triangle"/>
            </a:ln>
            <a:effectLst/>
          </p:spPr>
        </p:cxnSp>
        <p:sp>
          <p:nvSpPr>
            <p:cNvPr id="145" name="CasellaDiTesto 117">
              <a:extLst>
                <a:ext uri="{FF2B5EF4-FFF2-40B4-BE49-F238E27FC236}">
                  <a16:creationId xmlns:a16="http://schemas.microsoft.com/office/drawing/2014/main" id="{6BAC5E0D-515A-4F16-83D0-6BB60D4C7520}"/>
                </a:ext>
              </a:extLst>
            </p:cNvPr>
            <p:cNvSpPr txBox="1"/>
            <p:nvPr/>
          </p:nvSpPr>
          <p:spPr>
            <a:xfrm rot="16200000">
              <a:off x="-216857" y="1056796"/>
              <a:ext cx="831256" cy="28502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t-IT" sz="500" b="0" i="0" u="none" strike="noStrike" kern="0" cap="none" spc="0" normalizeH="0" baseline="0" noProof="0" dirty="0">
                  <a:ln>
                    <a:noFill/>
                  </a:ln>
                  <a:solidFill>
                    <a:prstClr val="black"/>
                  </a:solidFill>
                  <a:effectLst/>
                  <a:uLnTx/>
                  <a:uFillTx/>
                </a:rPr>
                <a:t>Policy &amp; monitoring</a:t>
              </a:r>
              <a:endParaRPr kumimoji="0" lang="en-US" sz="500" b="0" i="0" u="none" strike="noStrike" kern="0" cap="none" spc="0" normalizeH="0" baseline="0" noProof="0" dirty="0">
                <a:ln>
                  <a:noFill/>
                </a:ln>
                <a:solidFill>
                  <a:prstClr val="black"/>
                </a:solidFill>
                <a:effectLst/>
                <a:uLnTx/>
                <a:uFillTx/>
              </a:endParaRPr>
            </a:p>
          </p:txBody>
        </p:sp>
        <p:cxnSp>
          <p:nvCxnSpPr>
            <p:cNvPr id="146" name="Connettore 2 121">
              <a:extLst>
                <a:ext uri="{FF2B5EF4-FFF2-40B4-BE49-F238E27FC236}">
                  <a16:creationId xmlns:a16="http://schemas.microsoft.com/office/drawing/2014/main" id="{98B3F612-BF32-40F2-96BC-CAFF863A57BE}"/>
                </a:ext>
              </a:extLst>
            </p:cNvPr>
            <p:cNvCxnSpPr>
              <a:cxnSpLocks/>
            </p:cNvCxnSpPr>
            <p:nvPr/>
          </p:nvCxnSpPr>
          <p:spPr>
            <a:xfrm flipV="1">
              <a:off x="3975550" y="3935102"/>
              <a:ext cx="0" cy="1008871"/>
            </a:xfrm>
            <a:prstGeom prst="straightConnector1">
              <a:avLst/>
            </a:prstGeom>
            <a:noFill/>
            <a:ln w="38100" cap="flat" cmpd="sng" algn="ctr">
              <a:solidFill>
                <a:sysClr val="windowText" lastClr="000000"/>
              </a:solidFill>
              <a:prstDash val="solid"/>
              <a:miter lim="800000"/>
              <a:tailEnd type="triangle"/>
            </a:ln>
            <a:effectLst/>
          </p:spPr>
        </p:cxnSp>
      </p:grpSp>
    </p:spTree>
    <p:extLst>
      <p:ext uri="{BB962C8B-B14F-4D97-AF65-F5344CB8AC3E}">
        <p14:creationId xmlns:p14="http://schemas.microsoft.com/office/powerpoint/2010/main" val="1204823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199D0-FEB7-4E25-9E5E-243CA8DC8BE7}"/>
              </a:ext>
            </a:extLst>
          </p:cNvPr>
          <p:cNvSpPr>
            <a:spLocks noGrp="1"/>
          </p:cNvSpPr>
          <p:nvPr>
            <p:ph type="title"/>
          </p:nvPr>
        </p:nvSpPr>
        <p:spPr>
          <a:xfrm>
            <a:off x="228600" y="0"/>
            <a:ext cx="11025373" cy="643929"/>
          </a:xfrm>
        </p:spPr>
        <p:txBody>
          <a:bodyPr/>
          <a:lstStyle/>
          <a:p>
            <a:r>
              <a:rPr lang="en-US" sz="4000" dirty="0">
                <a:latin typeface="Arial" panose="020B0604020202020204" pitchFamily="34" charset="0"/>
              </a:rPr>
              <a:t>Initial Collaboration Board tasks</a:t>
            </a:r>
            <a:endParaRPr lang="de-DE" dirty="0"/>
          </a:p>
        </p:txBody>
      </p:sp>
      <p:sp>
        <p:nvSpPr>
          <p:cNvPr id="3" name="Textfeld 2">
            <a:extLst>
              <a:ext uri="{FF2B5EF4-FFF2-40B4-BE49-F238E27FC236}">
                <a16:creationId xmlns:a16="http://schemas.microsoft.com/office/drawing/2014/main" id="{87B44724-819B-401B-B435-F7B0E53CA9E7}"/>
              </a:ext>
            </a:extLst>
          </p:cNvPr>
          <p:cNvSpPr txBox="1"/>
          <p:nvPr/>
        </p:nvSpPr>
        <p:spPr>
          <a:xfrm>
            <a:off x="328427" y="994410"/>
            <a:ext cx="9237978" cy="2862322"/>
          </a:xfrm>
          <a:prstGeom prst="rect">
            <a:avLst/>
          </a:prstGeom>
          <a:noFill/>
        </p:spPr>
        <p:txBody>
          <a:bodyPr wrap="none" rtlCol="0">
            <a:spAutoFit/>
          </a:bodyPr>
          <a:lstStyle/>
          <a:p>
            <a:r>
              <a:rPr lang="de-DE" b="1" dirty="0"/>
              <a:t>Create an operative CB</a:t>
            </a:r>
          </a:p>
          <a:p>
            <a:pPr marL="742950" lvl="1" indent="-285750">
              <a:buFont typeface="Arial" panose="020B0604020202020204" pitchFamily="34" charset="0"/>
              <a:buChar char="•"/>
            </a:pPr>
            <a:r>
              <a:rPr lang="de-DE" dirty="0" err="1"/>
              <a:t>Endorse</a:t>
            </a:r>
            <a:r>
              <a:rPr lang="de-DE" dirty="0"/>
              <a:t> </a:t>
            </a:r>
            <a:r>
              <a:rPr lang="de-DE" dirty="0" err="1"/>
              <a:t>the</a:t>
            </a:r>
            <a:r>
              <a:rPr lang="de-DE" dirty="0"/>
              <a:t> RUs </a:t>
            </a:r>
            <a:r>
              <a:rPr lang="de-DE" dirty="0" err="1"/>
              <a:t>that</a:t>
            </a:r>
            <a:r>
              <a:rPr lang="de-DE" dirty="0"/>
              <a:t> </a:t>
            </a:r>
            <a:r>
              <a:rPr lang="de-DE" dirty="0" err="1"/>
              <a:t>meet</a:t>
            </a:r>
            <a:r>
              <a:rPr lang="de-DE" dirty="0"/>
              <a:t> </a:t>
            </a:r>
            <a:r>
              <a:rPr lang="de-DE" dirty="0" err="1"/>
              <a:t>the</a:t>
            </a:r>
            <a:r>
              <a:rPr lang="de-DE" dirty="0"/>
              <a:t> </a:t>
            </a:r>
            <a:r>
              <a:rPr lang="de-DE" dirty="0" err="1"/>
              <a:t>criteria</a:t>
            </a:r>
            <a:r>
              <a:rPr lang="de-DE" dirty="0"/>
              <a:t> </a:t>
            </a:r>
            <a:r>
              <a:rPr lang="de-DE" dirty="0" err="1"/>
              <a:t>mentioned</a:t>
            </a:r>
            <a:r>
              <a:rPr lang="de-DE" dirty="0"/>
              <a:t> </a:t>
            </a:r>
            <a:r>
              <a:rPr lang="de-DE" dirty="0" err="1"/>
              <a:t>before</a:t>
            </a:r>
            <a:endParaRPr lang="de-DE" dirty="0"/>
          </a:p>
          <a:p>
            <a:pPr marL="742950" lvl="1" indent="-285750">
              <a:buFont typeface="Arial" panose="020B0604020202020204" pitchFamily="34" charset="0"/>
              <a:buChar char="•"/>
            </a:pPr>
            <a:r>
              <a:rPr lang="de-DE" dirty="0" err="1"/>
              <a:t>Define</a:t>
            </a:r>
            <a:r>
              <a:rPr lang="de-DE" dirty="0"/>
              <a:t> </a:t>
            </a:r>
            <a:r>
              <a:rPr lang="de-DE" dirty="0" err="1"/>
              <a:t>the</a:t>
            </a:r>
            <a:r>
              <a:rPr lang="de-DE" dirty="0"/>
              <a:t> </a:t>
            </a:r>
            <a:r>
              <a:rPr lang="de-DE" dirty="0" err="1"/>
              <a:t>procedure</a:t>
            </a:r>
            <a:r>
              <a:rPr lang="de-DE" dirty="0"/>
              <a:t> </a:t>
            </a:r>
            <a:r>
              <a:rPr lang="de-DE" dirty="0" err="1"/>
              <a:t>for</a:t>
            </a:r>
            <a:r>
              <a:rPr lang="de-DE" dirty="0"/>
              <a:t> </a:t>
            </a:r>
            <a:r>
              <a:rPr lang="de-DE" dirty="0" err="1"/>
              <a:t>admitting</a:t>
            </a:r>
            <a:r>
              <a:rPr lang="de-DE" dirty="0"/>
              <a:t> </a:t>
            </a:r>
            <a:r>
              <a:rPr lang="de-DE" dirty="0" err="1"/>
              <a:t>other</a:t>
            </a:r>
            <a:r>
              <a:rPr lang="de-DE" dirty="0"/>
              <a:t> RU </a:t>
            </a:r>
            <a:r>
              <a:rPr lang="de-DE" dirty="0" err="1"/>
              <a:t>applications</a:t>
            </a:r>
            <a:endParaRPr lang="de-DE" dirty="0"/>
          </a:p>
          <a:p>
            <a:pPr marL="742950" lvl="1" indent="-285750">
              <a:buFont typeface="Arial" panose="020B0604020202020204" pitchFamily="34" charset="0"/>
              <a:buChar char="•"/>
            </a:pPr>
            <a:r>
              <a:rPr lang="de-DE" dirty="0"/>
              <a:t>Start </a:t>
            </a:r>
            <a:r>
              <a:rPr lang="de-DE" dirty="0" err="1"/>
              <a:t>procedure</a:t>
            </a:r>
            <a:r>
              <a:rPr lang="de-DE" dirty="0"/>
              <a:t> </a:t>
            </a:r>
            <a:r>
              <a:rPr lang="de-DE" dirty="0" err="1"/>
              <a:t>for</a:t>
            </a:r>
            <a:r>
              <a:rPr lang="de-DE" dirty="0"/>
              <a:t> </a:t>
            </a:r>
            <a:r>
              <a:rPr lang="de-DE" dirty="0" err="1"/>
              <a:t>electing</a:t>
            </a:r>
            <a:r>
              <a:rPr lang="de-DE" dirty="0"/>
              <a:t> a </a:t>
            </a:r>
            <a:r>
              <a:rPr lang="de-DE" dirty="0" err="1"/>
              <a:t>first</a:t>
            </a:r>
            <a:r>
              <a:rPr lang="de-DE" dirty="0"/>
              <a:t> CB Chair (</a:t>
            </a:r>
            <a:r>
              <a:rPr lang="de-DE" dirty="0" err="1"/>
              <a:t>need</a:t>
            </a:r>
            <a:r>
              <a:rPr lang="de-DE" dirty="0"/>
              <a:t> </a:t>
            </a:r>
            <a:r>
              <a:rPr lang="de-DE" dirty="0" err="1"/>
              <a:t>voting</a:t>
            </a:r>
            <a:r>
              <a:rPr lang="de-DE" dirty="0"/>
              <a:t> </a:t>
            </a:r>
            <a:r>
              <a:rPr lang="de-DE" dirty="0" err="1"/>
              <a:t>system</a:t>
            </a:r>
            <a:r>
              <a:rPr lang="de-DE" dirty="0"/>
              <a:t> and </a:t>
            </a:r>
            <a:r>
              <a:rPr lang="de-DE" dirty="0" err="1"/>
              <a:t>election</a:t>
            </a:r>
            <a:r>
              <a:rPr lang="de-DE" dirty="0"/>
              <a:t> </a:t>
            </a:r>
            <a:r>
              <a:rPr lang="de-DE" dirty="0" err="1"/>
              <a:t>committee</a:t>
            </a:r>
            <a:r>
              <a:rPr lang="de-DE" dirty="0"/>
              <a:t>)</a:t>
            </a:r>
          </a:p>
          <a:p>
            <a:pPr marL="742950" lvl="1" indent="-285750">
              <a:buFont typeface="Arial" panose="020B0604020202020204" pitchFamily="34" charset="0"/>
              <a:buChar char="•"/>
            </a:pPr>
            <a:r>
              <a:rPr lang="de-DE" dirty="0"/>
              <a:t>Set </a:t>
            </a:r>
            <a:r>
              <a:rPr lang="de-DE" dirty="0" err="1"/>
              <a:t>up</a:t>
            </a:r>
            <a:r>
              <a:rPr lang="de-DE" dirty="0"/>
              <a:t> </a:t>
            </a:r>
            <a:r>
              <a:rPr lang="de-DE" dirty="0" err="1"/>
              <a:t>committees</a:t>
            </a:r>
            <a:r>
              <a:rPr lang="de-DE" dirty="0"/>
              <a:t> </a:t>
            </a:r>
            <a:r>
              <a:rPr lang="de-DE" dirty="0" err="1"/>
              <a:t>as</a:t>
            </a:r>
            <a:r>
              <a:rPr lang="de-DE" dirty="0"/>
              <a:t> </a:t>
            </a:r>
            <a:r>
              <a:rPr lang="de-DE" dirty="0" err="1"/>
              <a:t>indicated</a:t>
            </a:r>
            <a:r>
              <a:rPr lang="de-DE" dirty="0"/>
              <a:t> in </a:t>
            </a:r>
            <a:r>
              <a:rPr lang="de-DE" dirty="0" err="1"/>
              <a:t>the</a:t>
            </a:r>
            <a:r>
              <a:rPr lang="de-DE" dirty="0"/>
              <a:t> </a:t>
            </a:r>
            <a:r>
              <a:rPr lang="de-DE" dirty="0" err="1"/>
              <a:t>Bylaws</a:t>
            </a:r>
            <a:r>
              <a:rPr lang="de-DE" dirty="0"/>
              <a:t>.</a:t>
            </a:r>
          </a:p>
          <a:p>
            <a:pPr marL="742950" lvl="1" indent="-285750">
              <a:buFont typeface="Arial" panose="020B0604020202020204" pitchFamily="34" charset="0"/>
              <a:buChar char="•"/>
            </a:pPr>
            <a:r>
              <a:rPr lang="de-DE" dirty="0"/>
              <a:t>Form </a:t>
            </a:r>
            <a:r>
              <a:rPr lang="de-DE" dirty="0" err="1"/>
              <a:t>the</a:t>
            </a:r>
            <a:r>
              <a:rPr lang="de-DE" dirty="0"/>
              <a:t> Board </a:t>
            </a:r>
            <a:r>
              <a:rPr lang="de-DE" dirty="0" err="1"/>
              <a:t>of</a:t>
            </a:r>
            <a:r>
              <a:rPr lang="de-DE" dirty="0"/>
              <a:t> National </a:t>
            </a:r>
            <a:r>
              <a:rPr lang="de-DE" dirty="0" err="1"/>
              <a:t>Representatives</a:t>
            </a:r>
            <a:r>
              <a:rPr lang="de-DE" dirty="0"/>
              <a:t>.</a:t>
            </a:r>
          </a:p>
          <a:p>
            <a:endParaRPr lang="de-DE" dirty="0"/>
          </a:p>
          <a:p>
            <a:r>
              <a:rPr lang="de-DE" dirty="0"/>
              <a:t>The </a:t>
            </a:r>
            <a:r>
              <a:rPr lang="de-DE" dirty="0" err="1"/>
              <a:t>Collaboration</a:t>
            </a:r>
            <a:r>
              <a:rPr lang="de-DE" dirty="0"/>
              <a:t> Board </a:t>
            </a:r>
            <a:r>
              <a:rPr lang="de-DE" dirty="0" err="1"/>
              <a:t>is</a:t>
            </a:r>
            <a:r>
              <a:rPr lang="de-DE" dirty="0"/>
              <a:t> </a:t>
            </a:r>
            <a:r>
              <a:rPr lang="de-DE" dirty="0" err="1"/>
              <a:t>responsible</a:t>
            </a:r>
            <a:r>
              <a:rPr lang="de-DE" dirty="0"/>
              <a:t> </a:t>
            </a:r>
            <a:r>
              <a:rPr lang="de-DE" dirty="0" err="1"/>
              <a:t>for</a:t>
            </a:r>
            <a:r>
              <a:rPr lang="de-DE" dirty="0"/>
              <a:t> </a:t>
            </a:r>
            <a:r>
              <a:rPr lang="de-DE" dirty="0" err="1"/>
              <a:t>updating</a:t>
            </a:r>
            <a:r>
              <a:rPr lang="de-DE" dirty="0"/>
              <a:t> </a:t>
            </a:r>
            <a:r>
              <a:rPr lang="de-DE" dirty="0" err="1"/>
              <a:t>the</a:t>
            </a:r>
            <a:r>
              <a:rPr lang="de-DE" dirty="0"/>
              <a:t> ET </a:t>
            </a:r>
            <a:r>
              <a:rPr lang="de-DE" dirty="0" err="1"/>
              <a:t>Bylaws</a:t>
            </a:r>
            <a:endParaRPr lang="de-DE" dirty="0"/>
          </a:p>
          <a:p>
            <a:r>
              <a:rPr lang="de-DE" dirty="0"/>
              <a:t>The ET </a:t>
            </a:r>
            <a:r>
              <a:rPr lang="de-DE" dirty="0" err="1"/>
              <a:t>Bylaws</a:t>
            </a:r>
            <a:r>
              <a:rPr lang="de-DE" dirty="0"/>
              <a:t> </a:t>
            </a:r>
            <a:r>
              <a:rPr lang="de-DE" dirty="0" err="1"/>
              <a:t>are</a:t>
            </a:r>
            <a:r>
              <a:rPr lang="de-DE" dirty="0"/>
              <a:t> in an initial </a:t>
            </a:r>
            <a:r>
              <a:rPr lang="de-DE" dirty="0" err="1"/>
              <a:t>state</a:t>
            </a:r>
            <a:r>
              <a:rPr lang="de-DE" dirty="0"/>
              <a:t> </a:t>
            </a:r>
            <a:r>
              <a:rPr lang="de-DE" dirty="0" err="1"/>
              <a:t>to</a:t>
            </a:r>
            <a:r>
              <a:rPr lang="de-DE" dirty="0"/>
              <a:t> </a:t>
            </a:r>
            <a:r>
              <a:rPr lang="de-DE" dirty="0" err="1"/>
              <a:t>start</a:t>
            </a:r>
            <a:r>
              <a:rPr lang="de-DE" dirty="0"/>
              <a:t> </a:t>
            </a:r>
            <a:r>
              <a:rPr lang="de-DE" dirty="0" err="1"/>
              <a:t>the</a:t>
            </a:r>
            <a:r>
              <a:rPr lang="de-DE" dirty="0"/>
              <a:t> </a:t>
            </a:r>
            <a:r>
              <a:rPr lang="de-DE" dirty="0" err="1"/>
              <a:t>Collaboration</a:t>
            </a:r>
            <a:endParaRPr lang="de-DE" dirty="0"/>
          </a:p>
          <a:p>
            <a:r>
              <a:rPr lang="de-DE" dirty="0"/>
              <a:t>Essential </a:t>
            </a:r>
            <a:r>
              <a:rPr lang="de-DE" dirty="0" err="1"/>
              <a:t>committees</a:t>
            </a:r>
            <a:r>
              <a:rPr lang="de-DE" dirty="0"/>
              <a:t> </a:t>
            </a:r>
            <a:r>
              <a:rPr lang="de-DE" dirty="0" err="1"/>
              <a:t>need</a:t>
            </a:r>
            <a:r>
              <a:rPr lang="de-DE" dirty="0"/>
              <a:t> </a:t>
            </a:r>
            <a:r>
              <a:rPr lang="de-DE" dirty="0" err="1"/>
              <a:t>to</a:t>
            </a:r>
            <a:r>
              <a:rPr lang="de-DE" dirty="0"/>
              <a:t> </a:t>
            </a:r>
            <a:r>
              <a:rPr lang="de-DE" dirty="0" err="1"/>
              <a:t>be</a:t>
            </a:r>
            <a:r>
              <a:rPr lang="de-DE" dirty="0"/>
              <a:t> </a:t>
            </a:r>
            <a:r>
              <a:rPr lang="de-DE" dirty="0" err="1"/>
              <a:t>formed</a:t>
            </a:r>
            <a:r>
              <a:rPr lang="de-DE" dirty="0"/>
              <a:t> and </a:t>
            </a:r>
            <a:r>
              <a:rPr lang="de-DE" dirty="0" err="1"/>
              <a:t>become</a:t>
            </a:r>
            <a:r>
              <a:rPr lang="de-DE" dirty="0"/>
              <a:t> operable.</a:t>
            </a:r>
          </a:p>
        </p:txBody>
      </p:sp>
    </p:spTree>
    <p:extLst>
      <p:ext uri="{BB962C8B-B14F-4D97-AF65-F5344CB8AC3E}">
        <p14:creationId xmlns:p14="http://schemas.microsoft.com/office/powerpoint/2010/main" val="111543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9E7BF46-B315-4873-8D09-E183F6FBC7DA}"/>
              </a:ext>
            </a:extLst>
          </p:cNvPr>
          <p:cNvSpPr>
            <a:spLocks noGrp="1"/>
          </p:cNvSpPr>
          <p:nvPr>
            <p:ph type="title"/>
          </p:nvPr>
        </p:nvSpPr>
        <p:spPr/>
        <p:txBody>
          <a:bodyPr/>
          <a:lstStyle/>
          <a:p>
            <a:r>
              <a:rPr lang="de-DE" dirty="0"/>
              <a:t>First </a:t>
            </a:r>
            <a:r>
              <a:rPr lang="de-DE" dirty="0" err="1"/>
              <a:t>tasks</a:t>
            </a:r>
            <a:r>
              <a:rPr lang="de-DE" dirty="0"/>
              <a:t> </a:t>
            </a:r>
            <a:r>
              <a:rPr lang="de-DE" dirty="0" err="1"/>
              <a:t>of</a:t>
            </a:r>
            <a:r>
              <a:rPr lang="de-DE" dirty="0"/>
              <a:t> </a:t>
            </a:r>
            <a:r>
              <a:rPr lang="de-DE" dirty="0" err="1"/>
              <a:t>the</a:t>
            </a:r>
            <a:r>
              <a:rPr lang="de-DE" dirty="0"/>
              <a:t> </a:t>
            </a:r>
            <a:r>
              <a:rPr lang="de-DE" dirty="0" err="1"/>
              <a:t>Collaboration</a:t>
            </a:r>
            <a:r>
              <a:rPr lang="de-DE" dirty="0"/>
              <a:t> Board</a:t>
            </a:r>
          </a:p>
        </p:txBody>
      </p:sp>
      <p:sp>
        <p:nvSpPr>
          <p:cNvPr id="3" name="Inhaltsplatzhalter 2">
            <a:extLst>
              <a:ext uri="{FF2B5EF4-FFF2-40B4-BE49-F238E27FC236}">
                <a16:creationId xmlns:a16="http://schemas.microsoft.com/office/drawing/2014/main" id="{C7FD34F2-A014-4F5A-BFE1-7955640D373E}"/>
              </a:ext>
            </a:extLst>
          </p:cNvPr>
          <p:cNvSpPr>
            <a:spLocks noGrp="1"/>
          </p:cNvSpPr>
          <p:nvPr>
            <p:ph idx="4294967295"/>
          </p:nvPr>
        </p:nvSpPr>
        <p:spPr>
          <a:xfrm>
            <a:off x="543575" y="953730"/>
            <a:ext cx="10515600" cy="5830528"/>
          </a:xfrm>
        </p:spPr>
        <p:txBody>
          <a:bodyPr>
            <a:normAutofit fontScale="47500" lnSpcReduction="20000"/>
          </a:bodyPr>
          <a:lstStyle/>
          <a:p>
            <a:r>
              <a:rPr lang="en-GB" b="1" dirty="0"/>
              <a:t>Prepare elections of</a:t>
            </a:r>
          </a:p>
          <a:p>
            <a:pPr lvl="1"/>
            <a:r>
              <a:rPr lang="en-GB" dirty="0"/>
              <a:t>CB Chair: the current CB chair is appointed as interim chair until a new chair has been elected</a:t>
            </a:r>
          </a:p>
          <a:p>
            <a:pPr lvl="1"/>
            <a:r>
              <a:rPr lang="en-GB" dirty="0"/>
              <a:t>SP &amp; DSP: The current chairs (former ET SC chairs) act as Collaboration SP &amp; DSP until new SP&amp;DSP have been elected (goal: within 2022)</a:t>
            </a:r>
          </a:p>
          <a:p>
            <a:r>
              <a:rPr lang="en-GB" b="1" dirty="0"/>
              <a:t>Set up committees</a:t>
            </a:r>
          </a:p>
          <a:p>
            <a:pPr lvl="1"/>
            <a:r>
              <a:rPr lang="en-GB" dirty="0"/>
              <a:t>Bylaws Committee</a:t>
            </a:r>
          </a:p>
          <a:p>
            <a:pPr lvl="1"/>
            <a:r>
              <a:rPr lang="en-GB" dirty="0"/>
              <a:t>Forum of National Representatives (FNR). National representatives will be elected nationally by the RU leaders.</a:t>
            </a:r>
          </a:p>
          <a:p>
            <a:pPr lvl="1"/>
            <a:r>
              <a:rPr lang="en-GB" dirty="0"/>
              <a:t>Collaboration Services and Standards Board</a:t>
            </a:r>
          </a:p>
          <a:p>
            <a:pPr lvl="2"/>
            <a:r>
              <a:rPr lang="en-GB" dirty="0"/>
              <a:t>ET Core Program Committee (CPC) </a:t>
            </a:r>
          </a:p>
          <a:p>
            <a:pPr lvl="2"/>
            <a:r>
              <a:rPr lang="en-GB" dirty="0"/>
              <a:t>ET Early Career Scientists Support Committee (ECSS)</a:t>
            </a:r>
          </a:p>
          <a:p>
            <a:pPr lvl="2"/>
            <a:r>
              <a:rPr lang="en-GB" dirty="0"/>
              <a:t>Diversity, Equity, Inclusion, Access and Ethics Committee (DEIAEC)</a:t>
            </a:r>
          </a:p>
          <a:p>
            <a:pPr lvl="2"/>
            <a:r>
              <a:rPr lang="en-GB" dirty="0"/>
              <a:t>Speakers and Awards Committee (SAC) </a:t>
            </a:r>
          </a:p>
          <a:p>
            <a:pPr lvl="2"/>
            <a:r>
              <a:rPr lang="en-GB" dirty="0"/>
              <a:t>Editorial Committee (EC) </a:t>
            </a:r>
          </a:p>
          <a:p>
            <a:pPr lvl="2"/>
            <a:r>
              <a:rPr lang="en-GB" dirty="0"/>
              <a:t>Collaboration Agreement Document Committee (CADC) </a:t>
            </a:r>
          </a:p>
          <a:p>
            <a:pPr lvl="2"/>
            <a:r>
              <a:rPr lang="en-GB" dirty="0"/>
              <a:t>Standards and Conduct Committee (SACC) </a:t>
            </a:r>
          </a:p>
          <a:p>
            <a:pPr lvl="2"/>
            <a:r>
              <a:rPr lang="en-GB" b="1" dirty="0"/>
              <a:t>Elections, Voting and Membership Committee (EVMC)</a:t>
            </a:r>
          </a:p>
          <a:p>
            <a:pPr lvl="2"/>
            <a:r>
              <a:rPr lang="en-GB" dirty="0"/>
              <a:t>Meetings and Symposia Committee (MSC) </a:t>
            </a:r>
          </a:p>
          <a:p>
            <a:pPr lvl="2"/>
            <a:r>
              <a:rPr lang="en-GB" dirty="0"/>
              <a:t>Ombudsperson</a:t>
            </a:r>
          </a:p>
          <a:p>
            <a:pPr lvl="1"/>
            <a:endParaRPr lang="en-GB" dirty="0"/>
          </a:p>
        </p:txBody>
      </p:sp>
    </p:spTree>
    <p:extLst>
      <p:ext uri="{BB962C8B-B14F-4D97-AF65-F5344CB8AC3E}">
        <p14:creationId xmlns:p14="http://schemas.microsoft.com/office/powerpoint/2010/main" val="3356565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602D26-A2F2-4E9D-80B8-02F95C8A5852}"/>
              </a:ext>
            </a:extLst>
          </p:cNvPr>
          <p:cNvSpPr>
            <a:spLocks noGrp="1"/>
          </p:cNvSpPr>
          <p:nvPr>
            <p:ph type="title"/>
          </p:nvPr>
        </p:nvSpPr>
        <p:spPr/>
        <p:txBody>
          <a:bodyPr/>
          <a:lstStyle/>
          <a:p>
            <a:r>
              <a:rPr lang="de-DE" dirty="0"/>
              <a:t>Open </a:t>
            </a:r>
            <a:r>
              <a:rPr lang="de-DE" dirty="0" err="1"/>
              <a:t>Issues</a:t>
            </a:r>
            <a:endParaRPr lang="de-DE" dirty="0"/>
          </a:p>
        </p:txBody>
      </p:sp>
      <p:sp>
        <p:nvSpPr>
          <p:cNvPr id="3" name="Rechteck 2">
            <a:extLst>
              <a:ext uri="{FF2B5EF4-FFF2-40B4-BE49-F238E27FC236}">
                <a16:creationId xmlns:a16="http://schemas.microsoft.com/office/drawing/2014/main" id="{0EA20E17-A73F-49B2-A732-42F024A773AE}"/>
              </a:ext>
            </a:extLst>
          </p:cNvPr>
          <p:cNvSpPr/>
          <p:nvPr/>
        </p:nvSpPr>
        <p:spPr>
          <a:xfrm>
            <a:off x="543575" y="1072634"/>
            <a:ext cx="8331320" cy="2862322"/>
          </a:xfrm>
          <a:prstGeom prst="rect">
            <a:avLst/>
          </a:prstGeom>
        </p:spPr>
        <p:txBody>
          <a:bodyPr wrap="none">
            <a:spAutoFit/>
          </a:bodyPr>
          <a:lstStyle/>
          <a:p>
            <a:pPr marL="285750" indent="-285750">
              <a:buFont typeface="Arial" panose="020B0604020202020204" pitchFamily="34" charset="0"/>
              <a:buChar char="•"/>
            </a:pPr>
            <a:r>
              <a:rPr lang="de-DE" dirty="0" err="1"/>
              <a:t>Collect</a:t>
            </a:r>
            <a:r>
              <a:rPr lang="de-DE" dirty="0"/>
              <a:t> </a:t>
            </a:r>
            <a:r>
              <a:rPr lang="de-DE" dirty="0" err="1"/>
              <a:t>missing</a:t>
            </a:r>
            <a:r>
              <a:rPr lang="de-DE" dirty="0"/>
              <a:t> </a:t>
            </a:r>
            <a:r>
              <a:rPr lang="de-DE" dirty="0" err="1"/>
              <a:t>info</a:t>
            </a:r>
            <a:r>
              <a:rPr lang="de-DE" dirty="0"/>
              <a:t> on </a:t>
            </a:r>
            <a:r>
              <a:rPr lang="de-DE" dirty="0" err="1"/>
              <a:t>members</a:t>
            </a:r>
            <a:r>
              <a:rPr lang="de-DE" dirty="0"/>
              <a:t> via RU </a:t>
            </a:r>
            <a:r>
              <a:rPr lang="de-DE" dirty="0" err="1"/>
              <a:t>leader</a:t>
            </a:r>
            <a:r>
              <a:rPr lang="de-DE" dirty="0"/>
              <a:t> (e.g. Board, </a:t>
            </a:r>
            <a:r>
              <a:rPr lang="de-DE" dirty="0" err="1"/>
              <a:t>division</a:t>
            </a:r>
            <a:r>
              <a:rPr lang="de-DE" dirty="0"/>
              <a:t>, WG </a:t>
            </a:r>
            <a:r>
              <a:rPr lang="de-DE" dirty="0" err="1"/>
              <a:t>affiliations</a:t>
            </a:r>
            <a:r>
              <a:rPr lang="de-DE" dirty="0"/>
              <a:t>) </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a:t>CB </a:t>
            </a:r>
            <a:r>
              <a:rPr lang="de-DE" dirty="0" err="1"/>
              <a:t>mailing</a:t>
            </a:r>
            <a:r>
              <a:rPr lang="de-DE" dirty="0"/>
              <a:t> </a:t>
            </a:r>
            <a:r>
              <a:rPr lang="de-DE" dirty="0" err="1"/>
              <a:t>list</a:t>
            </a:r>
            <a:r>
              <a:rPr lang="de-DE" dirty="0"/>
              <a:t> &amp; </a:t>
            </a:r>
            <a:r>
              <a:rPr lang="de-DE" dirty="0" err="1"/>
              <a:t>others</a:t>
            </a:r>
            <a:r>
              <a:rPr lang="de-DE" dirty="0"/>
              <a:t> @ EGO </a:t>
            </a:r>
            <a:r>
              <a:rPr lang="de-DE" dirty="0" err="1"/>
              <a:t>hierarchically</a:t>
            </a:r>
            <a:r>
              <a:rPr lang="de-DE" dirty="0"/>
              <a:t> </a:t>
            </a:r>
            <a:r>
              <a:rPr lang="de-DE" dirty="0" err="1"/>
              <a:t>generated</a:t>
            </a:r>
            <a:endParaRPr lang="de-DE" dirty="0"/>
          </a:p>
          <a:p>
            <a:pPr marL="285750" indent="-285750">
              <a:buFont typeface="Arial" panose="020B0604020202020204" pitchFamily="34" charset="0"/>
              <a:buChar char="•"/>
            </a:pPr>
            <a:r>
              <a:rPr lang="de-DE" dirty="0"/>
              <a:t>CB </a:t>
            </a:r>
            <a:r>
              <a:rPr lang="de-DE" dirty="0" err="1"/>
              <a:t>composition</a:t>
            </a:r>
            <a:r>
              <a:rPr lang="de-DE" dirty="0"/>
              <a:t> </a:t>
            </a:r>
          </a:p>
          <a:p>
            <a:pPr marL="742950" lvl="1" indent="-285750">
              <a:buFont typeface="Arial" panose="020B0604020202020204" pitchFamily="34" charset="0"/>
              <a:buChar char="•"/>
            </a:pPr>
            <a:r>
              <a:rPr lang="de-DE" dirty="0" err="1"/>
              <a:t>shall</a:t>
            </a:r>
            <a:r>
              <a:rPr lang="de-DE" dirty="0"/>
              <a:t> </a:t>
            </a:r>
            <a:r>
              <a:rPr lang="de-DE" dirty="0" err="1"/>
              <a:t>we</a:t>
            </a:r>
            <a:r>
              <a:rPr lang="de-DE" dirty="0"/>
              <a:t> </a:t>
            </a:r>
            <a:r>
              <a:rPr lang="de-DE" dirty="0" err="1"/>
              <a:t>keep</a:t>
            </a:r>
            <a:r>
              <a:rPr lang="de-DE" dirty="0"/>
              <a:t> </a:t>
            </a:r>
            <a:r>
              <a:rPr lang="de-DE" dirty="0" err="1"/>
              <a:t>the</a:t>
            </a:r>
            <a:r>
              <a:rPr lang="de-DE" dirty="0"/>
              <a:t> </a:t>
            </a:r>
            <a:r>
              <a:rPr lang="de-DE" dirty="0" err="1"/>
              <a:t>threshold</a:t>
            </a:r>
            <a:r>
              <a:rPr lang="de-DE" dirty="0"/>
              <a:t> </a:t>
            </a:r>
            <a:r>
              <a:rPr lang="de-DE" dirty="0" err="1"/>
              <a:t>of</a:t>
            </a:r>
            <a:r>
              <a:rPr lang="de-DE" dirty="0"/>
              <a:t> 1.5 FRTE in </a:t>
            </a:r>
            <a:r>
              <a:rPr lang="de-DE" dirty="0" err="1"/>
              <a:t>the</a:t>
            </a:r>
            <a:r>
              <a:rPr lang="de-DE" dirty="0"/>
              <a:t> 1st </a:t>
            </a:r>
            <a:r>
              <a:rPr lang="de-DE" dirty="0" err="1"/>
              <a:t>year</a:t>
            </a:r>
            <a:r>
              <a:rPr lang="de-DE" dirty="0"/>
              <a:t> (2 FRTE 2nd </a:t>
            </a:r>
            <a:r>
              <a:rPr lang="de-DE" dirty="0" err="1"/>
              <a:t>year</a:t>
            </a:r>
            <a:r>
              <a:rPr lang="de-DE" dirty="0"/>
              <a:t>) ?</a:t>
            </a:r>
          </a:p>
          <a:p>
            <a:pPr marL="742950" lvl="1" indent="-285750">
              <a:buFont typeface="Arial" panose="020B0604020202020204" pitchFamily="34" charset="0"/>
              <a:buChar char="•"/>
            </a:pPr>
            <a:r>
              <a:rPr lang="de-DE" dirty="0"/>
              <a:t>Do </a:t>
            </a:r>
            <a:r>
              <a:rPr lang="de-DE" dirty="0" err="1"/>
              <a:t>we</a:t>
            </a:r>
            <a:r>
              <a:rPr lang="de-DE" dirty="0"/>
              <a:t> </a:t>
            </a:r>
            <a:r>
              <a:rPr lang="de-DE" dirty="0" err="1"/>
              <a:t>need</a:t>
            </a:r>
            <a:r>
              <a:rPr lang="de-DE" dirty="0"/>
              <a:t>/</a:t>
            </a:r>
            <a:r>
              <a:rPr lang="de-DE" dirty="0" err="1"/>
              <a:t>want</a:t>
            </a:r>
            <a:r>
              <a:rPr lang="de-DE" dirty="0"/>
              <a:t> a </a:t>
            </a:r>
            <a:r>
              <a:rPr lang="de-DE" dirty="0" err="1"/>
              <a:t>redefinition</a:t>
            </a:r>
            <a:r>
              <a:rPr lang="de-DE" dirty="0"/>
              <a:t> / </a:t>
            </a:r>
            <a:r>
              <a:rPr lang="de-DE" dirty="0" err="1"/>
              <a:t>count</a:t>
            </a:r>
            <a:r>
              <a:rPr lang="de-DE" dirty="0"/>
              <a:t> </a:t>
            </a:r>
            <a:r>
              <a:rPr lang="de-DE" dirty="0" err="1"/>
              <a:t>sooner</a:t>
            </a:r>
            <a:r>
              <a:rPr lang="de-DE" dirty="0"/>
              <a:t> </a:t>
            </a:r>
            <a:r>
              <a:rPr lang="de-DE" dirty="0" err="1"/>
              <a:t>that</a:t>
            </a:r>
            <a:r>
              <a:rPr lang="de-DE" dirty="0"/>
              <a:t> after </a:t>
            </a:r>
            <a:r>
              <a:rPr lang="de-DE" dirty="0" err="1"/>
              <a:t>one</a:t>
            </a:r>
            <a:r>
              <a:rPr lang="de-DE" dirty="0"/>
              <a:t> </a:t>
            </a:r>
            <a:r>
              <a:rPr lang="de-DE" dirty="0" err="1"/>
              <a:t>year</a:t>
            </a:r>
            <a:r>
              <a:rPr lang="de-DE" dirty="0"/>
              <a:t>?</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err="1"/>
              <a:t>Priorise</a:t>
            </a:r>
            <a:r>
              <a:rPr lang="de-DE" dirty="0"/>
              <a:t> </a:t>
            </a:r>
            <a:r>
              <a:rPr lang="de-DE" dirty="0" err="1"/>
              <a:t>contributions</a:t>
            </a:r>
            <a:r>
              <a:rPr lang="de-DE" dirty="0"/>
              <a:t> / </a:t>
            </a:r>
            <a:r>
              <a:rPr lang="de-DE" dirty="0" err="1"/>
              <a:t>work</a:t>
            </a:r>
            <a:r>
              <a:rPr lang="de-DE" dirty="0"/>
              <a:t> </a:t>
            </a:r>
            <a:r>
              <a:rPr lang="de-DE" dirty="0" err="1"/>
              <a:t>for</a:t>
            </a:r>
            <a:r>
              <a:rPr lang="de-DE" dirty="0"/>
              <a:t> ET?</a:t>
            </a:r>
          </a:p>
          <a:p>
            <a:pPr marL="742950" lvl="1" indent="-285750">
              <a:buFont typeface="Arial" panose="020B0604020202020204" pitchFamily="34" charset="0"/>
              <a:buChar char="•"/>
            </a:pPr>
            <a:r>
              <a:rPr lang="de-DE" dirty="0" err="1"/>
              <a:t>How</a:t>
            </a:r>
            <a:r>
              <a:rPr lang="de-DE" dirty="0"/>
              <a:t> </a:t>
            </a:r>
            <a:r>
              <a:rPr lang="de-DE" dirty="0" err="1"/>
              <a:t>to</a:t>
            </a:r>
            <a:r>
              <a:rPr lang="de-DE" dirty="0"/>
              <a:t> </a:t>
            </a:r>
            <a:r>
              <a:rPr lang="de-DE" dirty="0" err="1"/>
              <a:t>encourage</a:t>
            </a:r>
            <a:r>
              <a:rPr lang="de-DE" dirty="0"/>
              <a:t> </a:t>
            </a:r>
            <a:r>
              <a:rPr lang="de-DE" dirty="0" err="1"/>
              <a:t>people</a:t>
            </a:r>
            <a:r>
              <a:rPr lang="de-DE" dirty="0"/>
              <a:t> </a:t>
            </a:r>
            <a:r>
              <a:rPr lang="de-DE" dirty="0" err="1"/>
              <a:t>to</a:t>
            </a:r>
            <a:r>
              <a:rPr lang="de-DE" dirty="0"/>
              <a:t> do </a:t>
            </a:r>
            <a:r>
              <a:rPr lang="de-DE" dirty="0" err="1"/>
              <a:t>what</a:t>
            </a:r>
            <a:r>
              <a:rPr lang="de-DE" dirty="0"/>
              <a:t> </a:t>
            </a:r>
            <a:r>
              <a:rPr lang="de-DE" dirty="0" err="1"/>
              <a:t>is</a:t>
            </a:r>
            <a:r>
              <a:rPr lang="de-DE" dirty="0"/>
              <a:t> </a:t>
            </a:r>
            <a:r>
              <a:rPr lang="de-DE" dirty="0" err="1"/>
              <a:t>needed</a:t>
            </a:r>
            <a:r>
              <a:rPr lang="de-DE" dirty="0"/>
              <a:t> </a:t>
            </a:r>
            <a:r>
              <a:rPr lang="de-DE" dirty="0" err="1"/>
              <a:t>instead</a:t>
            </a:r>
            <a:r>
              <a:rPr lang="de-DE" dirty="0"/>
              <a:t> </a:t>
            </a:r>
            <a:r>
              <a:rPr lang="de-DE" dirty="0" err="1"/>
              <a:t>of</a:t>
            </a:r>
            <a:r>
              <a:rPr lang="de-DE" dirty="0"/>
              <a:t> </a:t>
            </a:r>
            <a:r>
              <a:rPr lang="de-DE" dirty="0" err="1"/>
              <a:t>fun</a:t>
            </a:r>
            <a:r>
              <a:rPr lang="de-DE" dirty="0"/>
              <a:t> </a:t>
            </a:r>
            <a:r>
              <a:rPr lang="de-DE" dirty="0" err="1"/>
              <a:t>work</a:t>
            </a:r>
            <a:endParaRPr lang="de-DE" dirty="0"/>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1767032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66521E-21B7-4152-9778-21104D61E257}"/>
              </a:ext>
            </a:extLst>
          </p:cNvPr>
          <p:cNvSpPr>
            <a:spLocks noGrp="1"/>
          </p:cNvSpPr>
          <p:nvPr>
            <p:ph type="title"/>
          </p:nvPr>
        </p:nvSpPr>
        <p:spPr/>
        <p:txBody>
          <a:bodyPr/>
          <a:lstStyle/>
          <a:p>
            <a:r>
              <a:rPr lang="de-DE" dirty="0"/>
              <a:t>Meeting </a:t>
            </a:r>
            <a:r>
              <a:rPr lang="de-DE" dirty="0" err="1"/>
              <a:t>cadence</a:t>
            </a:r>
            <a:r>
              <a:rPr lang="de-DE" dirty="0"/>
              <a:t>, </a:t>
            </a:r>
            <a:r>
              <a:rPr lang="de-DE" dirty="0" err="1"/>
              <a:t>meeting</a:t>
            </a:r>
            <a:r>
              <a:rPr lang="de-DE" dirty="0"/>
              <a:t> </a:t>
            </a:r>
            <a:r>
              <a:rPr lang="de-DE" dirty="0" err="1"/>
              <a:t>times</a:t>
            </a:r>
            <a:endParaRPr lang="de-DE" dirty="0"/>
          </a:p>
        </p:txBody>
      </p:sp>
      <p:sp>
        <p:nvSpPr>
          <p:cNvPr id="3" name="Rechteck 2">
            <a:extLst>
              <a:ext uri="{FF2B5EF4-FFF2-40B4-BE49-F238E27FC236}">
                <a16:creationId xmlns:a16="http://schemas.microsoft.com/office/drawing/2014/main" id="{1C3C1DA3-8CE6-4262-A780-6A713517CB10}"/>
              </a:ext>
            </a:extLst>
          </p:cNvPr>
          <p:cNvSpPr/>
          <p:nvPr/>
        </p:nvSpPr>
        <p:spPr>
          <a:xfrm>
            <a:off x="-1" y="1175861"/>
            <a:ext cx="10944225" cy="4524315"/>
          </a:xfrm>
          <a:prstGeom prst="rect">
            <a:avLst/>
          </a:prstGeom>
        </p:spPr>
        <p:txBody>
          <a:bodyPr wrap="square">
            <a:spAutoFit/>
          </a:bodyPr>
          <a:lstStyle/>
          <a:p>
            <a:pPr lvl="1"/>
            <a:r>
              <a:rPr lang="en-GB" sz="2000" b="1" dirty="0"/>
              <a:t>A lot of things to be done, brought into existence!</a:t>
            </a:r>
          </a:p>
          <a:p>
            <a:pPr lvl="1"/>
            <a:endParaRPr lang="en-GB" b="1" dirty="0"/>
          </a:p>
          <a:p>
            <a:pPr lvl="1"/>
            <a:r>
              <a:rPr lang="en-GB" b="1" dirty="0"/>
              <a:t>Desire:</a:t>
            </a:r>
          </a:p>
          <a:p>
            <a:pPr lvl="1"/>
            <a:r>
              <a:rPr lang="en-GB" dirty="0"/>
              <a:t>Rather frequent meetings at the beginning, e.g. weekly / biweekly jour fixe.</a:t>
            </a:r>
          </a:p>
          <a:p>
            <a:pPr lvl="1"/>
            <a:r>
              <a:rPr lang="en-GB" dirty="0"/>
              <a:t> </a:t>
            </a:r>
          </a:p>
          <a:p>
            <a:pPr lvl="1"/>
            <a:r>
              <a:rPr lang="en-GB" b="1" dirty="0"/>
              <a:t>Caveat: </a:t>
            </a:r>
          </a:p>
          <a:p>
            <a:pPr lvl="1"/>
            <a:r>
              <a:rPr lang="en-GB" dirty="0"/>
              <a:t>summer break.</a:t>
            </a:r>
          </a:p>
          <a:p>
            <a:pPr lvl="1"/>
            <a:endParaRPr lang="en-GB" dirty="0"/>
          </a:p>
          <a:p>
            <a:pPr lvl="1"/>
            <a:r>
              <a:rPr lang="en-GB" b="1" dirty="0"/>
              <a:t>Proposal: </a:t>
            </a:r>
          </a:p>
          <a:p>
            <a:pPr marL="742950" lvl="1" indent="-285750">
              <a:buFontTx/>
              <a:buChar char="-"/>
            </a:pPr>
            <a:r>
              <a:rPr lang="en-GB" dirty="0"/>
              <a:t>in continuation of ET SC meetings use Monday 15:00 CEST as the default meeting time until mid-July (e.g. 11.7.2022)</a:t>
            </a:r>
          </a:p>
          <a:p>
            <a:pPr marL="742950" lvl="1" indent="-285750">
              <a:buFontTx/>
              <a:buChar char="-"/>
            </a:pPr>
            <a:r>
              <a:rPr lang="en-GB" dirty="0"/>
              <a:t>Summer break until the end of August (next meeting 5.9.2022)</a:t>
            </a:r>
          </a:p>
          <a:p>
            <a:pPr marL="742950" lvl="1" indent="-285750">
              <a:buFontTx/>
              <a:buChar char="-"/>
            </a:pPr>
            <a:r>
              <a:rPr lang="en-GB" dirty="0"/>
              <a:t>Resume regular meetings and decide on future needs</a:t>
            </a:r>
          </a:p>
          <a:p>
            <a:pPr marL="742950" lvl="1" indent="-285750">
              <a:buFontTx/>
              <a:buChar char="-"/>
            </a:pPr>
            <a:endParaRPr lang="en-GB" dirty="0"/>
          </a:p>
          <a:p>
            <a:pPr lvl="1"/>
            <a:r>
              <a:rPr lang="en-GB" b="1" dirty="0"/>
              <a:t>Difficulty: </a:t>
            </a:r>
          </a:p>
          <a:p>
            <a:pPr lvl="1"/>
            <a:r>
              <a:rPr lang="en-GB" dirty="0"/>
              <a:t>Bylaws foresee our next meeting in 1-2months with the  election of a new CB Chair </a:t>
            </a:r>
          </a:p>
        </p:txBody>
      </p:sp>
    </p:spTree>
    <p:extLst>
      <p:ext uri="{BB962C8B-B14F-4D97-AF65-F5344CB8AC3E}">
        <p14:creationId xmlns:p14="http://schemas.microsoft.com/office/powerpoint/2010/main" val="3074825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DE482C-C35E-497C-B0CD-BC25E710DC68}"/>
              </a:ext>
            </a:extLst>
          </p:cNvPr>
          <p:cNvSpPr>
            <a:spLocks noGrp="1"/>
          </p:cNvSpPr>
          <p:nvPr>
            <p:ph type="title"/>
          </p:nvPr>
        </p:nvSpPr>
        <p:spPr/>
        <p:txBody>
          <a:bodyPr/>
          <a:lstStyle/>
          <a:p>
            <a:r>
              <a:rPr lang="de-DE" dirty="0"/>
              <a:t>Special Guests </a:t>
            </a:r>
            <a:r>
              <a:rPr lang="de-DE" dirty="0" err="1"/>
              <a:t>today</a:t>
            </a:r>
            <a:endParaRPr lang="de-DE" dirty="0"/>
          </a:p>
        </p:txBody>
      </p:sp>
      <p:sp>
        <p:nvSpPr>
          <p:cNvPr id="3" name="Textfeld 2">
            <a:extLst>
              <a:ext uri="{FF2B5EF4-FFF2-40B4-BE49-F238E27FC236}">
                <a16:creationId xmlns:a16="http://schemas.microsoft.com/office/drawing/2014/main" id="{1C2418C2-E8AF-4E5B-A54C-026AF41B6245}"/>
              </a:ext>
            </a:extLst>
          </p:cNvPr>
          <p:cNvSpPr txBox="1"/>
          <p:nvPr/>
        </p:nvSpPr>
        <p:spPr>
          <a:xfrm>
            <a:off x="678426" y="1632155"/>
            <a:ext cx="10572831" cy="3693319"/>
          </a:xfrm>
          <a:prstGeom prst="rect">
            <a:avLst/>
          </a:prstGeom>
          <a:noFill/>
        </p:spPr>
        <p:txBody>
          <a:bodyPr wrap="none" rtlCol="0">
            <a:spAutoFit/>
          </a:bodyPr>
          <a:lstStyle/>
          <a:p>
            <a:r>
              <a:rPr lang="de-DE" b="1" dirty="0"/>
              <a:t>The ET </a:t>
            </a:r>
            <a:r>
              <a:rPr lang="de-DE" b="1" dirty="0" err="1"/>
              <a:t>Directorate</a:t>
            </a:r>
            <a:r>
              <a:rPr lang="de-DE" dirty="0"/>
              <a:t>: </a:t>
            </a:r>
          </a:p>
          <a:p>
            <a:r>
              <a:rPr lang="de-DE" dirty="0"/>
              <a:t>Fernando </a:t>
            </a:r>
            <a:r>
              <a:rPr lang="de-DE" dirty="0" err="1"/>
              <a:t>Ferroni</a:t>
            </a:r>
            <a:r>
              <a:rPr lang="de-DE" dirty="0"/>
              <a:t>, Jo </a:t>
            </a:r>
            <a:r>
              <a:rPr lang="de-DE" dirty="0" err="1"/>
              <a:t>v.d.</a:t>
            </a:r>
            <a:r>
              <a:rPr lang="de-DE" dirty="0"/>
              <a:t> Brand</a:t>
            </a:r>
          </a:p>
          <a:p>
            <a:endParaRPr lang="de-DE" dirty="0"/>
          </a:p>
          <a:p>
            <a:r>
              <a:rPr lang="de-DE" b="1" dirty="0"/>
              <a:t>Other </a:t>
            </a:r>
            <a:r>
              <a:rPr lang="de-DE" b="1" dirty="0" err="1"/>
              <a:t>collaborations</a:t>
            </a:r>
            <a:r>
              <a:rPr lang="de-DE" b="1" dirty="0"/>
              <a:t>:</a:t>
            </a:r>
          </a:p>
          <a:p>
            <a:r>
              <a:rPr lang="en-US" dirty="0">
                <a:latin typeface="Calibri" panose="020F0502020204030204" pitchFamily="34" charset="0"/>
                <a:cs typeface="Calibri" panose="020F0502020204030204" pitchFamily="34" charset="0"/>
              </a:rPr>
              <a:t>D. Shoemaker represents both CE and LIGO.</a:t>
            </a:r>
          </a:p>
          <a:p>
            <a:r>
              <a:rPr lang="de-DE" dirty="0" err="1">
                <a:latin typeface="Calibri" panose="020F0502020204030204" pitchFamily="34" charset="0"/>
                <a:cs typeface="Calibri" panose="020F0502020204030204" pitchFamily="34" charset="0"/>
              </a:rPr>
              <a:t>Jun'ichi</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Yokoyama</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for</a:t>
            </a:r>
            <a:r>
              <a:rPr lang="de-DE" dirty="0">
                <a:latin typeface="Calibri" panose="020F0502020204030204" pitchFamily="34" charset="0"/>
                <a:cs typeface="Calibri" panose="020F0502020204030204" pitchFamily="34" charset="0"/>
              </a:rPr>
              <a:t> KAGRA</a:t>
            </a:r>
          </a:p>
          <a:p>
            <a:r>
              <a:rPr lang="de-DE" dirty="0">
                <a:latin typeface="Calibri" panose="020F0502020204030204" pitchFamily="34" charset="0"/>
                <a:cs typeface="Calibri" panose="020F0502020204030204" pitchFamily="34" charset="0"/>
              </a:rPr>
              <a:t>Giovanni </a:t>
            </a:r>
            <a:r>
              <a:rPr lang="de-DE" dirty="0" err="1">
                <a:latin typeface="Calibri" panose="020F0502020204030204" pitchFamily="34" charset="0"/>
                <a:cs typeface="Calibri" panose="020F0502020204030204" pitchFamily="34" charset="0"/>
              </a:rPr>
              <a:t>Losurdo</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for</a:t>
            </a:r>
            <a:r>
              <a:rPr lang="de-DE" dirty="0">
                <a:latin typeface="Calibri" panose="020F0502020204030204" pitchFamily="34" charset="0"/>
                <a:cs typeface="Calibri" panose="020F0502020204030204" pitchFamily="34" charset="0"/>
              </a:rPr>
              <a:t> </a:t>
            </a:r>
            <a:r>
              <a:rPr lang="de-DE" dirty="0" err="1">
                <a:latin typeface="Calibri" panose="020F0502020204030204" pitchFamily="34" charset="0"/>
                <a:cs typeface="Calibri" panose="020F0502020204030204" pitchFamily="34" charset="0"/>
              </a:rPr>
              <a:t>Virgo</a:t>
            </a:r>
            <a:r>
              <a:rPr lang="de-DE" dirty="0">
                <a:latin typeface="Calibri" panose="020F0502020204030204" pitchFamily="34" charset="0"/>
                <a:cs typeface="Calibri" panose="020F0502020204030204" pitchFamily="34" charset="0"/>
              </a:rPr>
              <a:t>.</a:t>
            </a:r>
          </a:p>
          <a:p>
            <a:endParaRPr lang="de-DE" dirty="0"/>
          </a:p>
          <a:p>
            <a:r>
              <a:rPr lang="de-DE" dirty="0" err="1"/>
              <a:t>Applicants</a:t>
            </a:r>
            <a:r>
              <a:rPr lang="de-DE" dirty="0"/>
              <a:t> </a:t>
            </a:r>
            <a:r>
              <a:rPr lang="de-DE" dirty="0" err="1"/>
              <a:t>for</a:t>
            </a:r>
            <a:r>
              <a:rPr lang="de-DE" dirty="0"/>
              <a:t> RU, </a:t>
            </a:r>
            <a:r>
              <a:rPr lang="de-DE" dirty="0" err="1"/>
              <a:t>which</a:t>
            </a:r>
            <a:r>
              <a:rPr lang="de-DE" dirty="0"/>
              <a:t> </a:t>
            </a:r>
            <a:r>
              <a:rPr lang="de-DE" dirty="0" err="1"/>
              <a:t>could</a:t>
            </a:r>
            <a:r>
              <a:rPr lang="de-DE" dirty="0"/>
              <a:t> not </a:t>
            </a:r>
            <a:r>
              <a:rPr lang="de-DE" dirty="0" err="1"/>
              <a:t>be</a:t>
            </a:r>
            <a:r>
              <a:rPr lang="de-DE" dirty="0"/>
              <a:t> </a:t>
            </a:r>
            <a:r>
              <a:rPr lang="de-DE" dirty="0" err="1"/>
              <a:t>accepted</a:t>
            </a:r>
            <a:r>
              <a:rPr lang="de-DE" dirty="0"/>
              <a:t> </a:t>
            </a:r>
            <a:r>
              <a:rPr lang="de-DE" dirty="0" err="1"/>
              <a:t>yet</a:t>
            </a:r>
            <a:r>
              <a:rPr lang="de-DE" dirty="0"/>
              <a:t>: </a:t>
            </a:r>
          </a:p>
          <a:p>
            <a:pPr marL="285750" indent="-285750">
              <a:buFont typeface="Arial" panose="020B0604020202020204" pitchFamily="34" charset="0"/>
              <a:buChar char="•"/>
            </a:pPr>
            <a:r>
              <a:rPr lang="en-GB" dirty="0">
                <a:highlight>
                  <a:srgbClr val="FFFF00"/>
                </a:highlight>
              </a:rPr>
              <a:t>John Antoniadis</a:t>
            </a:r>
            <a:r>
              <a:rPr lang="en-GB" dirty="0"/>
              <a:t>, Institute of Astrophysics, Greek Foundation for Research and Technology, Heraklion Greece</a:t>
            </a:r>
          </a:p>
          <a:p>
            <a:pPr marL="285750" indent="-285750">
              <a:buFont typeface="Arial" panose="020B0604020202020204" pitchFamily="34" charset="0"/>
              <a:buChar char="•"/>
            </a:pPr>
            <a:r>
              <a:rPr lang="en-GB" dirty="0">
                <a:highlight>
                  <a:srgbClr val="FFFF00"/>
                </a:highlight>
              </a:rPr>
              <a:t>Robert Kovacs</a:t>
            </a:r>
            <a:r>
              <a:rPr lang="en-GB" dirty="0"/>
              <a:t>, Budapest University of Technology and Economics, Budapest, Hungary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554699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199D0-FEB7-4E25-9E5E-243CA8DC8BE7}"/>
              </a:ext>
            </a:extLst>
          </p:cNvPr>
          <p:cNvSpPr>
            <a:spLocks noGrp="1"/>
          </p:cNvSpPr>
          <p:nvPr>
            <p:ph type="title"/>
          </p:nvPr>
        </p:nvSpPr>
        <p:spPr/>
        <p:txBody>
          <a:bodyPr/>
          <a:lstStyle/>
          <a:p>
            <a:r>
              <a:rPr lang="en-US" sz="4000" dirty="0">
                <a:latin typeface="Arial" panose="020B0604020202020204" pitchFamily="34" charset="0"/>
              </a:rPr>
              <a:t>Collaboration Board (CB)</a:t>
            </a:r>
            <a:endParaRPr lang="de-DE" dirty="0"/>
          </a:p>
        </p:txBody>
      </p:sp>
      <p:sp>
        <p:nvSpPr>
          <p:cNvPr id="3" name="Textfeld 2">
            <a:extLst>
              <a:ext uri="{FF2B5EF4-FFF2-40B4-BE49-F238E27FC236}">
                <a16:creationId xmlns:a16="http://schemas.microsoft.com/office/drawing/2014/main" id="{87B44724-819B-401B-B435-F7B0E53CA9E7}"/>
              </a:ext>
            </a:extLst>
          </p:cNvPr>
          <p:cNvSpPr txBox="1"/>
          <p:nvPr/>
        </p:nvSpPr>
        <p:spPr>
          <a:xfrm>
            <a:off x="543575" y="885825"/>
            <a:ext cx="11648425" cy="5909310"/>
          </a:xfrm>
          <a:prstGeom prst="rect">
            <a:avLst/>
          </a:prstGeom>
          <a:noFill/>
        </p:spPr>
        <p:txBody>
          <a:bodyPr wrap="square" rtlCol="0">
            <a:spAutoFit/>
          </a:bodyPr>
          <a:lstStyle/>
          <a:p>
            <a:r>
              <a:rPr lang="en-GB" dirty="0"/>
              <a:t>The ET Collaboration Board is the representative and </a:t>
            </a:r>
            <a:r>
              <a:rPr lang="en-GB" b="1" dirty="0"/>
              <a:t>governing body of the Collaboration</a:t>
            </a:r>
            <a:r>
              <a:rPr lang="en-GB" dirty="0"/>
              <a:t>. Its decisions on</a:t>
            </a:r>
          </a:p>
          <a:p>
            <a:r>
              <a:rPr lang="en-GB" dirty="0"/>
              <a:t>matters of science, policy, and procedure are binding and represent the position of the Collaboration.</a:t>
            </a:r>
          </a:p>
          <a:p>
            <a:r>
              <a:rPr lang="en-GB" dirty="0"/>
              <a:t>The CB:</a:t>
            </a:r>
          </a:p>
          <a:p>
            <a:pPr marL="285750" indent="-285750">
              <a:buFont typeface="Symbol" panose="05050102010706020507" pitchFamily="18" charset="2"/>
              <a:buChar char="-"/>
            </a:pPr>
            <a:r>
              <a:rPr lang="en-GB" dirty="0"/>
              <a:t>… elects the </a:t>
            </a:r>
            <a:r>
              <a:rPr lang="en-GB" b="1" dirty="0"/>
              <a:t>Spokesperson (SP) and the Deputy Spokesperson </a:t>
            </a:r>
            <a:r>
              <a:rPr lang="en-GB" dirty="0"/>
              <a:t>(DSP) for a three-year term.</a:t>
            </a:r>
          </a:p>
          <a:p>
            <a:pPr marL="285750" indent="-285750">
              <a:buFont typeface="Symbol" panose="05050102010706020507" pitchFamily="18" charset="2"/>
              <a:buChar char="-"/>
            </a:pPr>
            <a:r>
              <a:rPr lang="en-GB" dirty="0"/>
              <a:t>… </a:t>
            </a:r>
            <a:r>
              <a:rPr lang="en-GB" b="1" dirty="0"/>
              <a:t>elaborates ET's long-term strategy </a:t>
            </a:r>
            <a:r>
              <a:rPr lang="en-GB" dirty="0"/>
              <a:t>and recommends it to the stakeholders.</a:t>
            </a:r>
          </a:p>
          <a:p>
            <a:pPr marL="285750" indent="-285750">
              <a:buFont typeface="Symbol" panose="05050102010706020507" pitchFamily="18" charset="2"/>
              <a:buChar char="-"/>
            </a:pPr>
            <a:r>
              <a:rPr lang="en-GB" dirty="0"/>
              <a:t>… </a:t>
            </a:r>
            <a:r>
              <a:rPr lang="en-GB" b="1" dirty="0"/>
              <a:t>approves and revises the Collaboration Bylaws</a:t>
            </a:r>
            <a:r>
              <a:rPr lang="en-GB" dirty="0"/>
              <a:t>.</a:t>
            </a:r>
          </a:p>
          <a:p>
            <a:pPr marL="285750" indent="-285750">
              <a:buFont typeface="Symbol" panose="05050102010706020507" pitchFamily="18" charset="2"/>
              <a:buChar char="-"/>
            </a:pPr>
            <a:r>
              <a:rPr lang="en-GB" dirty="0"/>
              <a:t>… defines the </a:t>
            </a:r>
            <a:r>
              <a:rPr lang="en-GB" b="1" dirty="0"/>
              <a:t>membership rules </a:t>
            </a:r>
            <a:r>
              <a:rPr lang="en-GB" dirty="0"/>
              <a:t>for the ET collaboration.</a:t>
            </a:r>
          </a:p>
          <a:p>
            <a:pPr marL="285750" indent="-285750">
              <a:buFont typeface="Symbol" panose="05050102010706020507" pitchFamily="18" charset="2"/>
              <a:buChar char="-"/>
            </a:pPr>
            <a:r>
              <a:rPr lang="en-GB" dirty="0"/>
              <a:t>… defines the </a:t>
            </a:r>
            <a:r>
              <a:rPr lang="en-GB" b="1" dirty="0"/>
              <a:t>publication rules </a:t>
            </a:r>
            <a:r>
              <a:rPr lang="en-GB" dirty="0"/>
              <a:t>for the collaboration.</a:t>
            </a:r>
          </a:p>
          <a:p>
            <a:pPr marL="285750" indent="-285750">
              <a:buFont typeface="Symbol" panose="05050102010706020507" pitchFamily="18" charset="2"/>
              <a:buChar char="-"/>
            </a:pPr>
            <a:r>
              <a:rPr lang="en-GB" dirty="0"/>
              <a:t>… decides on the </a:t>
            </a:r>
            <a:r>
              <a:rPr lang="en-GB" b="1" dirty="0"/>
              <a:t>inclusion of new Research Units </a:t>
            </a:r>
            <a:r>
              <a:rPr lang="en-GB" dirty="0"/>
              <a:t>in the ET collaboration</a:t>
            </a:r>
          </a:p>
          <a:p>
            <a:pPr marL="285750" indent="-285750">
              <a:buFont typeface="Symbol" panose="05050102010706020507" pitchFamily="18" charset="2"/>
              <a:buChar char="-"/>
            </a:pPr>
            <a:r>
              <a:rPr lang="en-GB" dirty="0"/>
              <a:t>… approves the main responsibilities and expenditures suggested by the EB and communicates them to the Council.</a:t>
            </a:r>
          </a:p>
          <a:p>
            <a:pPr marL="285750" indent="-285750">
              <a:buFont typeface="Symbol" panose="05050102010706020507" pitchFamily="18" charset="2"/>
              <a:buChar char="-"/>
            </a:pPr>
            <a:r>
              <a:rPr lang="en-GB" dirty="0"/>
              <a:t>… proposes the </a:t>
            </a:r>
            <a:r>
              <a:rPr lang="en-GB" b="1" dirty="0"/>
              <a:t>relations with other scientific collaborations and projects </a:t>
            </a:r>
            <a:r>
              <a:rPr lang="en-GB" dirty="0"/>
              <a:t>for endorsement by the Project Directorate.</a:t>
            </a:r>
          </a:p>
          <a:p>
            <a:pPr marL="285750" indent="-285750">
              <a:buFont typeface="Symbol" panose="05050102010706020507" pitchFamily="18" charset="2"/>
              <a:buChar char="-"/>
            </a:pPr>
            <a:r>
              <a:rPr lang="en-GB" dirty="0"/>
              <a:t>… has the duty </a:t>
            </a:r>
            <a:r>
              <a:rPr lang="en-GB" b="1" dirty="0"/>
              <a:t>of verifying the actual </a:t>
            </a:r>
            <a:r>
              <a:rPr lang="en-GB" dirty="0"/>
              <a:t>full-research-time equivalent </a:t>
            </a:r>
            <a:r>
              <a:rPr lang="en-GB" b="1" dirty="0"/>
              <a:t>(FRTE) </a:t>
            </a:r>
            <a:r>
              <a:rPr lang="en-GB" dirty="0"/>
              <a:t>…</a:t>
            </a:r>
          </a:p>
          <a:p>
            <a:pPr marL="285750" indent="-285750">
              <a:buFont typeface="Symbol" panose="05050102010706020507" pitchFamily="18" charset="2"/>
              <a:buChar char="-"/>
            </a:pPr>
            <a:r>
              <a:rPr lang="en-GB" dirty="0"/>
              <a:t>… </a:t>
            </a:r>
            <a:r>
              <a:rPr lang="en-GB" b="1" dirty="0"/>
              <a:t>elects its Chair </a:t>
            </a:r>
            <a:r>
              <a:rPr lang="en-GB" dirty="0"/>
              <a:t>for a three-year term by simple majority.</a:t>
            </a:r>
          </a:p>
          <a:p>
            <a:pPr marL="285750" indent="-285750">
              <a:buFont typeface="Symbol" panose="05050102010706020507" pitchFamily="18" charset="2"/>
              <a:buChar char="-"/>
            </a:pPr>
            <a:r>
              <a:rPr lang="en-GB" dirty="0"/>
              <a:t>… </a:t>
            </a:r>
            <a:r>
              <a:rPr lang="en-GB" b="1" dirty="0"/>
              <a:t>approves the members and the structure of the Executive Board </a:t>
            </a:r>
            <a:r>
              <a:rPr lang="en-GB" dirty="0"/>
              <a:t>(EB) proposed by the Spokesperson.</a:t>
            </a:r>
          </a:p>
          <a:p>
            <a:pPr marL="285750" indent="-285750">
              <a:buFont typeface="Symbol" panose="05050102010706020507" pitchFamily="18" charset="2"/>
              <a:buChar char="-"/>
            </a:pPr>
            <a:r>
              <a:rPr lang="en-GB" dirty="0"/>
              <a:t>… </a:t>
            </a:r>
            <a:r>
              <a:rPr lang="en-GB" b="1" dirty="0"/>
              <a:t>elects chairs of the Specific Boards </a:t>
            </a:r>
            <a:r>
              <a:rPr lang="en-GB" dirty="0"/>
              <a:t>and panels by simple majority. These chairs will be ex officio members of the EB.</a:t>
            </a:r>
          </a:p>
          <a:p>
            <a:pPr marL="285750" indent="-285750">
              <a:buFont typeface="Symbol" panose="05050102010706020507" pitchFamily="18" charset="2"/>
              <a:buChar char="-"/>
            </a:pPr>
            <a:r>
              <a:rPr lang="en-GB" b="1" dirty="0"/>
              <a:t>Specific Boards and Committees </a:t>
            </a:r>
            <a:r>
              <a:rPr lang="en-GB" dirty="0"/>
              <a:t>are proposed by the Spokesperson and voted into existence (or termination)</a:t>
            </a:r>
            <a:br>
              <a:rPr lang="en-GB" dirty="0"/>
            </a:br>
            <a:r>
              <a:rPr lang="en-GB" dirty="0"/>
              <a:t>by the CB, in an action that modifies the Bylaws. </a:t>
            </a:r>
          </a:p>
          <a:p>
            <a:pPr marL="285750" indent="-285750">
              <a:buFont typeface="Symbol" panose="05050102010706020507" pitchFamily="18" charset="2"/>
              <a:buChar char="-"/>
            </a:pPr>
            <a:r>
              <a:rPr lang="en-GB" dirty="0"/>
              <a:t>The </a:t>
            </a:r>
            <a:r>
              <a:rPr lang="en-GB" b="1" dirty="0"/>
              <a:t>delegate/s on the CB of each RU </a:t>
            </a:r>
            <a:r>
              <a:rPr lang="en-GB" dirty="0"/>
              <a:t>has/have the responsibility to </a:t>
            </a:r>
            <a:r>
              <a:rPr lang="en-GB" b="1" dirty="0"/>
              <a:t>declare the FRTE </a:t>
            </a:r>
            <a:r>
              <a:rPr lang="en-GB" dirty="0"/>
              <a:t>composition of the RU.</a:t>
            </a:r>
          </a:p>
          <a:p>
            <a:pPr marL="285750" indent="-285750">
              <a:buFont typeface="Symbol" panose="05050102010706020507" pitchFamily="18" charset="2"/>
              <a:buChar char="-"/>
            </a:pPr>
            <a:r>
              <a:rPr lang="en-GB" dirty="0"/>
              <a:t>The Chair coordinates the work of the CB, calls for meetings of the CB that should take place at least two times a year.</a:t>
            </a:r>
          </a:p>
          <a:p>
            <a:r>
              <a:rPr lang="en-GB" dirty="0"/>
              <a:t>In the start-up phase:</a:t>
            </a:r>
          </a:p>
          <a:p>
            <a:pPr marL="285750" indent="-285750">
              <a:buFont typeface="Symbol" panose="05050102010706020507" pitchFamily="18" charset="2"/>
              <a:buChar char="-"/>
            </a:pPr>
            <a:r>
              <a:rPr lang="en-GB" dirty="0"/>
              <a:t>The present chairs of the specific boards keep their role until the end of their mandate</a:t>
            </a:r>
          </a:p>
        </p:txBody>
      </p:sp>
    </p:spTree>
    <p:extLst>
      <p:ext uri="{BB962C8B-B14F-4D97-AF65-F5344CB8AC3E}">
        <p14:creationId xmlns:p14="http://schemas.microsoft.com/office/powerpoint/2010/main" val="1413798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1FC7A5-07E0-40EC-8CF8-FD4A9E61D099}"/>
              </a:ext>
            </a:extLst>
          </p:cNvPr>
          <p:cNvSpPr>
            <a:spLocks noGrp="1"/>
          </p:cNvSpPr>
          <p:nvPr>
            <p:ph type="title"/>
          </p:nvPr>
        </p:nvSpPr>
        <p:spPr/>
        <p:txBody>
          <a:bodyPr/>
          <a:lstStyle/>
          <a:p>
            <a:r>
              <a:rPr lang="de-DE" dirty="0" err="1"/>
              <a:t>Collaboration</a:t>
            </a:r>
            <a:r>
              <a:rPr lang="de-DE" dirty="0"/>
              <a:t> Board </a:t>
            </a:r>
            <a:r>
              <a:rPr lang="de-DE" dirty="0" err="1"/>
              <a:t>Composition</a:t>
            </a:r>
            <a:endParaRPr lang="de-DE" dirty="0"/>
          </a:p>
        </p:txBody>
      </p:sp>
      <p:sp>
        <p:nvSpPr>
          <p:cNvPr id="3" name="Rechteck 2">
            <a:extLst>
              <a:ext uri="{FF2B5EF4-FFF2-40B4-BE49-F238E27FC236}">
                <a16:creationId xmlns:a16="http://schemas.microsoft.com/office/drawing/2014/main" id="{A791FCE5-C1B6-43C8-AC25-184717A9E997}"/>
              </a:ext>
            </a:extLst>
          </p:cNvPr>
          <p:cNvSpPr/>
          <p:nvPr/>
        </p:nvSpPr>
        <p:spPr>
          <a:xfrm>
            <a:off x="543574" y="1243310"/>
            <a:ext cx="9686275" cy="4555093"/>
          </a:xfrm>
          <a:prstGeom prst="rect">
            <a:avLst/>
          </a:prstGeom>
        </p:spPr>
        <p:txBody>
          <a:bodyPr wrap="square">
            <a:spAutoFit/>
          </a:bodyPr>
          <a:lstStyle/>
          <a:p>
            <a:r>
              <a:rPr lang="en-US" dirty="0">
                <a:solidFill>
                  <a:srgbClr val="000000"/>
                </a:solidFill>
                <a:latin typeface="CMR10"/>
              </a:rPr>
              <a:t>Each Research Unit contributing more than 2 FRTE</a:t>
            </a:r>
            <a:r>
              <a:rPr lang="en-US" sz="800" dirty="0">
                <a:solidFill>
                  <a:srgbClr val="0000FF"/>
                </a:solidFill>
                <a:latin typeface="CMR7"/>
              </a:rPr>
              <a:t>  </a:t>
            </a:r>
            <a:r>
              <a:rPr lang="en-US" dirty="0">
                <a:solidFill>
                  <a:srgbClr val="000000"/>
                </a:solidFill>
                <a:latin typeface="CMR10"/>
              </a:rPr>
              <a:t>to the ET Collaboration, is represented in the CB by at least one delegate.</a:t>
            </a:r>
          </a:p>
          <a:p>
            <a:endParaRPr lang="en-US" dirty="0">
              <a:solidFill>
                <a:srgbClr val="000000"/>
              </a:solidFill>
              <a:latin typeface="CMR10"/>
            </a:endParaRPr>
          </a:p>
          <a:p>
            <a:r>
              <a:rPr lang="en-US" sz="2000" b="1" dirty="0">
                <a:solidFill>
                  <a:srgbClr val="000000"/>
                </a:solidFill>
                <a:latin typeface="CMR10"/>
              </a:rPr>
              <a:t>Number of delegates per RU  = </a:t>
            </a:r>
            <a:r>
              <a:rPr lang="en-US" sz="2000" b="1" dirty="0"/>
              <a:t>int(1 + </a:t>
            </a:r>
            <a:r>
              <a:rPr lang="en-US" sz="2000" b="1" dirty="0" err="1"/>
              <a:t>nFRTE</a:t>
            </a:r>
            <a:r>
              <a:rPr lang="en-US" sz="2000" b="1" dirty="0"/>
              <a:t>/m) if </a:t>
            </a:r>
            <a:r>
              <a:rPr lang="en-US" sz="2000" b="1" dirty="0" err="1"/>
              <a:t>nFRTE</a:t>
            </a:r>
            <a:r>
              <a:rPr lang="en-US" sz="2000" b="1" dirty="0"/>
              <a:t> &gt;= 2; m = 5</a:t>
            </a:r>
          </a:p>
          <a:p>
            <a:endParaRPr lang="en-US" dirty="0"/>
          </a:p>
          <a:p>
            <a:r>
              <a:rPr lang="en-US" dirty="0"/>
              <a:t>1 delegate per RU in the first year!</a:t>
            </a:r>
          </a:p>
          <a:p>
            <a:endParaRPr lang="en-US" dirty="0"/>
          </a:p>
          <a:p>
            <a:r>
              <a:rPr lang="en-US" dirty="0"/>
              <a:t>CB may admit (and exclude</a:t>
            </a:r>
            <a:r>
              <a:rPr lang="en-US" b="1" dirty="0"/>
              <a:t>) observers without voting rights from external projects </a:t>
            </a:r>
            <a:r>
              <a:rPr lang="en-US" dirty="0"/>
              <a:t>to the meetings. In this case, the CB should try to agree on reciprocity with the other </a:t>
            </a:r>
            <a:r>
              <a:rPr lang="de-DE" dirty="0" err="1"/>
              <a:t>projects</a:t>
            </a:r>
            <a:r>
              <a:rPr lang="de-DE" dirty="0"/>
              <a:t>.</a:t>
            </a:r>
          </a:p>
          <a:p>
            <a:endParaRPr lang="de-DE" dirty="0"/>
          </a:p>
          <a:p>
            <a:r>
              <a:rPr lang="de-DE" b="1" dirty="0"/>
              <a:t>The Project </a:t>
            </a:r>
            <a:r>
              <a:rPr lang="de-DE" b="1" dirty="0" err="1"/>
              <a:t>Directors</a:t>
            </a:r>
            <a:r>
              <a:rPr lang="de-DE" b="1" dirty="0"/>
              <a:t> </a:t>
            </a:r>
            <a:r>
              <a:rPr lang="de-DE" b="1" dirty="0" err="1"/>
              <a:t>are</a:t>
            </a:r>
            <a:r>
              <a:rPr lang="de-DE" b="1" dirty="0"/>
              <a:t> </a:t>
            </a:r>
            <a:r>
              <a:rPr lang="de-DE" b="1" dirty="0" err="1"/>
              <a:t>invited</a:t>
            </a:r>
            <a:r>
              <a:rPr lang="de-DE" b="1" dirty="0"/>
              <a:t> </a:t>
            </a:r>
            <a:r>
              <a:rPr lang="de-DE" b="1" dirty="0" err="1"/>
              <a:t>to</a:t>
            </a:r>
            <a:r>
              <a:rPr lang="de-DE" b="1" dirty="0"/>
              <a:t> CB </a:t>
            </a:r>
            <a:r>
              <a:rPr lang="de-DE" b="1" dirty="0" err="1"/>
              <a:t>meetings</a:t>
            </a:r>
            <a:r>
              <a:rPr lang="de-DE" b="1" dirty="0"/>
              <a:t> </a:t>
            </a:r>
            <a:r>
              <a:rPr lang="de-DE" b="1" dirty="0" err="1"/>
              <a:t>as</a:t>
            </a:r>
            <a:r>
              <a:rPr lang="de-DE" b="1" dirty="0"/>
              <a:t> </a:t>
            </a:r>
            <a:r>
              <a:rPr lang="de-DE" b="1" dirty="0" err="1"/>
              <a:t>observers</a:t>
            </a:r>
            <a:r>
              <a:rPr lang="de-DE" b="1" dirty="0"/>
              <a:t> (TBC)</a:t>
            </a:r>
            <a:r>
              <a:rPr lang="de-DE" dirty="0"/>
              <a:t> </a:t>
            </a:r>
          </a:p>
          <a:p>
            <a:endParaRPr lang="de-DE" dirty="0"/>
          </a:p>
          <a:p>
            <a:r>
              <a:rPr lang="en-US" b="1" dirty="0"/>
              <a:t>CB members have a responsibility to actively participate in the CB's governance process</a:t>
            </a:r>
            <a:r>
              <a:rPr lang="en-US" dirty="0"/>
              <a:t>, including staying informed of CB business, discussing CB issues with their respective Research Units, representing their RU’s perspective in the CB, and participating in CB decision-making; if this is not possible, a different delegate </a:t>
            </a:r>
            <a:r>
              <a:rPr lang="de-DE" dirty="0" err="1"/>
              <a:t>should</a:t>
            </a:r>
            <a:r>
              <a:rPr lang="de-DE" dirty="0"/>
              <a:t> </a:t>
            </a:r>
            <a:r>
              <a:rPr lang="de-DE" dirty="0" err="1"/>
              <a:t>be</a:t>
            </a:r>
            <a:r>
              <a:rPr lang="de-DE" dirty="0"/>
              <a:t> </a:t>
            </a:r>
            <a:r>
              <a:rPr lang="de-DE" dirty="0" err="1"/>
              <a:t>designated</a:t>
            </a:r>
            <a:r>
              <a:rPr lang="de-DE" dirty="0"/>
              <a:t>.</a:t>
            </a:r>
          </a:p>
        </p:txBody>
      </p:sp>
    </p:spTree>
    <p:extLst>
      <p:ext uri="{BB962C8B-B14F-4D97-AF65-F5344CB8AC3E}">
        <p14:creationId xmlns:p14="http://schemas.microsoft.com/office/powerpoint/2010/main" val="861565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4FB5B-7BBB-442D-8196-E5CF4D9D1BD3}"/>
              </a:ext>
            </a:extLst>
          </p:cNvPr>
          <p:cNvSpPr>
            <a:spLocks noGrp="1"/>
          </p:cNvSpPr>
          <p:nvPr>
            <p:ph type="title"/>
          </p:nvPr>
        </p:nvSpPr>
        <p:spPr/>
        <p:txBody>
          <a:bodyPr/>
          <a:lstStyle/>
          <a:p>
            <a:r>
              <a:rPr lang="de-DE" dirty="0" err="1"/>
              <a:t>Collaboration</a:t>
            </a:r>
            <a:r>
              <a:rPr lang="de-DE" dirty="0"/>
              <a:t> Board </a:t>
            </a:r>
            <a:r>
              <a:rPr lang="de-DE" dirty="0" err="1"/>
              <a:t>Composition</a:t>
            </a:r>
            <a:r>
              <a:rPr lang="de-DE" dirty="0"/>
              <a:t> </a:t>
            </a:r>
            <a:r>
              <a:rPr lang="de-DE" dirty="0" err="1"/>
              <a:t>ctnd</a:t>
            </a:r>
            <a:r>
              <a:rPr lang="de-DE" dirty="0"/>
              <a:t>.</a:t>
            </a:r>
          </a:p>
        </p:txBody>
      </p:sp>
      <p:sp>
        <p:nvSpPr>
          <p:cNvPr id="3" name="Rechteck 2">
            <a:extLst>
              <a:ext uri="{FF2B5EF4-FFF2-40B4-BE49-F238E27FC236}">
                <a16:creationId xmlns:a16="http://schemas.microsoft.com/office/drawing/2014/main" id="{2651BBD8-D1C8-4AB1-A06E-2E186C11F75B}"/>
              </a:ext>
            </a:extLst>
          </p:cNvPr>
          <p:cNvSpPr/>
          <p:nvPr/>
        </p:nvSpPr>
        <p:spPr>
          <a:xfrm>
            <a:off x="543575" y="1198970"/>
            <a:ext cx="3603066" cy="4801314"/>
          </a:xfrm>
          <a:prstGeom prst="rect">
            <a:avLst/>
          </a:prstGeom>
        </p:spPr>
        <p:txBody>
          <a:bodyPr wrap="square">
            <a:spAutoFit/>
          </a:bodyPr>
          <a:lstStyle/>
          <a:p>
            <a:pPr lvl="0">
              <a:defRPr/>
            </a:pPr>
            <a:r>
              <a:rPr lang="en-US" b="1" dirty="0">
                <a:solidFill>
                  <a:srgbClr val="5B9BD5"/>
                </a:solidFill>
                <a:latin typeface="CMBX10"/>
              </a:rPr>
              <a:t>Proxies: </a:t>
            </a:r>
            <a:r>
              <a:rPr lang="en-US" dirty="0">
                <a:solidFill>
                  <a:srgbClr val="5B9BD5"/>
                </a:solidFill>
                <a:latin typeface="CMR10"/>
              </a:rPr>
              <a:t>If a member of the Collaboration Board is unable to attend an important meeting, he/she may send a proxy to attend in his/her place. This possibility is limited to exceptional cases and requires the consent of </a:t>
            </a:r>
            <a:r>
              <a:rPr lang="de-DE" dirty="0" err="1">
                <a:solidFill>
                  <a:srgbClr val="5B9BD5"/>
                </a:solidFill>
                <a:latin typeface="CMR10"/>
              </a:rPr>
              <a:t>the</a:t>
            </a:r>
            <a:r>
              <a:rPr lang="de-DE" dirty="0">
                <a:solidFill>
                  <a:srgbClr val="5B9BD5"/>
                </a:solidFill>
                <a:latin typeface="CMR10"/>
              </a:rPr>
              <a:t> CB </a:t>
            </a:r>
            <a:r>
              <a:rPr lang="de-DE" dirty="0" err="1">
                <a:solidFill>
                  <a:srgbClr val="5B9BD5"/>
                </a:solidFill>
                <a:latin typeface="CMR10"/>
              </a:rPr>
              <a:t>chair</a:t>
            </a:r>
            <a:r>
              <a:rPr lang="de-DE" dirty="0">
                <a:solidFill>
                  <a:srgbClr val="5B9BD5"/>
                </a:solidFill>
                <a:latin typeface="CMR10"/>
              </a:rPr>
              <a:t>.</a:t>
            </a:r>
          </a:p>
          <a:p>
            <a:pPr lvl="0">
              <a:defRPr/>
            </a:pPr>
            <a:endParaRPr lang="de-DE" dirty="0">
              <a:solidFill>
                <a:srgbClr val="5B9BD5"/>
              </a:solidFill>
              <a:latin typeface="CMR10"/>
            </a:endParaRPr>
          </a:p>
          <a:p>
            <a:pPr>
              <a:defRPr/>
            </a:pPr>
            <a:r>
              <a:rPr lang="en-GB" dirty="0"/>
              <a:t>In some cases due to a misunderstanding in the creation of the mailing list, submitters instead of RU leaders have been invited to this meeting. I’d like to ask you to accept them as proxies for the RU leaders for this meeting. </a:t>
            </a:r>
          </a:p>
          <a:p>
            <a:pPr lvl="0">
              <a:defRPr/>
            </a:pPr>
            <a:endParaRPr lang="de-DE" dirty="0">
              <a:solidFill>
                <a:srgbClr val="5B9BD5"/>
              </a:solidFill>
              <a:latin typeface="CMR10"/>
            </a:endParaRPr>
          </a:p>
          <a:p>
            <a:pPr lvl="0">
              <a:defRPr/>
            </a:pPr>
            <a:endParaRPr lang="de-DE" dirty="0">
              <a:solidFill>
                <a:srgbClr val="5B9BD5"/>
              </a:solidFill>
              <a:latin typeface="CMR10"/>
            </a:endParaRPr>
          </a:p>
        </p:txBody>
      </p:sp>
      <p:grpSp>
        <p:nvGrpSpPr>
          <p:cNvPr id="4" name="Gruppieren 3">
            <a:extLst>
              <a:ext uri="{FF2B5EF4-FFF2-40B4-BE49-F238E27FC236}">
                <a16:creationId xmlns:a16="http://schemas.microsoft.com/office/drawing/2014/main" id="{160757F2-6838-4DFA-BF36-69019438247F}"/>
              </a:ext>
            </a:extLst>
          </p:cNvPr>
          <p:cNvGrpSpPr/>
          <p:nvPr/>
        </p:nvGrpSpPr>
        <p:grpSpPr>
          <a:xfrm>
            <a:off x="4390501" y="958484"/>
            <a:ext cx="7621080" cy="5756550"/>
            <a:chOff x="189420" y="961750"/>
            <a:chExt cx="6182227" cy="4913416"/>
          </a:xfrm>
        </p:grpSpPr>
        <p:sp>
          <p:nvSpPr>
            <p:cNvPr id="5" name="Figura a mano libera: forma 47">
              <a:extLst>
                <a:ext uri="{FF2B5EF4-FFF2-40B4-BE49-F238E27FC236}">
                  <a16:creationId xmlns:a16="http://schemas.microsoft.com/office/drawing/2014/main" id="{C91D30D1-14B8-4776-B3B5-08C1593C62A8}"/>
                </a:ext>
              </a:extLst>
            </p:cNvPr>
            <p:cNvSpPr/>
            <p:nvPr/>
          </p:nvSpPr>
          <p:spPr>
            <a:xfrm>
              <a:off x="189420" y="982834"/>
              <a:ext cx="6182227" cy="4892332"/>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CE181E">
                <a:alpha val="16000"/>
              </a:srgbClr>
            </a:solidFill>
            <a:ln w="19080">
              <a:solidFill>
                <a:schemeClr val="accent1">
                  <a:shade val="50000"/>
                </a:schemeClr>
              </a:solidFill>
              <a:prstDash val="sysDash"/>
              <a:headEnd type="arrow"/>
              <a:tailEnd type="arrow"/>
            </a:ln>
          </p:spPr>
          <p:txBody>
            <a:bodyPr wrap="none" lIns="99360" tIns="54360" rIns="99360" bIns="5436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Liberation Sans" pitchFamily="18"/>
                <a:ea typeface="WenQuanYi Micro Hei" pitchFamily="2"/>
                <a:cs typeface="FreeSans" pitchFamily="2"/>
              </a:endParaRPr>
            </a:p>
          </p:txBody>
        </p:sp>
        <p:sp>
          <p:nvSpPr>
            <p:cNvPr id="6" name="Rettangolo con angoli arrotondati 2">
              <a:extLst>
                <a:ext uri="{FF2B5EF4-FFF2-40B4-BE49-F238E27FC236}">
                  <a16:creationId xmlns:a16="http://schemas.microsoft.com/office/drawing/2014/main" id="{BF148B8D-AE71-4816-ACEA-1C78B02093CA}"/>
                </a:ext>
              </a:extLst>
            </p:cNvPr>
            <p:cNvSpPr/>
            <p:nvPr/>
          </p:nvSpPr>
          <p:spPr>
            <a:xfrm>
              <a:off x="3998186" y="1484185"/>
              <a:ext cx="1944679" cy="77096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CB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Calibri" panose="020F0502020204030204"/>
                  <a:ea typeface="+mn-ea"/>
                  <a:cs typeface="+mn-cs"/>
                </a:rPr>
                <a:t>Collaboration Board </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ttangolo con angoli arrotondati 49">
              <a:extLst>
                <a:ext uri="{FF2B5EF4-FFF2-40B4-BE49-F238E27FC236}">
                  <a16:creationId xmlns:a16="http://schemas.microsoft.com/office/drawing/2014/main" id="{15B14CA0-6EFC-4CBC-BB71-1A53113FCD4B}"/>
                </a:ext>
              </a:extLst>
            </p:cNvPr>
            <p:cNvSpPr/>
            <p:nvPr/>
          </p:nvSpPr>
          <p:spPr>
            <a:xfrm>
              <a:off x="984281" y="1521930"/>
              <a:ext cx="1599584" cy="770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EB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Calibri" panose="020F0502020204030204"/>
                  <a:ea typeface="+mn-ea"/>
                  <a:cs typeface="+mn-cs"/>
                </a:rPr>
                <a:t>Executive Board</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ttangolo con angoli arrotondati 53">
              <a:extLst>
                <a:ext uri="{FF2B5EF4-FFF2-40B4-BE49-F238E27FC236}">
                  <a16:creationId xmlns:a16="http://schemas.microsoft.com/office/drawing/2014/main" id="{F85906CA-7600-4B5A-9B37-47D977A3E5BF}"/>
                </a:ext>
              </a:extLst>
            </p:cNvPr>
            <p:cNvSpPr/>
            <p:nvPr/>
          </p:nvSpPr>
          <p:spPr>
            <a:xfrm>
              <a:off x="343095" y="2717268"/>
              <a:ext cx="1706992" cy="77096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Calibri" panose="020F0502020204030204"/>
                  <a:ea typeface="+mn-ea"/>
                  <a:cs typeface="+mn-cs"/>
                </a:rPr>
                <a:t>SSB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Calibri" panose="020F0502020204030204"/>
                  <a:ea typeface="+mn-ea"/>
                  <a:cs typeface="+mn-cs"/>
                </a:rPr>
                <a:t>Services and Standards Board</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igura a mano libera: forma 54">
              <a:extLst>
                <a:ext uri="{FF2B5EF4-FFF2-40B4-BE49-F238E27FC236}">
                  <a16:creationId xmlns:a16="http://schemas.microsoft.com/office/drawing/2014/main" id="{717F5598-6C42-49E5-A534-1DB62AEB9974}"/>
                </a:ext>
              </a:extLst>
            </p:cNvPr>
            <p:cNvSpPr/>
            <p:nvPr/>
          </p:nvSpPr>
          <p:spPr>
            <a:xfrm>
              <a:off x="252252" y="4029642"/>
              <a:ext cx="6051803" cy="175877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5B9BD5">
                <a:alpha val="42000"/>
              </a:srgbClr>
            </a:solidFill>
            <a:ln w="19080">
              <a:noFill/>
              <a:prstDash val="solid"/>
              <a:headEnd type="arrow"/>
              <a:tailEnd type="arrow"/>
            </a:ln>
          </p:spPr>
          <p:txBody>
            <a:bodyPr wrap="none" lIns="99360" tIns="54360" rIns="99360" bIns="54360" anchor="ctr" anchorCtr="0" compatLnSpc="0">
              <a:no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Liberation Sans" pitchFamily="18"/>
                <a:ea typeface="WenQuanYi Micro Hei" pitchFamily="2"/>
                <a:cs typeface="FreeSans" pitchFamily="2"/>
              </a:endParaRPr>
            </a:p>
          </p:txBody>
        </p:sp>
        <p:sp>
          <p:nvSpPr>
            <p:cNvPr id="10" name="CasellaDiTesto 15">
              <a:extLst>
                <a:ext uri="{FF2B5EF4-FFF2-40B4-BE49-F238E27FC236}">
                  <a16:creationId xmlns:a16="http://schemas.microsoft.com/office/drawing/2014/main" id="{E8BC608E-A215-47EF-A352-39A28EA33CE5}"/>
                </a:ext>
              </a:extLst>
            </p:cNvPr>
            <p:cNvSpPr txBox="1"/>
            <p:nvPr/>
          </p:nvSpPr>
          <p:spPr>
            <a:xfrm>
              <a:off x="2206466" y="961750"/>
              <a:ext cx="2421526" cy="4991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3200" b="1" i="0" u="none" strike="noStrike" kern="1200" cap="none" spc="0" normalizeH="0" baseline="0" noProof="0" dirty="0">
                  <a:ln>
                    <a:noFill/>
                  </a:ln>
                  <a:solidFill>
                    <a:prstClr val="black"/>
                  </a:solidFill>
                  <a:effectLst/>
                  <a:uLnTx/>
                  <a:uFillTx/>
                  <a:latin typeface="Calibri" panose="020F0502020204030204"/>
                  <a:ea typeface="+mn-ea"/>
                  <a:cs typeface="+mn-cs"/>
                </a:rPr>
                <a:t>ET Collaboration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ttangolo con angoli arrotondati 55">
              <a:extLst>
                <a:ext uri="{FF2B5EF4-FFF2-40B4-BE49-F238E27FC236}">
                  <a16:creationId xmlns:a16="http://schemas.microsoft.com/office/drawing/2014/main" id="{41C1D723-307F-4D7F-8AAA-E227D34105A2}"/>
                </a:ext>
              </a:extLst>
            </p:cNvPr>
            <p:cNvSpPr/>
            <p:nvPr/>
          </p:nvSpPr>
          <p:spPr>
            <a:xfrm>
              <a:off x="1820966" y="4384425"/>
              <a:ext cx="1407600" cy="132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EIB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Electronics/</a:t>
              </a:r>
              <a:b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it-IT" sz="1600" b="0" i="0" u="none" strike="noStrike" kern="1200" cap="none" spc="0" normalizeH="0" baseline="0" noProof="0" dirty="0" err="1">
                  <a:ln>
                    <a:noFill/>
                  </a:ln>
                  <a:solidFill>
                    <a:prstClr val="white"/>
                  </a:solidFill>
                  <a:effectLst/>
                  <a:uLnTx/>
                  <a:uFillTx/>
                  <a:latin typeface="Calibri" panose="020F0502020204030204"/>
                  <a:ea typeface="+mn-ea"/>
                  <a:cs typeface="+mn-cs"/>
                </a:rPr>
                <a:t>Computational</a:t>
              </a: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it-IT" sz="1600" b="0" i="0" u="none" strike="noStrike" kern="1200" cap="none" spc="0" normalizeH="0" baseline="0" noProof="0" dirty="0" err="1">
                  <a:ln>
                    <a:noFill/>
                  </a:ln>
                  <a:solidFill>
                    <a:prstClr val="white"/>
                  </a:solidFill>
                  <a:effectLst/>
                  <a:uLnTx/>
                  <a:uFillTx/>
                  <a:latin typeface="Calibri" panose="020F0502020204030204"/>
                  <a:ea typeface="+mn-ea"/>
                  <a:cs typeface="+mn-cs"/>
                </a:rPr>
                <a:t>Infrastructure</a:t>
              </a: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  Board</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ttangolo con angoli arrotondati 57">
              <a:extLst>
                <a:ext uri="{FF2B5EF4-FFF2-40B4-BE49-F238E27FC236}">
                  <a16:creationId xmlns:a16="http://schemas.microsoft.com/office/drawing/2014/main" id="{1C9656F6-0107-405E-A1EA-431929B51010}"/>
                </a:ext>
              </a:extLst>
            </p:cNvPr>
            <p:cNvSpPr/>
            <p:nvPr/>
          </p:nvSpPr>
          <p:spPr>
            <a:xfrm>
              <a:off x="3295207" y="4378580"/>
              <a:ext cx="1407600" cy="132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OSB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white"/>
                  </a:solidFill>
                  <a:effectLst/>
                  <a:uLnTx/>
                  <a:uFillTx/>
                  <a:latin typeface="Calibri" panose="020F0502020204030204"/>
                  <a:ea typeface="+mn-ea"/>
                  <a:cs typeface="+mn-cs"/>
                </a:rPr>
                <a:t>Observational</a:t>
              </a: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 Science Board</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ttangolo con angoli arrotondati 58">
              <a:extLst>
                <a:ext uri="{FF2B5EF4-FFF2-40B4-BE49-F238E27FC236}">
                  <a16:creationId xmlns:a16="http://schemas.microsoft.com/office/drawing/2014/main" id="{9D9EABE5-0ED2-45DA-A687-784880E8071C}"/>
                </a:ext>
              </a:extLst>
            </p:cNvPr>
            <p:cNvSpPr/>
            <p:nvPr/>
          </p:nvSpPr>
          <p:spPr>
            <a:xfrm>
              <a:off x="4769449" y="4378580"/>
              <a:ext cx="1405808" cy="132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SCB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Site </a:t>
              </a:r>
              <a:r>
                <a:rPr kumimoji="0" lang="it-IT" sz="1600" b="0" i="0" u="none" strike="noStrike" kern="1200" cap="none" spc="0" normalizeH="0" baseline="0" noProof="0" dirty="0" err="1">
                  <a:ln>
                    <a:noFill/>
                  </a:ln>
                  <a:solidFill>
                    <a:prstClr val="white"/>
                  </a:solidFill>
                  <a:effectLst/>
                  <a:uLnTx/>
                  <a:uFillTx/>
                  <a:latin typeface="Calibri" panose="020F0502020204030204"/>
                  <a:ea typeface="+mn-ea"/>
                  <a:cs typeface="+mn-cs"/>
                </a:rPr>
                <a:t>Characterisation</a:t>
              </a: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 Board</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ttangolo con angoli arrotondati 59">
              <a:extLst>
                <a:ext uri="{FF2B5EF4-FFF2-40B4-BE49-F238E27FC236}">
                  <a16:creationId xmlns:a16="http://schemas.microsoft.com/office/drawing/2014/main" id="{E54A838C-F816-46CD-9483-64C182DAD7F5}"/>
                </a:ext>
              </a:extLst>
            </p:cNvPr>
            <p:cNvSpPr/>
            <p:nvPr/>
          </p:nvSpPr>
          <p:spPr>
            <a:xfrm>
              <a:off x="4621518" y="2749788"/>
              <a:ext cx="1321960" cy="770965"/>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SF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a:ln>
                    <a:noFill/>
                  </a:ln>
                  <a:solidFill>
                    <a:prstClr val="white"/>
                  </a:solidFill>
                  <a:effectLst/>
                  <a:uLnTx/>
                  <a:uFillTx/>
                  <a:latin typeface="Calibri" panose="020F0502020204030204"/>
                  <a:ea typeface="+mn-ea"/>
                  <a:cs typeface="+mn-cs"/>
                </a:rPr>
                <a:t>Science Forum</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Connettore 2 38">
              <a:extLst>
                <a:ext uri="{FF2B5EF4-FFF2-40B4-BE49-F238E27FC236}">
                  <a16:creationId xmlns:a16="http://schemas.microsoft.com/office/drawing/2014/main" id="{5DC53AD4-AC97-4C67-88BE-C22E6FC87871}"/>
                </a:ext>
              </a:extLst>
            </p:cNvPr>
            <p:cNvCxnSpPr/>
            <p:nvPr/>
          </p:nvCxnSpPr>
          <p:spPr>
            <a:xfrm flipH="1">
              <a:off x="2709458" y="1814311"/>
              <a:ext cx="108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60">
              <a:extLst>
                <a:ext uri="{FF2B5EF4-FFF2-40B4-BE49-F238E27FC236}">
                  <a16:creationId xmlns:a16="http://schemas.microsoft.com/office/drawing/2014/main" id="{15486362-F6E3-4E67-B036-F621D90DD3B1}"/>
                </a:ext>
              </a:extLst>
            </p:cNvPr>
            <p:cNvCxnSpPr>
              <a:cxnSpLocks/>
            </p:cNvCxnSpPr>
            <p:nvPr/>
          </p:nvCxnSpPr>
          <p:spPr>
            <a:xfrm>
              <a:off x="2781685" y="1988545"/>
              <a:ext cx="1080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CasellaDiTesto 39">
              <a:extLst>
                <a:ext uri="{FF2B5EF4-FFF2-40B4-BE49-F238E27FC236}">
                  <a16:creationId xmlns:a16="http://schemas.microsoft.com/office/drawing/2014/main" id="{86345958-D9C4-42B2-9893-CF206796F925}"/>
                </a:ext>
              </a:extLst>
            </p:cNvPr>
            <p:cNvSpPr txBox="1"/>
            <p:nvPr/>
          </p:nvSpPr>
          <p:spPr>
            <a:xfrm>
              <a:off x="2779709" y="1472344"/>
              <a:ext cx="952122" cy="36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Policy </a:t>
              </a: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mn-cs"/>
                </a:rPr>
                <a:t>proposals</a:t>
              </a: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monitoring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asellaDiTesto 61">
              <a:extLst>
                <a:ext uri="{FF2B5EF4-FFF2-40B4-BE49-F238E27FC236}">
                  <a16:creationId xmlns:a16="http://schemas.microsoft.com/office/drawing/2014/main" id="{7898115F-0AE5-4BC3-8910-5565AC510C65}"/>
                </a:ext>
              </a:extLst>
            </p:cNvPr>
            <p:cNvSpPr txBox="1"/>
            <p:nvPr/>
          </p:nvSpPr>
          <p:spPr>
            <a:xfrm>
              <a:off x="2931866" y="1996904"/>
              <a:ext cx="726681" cy="223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mn-cs"/>
                </a:rPr>
                <a:t>Informing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 name="Connettore 2 62">
              <a:extLst>
                <a:ext uri="{FF2B5EF4-FFF2-40B4-BE49-F238E27FC236}">
                  <a16:creationId xmlns:a16="http://schemas.microsoft.com/office/drawing/2014/main" id="{D89AF714-138E-46DC-A5EB-712BC9298774}"/>
                </a:ext>
              </a:extLst>
            </p:cNvPr>
            <p:cNvCxnSpPr>
              <a:cxnSpLocks/>
            </p:cNvCxnSpPr>
            <p:nvPr/>
          </p:nvCxnSpPr>
          <p:spPr>
            <a:xfrm>
              <a:off x="1504425" y="2279836"/>
              <a:ext cx="0" cy="4549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CasellaDiTesto 64">
              <a:extLst>
                <a:ext uri="{FF2B5EF4-FFF2-40B4-BE49-F238E27FC236}">
                  <a16:creationId xmlns:a16="http://schemas.microsoft.com/office/drawing/2014/main" id="{50AB8402-FF1A-4113-9441-01D5FB6BA2C5}"/>
                </a:ext>
              </a:extLst>
            </p:cNvPr>
            <p:cNvSpPr txBox="1"/>
            <p:nvPr/>
          </p:nvSpPr>
          <p:spPr>
            <a:xfrm>
              <a:off x="908684" y="2353532"/>
              <a:ext cx="726681" cy="223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mn-cs"/>
                </a:rPr>
                <a:t>managing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asellaDiTesto 65">
              <a:extLst>
                <a:ext uri="{FF2B5EF4-FFF2-40B4-BE49-F238E27FC236}">
                  <a16:creationId xmlns:a16="http://schemas.microsoft.com/office/drawing/2014/main" id="{763147EE-86F5-4A7C-A792-2AD5BF7B568B}"/>
                </a:ext>
              </a:extLst>
            </p:cNvPr>
            <p:cNvSpPr txBox="1"/>
            <p:nvPr/>
          </p:nvSpPr>
          <p:spPr>
            <a:xfrm>
              <a:off x="2554987" y="4002092"/>
              <a:ext cx="1676889" cy="39404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Specific</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Boards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2" name="Connettore 2 66">
              <a:extLst>
                <a:ext uri="{FF2B5EF4-FFF2-40B4-BE49-F238E27FC236}">
                  <a16:creationId xmlns:a16="http://schemas.microsoft.com/office/drawing/2014/main" id="{EB0F390E-8714-4D0E-8542-514393BAB65E}"/>
                </a:ext>
              </a:extLst>
            </p:cNvPr>
            <p:cNvCxnSpPr>
              <a:cxnSpLocks/>
            </p:cNvCxnSpPr>
            <p:nvPr/>
          </p:nvCxnSpPr>
          <p:spPr>
            <a:xfrm>
              <a:off x="1236231" y="3517729"/>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CasellaDiTesto 69">
              <a:extLst>
                <a:ext uri="{FF2B5EF4-FFF2-40B4-BE49-F238E27FC236}">
                  <a16:creationId xmlns:a16="http://schemas.microsoft.com/office/drawing/2014/main" id="{E757CCD9-32C9-4EB4-A324-D4FDC791512F}"/>
                </a:ext>
              </a:extLst>
            </p:cNvPr>
            <p:cNvSpPr txBox="1"/>
            <p:nvPr/>
          </p:nvSpPr>
          <p:spPr>
            <a:xfrm>
              <a:off x="1258014" y="3541109"/>
              <a:ext cx="726681" cy="36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mn-cs"/>
                </a:rPr>
                <a:t>Providing</a:t>
              </a: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 services</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4" name="Connettore 2 70">
              <a:extLst>
                <a:ext uri="{FF2B5EF4-FFF2-40B4-BE49-F238E27FC236}">
                  <a16:creationId xmlns:a16="http://schemas.microsoft.com/office/drawing/2014/main" id="{B2B21D3D-F10A-4196-BD6B-A802795FC5F0}"/>
                </a:ext>
              </a:extLst>
            </p:cNvPr>
            <p:cNvCxnSpPr>
              <a:cxnSpLocks/>
            </p:cNvCxnSpPr>
            <p:nvPr/>
          </p:nvCxnSpPr>
          <p:spPr>
            <a:xfrm>
              <a:off x="5077582" y="2356316"/>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CasellaDiTesto 71">
              <a:extLst>
                <a:ext uri="{FF2B5EF4-FFF2-40B4-BE49-F238E27FC236}">
                  <a16:creationId xmlns:a16="http://schemas.microsoft.com/office/drawing/2014/main" id="{FEB9CA85-C324-413A-90AB-1C258B7F9C9D}"/>
                </a:ext>
              </a:extLst>
            </p:cNvPr>
            <p:cNvSpPr txBox="1"/>
            <p:nvPr/>
          </p:nvSpPr>
          <p:spPr>
            <a:xfrm>
              <a:off x="4324326" y="2404749"/>
              <a:ext cx="726681" cy="223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mn-cs"/>
                </a:rPr>
                <a:t>managing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6" name="Connettore 2 72">
              <a:extLst>
                <a:ext uri="{FF2B5EF4-FFF2-40B4-BE49-F238E27FC236}">
                  <a16:creationId xmlns:a16="http://schemas.microsoft.com/office/drawing/2014/main" id="{E0E9927C-F72A-443B-A087-1318C96F9C6B}"/>
                </a:ext>
              </a:extLst>
            </p:cNvPr>
            <p:cNvCxnSpPr>
              <a:cxnSpLocks/>
            </p:cNvCxnSpPr>
            <p:nvPr/>
          </p:nvCxnSpPr>
          <p:spPr>
            <a:xfrm flipV="1">
              <a:off x="5282233" y="2312208"/>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CasellaDiTesto 73">
              <a:extLst>
                <a:ext uri="{FF2B5EF4-FFF2-40B4-BE49-F238E27FC236}">
                  <a16:creationId xmlns:a16="http://schemas.microsoft.com/office/drawing/2014/main" id="{924C2A4C-ACDD-407F-9B49-73EC330A14E6}"/>
                </a:ext>
              </a:extLst>
            </p:cNvPr>
            <p:cNvSpPr txBox="1"/>
            <p:nvPr/>
          </p:nvSpPr>
          <p:spPr>
            <a:xfrm>
              <a:off x="5361274" y="2402143"/>
              <a:ext cx="726681" cy="223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reporting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8" name="Connettore 2 74">
              <a:extLst>
                <a:ext uri="{FF2B5EF4-FFF2-40B4-BE49-F238E27FC236}">
                  <a16:creationId xmlns:a16="http://schemas.microsoft.com/office/drawing/2014/main" id="{6962C52B-859B-49C4-B333-D50226F772A8}"/>
                </a:ext>
              </a:extLst>
            </p:cNvPr>
            <p:cNvCxnSpPr>
              <a:cxnSpLocks/>
            </p:cNvCxnSpPr>
            <p:nvPr/>
          </p:nvCxnSpPr>
          <p:spPr>
            <a:xfrm>
              <a:off x="2188971" y="2419550"/>
              <a:ext cx="0" cy="15216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ttore 2 75">
              <a:extLst>
                <a:ext uri="{FF2B5EF4-FFF2-40B4-BE49-F238E27FC236}">
                  <a16:creationId xmlns:a16="http://schemas.microsoft.com/office/drawing/2014/main" id="{A6D428F0-9D9C-4D22-876C-69045197F980}"/>
                </a:ext>
              </a:extLst>
            </p:cNvPr>
            <p:cNvCxnSpPr>
              <a:cxnSpLocks/>
            </p:cNvCxnSpPr>
            <p:nvPr/>
          </p:nvCxnSpPr>
          <p:spPr>
            <a:xfrm flipV="1">
              <a:off x="2477893" y="2419550"/>
              <a:ext cx="0" cy="14708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CasellaDiTesto 78">
              <a:extLst>
                <a:ext uri="{FF2B5EF4-FFF2-40B4-BE49-F238E27FC236}">
                  <a16:creationId xmlns:a16="http://schemas.microsoft.com/office/drawing/2014/main" id="{54ADE517-D69B-4AC7-89D0-B932409CD3E6}"/>
                </a:ext>
              </a:extLst>
            </p:cNvPr>
            <p:cNvSpPr txBox="1"/>
            <p:nvPr/>
          </p:nvSpPr>
          <p:spPr>
            <a:xfrm rot="5400000">
              <a:off x="1930957" y="3102807"/>
              <a:ext cx="726681" cy="212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mn-cs"/>
                </a:rPr>
                <a:t>managing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CasellaDiTesto 79">
              <a:extLst>
                <a:ext uri="{FF2B5EF4-FFF2-40B4-BE49-F238E27FC236}">
                  <a16:creationId xmlns:a16="http://schemas.microsoft.com/office/drawing/2014/main" id="{17BBF01C-518A-4558-B8CE-E204AE32CF65}"/>
                </a:ext>
              </a:extLst>
            </p:cNvPr>
            <p:cNvSpPr txBox="1"/>
            <p:nvPr/>
          </p:nvSpPr>
          <p:spPr>
            <a:xfrm rot="5400000">
              <a:off x="2258343" y="3089222"/>
              <a:ext cx="726681" cy="212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reporting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2" name="Connettore 2 80">
              <a:extLst>
                <a:ext uri="{FF2B5EF4-FFF2-40B4-BE49-F238E27FC236}">
                  <a16:creationId xmlns:a16="http://schemas.microsoft.com/office/drawing/2014/main" id="{07D3EFC9-D00C-4CF0-A249-B84B47BEE243}"/>
                </a:ext>
              </a:extLst>
            </p:cNvPr>
            <p:cNvCxnSpPr>
              <a:cxnSpLocks/>
            </p:cNvCxnSpPr>
            <p:nvPr/>
          </p:nvCxnSpPr>
          <p:spPr>
            <a:xfrm flipV="1">
              <a:off x="5335358" y="3567109"/>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ttore 2 81">
              <a:extLst>
                <a:ext uri="{FF2B5EF4-FFF2-40B4-BE49-F238E27FC236}">
                  <a16:creationId xmlns:a16="http://schemas.microsoft.com/office/drawing/2014/main" id="{C80B36AB-7823-4D2A-8A09-5CF7F190980C}"/>
                </a:ext>
              </a:extLst>
            </p:cNvPr>
            <p:cNvCxnSpPr>
              <a:cxnSpLocks/>
            </p:cNvCxnSpPr>
            <p:nvPr/>
          </p:nvCxnSpPr>
          <p:spPr>
            <a:xfrm>
              <a:off x="5130707" y="3574638"/>
              <a:ext cx="0" cy="3726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CasellaDiTesto 82">
              <a:extLst>
                <a:ext uri="{FF2B5EF4-FFF2-40B4-BE49-F238E27FC236}">
                  <a16:creationId xmlns:a16="http://schemas.microsoft.com/office/drawing/2014/main" id="{0165EB78-15CD-42C1-92B6-95DAC9CC0064}"/>
                </a:ext>
              </a:extLst>
            </p:cNvPr>
            <p:cNvSpPr txBox="1"/>
            <p:nvPr/>
          </p:nvSpPr>
          <p:spPr>
            <a:xfrm>
              <a:off x="5359143" y="3618192"/>
              <a:ext cx="960882" cy="223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mn-cs"/>
                </a:rPr>
                <a:t>supervisioning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CasellaDiTesto 83">
              <a:extLst>
                <a:ext uri="{FF2B5EF4-FFF2-40B4-BE49-F238E27FC236}">
                  <a16:creationId xmlns:a16="http://schemas.microsoft.com/office/drawing/2014/main" id="{90BFF5AA-BA5F-4EF9-8DD5-0321A4CDE4F5}"/>
                </a:ext>
              </a:extLst>
            </p:cNvPr>
            <p:cNvSpPr txBox="1"/>
            <p:nvPr/>
          </p:nvSpPr>
          <p:spPr>
            <a:xfrm>
              <a:off x="4283309" y="3630226"/>
              <a:ext cx="960882" cy="2232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err="1">
                  <a:ln>
                    <a:noFill/>
                  </a:ln>
                  <a:solidFill>
                    <a:prstClr val="black"/>
                  </a:solidFill>
                  <a:effectLst/>
                  <a:uLnTx/>
                  <a:uFillTx/>
                  <a:latin typeface="Calibri" panose="020F0502020204030204"/>
                  <a:ea typeface="+mn-ea"/>
                  <a:cs typeface="+mn-cs"/>
                </a:rPr>
                <a:t>participating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ettangolo con angoli arrotondati 107">
              <a:extLst>
                <a:ext uri="{FF2B5EF4-FFF2-40B4-BE49-F238E27FC236}">
                  <a16:creationId xmlns:a16="http://schemas.microsoft.com/office/drawing/2014/main" id="{DE524865-F60A-4A2F-A0DB-09DCF15641E8}"/>
                </a:ext>
              </a:extLst>
            </p:cNvPr>
            <p:cNvSpPr/>
            <p:nvPr/>
          </p:nvSpPr>
          <p:spPr>
            <a:xfrm>
              <a:off x="358333" y="4388985"/>
              <a:ext cx="1407600" cy="1329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white"/>
                  </a:solidFill>
                  <a:effectLst/>
                  <a:uLnTx/>
                  <a:uFillTx/>
                  <a:latin typeface="Calibri" panose="020F0502020204030204"/>
                  <a:ea typeface="+mn-ea"/>
                  <a:cs typeface="+mn-cs"/>
                </a:rPr>
                <a:t>ISB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err="1">
                  <a:ln>
                    <a:noFill/>
                  </a:ln>
                  <a:solidFill>
                    <a:prstClr val="white"/>
                  </a:solidFill>
                  <a:effectLst/>
                  <a:uLnTx/>
                  <a:uFillTx/>
                  <a:latin typeface="Calibri" panose="020F0502020204030204"/>
                  <a:ea typeface="+mn-ea"/>
                  <a:cs typeface="+mn-cs"/>
                </a:rPr>
                <a:t>Instrument</a:t>
              </a:r>
              <a:r>
                <a:rPr kumimoji="0" lang="it-IT" sz="1600" b="0" i="0" u="none" strike="noStrike" kern="1200" cap="none" spc="0" normalizeH="0" baseline="0" noProof="0" dirty="0">
                  <a:ln>
                    <a:noFill/>
                  </a:ln>
                  <a:solidFill>
                    <a:prstClr val="white"/>
                  </a:solidFill>
                  <a:effectLst/>
                  <a:uLnTx/>
                  <a:uFillTx/>
                  <a:latin typeface="Calibri" panose="020F0502020204030204"/>
                  <a:ea typeface="+mn-ea"/>
                  <a:cs typeface="+mn-cs"/>
                </a:rPr>
                <a:t> Science Board</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7" name="Rechteck: abgerundete Ecken 36">
            <a:extLst>
              <a:ext uri="{FF2B5EF4-FFF2-40B4-BE49-F238E27FC236}">
                <a16:creationId xmlns:a16="http://schemas.microsoft.com/office/drawing/2014/main" id="{8618BBEF-24FF-4E9B-AFC0-3764DEB86753}"/>
              </a:ext>
            </a:extLst>
          </p:cNvPr>
          <p:cNvSpPr/>
          <p:nvPr/>
        </p:nvSpPr>
        <p:spPr>
          <a:xfrm>
            <a:off x="10734106" y="1198970"/>
            <a:ext cx="1184518" cy="489140"/>
          </a:xfrm>
          <a:prstGeom prst="roundRect">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FNR</a:t>
            </a:r>
          </a:p>
        </p:txBody>
      </p:sp>
    </p:spTree>
    <p:extLst>
      <p:ext uri="{BB962C8B-B14F-4D97-AF65-F5344CB8AC3E}">
        <p14:creationId xmlns:p14="http://schemas.microsoft.com/office/powerpoint/2010/main" val="3820818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D4AC79-2CE3-4387-932D-4B288ACB9FAB}"/>
              </a:ext>
            </a:extLst>
          </p:cNvPr>
          <p:cNvSpPr>
            <a:spLocks noGrp="1"/>
          </p:cNvSpPr>
          <p:nvPr>
            <p:ph type="title"/>
          </p:nvPr>
        </p:nvSpPr>
        <p:spPr/>
        <p:txBody>
          <a:bodyPr/>
          <a:lstStyle/>
          <a:p>
            <a:r>
              <a:rPr lang="de-DE" dirty="0" err="1"/>
              <a:t>Collaboration</a:t>
            </a:r>
            <a:r>
              <a:rPr lang="de-DE" dirty="0"/>
              <a:t> Board </a:t>
            </a:r>
            <a:r>
              <a:rPr lang="de-DE" dirty="0" err="1"/>
              <a:t>Composition</a:t>
            </a:r>
            <a:endParaRPr lang="de-DE" dirty="0"/>
          </a:p>
        </p:txBody>
      </p:sp>
      <p:sp>
        <p:nvSpPr>
          <p:cNvPr id="3" name="Textfeld 2">
            <a:extLst>
              <a:ext uri="{FF2B5EF4-FFF2-40B4-BE49-F238E27FC236}">
                <a16:creationId xmlns:a16="http://schemas.microsoft.com/office/drawing/2014/main" id="{C909C04C-0A9E-405C-8472-350D67CF75F7}"/>
              </a:ext>
            </a:extLst>
          </p:cNvPr>
          <p:cNvSpPr txBox="1"/>
          <p:nvPr/>
        </p:nvSpPr>
        <p:spPr>
          <a:xfrm>
            <a:off x="601979" y="1478280"/>
            <a:ext cx="10018395" cy="4801314"/>
          </a:xfrm>
          <a:prstGeom prst="rect">
            <a:avLst/>
          </a:prstGeom>
          <a:noFill/>
        </p:spPr>
        <p:txBody>
          <a:bodyPr wrap="square" rtlCol="0">
            <a:spAutoFit/>
          </a:bodyPr>
          <a:lstStyle/>
          <a:p>
            <a:r>
              <a:rPr lang="en-GB" dirty="0"/>
              <a:t>Appendix E of the Bylaws (procedure for forming the Collaboration): </a:t>
            </a:r>
          </a:p>
          <a:p>
            <a:r>
              <a:rPr lang="en-GB" dirty="0">
                <a:solidFill>
                  <a:schemeClr val="accent1"/>
                </a:solidFill>
              </a:rPr>
              <a:t>…</a:t>
            </a:r>
          </a:p>
          <a:p>
            <a:r>
              <a:rPr lang="en-GB" dirty="0">
                <a:solidFill>
                  <a:schemeClr val="accent1"/>
                </a:solidFill>
              </a:rPr>
              <a:t>6) The candidate RUs send their applications;</a:t>
            </a:r>
            <a:br>
              <a:rPr lang="en-GB" dirty="0">
                <a:solidFill>
                  <a:schemeClr val="accent1"/>
                </a:solidFill>
              </a:rPr>
            </a:br>
            <a:r>
              <a:rPr lang="en-GB" dirty="0">
                <a:solidFill>
                  <a:schemeClr val="accent1"/>
                </a:solidFill>
              </a:rPr>
              <a:t>• if belonging to the ESFRI+INFRA-DEV institutions (listed below) they will be accepted, otherwise</a:t>
            </a:r>
            <a:br>
              <a:rPr lang="en-GB" dirty="0">
                <a:solidFill>
                  <a:schemeClr val="accent1"/>
                </a:solidFill>
              </a:rPr>
            </a:br>
            <a:r>
              <a:rPr lang="en-GB" dirty="0">
                <a:solidFill>
                  <a:schemeClr val="accent1"/>
                </a:solidFill>
              </a:rPr>
              <a:t>they will be queued</a:t>
            </a:r>
            <a:br>
              <a:rPr lang="en-GB" dirty="0">
                <a:solidFill>
                  <a:schemeClr val="accent1"/>
                </a:solidFill>
              </a:rPr>
            </a:br>
            <a:r>
              <a:rPr lang="en-GB" dirty="0">
                <a:solidFill>
                  <a:schemeClr val="accent1"/>
                </a:solidFill>
              </a:rPr>
              <a:t>• the queued proposals will be reviewed by a committee.</a:t>
            </a:r>
            <a:br>
              <a:rPr lang="en-GB" dirty="0">
                <a:solidFill>
                  <a:schemeClr val="accent1"/>
                </a:solidFill>
              </a:rPr>
            </a:br>
            <a:r>
              <a:rPr lang="en-GB" dirty="0">
                <a:solidFill>
                  <a:schemeClr val="accent1"/>
                </a:solidFill>
              </a:rPr>
              <a:t>• accepted RUs (queued or immediately admitted) will sign a Collaboration Agreement Document, in</a:t>
            </a:r>
            <a:br>
              <a:rPr lang="en-GB" dirty="0">
                <a:solidFill>
                  <a:schemeClr val="accent1"/>
                </a:solidFill>
              </a:rPr>
            </a:br>
            <a:r>
              <a:rPr lang="en-GB" dirty="0">
                <a:solidFill>
                  <a:schemeClr val="accent1"/>
                </a:solidFill>
              </a:rPr>
              <a:t>which the pledged contributions and FRTEs at the moment of acceptance will be listed.</a:t>
            </a:r>
          </a:p>
          <a:p>
            <a:endParaRPr lang="en-GB" dirty="0"/>
          </a:p>
          <a:p>
            <a:r>
              <a:rPr lang="en-GB" sz="2000" b="1" dirty="0"/>
              <a:t>79 Research Units</a:t>
            </a:r>
            <a:r>
              <a:rPr lang="en-GB" dirty="0"/>
              <a:t> with a total of </a:t>
            </a:r>
            <a:r>
              <a:rPr lang="en-GB" sz="2000" b="1" dirty="0"/>
              <a:t>&gt; 1240 members </a:t>
            </a:r>
            <a:r>
              <a:rPr lang="en-GB" dirty="0"/>
              <a:t>applied for membership,</a:t>
            </a:r>
          </a:p>
          <a:p>
            <a:r>
              <a:rPr lang="en-GB" dirty="0"/>
              <a:t>stating a total of ca. 280 FRTEs  (Mind: FRTE ≠ FTE)</a:t>
            </a:r>
          </a:p>
          <a:p>
            <a:endParaRPr lang="en-GB" dirty="0"/>
          </a:p>
          <a:p>
            <a:r>
              <a:rPr lang="en-GB" dirty="0"/>
              <a:t>A small committee of four ET SC members checked the applications. </a:t>
            </a:r>
          </a:p>
          <a:p>
            <a:r>
              <a:rPr lang="en-GB" dirty="0"/>
              <a:t>RUs applying from institutions that signed the consortium agreement, are INFRA-DEV members or were already ET Proto-Collaboration members were accepted </a:t>
            </a:r>
          </a:p>
          <a:p>
            <a:r>
              <a:rPr lang="en-GB" dirty="0"/>
              <a:t>and the RU leaders, were invited to this meeting. </a:t>
            </a:r>
            <a:br>
              <a:rPr lang="en-GB" dirty="0"/>
            </a:br>
            <a:r>
              <a:rPr lang="en-GB" dirty="0"/>
              <a:t>(Bylaws do not require RU representatives on the CB to be the RU leaders. We may want to change this.) </a:t>
            </a:r>
          </a:p>
        </p:txBody>
      </p:sp>
    </p:spTree>
    <p:extLst>
      <p:ext uri="{BB962C8B-B14F-4D97-AF65-F5344CB8AC3E}">
        <p14:creationId xmlns:p14="http://schemas.microsoft.com/office/powerpoint/2010/main" val="430430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10859A-0E1F-441B-B7EA-98842DEFDBD5}"/>
              </a:ext>
            </a:extLst>
          </p:cNvPr>
          <p:cNvSpPr>
            <a:spLocks noGrp="1"/>
          </p:cNvSpPr>
          <p:nvPr>
            <p:ph type="title"/>
          </p:nvPr>
        </p:nvSpPr>
        <p:spPr/>
        <p:txBody>
          <a:bodyPr/>
          <a:lstStyle/>
          <a:p>
            <a:r>
              <a:rPr lang="de-DE" dirty="0"/>
              <a:t>CB Members – </a:t>
            </a:r>
            <a:r>
              <a:rPr lang="de-DE" dirty="0" err="1"/>
              <a:t>cases</a:t>
            </a:r>
            <a:r>
              <a:rPr lang="de-DE" dirty="0"/>
              <a:t> </a:t>
            </a:r>
            <a:r>
              <a:rPr lang="de-DE" dirty="0" err="1"/>
              <a:t>to</a:t>
            </a:r>
            <a:r>
              <a:rPr lang="de-DE" dirty="0"/>
              <a:t> </a:t>
            </a:r>
            <a:r>
              <a:rPr lang="de-DE" dirty="0" err="1"/>
              <a:t>be</a:t>
            </a:r>
            <a:r>
              <a:rPr lang="de-DE" dirty="0"/>
              <a:t> </a:t>
            </a:r>
            <a:r>
              <a:rPr lang="de-DE" dirty="0" err="1"/>
              <a:t>discussed</a:t>
            </a:r>
            <a:endParaRPr lang="de-DE" dirty="0"/>
          </a:p>
        </p:txBody>
      </p:sp>
      <p:sp>
        <p:nvSpPr>
          <p:cNvPr id="3" name="Textfeld 2">
            <a:extLst>
              <a:ext uri="{FF2B5EF4-FFF2-40B4-BE49-F238E27FC236}">
                <a16:creationId xmlns:a16="http://schemas.microsoft.com/office/drawing/2014/main" id="{D76A67CE-13C2-44F3-87EF-E8E8C58E3BCA}"/>
              </a:ext>
            </a:extLst>
          </p:cNvPr>
          <p:cNvSpPr txBox="1"/>
          <p:nvPr/>
        </p:nvSpPr>
        <p:spPr>
          <a:xfrm>
            <a:off x="543575" y="1326026"/>
            <a:ext cx="8023928" cy="1477328"/>
          </a:xfrm>
          <a:prstGeom prst="rect">
            <a:avLst/>
          </a:prstGeom>
          <a:noFill/>
        </p:spPr>
        <p:txBody>
          <a:bodyPr wrap="none" rtlCol="0">
            <a:spAutoFit/>
          </a:bodyPr>
          <a:lstStyle/>
          <a:p>
            <a:r>
              <a:rPr lang="en-GB" dirty="0"/>
              <a:t>In 11 cases, the </a:t>
            </a:r>
            <a:r>
              <a:rPr lang="en-GB" b="1" dirty="0"/>
              <a:t>minimum requirement of 0.3 FRTEs for the RU leader </a:t>
            </a:r>
            <a:r>
              <a:rPr lang="en-GB" dirty="0"/>
              <a:t>was not met.</a:t>
            </a:r>
          </a:p>
          <a:p>
            <a:r>
              <a:rPr lang="en-US" dirty="0"/>
              <a:t>Emails were sent requesting to correct this error. </a:t>
            </a:r>
          </a:p>
          <a:p>
            <a:r>
              <a:rPr lang="en-GB" dirty="0"/>
              <a:t>In 8 cases the FRTE was increased to 0.3.</a:t>
            </a:r>
          </a:p>
          <a:p>
            <a:endParaRPr lang="en-GB" dirty="0"/>
          </a:p>
          <a:p>
            <a:endParaRPr lang="de-DE" dirty="0"/>
          </a:p>
        </p:txBody>
      </p:sp>
      <p:sp>
        <p:nvSpPr>
          <p:cNvPr id="4" name="Rectangle 1">
            <a:extLst>
              <a:ext uri="{FF2B5EF4-FFF2-40B4-BE49-F238E27FC236}">
                <a16:creationId xmlns:a16="http://schemas.microsoft.com/office/drawing/2014/main" id="{9DAC45A0-9F23-4993-9BC2-489E5227535A}"/>
              </a:ext>
            </a:extLst>
          </p:cNvPr>
          <p:cNvSpPr>
            <a:spLocks noChangeArrowheads="1"/>
          </p:cNvSpPr>
          <p:nvPr/>
        </p:nvSpPr>
        <p:spPr bwMode="auto">
          <a:xfrm>
            <a:off x="543575" y="2601450"/>
            <a:ext cx="5552425" cy="4062651"/>
          </a:xfrm>
          <a:prstGeom prst="rect">
            <a:avLst/>
          </a:prstGeom>
          <a:noFill/>
          <a:ln w="2222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Benoit </a:t>
            </a:r>
            <a:r>
              <a:rPr kumimoji="0" lang="en-US" altLang="de-DE" sz="1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Mours</a:t>
            </a:r>
            <a:r>
              <a:rPr kumimoji="0" lang="en-US" altLang="de-DE"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altLang="de-DE" sz="18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(0.15 FRTE, 12 RU members)</a:t>
            </a:r>
            <a:r>
              <a:rPr kumimoji="0" lang="en-US" altLang="de-DE" sz="160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altLang="de-DE"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I’m asking for an exemption of this rule for the two following reasons.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First, I have no teaching duty. Therefore, my research time is twice the typical research time of a person with teaching duties. This mean that the effective time I will commit to ET is the same as a person with teaching duties (committing 0.3 FRTE). BTW, I suggest that the time accounting be done on absolute available time rather than the undefined research time.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Second, my instrumental activity planned for ET is calibration. It does not require much dedicated time on ET at the current stage of the project. But it would be beneficial for ET to have calibration people involved from the beginning, to make sure that calibration needs are properly included, like interface with the vacuum system.</a:t>
            </a:r>
          </a:p>
        </p:txBody>
      </p:sp>
      <p:sp>
        <p:nvSpPr>
          <p:cNvPr id="5" name="Rechteck 4">
            <a:extLst>
              <a:ext uri="{FF2B5EF4-FFF2-40B4-BE49-F238E27FC236}">
                <a16:creationId xmlns:a16="http://schemas.microsoft.com/office/drawing/2014/main" id="{B7EAC481-38D9-4FF7-AD4D-AA67C3A309BE}"/>
              </a:ext>
            </a:extLst>
          </p:cNvPr>
          <p:cNvSpPr/>
          <p:nvPr/>
        </p:nvSpPr>
        <p:spPr>
          <a:xfrm>
            <a:off x="6735096" y="2139786"/>
            <a:ext cx="5250426" cy="4524315"/>
          </a:xfrm>
          <a:prstGeom prst="rect">
            <a:avLst/>
          </a:prstGeom>
          <a:ln>
            <a:solidFill>
              <a:schemeClr val="accent1">
                <a:shade val="50000"/>
              </a:schemeClr>
            </a:solidFill>
          </a:ln>
        </p:spPr>
        <p:txBody>
          <a:bodyPr wrap="square">
            <a:spAutoFit/>
          </a:bodyPr>
          <a:lstStyle/>
          <a:p>
            <a:r>
              <a:rPr lang="en-US" dirty="0">
                <a:latin typeface="Calibri" panose="020F0502020204030204" pitchFamily="34" charset="0"/>
              </a:rPr>
              <a:t>Mails requesting clarification of &lt;0.3 FRTEs went to:</a:t>
            </a:r>
          </a:p>
          <a:p>
            <a:r>
              <a:rPr lang="en-US" dirty="0">
                <a:highlight>
                  <a:srgbClr val="FF0000"/>
                </a:highlight>
                <a:latin typeface="Calibri" panose="020F0502020204030204" pitchFamily="34" charset="0"/>
              </a:rPr>
              <a:t>Red</a:t>
            </a:r>
            <a:r>
              <a:rPr lang="en-US" dirty="0">
                <a:latin typeface="Calibri" panose="020F0502020204030204" pitchFamily="34" charset="0"/>
              </a:rPr>
              <a:t>= no answer; </a:t>
            </a:r>
            <a:r>
              <a:rPr lang="en-US" dirty="0">
                <a:highlight>
                  <a:srgbClr val="00FF00"/>
                </a:highlight>
                <a:latin typeface="Calibri" panose="020F0502020204030204" pitchFamily="34" charset="0"/>
              </a:rPr>
              <a:t>green</a:t>
            </a:r>
            <a:r>
              <a:rPr lang="en-US" dirty="0">
                <a:latin typeface="Calibri" panose="020F0502020204030204" pitchFamily="34" charset="0"/>
              </a:rPr>
              <a:t>= issue sorted out</a:t>
            </a:r>
          </a:p>
          <a:p>
            <a:endParaRPr lang="en-US" dirty="0">
              <a:latin typeface="Calibri" panose="020F0502020204030204" pitchFamily="34" charset="0"/>
            </a:endParaRPr>
          </a:p>
          <a:p>
            <a:r>
              <a:rPr lang="de-DE" dirty="0">
                <a:highlight>
                  <a:srgbClr val="00FF00"/>
                </a:highlight>
                <a:latin typeface="Calibri" panose="020F0502020204030204" pitchFamily="34" charset="0"/>
              </a:rPr>
              <a:t>Kostas </a:t>
            </a:r>
            <a:r>
              <a:rPr lang="de-DE" dirty="0" err="1">
                <a:highlight>
                  <a:srgbClr val="00FF00"/>
                </a:highlight>
                <a:latin typeface="Calibri" panose="020F0502020204030204" pitchFamily="34" charset="0"/>
              </a:rPr>
              <a:t>Kokkotas</a:t>
            </a:r>
            <a:r>
              <a:rPr lang="de-DE" dirty="0">
                <a:highlight>
                  <a:srgbClr val="00FF00"/>
                </a:highlight>
                <a:latin typeface="Calibri" panose="020F0502020204030204" pitchFamily="34" charset="0"/>
              </a:rPr>
              <a:t> kostas.kokkotas@uni-tuebingen.de</a:t>
            </a:r>
          </a:p>
          <a:p>
            <a:r>
              <a:rPr lang="it-IT" dirty="0">
                <a:highlight>
                  <a:srgbClr val="00FF00"/>
                </a:highlight>
                <a:latin typeface="Calibri" panose="020F0502020204030204" pitchFamily="34" charset="0"/>
              </a:rPr>
              <a:t>Stuart </a:t>
            </a:r>
            <a:r>
              <a:rPr lang="it-IT" dirty="0" err="1">
                <a:highlight>
                  <a:srgbClr val="00FF00"/>
                </a:highlight>
                <a:latin typeface="Calibri" panose="020F0502020204030204" pitchFamily="34" charset="0"/>
              </a:rPr>
              <a:t>Reid</a:t>
            </a:r>
            <a:r>
              <a:rPr lang="it-IT" dirty="0">
                <a:highlight>
                  <a:srgbClr val="00FF00"/>
                </a:highlight>
                <a:latin typeface="Calibri" panose="020F0502020204030204" pitchFamily="34" charset="0"/>
              </a:rPr>
              <a:t> Stuart.Reid@strath.ac.uk</a:t>
            </a:r>
          </a:p>
          <a:p>
            <a:r>
              <a:rPr lang="pt-BR" dirty="0">
                <a:highlight>
                  <a:srgbClr val="FF0000"/>
                </a:highlight>
                <a:latin typeface="Calibri" panose="020F0502020204030204" pitchFamily="34" charset="0"/>
              </a:rPr>
              <a:t>Robert Szabo szabo.robert@csfk.org</a:t>
            </a:r>
          </a:p>
          <a:p>
            <a:r>
              <a:rPr lang="de-DE" dirty="0">
                <a:highlight>
                  <a:srgbClr val="00FF00"/>
                </a:highlight>
                <a:latin typeface="Calibri" panose="020F0502020204030204" pitchFamily="34" charset="0"/>
              </a:rPr>
              <a:t> </a:t>
            </a:r>
            <a:r>
              <a:rPr lang="de-DE" dirty="0" err="1">
                <a:highlight>
                  <a:srgbClr val="00FF00"/>
                </a:highlight>
                <a:latin typeface="Calibri" panose="020F0502020204030204" pitchFamily="34" charset="0"/>
              </a:rPr>
              <a:t>Mariateresa</a:t>
            </a:r>
            <a:r>
              <a:rPr lang="de-DE" dirty="0">
                <a:highlight>
                  <a:srgbClr val="00FF00"/>
                </a:highlight>
                <a:latin typeface="Calibri" panose="020F0502020204030204" pitchFamily="34" charset="0"/>
              </a:rPr>
              <a:t> </a:t>
            </a:r>
            <a:r>
              <a:rPr lang="de-DE" dirty="0" err="1">
                <a:highlight>
                  <a:srgbClr val="00FF00"/>
                </a:highlight>
                <a:latin typeface="Calibri" panose="020F0502020204030204" pitchFamily="34" charset="0"/>
              </a:rPr>
              <a:t>Crosta</a:t>
            </a:r>
            <a:r>
              <a:rPr lang="de-DE" dirty="0">
                <a:highlight>
                  <a:srgbClr val="00FF00"/>
                </a:highlight>
                <a:latin typeface="Calibri" panose="020F0502020204030204" pitchFamily="34" charset="0"/>
              </a:rPr>
              <a:t> mariateresa.crosta@inaf.it</a:t>
            </a:r>
          </a:p>
          <a:p>
            <a:r>
              <a:rPr lang="de-DE" dirty="0">
                <a:highlight>
                  <a:srgbClr val="FF0000"/>
                </a:highlight>
                <a:latin typeface="Calibri" panose="020F0502020204030204" pitchFamily="34" charset="0"/>
              </a:rPr>
              <a:t>simona.gallerani@sns.it</a:t>
            </a:r>
          </a:p>
          <a:p>
            <a:r>
              <a:rPr lang="it-IT" dirty="0">
                <a:highlight>
                  <a:srgbClr val="00FF00"/>
                </a:highlight>
                <a:latin typeface="Calibri" panose="020F0502020204030204" pitchFamily="34" charset="0"/>
              </a:rPr>
              <a:t>Alberto Vecchio av@star.sr.bham.ac.uk</a:t>
            </a:r>
          </a:p>
          <a:p>
            <a:r>
              <a:rPr lang="de-DE" dirty="0">
                <a:highlight>
                  <a:srgbClr val="00FF00"/>
                </a:highlight>
                <a:latin typeface="Calibri" panose="020F0502020204030204" pitchFamily="34" charset="0"/>
              </a:rPr>
              <a:t>José Luis Blázquez </a:t>
            </a:r>
            <a:r>
              <a:rPr lang="de-DE" dirty="0" err="1">
                <a:highlight>
                  <a:srgbClr val="00FF00"/>
                </a:highlight>
                <a:latin typeface="Calibri" panose="020F0502020204030204" pitchFamily="34" charset="0"/>
              </a:rPr>
              <a:t>Salcedo</a:t>
            </a:r>
            <a:r>
              <a:rPr lang="de-DE" dirty="0">
                <a:highlight>
                  <a:srgbClr val="00FF00"/>
                </a:highlight>
                <a:latin typeface="Calibri" panose="020F0502020204030204" pitchFamily="34" charset="0"/>
              </a:rPr>
              <a:t> jlblaz01@ucm.es</a:t>
            </a:r>
          </a:p>
          <a:p>
            <a:r>
              <a:rPr lang="fr-FR" dirty="0">
                <a:highlight>
                  <a:srgbClr val="00FF00"/>
                </a:highlight>
                <a:latin typeface="Calibri" panose="020F0502020204030204" pitchFamily="34" charset="0"/>
              </a:rPr>
              <a:t>José Antonio Font Roda </a:t>
            </a:r>
            <a:r>
              <a:rPr lang="fr-FR" dirty="0">
                <a:highlight>
                  <a:srgbClr val="00FF00"/>
                </a:highlight>
                <a:latin typeface="Calibri" panose="020F0502020204030204" pitchFamily="34" charset="0"/>
                <a:hlinkClick r:id="rId2"/>
              </a:rPr>
              <a:t>j.antonio.font@uv.es</a:t>
            </a:r>
            <a:endParaRPr lang="fr-FR" dirty="0">
              <a:highlight>
                <a:srgbClr val="00FF00"/>
              </a:highlight>
              <a:latin typeface="Calibri" panose="020F0502020204030204" pitchFamily="34" charset="0"/>
            </a:endParaRPr>
          </a:p>
          <a:p>
            <a:r>
              <a:rPr lang="de-DE" dirty="0">
                <a:highlight>
                  <a:srgbClr val="00FF00"/>
                </a:highlight>
                <a:sym typeface="Wingdings" panose="05000000000000000000" pitchFamily="2" charset="2"/>
              </a:rPr>
              <a:t> </a:t>
            </a:r>
            <a:r>
              <a:rPr lang="de-DE" dirty="0">
                <a:highlight>
                  <a:srgbClr val="00FF00"/>
                </a:highlight>
              </a:rPr>
              <a:t>Prof. Pablo </a:t>
            </a:r>
            <a:r>
              <a:rPr lang="de-DE" dirty="0" err="1">
                <a:highlight>
                  <a:srgbClr val="00FF00"/>
                </a:highlight>
              </a:rPr>
              <a:t>Cerdá</a:t>
            </a:r>
            <a:r>
              <a:rPr lang="de-DE" dirty="0">
                <a:highlight>
                  <a:srgbClr val="00FF00"/>
                </a:highlight>
              </a:rPr>
              <a:t> Durán</a:t>
            </a:r>
            <a:endParaRPr lang="fr-FR" dirty="0">
              <a:highlight>
                <a:srgbClr val="00FF00"/>
              </a:highlight>
              <a:latin typeface="Calibri" panose="020F0502020204030204" pitchFamily="34" charset="0"/>
            </a:endParaRPr>
          </a:p>
          <a:p>
            <a:r>
              <a:rPr lang="de-DE" dirty="0">
                <a:highlight>
                  <a:srgbClr val="00FF00"/>
                </a:highlight>
                <a:latin typeface="Calibri" panose="020F0502020204030204" pitchFamily="34" charset="0"/>
              </a:rPr>
              <a:t>Roman Schnabel roman.schnabel@uni-hamburg.de</a:t>
            </a:r>
            <a:endParaRPr lang="de-DE" dirty="0">
              <a:highlight>
                <a:srgbClr val="FFFF00"/>
              </a:highlight>
              <a:latin typeface="Calibri" panose="020F0502020204030204" pitchFamily="34" charset="0"/>
            </a:endParaRPr>
          </a:p>
          <a:p>
            <a:r>
              <a:rPr lang="fr-FR" dirty="0">
                <a:highlight>
                  <a:srgbClr val="FF0000"/>
                </a:highlight>
                <a:latin typeface="Calibri" panose="020F0502020204030204" pitchFamily="34" charset="0"/>
              </a:rPr>
              <a:t>Benoit </a:t>
            </a:r>
            <a:r>
              <a:rPr lang="fr-FR" dirty="0" err="1">
                <a:highlight>
                  <a:srgbClr val="FF0000"/>
                </a:highlight>
                <a:latin typeface="Calibri" panose="020F0502020204030204" pitchFamily="34" charset="0"/>
              </a:rPr>
              <a:t>Mours</a:t>
            </a:r>
            <a:r>
              <a:rPr lang="fr-FR" dirty="0">
                <a:highlight>
                  <a:srgbClr val="FF0000"/>
                </a:highlight>
                <a:latin typeface="Calibri" panose="020F0502020204030204" pitchFamily="34" charset="0"/>
              </a:rPr>
              <a:t> benoit.mours@iphc.cnrs.fr</a:t>
            </a:r>
          </a:p>
          <a:p>
            <a:r>
              <a:rPr lang="pt-BR" dirty="0">
                <a:highlight>
                  <a:srgbClr val="00FF00"/>
                </a:highlight>
                <a:latin typeface="Calibri" panose="020F0502020204030204" pitchFamily="34" charset="0"/>
              </a:rPr>
              <a:t>Ilidio Lopes ilidio.lopes@tecnico.ulisboa.pt</a:t>
            </a:r>
          </a:p>
          <a:p>
            <a:endParaRPr lang="de" dirty="0">
              <a:highlight>
                <a:srgbClr val="00FF00"/>
              </a:highlight>
              <a:latin typeface="Calibri" panose="020F0502020204030204" pitchFamily="34" charset="0"/>
            </a:endParaRPr>
          </a:p>
        </p:txBody>
      </p:sp>
    </p:spTree>
    <p:extLst>
      <p:ext uri="{BB962C8B-B14F-4D97-AF65-F5344CB8AC3E}">
        <p14:creationId xmlns:p14="http://schemas.microsoft.com/office/powerpoint/2010/main" val="2831249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E2563B-8A64-457C-8CDA-416F808F8844}"/>
              </a:ext>
            </a:extLst>
          </p:cNvPr>
          <p:cNvSpPr>
            <a:spLocks noGrp="1"/>
          </p:cNvSpPr>
          <p:nvPr>
            <p:ph type="title"/>
          </p:nvPr>
        </p:nvSpPr>
        <p:spPr/>
        <p:txBody>
          <a:bodyPr/>
          <a:lstStyle/>
          <a:p>
            <a:r>
              <a:rPr lang="de-DE" dirty="0"/>
              <a:t>FRTE </a:t>
            </a:r>
            <a:r>
              <a:rPr lang="de-DE" dirty="0" err="1"/>
              <a:t>Counting</a:t>
            </a:r>
            <a:endParaRPr lang="de-DE" dirty="0"/>
          </a:p>
        </p:txBody>
      </p:sp>
      <p:sp>
        <p:nvSpPr>
          <p:cNvPr id="3" name="Rechteck 2">
            <a:extLst>
              <a:ext uri="{FF2B5EF4-FFF2-40B4-BE49-F238E27FC236}">
                <a16:creationId xmlns:a16="http://schemas.microsoft.com/office/drawing/2014/main" id="{AF48CE38-7C9C-49B3-B00C-33BA0D6416C7}"/>
              </a:ext>
            </a:extLst>
          </p:cNvPr>
          <p:cNvSpPr/>
          <p:nvPr/>
        </p:nvSpPr>
        <p:spPr>
          <a:xfrm>
            <a:off x="543574" y="1253131"/>
            <a:ext cx="9219857" cy="1200329"/>
          </a:xfrm>
          <a:prstGeom prst="rect">
            <a:avLst/>
          </a:prstGeom>
        </p:spPr>
        <p:txBody>
          <a:bodyPr wrap="square">
            <a:spAutoFit/>
          </a:bodyPr>
          <a:lstStyle/>
          <a:p>
            <a:r>
              <a:rPr lang="de-DE" dirty="0"/>
              <a:t>Member / FRTE </a:t>
            </a:r>
            <a:r>
              <a:rPr lang="de-DE" dirty="0" err="1"/>
              <a:t>counting</a:t>
            </a:r>
            <a:r>
              <a:rPr lang="de-DE" dirty="0"/>
              <a:t> </a:t>
            </a:r>
          </a:p>
          <a:p>
            <a:r>
              <a:rPr lang="en-US" dirty="0">
                <a:solidFill>
                  <a:schemeClr val="tx2">
                    <a:lumMod val="60000"/>
                    <a:lumOff val="40000"/>
                  </a:schemeClr>
                </a:solidFill>
              </a:rPr>
              <a:t>“For the first year after application, the minimal threshold is reduced to 1.5 FRTEs. PhD</a:t>
            </a:r>
          </a:p>
          <a:p>
            <a:r>
              <a:rPr lang="en-US" dirty="0">
                <a:solidFill>
                  <a:schemeClr val="tx2">
                    <a:lumMod val="60000"/>
                    <a:lumOff val="40000"/>
                  </a:schemeClr>
                </a:solidFill>
              </a:rPr>
              <a:t>students are included in the count, undergraduate students are excluded.”</a:t>
            </a:r>
            <a:endParaRPr lang="de-DE" dirty="0">
              <a:solidFill>
                <a:schemeClr val="tx2">
                  <a:lumMod val="60000"/>
                  <a:lumOff val="40000"/>
                </a:schemeClr>
              </a:solidFill>
            </a:endParaRPr>
          </a:p>
          <a:p>
            <a:pPr marL="742950" lvl="1" indent="-285750">
              <a:buFont typeface="Arial" panose="020B0604020202020204" pitchFamily="34" charset="0"/>
              <a:buChar char="•"/>
            </a:pPr>
            <a:r>
              <a:rPr lang="de-DE" dirty="0"/>
              <a:t>Graduate </a:t>
            </a:r>
            <a:r>
              <a:rPr lang="de-DE" dirty="0" err="1"/>
              <a:t>student</a:t>
            </a:r>
            <a:r>
              <a:rPr lang="de-DE" dirty="0"/>
              <a:t> </a:t>
            </a:r>
            <a:r>
              <a:rPr lang="de-DE" dirty="0" err="1"/>
              <a:t>gap</a:t>
            </a:r>
            <a:r>
              <a:rPr lang="de-DE" dirty="0"/>
              <a:t> in </a:t>
            </a:r>
            <a:r>
              <a:rPr lang="de-DE" dirty="0" err="1"/>
              <a:t>the</a:t>
            </a:r>
            <a:r>
              <a:rPr lang="de-DE" dirty="0"/>
              <a:t> </a:t>
            </a:r>
            <a:r>
              <a:rPr lang="de-DE" dirty="0" err="1"/>
              <a:t>Bylaws</a:t>
            </a:r>
            <a:endParaRPr lang="de-DE" dirty="0"/>
          </a:p>
        </p:txBody>
      </p:sp>
      <p:sp>
        <p:nvSpPr>
          <p:cNvPr id="4" name="Rechteck 3">
            <a:extLst>
              <a:ext uri="{FF2B5EF4-FFF2-40B4-BE49-F238E27FC236}">
                <a16:creationId xmlns:a16="http://schemas.microsoft.com/office/drawing/2014/main" id="{980A3CFA-3E55-4130-9173-7B4B214F985A}"/>
              </a:ext>
            </a:extLst>
          </p:cNvPr>
          <p:cNvSpPr/>
          <p:nvPr/>
        </p:nvSpPr>
        <p:spPr>
          <a:xfrm>
            <a:off x="120787" y="2877996"/>
            <a:ext cx="7990826" cy="646331"/>
          </a:xfrm>
          <a:prstGeom prst="rect">
            <a:avLst/>
          </a:prstGeom>
        </p:spPr>
        <p:txBody>
          <a:bodyPr wrap="square">
            <a:spAutoFit/>
          </a:bodyPr>
          <a:lstStyle/>
          <a:p>
            <a:pPr lvl="1"/>
            <a:r>
              <a:rPr lang="de-DE" dirty="0"/>
              <a:t>Access </a:t>
            </a:r>
            <a:r>
              <a:rPr lang="de-DE" dirty="0" err="1"/>
              <a:t>to</a:t>
            </a:r>
            <a:r>
              <a:rPr lang="de-DE" dirty="0"/>
              <a:t> </a:t>
            </a:r>
            <a:r>
              <a:rPr lang="de-DE" dirty="0" err="1"/>
              <a:t>information</a:t>
            </a:r>
            <a:r>
              <a:rPr lang="de-DE" dirty="0"/>
              <a:t>: </a:t>
            </a:r>
            <a:br>
              <a:rPr lang="de-DE" dirty="0"/>
            </a:br>
            <a:r>
              <a:rPr lang="de-DE" dirty="0" err="1"/>
              <a:t>Undergraduates</a:t>
            </a:r>
            <a:r>
              <a:rPr lang="de-DE" dirty="0"/>
              <a:t> </a:t>
            </a:r>
            <a:r>
              <a:rPr lang="de-DE" dirty="0" err="1"/>
              <a:t>can</a:t>
            </a:r>
            <a:r>
              <a:rPr lang="de-DE" dirty="0"/>
              <a:t> </a:t>
            </a:r>
            <a:r>
              <a:rPr lang="de-DE" dirty="0" err="1"/>
              <a:t>be</a:t>
            </a:r>
            <a:r>
              <a:rPr lang="de-DE" dirty="0"/>
              <a:t> </a:t>
            </a:r>
            <a:r>
              <a:rPr lang="de-DE" dirty="0" err="1"/>
              <a:t>given</a:t>
            </a:r>
            <a:r>
              <a:rPr lang="de-DE" dirty="0"/>
              <a:t> </a:t>
            </a:r>
            <a:r>
              <a:rPr lang="de-DE" dirty="0" err="1"/>
              <a:t>access</a:t>
            </a:r>
            <a:r>
              <a:rPr lang="de-DE" dirty="0"/>
              <a:t> </a:t>
            </a:r>
            <a:r>
              <a:rPr lang="de-DE" dirty="0" err="1"/>
              <a:t>to</a:t>
            </a:r>
            <a:r>
              <a:rPr lang="de-DE" dirty="0"/>
              <a:t> </a:t>
            </a:r>
            <a:r>
              <a:rPr lang="de-DE" dirty="0" err="1"/>
              <a:t>data</a:t>
            </a:r>
            <a:r>
              <a:rPr lang="de-DE" dirty="0"/>
              <a:t> via </a:t>
            </a:r>
            <a:r>
              <a:rPr lang="de-DE" dirty="0" err="1"/>
              <a:t>the</a:t>
            </a:r>
            <a:r>
              <a:rPr lang="de-DE" dirty="0"/>
              <a:t> RU </a:t>
            </a:r>
            <a:r>
              <a:rPr lang="de-DE" dirty="0" err="1"/>
              <a:t>leaders</a:t>
            </a:r>
            <a:r>
              <a:rPr lang="de-DE" dirty="0"/>
              <a:t>.</a:t>
            </a:r>
          </a:p>
        </p:txBody>
      </p:sp>
    </p:spTree>
    <p:extLst>
      <p:ext uri="{BB962C8B-B14F-4D97-AF65-F5344CB8AC3E}">
        <p14:creationId xmlns:p14="http://schemas.microsoft.com/office/powerpoint/2010/main" val="2264707417"/>
      </p:ext>
    </p:extLst>
  </p:cSld>
  <p:clrMapOvr>
    <a:masterClrMapping/>
  </p:clrMapOvr>
</p:sld>
</file>

<file path=ppt/theme/theme1.xml><?xml version="1.0" encoding="utf-8"?>
<a:theme xmlns:a="http://schemas.openxmlformats.org/drawingml/2006/main" name="Standard">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4785</Words>
  <Application>Microsoft Office PowerPoint</Application>
  <PresentationFormat>Breitbild</PresentationFormat>
  <Paragraphs>448</Paragraphs>
  <Slides>26</Slides>
  <Notes>6</Notes>
  <HiddenSlides>0</HiddenSlides>
  <MMClips>0</MMClips>
  <ScaleCrop>false</ScaleCrop>
  <HeadingPairs>
    <vt:vector size="6" baseType="variant">
      <vt:variant>
        <vt:lpstr>Verwendete Schriftarten</vt:lpstr>
      </vt:variant>
      <vt:variant>
        <vt:i4>19</vt:i4>
      </vt:variant>
      <vt:variant>
        <vt:lpstr>Design</vt:lpstr>
      </vt:variant>
      <vt:variant>
        <vt:i4>1</vt:i4>
      </vt:variant>
      <vt:variant>
        <vt:lpstr>Folientitel</vt:lpstr>
      </vt:variant>
      <vt:variant>
        <vt:i4>26</vt:i4>
      </vt:variant>
    </vt:vector>
  </HeadingPairs>
  <TitlesOfParts>
    <vt:vector size="46" baseType="lpstr">
      <vt:lpstr>Arial</vt:lpstr>
      <vt:lpstr>Calibri</vt:lpstr>
      <vt:lpstr>CMBX10</vt:lpstr>
      <vt:lpstr>CMR10</vt:lpstr>
      <vt:lpstr>CMR7</vt:lpstr>
      <vt:lpstr>DejaVu Sans</vt:lpstr>
      <vt:lpstr>FreeSans</vt:lpstr>
      <vt:lpstr>Gothic</vt:lpstr>
      <vt:lpstr>Liberation Sans</vt:lpstr>
      <vt:lpstr>Liberation Serif</vt:lpstr>
      <vt:lpstr>LM Roman 12</vt:lpstr>
      <vt:lpstr>LM Roman 12</vt:lpstr>
      <vt:lpstr>Lucidasans</vt:lpstr>
      <vt:lpstr>Nimbus Roman No9 L</vt:lpstr>
      <vt:lpstr>Nimbus Sans L</vt:lpstr>
      <vt:lpstr>SFRM1000</vt:lpstr>
      <vt:lpstr>Symbol</vt:lpstr>
      <vt:lpstr>WenQuanYi Micro Hei</vt:lpstr>
      <vt:lpstr>Wingdings</vt:lpstr>
      <vt:lpstr>Standard</vt:lpstr>
      <vt:lpstr>PowerPoint-Präsentation</vt:lpstr>
      <vt:lpstr>Agenda</vt:lpstr>
      <vt:lpstr>Special Guests today</vt:lpstr>
      <vt:lpstr>Collaboration Board (CB)</vt:lpstr>
      <vt:lpstr>Collaboration Board Composition</vt:lpstr>
      <vt:lpstr>Collaboration Board Composition ctnd.</vt:lpstr>
      <vt:lpstr>Collaboration Board Composition</vt:lpstr>
      <vt:lpstr>CB Members – cases to be discussed</vt:lpstr>
      <vt:lpstr>FRTE Counting</vt:lpstr>
      <vt:lpstr>CB Members – cases to be discussed</vt:lpstr>
      <vt:lpstr>CB Members – cases to be discussed</vt:lpstr>
      <vt:lpstr>CB Members – cases to be discussed</vt:lpstr>
      <vt:lpstr>CB Members – invited observers</vt:lpstr>
      <vt:lpstr>ET Science Forum (SF)</vt:lpstr>
      <vt:lpstr>CB Chair</vt:lpstr>
      <vt:lpstr>Executive Board (EB)</vt:lpstr>
      <vt:lpstr>Forum of National Representatives</vt:lpstr>
      <vt:lpstr>Motions, Decisions, Voting</vt:lpstr>
      <vt:lpstr>Motions, Decisions, Voting ctnd.</vt:lpstr>
      <vt:lpstr>Changing the Bylaws</vt:lpstr>
      <vt:lpstr>Common Funds</vt:lpstr>
      <vt:lpstr>Role Incompatibilities</vt:lpstr>
      <vt:lpstr>Initial Collaboration Board tasks</vt:lpstr>
      <vt:lpstr>First tasks of the Collaboration Board</vt:lpstr>
      <vt:lpstr>Open Issues</vt:lpstr>
      <vt:lpstr>Meeting cadence, meeting times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Board</dc:title>
  <dc:creator>Harald Lueck</dc:creator>
  <cp:lastModifiedBy>Harald Lueck</cp:lastModifiedBy>
  <cp:revision>129</cp:revision>
  <dcterms:created xsi:type="dcterms:W3CDTF">2022-05-30T11:42:02Z</dcterms:created>
  <dcterms:modified xsi:type="dcterms:W3CDTF">2022-06-08T09:05:07Z</dcterms:modified>
</cp:coreProperties>
</file>