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88" r:id="rId2"/>
    <p:sldId id="385" r:id="rId3"/>
    <p:sldId id="417" r:id="rId4"/>
    <p:sldId id="418" r:id="rId5"/>
    <p:sldId id="419" r:id="rId6"/>
    <p:sldId id="412" r:id="rId7"/>
    <p:sldId id="422" r:id="rId8"/>
    <p:sldId id="423" r:id="rId9"/>
    <p:sldId id="424" r:id="rId10"/>
    <p:sldId id="407" r:id="rId11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8" autoAdjust="0"/>
    <p:restoredTop sz="97664" autoAdjust="0"/>
  </p:normalViewPr>
  <p:slideViewPr>
    <p:cSldViewPr showGuides="1">
      <p:cViewPr varScale="1">
        <p:scale>
          <a:sx n="90" d="100"/>
          <a:sy n="90" d="100"/>
        </p:scale>
        <p:origin x="-200" y="-11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0"/>
    </p:cViewPr>
  </p:sorterViewPr>
  <p:notesViewPr>
    <p:cSldViewPr snapToGrid="0" snapToObjects="1">
      <p:cViewPr varScale="1">
        <p:scale>
          <a:sx n="79" d="100"/>
          <a:sy n="79" d="100"/>
        </p:scale>
        <p:origin x="-199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5CEBF-AD5D-40B3-903A-34B88339AAF7}" type="datetimeFigureOut">
              <a:rPr lang="en-US" smtClean="0"/>
              <a:pPr/>
              <a:t>24/02/17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B107-AB00-4842-909F-1AEF75ED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2911"/>
            <a:ext cx="8915400" cy="9906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kumimoji="0" lang="fr-FR" noProof="0" smtClean="0"/>
              <a:t>Click to edit Master title style</a:t>
            </a:r>
            <a:endParaRPr kumimoji="0" lang="fr-F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r>
              <a:rPr lang="fr-FR" noProof="0" dirty="0" smtClean="0"/>
              <a:t>24 février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noProof="0" smtClean="0"/>
              <a:pPr/>
              <a:t>‹#›</a:t>
            </a:fld>
            <a:endParaRPr lang="fr-FR" noProof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8915400" cy="493776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buFont typeface="Wingdings" pitchFamily="2" charset="2"/>
              <a:buChar char="§"/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</a:lstStyle>
          <a:p>
            <a:pPr lvl="0" eaLnBrk="1" latinLnBrk="0" hangingPunct="1"/>
            <a:r>
              <a:rPr lang="fr-FR" noProof="0" smtClean="0"/>
              <a:t>Click to edit Master text styles</a:t>
            </a:r>
          </a:p>
          <a:p>
            <a:pPr lvl="1" eaLnBrk="1" latinLnBrk="0" hangingPunct="1"/>
            <a:r>
              <a:rPr lang="fr-FR" noProof="0" smtClean="0"/>
              <a:t>Second level</a:t>
            </a:r>
          </a:p>
          <a:p>
            <a:pPr lvl="2" eaLnBrk="1" latinLnBrk="0" hangingPunct="1"/>
            <a:r>
              <a:rPr lang="fr-FR" noProof="0" smtClean="0"/>
              <a:t>Third level</a:t>
            </a:r>
          </a:p>
          <a:p>
            <a:pPr lvl="3" eaLnBrk="1" latinLnBrk="0" hangingPunct="1"/>
            <a:r>
              <a:rPr lang="fr-FR" noProof="0" smtClean="0"/>
              <a:t>Fourth level</a:t>
            </a:r>
          </a:p>
          <a:p>
            <a:pPr lvl="4" eaLnBrk="1" latinLnBrk="0" hangingPunct="1"/>
            <a:r>
              <a:rPr lang="fr-FR" noProof="0" smtClean="0"/>
              <a:t>Fifth level</a:t>
            </a:r>
            <a:endParaRPr kumimoji="0" lang="fr-F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77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noProof="0" smtClean="0"/>
              <a:t>Click to edit Master title style</a:t>
            </a:r>
            <a:endParaRPr kumimoji="0" lang="fr-FR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95300" y="1219200"/>
            <a:ext cx="89154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noProof="0" dirty="0" smtClean="0"/>
              <a:t>Click to </a:t>
            </a:r>
            <a:r>
              <a:rPr kumimoji="0" lang="fr-FR" noProof="0" dirty="0" err="1" smtClean="0"/>
              <a:t>edit</a:t>
            </a:r>
            <a:r>
              <a:rPr kumimoji="0" lang="fr-FR" noProof="0" dirty="0" smtClean="0"/>
              <a:t> Master </a:t>
            </a:r>
            <a:r>
              <a:rPr kumimoji="0" lang="fr-FR" noProof="0" dirty="0" err="1" smtClean="0"/>
              <a:t>text</a:t>
            </a:r>
            <a:r>
              <a:rPr kumimoji="0" lang="fr-FR" noProof="0" dirty="0" smtClean="0"/>
              <a:t> styles</a:t>
            </a:r>
          </a:p>
          <a:p>
            <a:pPr lvl="1" eaLnBrk="1" latinLnBrk="0" hangingPunct="1"/>
            <a:r>
              <a:rPr kumimoji="0" lang="fr-FR" noProof="0" dirty="0" smtClean="0"/>
              <a:t>Second </a:t>
            </a:r>
            <a:r>
              <a:rPr kumimoji="0" lang="fr-FR" noProof="0" dirty="0" err="1" smtClean="0"/>
              <a:t>level</a:t>
            </a:r>
            <a:endParaRPr kumimoji="0" lang="fr-FR" noProof="0" dirty="0" smtClean="0"/>
          </a:p>
          <a:p>
            <a:pPr lvl="2" eaLnBrk="1" latinLnBrk="0" hangingPunct="1"/>
            <a:r>
              <a:rPr kumimoji="0" lang="fr-FR" noProof="0" dirty="0" err="1" smtClean="0"/>
              <a:t>Third</a:t>
            </a:r>
            <a:r>
              <a:rPr kumimoji="0" lang="fr-FR" noProof="0" dirty="0" smtClean="0"/>
              <a:t> </a:t>
            </a:r>
            <a:r>
              <a:rPr kumimoji="0" lang="fr-FR" noProof="0" dirty="0" err="1" smtClean="0"/>
              <a:t>level</a:t>
            </a:r>
            <a:endParaRPr kumimoji="0" lang="fr-FR" noProof="0" dirty="0" smtClean="0"/>
          </a:p>
          <a:p>
            <a:pPr lvl="3" eaLnBrk="1" latinLnBrk="0" hangingPunct="1"/>
            <a:r>
              <a:rPr kumimoji="0" lang="fr-FR" noProof="0" dirty="0" err="1" smtClean="0"/>
              <a:t>Fourth</a:t>
            </a:r>
            <a:r>
              <a:rPr kumimoji="0" lang="fr-FR" noProof="0" dirty="0" smtClean="0"/>
              <a:t> </a:t>
            </a:r>
            <a:r>
              <a:rPr kumimoji="0" lang="fr-FR" noProof="0" dirty="0" err="1" smtClean="0"/>
              <a:t>level</a:t>
            </a:r>
            <a:endParaRPr kumimoji="0" lang="fr-FR" noProof="0" dirty="0" smtClean="0"/>
          </a:p>
          <a:p>
            <a:pPr lvl="4" eaLnBrk="1" latinLnBrk="0" hangingPunct="1"/>
            <a:r>
              <a:rPr kumimoji="0" lang="fr-FR" noProof="0" dirty="0" err="1" smtClean="0"/>
              <a:t>Fifth</a:t>
            </a:r>
            <a:r>
              <a:rPr kumimoji="0" lang="fr-FR" noProof="0" dirty="0" smtClean="0"/>
              <a:t> </a:t>
            </a:r>
            <a:r>
              <a:rPr kumimoji="0" lang="fr-FR" noProof="0" dirty="0" err="1" smtClean="0"/>
              <a:t>level</a:t>
            </a:r>
            <a:endParaRPr kumimoji="0" lang="fr-FR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934200" y="6356350"/>
            <a:ext cx="2483296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dirty="0" smtClean="0"/>
              <a:t>AdV, 2 </a:t>
            </a:r>
            <a:r>
              <a:rPr lang="en-US" dirty="0" err="1" smtClean="0"/>
              <a:t>février</a:t>
            </a:r>
            <a:r>
              <a:rPr lang="en-US" dirty="0" smtClean="0"/>
              <a:t> 2017, CS IN2P3</a:t>
            </a:r>
          </a:p>
          <a:p>
            <a:pPr algn="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40202" y="6356350"/>
            <a:ext cx="274890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63702" y="6356350"/>
            <a:ext cx="21463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982E62B-560E-4788-85A9-E60F109E58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61978" y="6462461"/>
            <a:ext cx="190849" cy="13034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2" r:id="rId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2480" y="836712"/>
            <a:ext cx="9633520" cy="1008112"/>
          </a:xfrm>
        </p:spPr>
        <p:txBody>
          <a:bodyPr>
            <a:normAutofit/>
          </a:bodyPr>
          <a:lstStyle/>
          <a:p>
            <a:pPr algn="ctr"/>
            <a:r>
              <a:rPr lang="en-CA" dirty="0" smtClean="0">
                <a:latin typeface="+mn-lt"/>
              </a:rPr>
              <a:t>Le CNRS, Virgo … et l’IN2P3</a:t>
            </a:r>
            <a:endParaRPr lang="en-CA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8584" y="5733256"/>
            <a:ext cx="6934200" cy="864096"/>
          </a:xfrm>
        </p:spPr>
        <p:txBody>
          <a:bodyPr>
            <a:normAutofit/>
          </a:bodyPr>
          <a:lstStyle/>
          <a:p>
            <a:r>
              <a:rPr lang="en-CA" sz="2100" dirty="0" smtClean="0">
                <a:solidFill>
                  <a:schemeClr val="tx2">
                    <a:lumMod val="75000"/>
                  </a:schemeClr>
                </a:solidFill>
              </a:rPr>
              <a:t>Benoit Mours (LAPP – Annecy)</a:t>
            </a:r>
          </a:p>
          <a:p>
            <a:r>
              <a:rPr lang="en-CA" sz="2100" dirty="0" smtClean="0">
                <a:solidFill>
                  <a:schemeClr val="tx2">
                    <a:lumMod val="75000"/>
                  </a:schemeClr>
                </a:solidFill>
              </a:rPr>
              <a:t>24 </a:t>
            </a:r>
            <a:r>
              <a:rPr lang="en-CA" sz="2100" dirty="0" err="1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CA" sz="2100" dirty="0" err="1" smtClean="0">
                <a:solidFill>
                  <a:schemeClr val="tx2">
                    <a:lumMod val="75000"/>
                  </a:schemeClr>
                </a:solidFill>
              </a:rPr>
              <a:t>évrier</a:t>
            </a:r>
            <a:r>
              <a:rPr lang="en-CA" sz="2100" dirty="0" smtClean="0">
                <a:solidFill>
                  <a:schemeClr val="tx2">
                    <a:lumMod val="75000"/>
                  </a:schemeClr>
                </a:solidFill>
              </a:rPr>
              <a:t> 2017</a:t>
            </a:r>
            <a:endParaRPr lang="en-CA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52" y="0"/>
            <a:ext cx="2520280" cy="1419186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32"/>
          <a:stretch/>
        </p:blipFill>
        <p:spPr bwMode="auto">
          <a:xfrm>
            <a:off x="1668717" y="1844824"/>
            <a:ext cx="6864868" cy="386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698" r="-17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51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Visite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dirty="0" smtClean="0"/>
              <a:t>24 février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00472" y="1052736"/>
            <a:ext cx="3024336" cy="381642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Durée:</a:t>
            </a:r>
          </a:p>
          <a:p>
            <a:pPr lvl="1"/>
            <a:r>
              <a:rPr lang="fr-FR" dirty="0" smtClean="0"/>
              <a:t>Environ 1h30</a:t>
            </a:r>
          </a:p>
          <a:p>
            <a:r>
              <a:rPr lang="fr-FR" dirty="0" smtClean="0"/>
              <a:t>Au programme: </a:t>
            </a:r>
          </a:p>
          <a:p>
            <a:pPr lvl="1"/>
            <a:r>
              <a:rPr lang="fr-FR" dirty="0" smtClean="0"/>
              <a:t>Salle de control 20’</a:t>
            </a:r>
          </a:p>
          <a:p>
            <a:pPr lvl="1"/>
            <a:r>
              <a:rPr lang="fr-FR" dirty="0" smtClean="0"/>
              <a:t>Bâtiment nord 20’</a:t>
            </a:r>
          </a:p>
          <a:p>
            <a:pPr lvl="1"/>
            <a:r>
              <a:rPr lang="fr-FR" dirty="0" smtClean="0"/>
              <a:t>Bâtiment central 40’</a:t>
            </a:r>
          </a:p>
          <a:p>
            <a:pPr lvl="2"/>
            <a:r>
              <a:rPr lang="fr-FR" dirty="0" smtClean="0"/>
              <a:t>Vue d’ensemble</a:t>
            </a:r>
          </a:p>
          <a:p>
            <a:pPr lvl="2"/>
            <a:r>
              <a:rPr lang="fr-FR" dirty="0" smtClean="0"/>
              <a:t>Labo laser ou labo détection</a:t>
            </a:r>
          </a:p>
          <a:p>
            <a:r>
              <a:rPr lang="fr-FR" dirty="0" smtClean="0"/>
              <a:t>Deux groupes</a:t>
            </a: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32"/>
          <a:stretch/>
        </p:blipFill>
        <p:spPr bwMode="auto">
          <a:xfrm>
            <a:off x="3224808" y="1052736"/>
            <a:ext cx="6864868" cy="386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698" r="-17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5961112" y="2996952"/>
            <a:ext cx="1440160" cy="129614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913440" y="1268760"/>
            <a:ext cx="632520" cy="57606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60912" y="3212976"/>
            <a:ext cx="632520" cy="57606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832" y="4581128"/>
            <a:ext cx="2276872" cy="2276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33120" y="4499136"/>
            <a:ext cx="1730645" cy="2358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368" y="3284984"/>
            <a:ext cx="1640632" cy="36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0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 “initial”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9210228" cy="3073896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1989 </a:t>
            </a:r>
            <a:r>
              <a:rPr lang="fr-FR" dirty="0" err="1" smtClean="0"/>
              <a:t>Proposal</a:t>
            </a:r>
            <a:r>
              <a:rPr lang="fr-FR" dirty="0" smtClean="0"/>
              <a:t> Virgo</a:t>
            </a:r>
          </a:p>
          <a:p>
            <a:r>
              <a:rPr lang="fr-FR" dirty="0" smtClean="0"/>
              <a:t>1990 Virgo commence à l’IN2P3 (LAPP et LAL)</a:t>
            </a:r>
          </a:p>
          <a:p>
            <a:pPr lvl="1"/>
            <a:r>
              <a:rPr lang="fr-FR" dirty="0" smtClean="0"/>
              <a:t>Rejoint plus tard par le LMA, puis l’APC</a:t>
            </a:r>
          </a:p>
          <a:p>
            <a:pPr lvl="1"/>
            <a:r>
              <a:rPr lang="fr-FR" dirty="0" smtClean="0"/>
              <a:t>Ainsi que ARTEMIS et LKB (laboratoires du CNRS)</a:t>
            </a:r>
          </a:p>
          <a:p>
            <a:r>
              <a:rPr lang="fr-FR" dirty="0" smtClean="0"/>
              <a:t>1993/94  Approbation de Virgo</a:t>
            </a:r>
          </a:p>
          <a:p>
            <a:r>
              <a:rPr lang="fr-FR" dirty="0" smtClean="0"/>
              <a:t>1996 Début des travaux sur le site</a:t>
            </a:r>
          </a:p>
          <a:p>
            <a:r>
              <a:rPr lang="fr-FR" dirty="0" smtClean="0"/>
              <a:t>2000 </a:t>
            </a:r>
            <a:r>
              <a:rPr lang="fr-FR" dirty="0"/>
              <a:t>C</a:t>
            </a:r>
            <a:r>
              <a:rPr lang="fr-FR" dirty="0" smtClean="0"/>
              <a:t>réation d’EGO</a:t>
            </a:r>
          </a:p>
          <a:p>
            <a:r>
              <a:rPr lang="fr-FR" dirty="0" smtClean="0"/>
              <a:t>2007-2011 Prise de données de Virgo</a:t>
            </a:r>
          </a:p>
          <a:p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9" name="Picture 17" descr="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006" y="4035400"/>
            <a:ext cx="8168994" cy="2849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614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tube </a:t>
            </a:r>
            <a:r>
              <a:rPr lang="en-US" dirty="0" err="1" smtClean="0"/>
              <a:t>à</a:t>
            </a:r>
            <a:r>
              <a:rPr lang="en-US" dirty="0" smtClean="0"/>
              <a:t> vide (LAL)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noProof="0" smtClean="0"/>
              <a:t>24 février 2017</a:t>
            </a:r>
            <a:endParaRPr lang="fr-FR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noProof="0" smtClean="0"/>
              <a:pPr/>
              <a:t>3</a:t>
            </a:fld>
            <a:endParaRPr lang="fr-FR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C:\My Documents\clermont24novembre\tubo_a_mant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89104" cy="37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My Documents\clermont24novembre\CamionVir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80" y="3789040"/>
            <a:ext cx="42926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Mes documents\Mours\Caltech\VirgoSeminar\tube.inassemblyb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994" y="1268760"/>
            <a:ext cx="4241006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976" y="3452020"/>
            <a:ext cx="5169024" cy="34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5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enceintes </a:t>
            </a:r>
            <a:r>
              <a:rPr lang="en-US" dirty="0" err="1" smtClean="0"/>
              <a:t>à</a:t>
            </a:r>
            <a:r>
              <a:rPr lang="en-US" dirty="0" smtClean="0"/>
              <a:t> vide (LAPP)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noProof="0" smtClean="0"/>
              <a:t>24 février 2017</a:t>
            </a:r>
            <a:endParaRPr lang="fr-FR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noProof="0" smtClean="0"/>
              <a:pPr/>
              <a:t>4</a:t>
            </a:fld>
            <a:endParaRPr lang="fr-FR" noProof="0"/>
          </a:p>
        </p:txBody>
      </p:sp>
      <p:pic>
        <p:nvPicPr>
          <p:cNvPr id="7" name="Picture 15" descr="E:\CS_IN2P3\VIR-PIC-PIS-3300-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5027636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97016" y="1052736"/>
            <a:ext cx="4806531" cy="2870054"/>
            <a:chOff x="0" y="2152256"/>
            <a:chExt cx="4497241" cy="2807617"/>
          </a:xfrm>
        </p:grpSpPr>
        <p:pic>
          <p:nvPicPr>
            <p:cNvPr id="8" name="Picture 16" descr="E:\CS_IN2P3\VIR-PIC-PIS-3300-04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152256"/>
              <a:ext cx="4497241" cy="273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68473" y="4508251"/>
              <a:ext cx="1047807" cy="451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>
                  <a:solidFill>
                    <a:srgbClr val="FFFFFF"/>
                  </a:solidFill>
                </a:rPr>
                <a:t>Nov 98</a:t>
              </a:r>
            </a:p>
          </p:txBody>
        </p:sp>
      </p:grpSp>
      <p:pic>
        <p:nvPicPr>
          <p:cNvPr id="10" name="Picture 10" descr="C:\My Documents\clermont24novembre\towers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98793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30" descr="C:\Mes documents\Mours\Caltech\VirgoSeminar\MirrorIntro2Jun00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06"/>
          <a:stretch/>
        </p:blipFill>
        <p:spPr bwMode="auto">
          <a:xfrm>
            <a:off x="5025008" y="3861048"/>
            <a:ext cx="4507516" cy="3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42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Electronique</a:t>
            </a:r>
            <a:r>
              <a:rPr lang="en-US" dirty="0" smtClean="0"/>
              <a:t>, controls, </a:t>
            </a:r>
            <a:r>
              <a:rPr lang="en-US" dirty="0" err="1" smtClean="0"/>
              <a:t>réseau</a:t>
            </a:r>
            <a:r>
              <a:rPr lang="en-US" dirty="0" smtClean="0"/>
              <a:t>, </a:t>
            </a:r>
            <a:r>
              <a:rPr lang="en-US" dirty="0" err="1" smtClean="0"/>
              <a:t>calcul</a:t>
            </a:r>
            <a:r>
              <a:rPr lang="en-US" dirty="0" smtClean="0"/>
              <a:t> (LAL, LAPP)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noProof="0" smtClean="0"/>
              <a:t>24 février 2017</a:t>
            </a:r>
            <a:endParaRPr lang="fr-FR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noProof="0" smtClean="0"/>
              <a:pPr/>
              <a:t>5</a:t>
            </a:fld>
            <a:endParaRPr lang="fr-FR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10" descr="C:\Mes documents\Mours\Caltech\VirgoSeminar\MonitorsDAQ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936" y="1268760"/>
            <a:ext cx="56204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04224" y="2781821"/>
            <a:ext cx="6196786" cy="3804592"/>
            <a:chOff x="3187" y="2896"/>
            <a:chExt cx="2769" cy="1903"/>
          </a:xfrm>
        </p:grpSpPr>
        <p:pic>
          <p:nvPicPr>
            <p:cNvPr id="9" name="Picture 7" descr="C:\My Documents\VIR-PIC-PIS-5000-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2896"/>
              <a:ext cx="2769" cy="1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531" y="4576"/>
              <a:ext cx="1028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DAQ Room June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94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DB68-99D6-E74D-91BF-CE7AAA81AA8E}" type="slidenum">
              <a:rPr lang="en-US"/>
              <a:pPr/>
              <a:t>6</a:t>
            </a:fld>
            <a:endParaRPr lang="en-US"/>
          </a:p>
        </p:txBody>
      </p:sp>
      <p:sp>
        <p:nvSpPr>
          <p:cNvPr id="2365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33550" y="228600"/>
            <a:ext cx="77597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smtClean="0"/>
              <a:t>Les </a:t>
            </a:r>
            <a:r>
              <a:rPr lang="fr-FR" dirty="0" smtClean="0"/>
              <a:t>miroirs </a:t>
            </a:r>
            <a:r>
              <a:rPr lang="fr-FR" dirty="0" smtClean="0"/>
              <a:t>(LMA)</a:t>
            </a:r>
            <a:endParaRPr lang="fr-FR" dirty="0"/>
          </a:p>
        </p:txBody>
      </p:sp>
      <p:sp>
        <p:nvSpPr>
          <p:cNvPr id="2365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latin typeface="Times New Roman" charset="0"/>
              <a:sym typeface="Math3" charset="0"/>
            </a:endParaRPr>
          </a:p>
          <a:p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708" y="2780928"/>
            <a:ext cx="7685292" cy="3600400"/>
          </a:xfrm>
          <a:prstGeom prst="rect">
            <a:avLst/>
          </a:prstGeom>
        </p:spPr>
      </p:pic>
      <p:pic>
        <p:nvPicPr>
          <p:cNvPr id="12" name="Picture 5" descr="C:\My Documents\Presentazioni\Lausanne_2002\7PrototypeSet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688"/>
            <a:ext cx="5638800" cy="29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0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Laser et système d’injection (LAL,  ARTEMIS)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noProof="0" smtClean="0"/>
              <a:t>24 février 2017</a:t>
            </a:r>
            <a:endParaRPr lang="fr-FR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noProof="0" smtClean="0"/>
              <a:pPr/>
              <a:t>7</a:t>
            </a:fld>
            <a:endParaRPr lang="fr-FR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10634" y="1700808"/>
            <a:ext cx="5530850" cy="3405188"/>
            <a:chOff x="2448" y="672"/>
            <a:chExt cx="3216" cy="2145"/>
          </a:xfrm>
        </p:grpSpPr>
        <p:pic>
          <p:nvPicPr>
            <p:cNvPr id="11" name="Picture 5" descr="C:\Mes documents\Mours\Caltech\VirgoSeminar\LaserFeb00a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672"/>
              <a:ext cx="3216" cy="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800" y="2496"/>
              <a:ext cx="60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Feb 2000</a:t>
              </a:r>
            </a:p>
          </p:txBody>
        </p:sp>
      </p:grpSp>
      <p:pic>
        <p:nvPicPr>
          <p:cNvPr id="13" name="Picture 5" descr="E:\Powerpoint\Universite_Ouverte\input_ben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425" y="1124744"/>
            <a:ext cx="4473575" cy="35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4520729" y="4149725"/>
            <a:ext cx="3962400" cy="3044825"/>
            <a:chOff x="534" y="2372"/>
            <a:chExt cx="2304" cy="1918"/>
          </a:xfrm>
        </p:grpSpPr>
        <p:pic>
          <p:nvPicPr>
            <p:cNvPr id="15" name="Picture 8" descr="C:\Mes documents\Mours\Caltech\VirgoSeminar\RefCavity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" y="2372"/>
              <a:ext cx="2304" cy="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102" y="3770"/>
              <a:ext cx="60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Sep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04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Système de détection (LAPP)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noProof="0" smtClean="0"/>
              <a:t>24 février 2017</a:t>
            </a:r>
            <a:endParaRPr lang="fr-FR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noProof="0" smtClean="0"/>
              <a:pPr/>
              <a:t>8</a:t>
            </a:fld>
            <a:endParaRPr lang="fr-FR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E:\Powerpoint\Universite_Ouverte\DSCN3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80" y="2792385"/>
            <a:ext cx="5420235" cy="40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31" descr="C:\Mes documents\Mours\Caltech\VirgoSeminar\DetBencINst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532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313040" y="1988840"/>
            <a:ext cx="4990353" cy="3375521"/>
            <a:chOff x="4859191" y="3448429"/>
            <a:chExt cx="4990353" cy="3375521"/>
          </a:xfrm>
        </p:grpSpPr>
        <p:pic>
          <p:nvPicPr>
            <p:cNvPr id="11" name="Picture 14" descr="E:\Powerpoint\Visite_Spiro_sept03\Virgo-DetectionLa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9191" y="3448429"/>
              <a:ext cx="4990353" cy="3375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43073" y="6034738"/>
              <a:ext cx="2111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FFFFFF"/>
                  </a:solidFill>
                </a:rPr>
                <a:t>Initial Virgo</a:t>
              </a:r>
              <a:endParaRPr lang="en-US" b="1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67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AdVirgo: sensibilité x 10; volume x 1000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AdV, 2 février 2017, CS IN2P3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2B-560E-4788-85A9-E60F109E58F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endParaRPr lang="fr-FR" sz="2000" dirty="0" smtClean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 smtClean="0"/>
              <a:t>Principaux changements:</a:t>
            </a:r>
          </a:p>
          <a:p>
            <a:pPr lvl="1"/>
            <a:r>
              <a:rPr lang="fr-FR" sz="1800" dirty="0" smtClean="0"/>
              <a:t>Miroirs plus lourds (LMA)</a:t>
            </a:r>
          </a:p>
          <a:p>
            <a:pPr lvl="1"/>
            <a:r>
              <a:rPr lang="fr-FR" sz="1800" dirty="0" smtClean="0"/>
              <a:t>Suspension monolithiques</a:t>
            </a:r>
          </a:p>
          <a:p>
            <a:pPr lvl="1"/>
            <a:r>
              <a:rPr lang="fr-FR" sz="1800" dirty="0" smtClean="0"/>
              <a:t>Faisceau plus gros (</a:t>
            </a:r>
            <a:r>
              <a:rPr lang="fr-FR" sz="1600" dirty="0" smtClean="0"/>
              <a:t>nouveaux télescopes APC)</a:t>
            </a:r>
          </a:p>
          <a:p>
            <a:pPr lvl="1"/>
            <a:r>
              <a:rPr lang="fr-FR" sz="1800" dirty="0" smtClean="0"/>
              <a:t>Détecteurs sous vide et suspendus (LAPP) </a:t>
            </a:r>
          </a:p>
          <a:p>
            <a:pPr lvl="1"/>
            <a:r>
              <a:rPr lang="fr-FR" sz="1800" dirty="0" smtClean="0"/>
              <a:t>Recyclage du signal</a:t>
            </a:r>
          </a:p>
          <a:p>
            <a:pPr lvl="2"/>
            <a:r>
              <a:rPr lang="fr-FR" sz="1500" dirty="0" smtClean="0"/>
              <a:t>Lasers auxiliaires (LAL) </a:t>
            </a:r>
          </a:p>
          <a:p>
            <a:pPr lvl="1"/>
            <a:r>
              <a:rPr lang="fr-FR" sz="1800" dirty="0" smtClean="0"/>
              <a:t>Laser plus puissant</a:t>
            </a:r>
          </a:p>
          <a:p>
            <a:pPr lvl="2"/>
            <a:r>
              <a:rPr lang="fr-FR" sz="1500" dirty="0" smtClean="0"/>
              <a:t> (ARTEMIS)</a:t>
            </a: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1800" dirty="0"/>
              <a:t> </a:t>
            </a:r>
            <a:r>
              <a:rPr lang="fr-FR" sz="1800" dirty="0" smtClean="0"/>
              <a:t>      + Evolution du slow control vide (LAL), DAQ/calibration (LAPP) </a:t>
            </a:r>
            <a:endParaRPr lang="fr-FR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742" y="1772816"/>
            <a:ext cx="4940258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296" y="1052736"/>
            <a:ext cx="1720704" cy="3140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049344" y="4797152"/>
            <a:ext cx="1250657" cy="157351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3152800" y="4149080"/>
            <a:ext cx="216024" cy="1224136"/>
          </a:xfrm>
          <a:prstGeom prst="rightBrace">
            <a:avLst>
              <a:gd name="adj1" fmla="val 8333"/>
              <a:gd name="adj2" fmla="val 481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40832" y="4509120"/>
            <a:ext cx="156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Deuxième</a:t>
            </a:r>
            <a:r>
              <a:rPr lang="en-US" sz="1600" dirty="0" smtClean="0"/>
              <a:t> phase</a:t>
            </a:r>
            <a:endParaRPr lang="en-US" sz="16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869160"/>
            <a:ext cx="99486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097" y="1052736"/>
            <a:ext cx="4088903" cy="5017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51" y="3406742"/>
            <a:ext cx="5909434" cy="3451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2171"/>
            <a:ext cx="4863942" cy="5553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560" y="-30823"/>
            <a:ext cx="6745959" cy="41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0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30180</TotalTime>
  <Words>272</Words>
  <Application>Microsoft Macintosh PowerPoint</Application>
  <PresentationFormat>A4 Paper (210x297 mm)</PresentationFormat>
  <Paragraphs>67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Origin</vt:lpstr>
      <vt:lpstr>Le CNRS, Virgo … et l’IN2P3</vt:lpstr>
      <vt:lpstr>Virgo “initial”</vt:lpstr>
      <vt:lpstr>Le tube à vide (LAL)</vt:lpstr>
      <vt:lpstr>Les enceintes à vide (LAPP)</vt:lpstr>
      <vt:lpstr>Electronique, controls, réseau, calcul (LAL, LAPP)</vt:lpstr>
      <vt:lpstr>Les miroirs (LMA)</vt:lpstr>
      <vt:lpstr>Laser et système d’injection (LAL,  ARTEMIS)</vt:lpstr>
      <vt:lpstr>Système de détection (LAPP)</vt:lpstr>
      <vt:lpstr>AdVirgo: sensibilité x 10; volume x 1000</vt:lpstr>
      <vt:lpstr>Visite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Scenario for the  release of GW triggers</dc:title>
  <dc:creator>virgo</dc:creator>
  <cp:lastModifiedBy>Benoit Mours</cp:lastModifiedBy>
  <cp:revision>479</cp:revision>
  <cp:lastPrinted>2017-02-23T18:55:20Z</cp:lastPrinted>
  <dcterms:created xsi:type="dcterms:W3CDTF">2011-09-24T07:38:30Z</dcterms:created>
  <dcterms:modified xsi:type="dcterms:W3CDTF">2017-02-24T06:19:15Z</dcterms:modified>
</cp:coreProperties>
</file>