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3" r:id="rId1"/>
  </p:sldMasterIdLst>
  <p:sldIdLst>
    <p:sldId id="283" r:id="rId2"/>
    <p:sldId id="257" r:id="rId3"/>
    <p:sldId id="258" r:id="rId4"/>
    <p:sldId id="260" r:id="rId5"/>
    <p:sldId id="271" r:id="rId6"/>
    <p:sldId id="262" r:id="rId7"/>
    <p:sldId id="263" r:id="rId8"/>
    <p:sldId id="264" r:id="rId9"/>
    <p:sldId id="275" r:id="rId10"/>
    <p:sldId id="276" r:id="rId11"/>
    <p:sldId id="284" r:id="rId12"/>
    <p:sldId id="285" r:id="rId13"/>
    <p:sldId id="277" r:id="rId14"/>
    <p:sldId id="278" r:id="rId15"/>
    <p:sldId id="286" r:id="rId16"/>
    <p:sldId id="287" r:id="rId17"/>
    <p:sldId id="288" r:id="rId18"/>
    <p:sldId id="269" r:id="rId19"/>
    <p:sldId id="290" r:id="rId20"/>
    <p:sldId id="299" r:id="rId21"/>
    <p:sldId id="291" r:id="rId22"/>
    <p:sldId id="298" r:id="rId23"/>
    <p:sldId id="300" r:id="rId24"/>
    <p:sldId id="301" r:id="rId25"/>
    <p:sldId id="292" r:id="rId26"/>
    <p:sldId id="293" r:id="rId27"/>
    <p:sldId id="294" r:id="rId28"/>
    <p:sldId id="295" r:id="rId29"/>
    <p:sldId id="296" r:id="rId30"/>
    <p:sldId id="302" r:id="rId31"/>
    <p:sldId id="29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171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1"/>
      </p:bgRef>
    </p:bg>
    <p:spTree>
      <p:nvGrpSpPr>
        <p:cNvPr id="1" name=""/>
        <p:cNvGrpSpPr/>
        <p:nvPr/>
      </p:nvGrpSpPr>
      <p:grpSpPr>
        <a:xfrm>
          <a:off x="0" y="0"/>
          <a:ext cx="0" cy="0"/>
          <a:chOff x="0" y="0"/>
          <a:chExt cx="0" cy="0"/>
        </a:xfrm>
      </p:grpSpPr>
      <p:sp>
        <p:nvSpPr>
          <p:cNvPr id="8" name="Τίτλος 7"/>
          <p:cNvSpPr>
            <a:spLocks noGrp="1"/>
          </p:cNvSpPr>
          <p:nvPr>
            <p:ph type="ctrTitle"/>
          </p:nvPr>
        </p:nvSpPr>
        <p:spPr>
          <a:xfrm>
            <a:off x="2286000" y="3124200"/>
            <a:ext cx="6172200" cy="1894362"/>
          </a:xfrm>
        </p:spPr>
        <p:txBody>
          <a:bodyPr/>
          <a:lstStyle>
            <a:lvl1pPr>
              <a:defRPr b="1"/>
            </a:lvl1pPr>
          </a:lstStyle>
          <a:p>
            <a:r>
              <a:rPr kumimoji="0" lang="el-GR" smtClean="0"/>
              <a:t>Στυλ κύριου τίτλου</a:t>
            </a:r>
            <a:endParaRPr kumimoji="0" lang="en-US"/>
          </a:p>
        </p:txBody>
      </p:sp>
      <p:sp>
        <p:nvSpPr>
          <p:cNvPr id="9" name="Υπότιτλος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Θέση ημερομηνίας 27"/>
          <p:cNvSpPr>
            <a:spLocks noGrp="1"/>
          </p:cNvSpPr>
          <p:nvPr>
            <p:ph type="dt" sz="half" idx="10"/>
          </p:nvPr>
        </p:nvSpPr>
        <p:spPr bwMode="auto">
          <a:xfrm rot="5400000">
            <a:off x="7764621" y="1174097"/>
            <a:ext cx="2286000" cy="381000"/>
          </a:xfrm>
        </p:spPr>
        <p:txBody>
          <a:bodyPr/>
          <a:lstStyle/>
          <a:p>
            <a:fld id="{F84E693A-D684-804B-96C8-81D4BB86D942}" type="datetimeFigureOut">
              <a:rPr lang="en-US" smtClean="0"/>
              <a:t>11/7/2019</a:t>
            </a:fld>
            <a:endParaRPr lang="en-US"/>
          </a:p>
        </p:txBody>
      </p:sp>
      <p:sp>
        <p:nvSpPr>
          <p:cNvPr id="17" name="Θέση υποσέλιδου 16"/>
          <p:cNvSpPr>
            <a:spLocks noGrp="1"/>
          </p:cNvSpPr>
          <p:nvPr>
            <p:ph type="ftr" sz="quarter" idx="11"/>
          </p:nvPr>
        </p:nvSpPr>
        <p:spPr bwMode="auto">
          <a:xfrm rot="5400000">
            <a:off x="7077269" y="4181669"/>
            <a:ext cx="3657600" cy="384048"/>
          </a:xfrm>
        </p:spPr>
        <p:txBody>
          <a:bodyPr/>
          <a:lstStyle/>
          <a:p>
            <a:endParaRPr lang="en-US"/>
          </a:p>
        </p:txBody>
      </p:sp>
      <p:sp>
        <p:nvSpPr>
          <p:cNvPr id="10" name="Ορθογώνιο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Ορθογώνιο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Ορθογώνιο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Ορθογώνιο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Ευθεία γραμμή σύνδεσης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Ευθεία γραμμή σύνδεσης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Ευθεία γραμμή σύνδεσης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Ευθεία γραμμή σύνδεσης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Ευθεία γραμμή σύνδεσης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Ευθεία γραμμή σύνδεσης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Ορθογώνιο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Έλλειψη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Έλλειψη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Έλλειψη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Έλλειψη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Έλλειψη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Θέση αριθμού διαφάνειας 28"/>
          <p:cNvSpPr>
            <a:spLocks noGrp="1"/>
          </p:cNvSpPr>
          <p:nvPr>
            <p:ph type="sldNum" sz="quarter" idx="12"/>
          </p:nvPr>
        </p:nvSpPr>
        <p:spPr bwMode="auto">
          <a:xfrm>
            <a:off x="1325544" y="4928702"/>
            <a:ext cx="609600" cy="517524"/>
          </a:xfrm>
        </p:spPr>
        <p:txBody>
          <a:bodyPr/>
          <a:lstStyle/>
          <a:p>
            <a:fld id="{05D3DA0F-E2C4-384D-B6B3-9913F644332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F84E693A-D684-804B-96C8-81D4BB86D942}" type="datetimeFigureOut">
              <a:rPr lang="en-US" smtClean="0"/>
              <a:t>11/7/2019</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05D3DA0F-E2C4-384D-B6B3-9913F644332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9"/>
            <a:ext cx="16764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F84E693A-D684-804B-96C8-81D4BB86D942}" type="datetimeFigureOut">
              <a:rPr lang="en-US" smtClean="0"/>
              <a:t>11/7/2019</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05D3DA0F-E2C4-384D-B6B3-9913F644332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8" name="Θέση περιεχομένου 7"/>
          <p:cNvSpPr>
            <a:spLocks noGrp="1"/>
          </p:cNvSpPr>
          <p:nvPr>
            <p:ph sz="quarter" idx="1"/>
          </p:nvPr>
        </p:nvSpPr>
        <p:spPr>
          <a:xfrm>
            <a:off x="457200" y="1600200"/>
            <a:ext cx="7467600" cy="487375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Θέση ημερομηνίας 6"/>
          <p:cNvSpPr>
            <a:spLocks noGrp="1"/>
          </p:cNvSpPr>
          <p:nvPr>
            <p:ph type="dt" sz="half" idx="14"/>
          </p:nvPr>
        </p:nvSpPr>
        <p:spPr/>
        <p:txBody>
          <a:bodyPr rtlCol="0"/>
          <a:lstStyle/>
          <a:p>
            <a:fld id="{F84E693A-D684-804B-96C8-81D4BB86D942}" type="datetimeFigureOut">
              <a:rPr lang="en-US" smtClean="0"/>
              <a:t>11/7/2019</a:t>
            </a:fld>
            <a:endParaRPr lang="en-US"/>
          </a:p>
        </p:txBody>
      </p:sp>
      <p:sp>
        <p:nvSpPr>
          <p:cNvPr id="9" name="Θέση αριθμού διαφάνειας 8"/>
          <p:cNvSpPr>
            <a:spLocks noGrp="1"/>
          </p:cNvSpPr>
          <p:nvPr>
            <p:ph type="sldNum" sz="quarter" idx="15"/>
          </p:nvPr>
        </p:nvSpPr>
        <p:spPr/>
        <p:txBody>
          <a:bodyPr rtlCol="0"/>
          <a:lstStyle/>
          <a:p>
            <a:fld id="{05D3DA0F-E2C4-384D-B6B3-9913F6443325}" type="slidenum">
              <a:rPr lang="en-US" smtClean="0"/>
              <a:t>‹#›</a:t>
            </a:fld>
            <a:endParaRPr lang="en-US"/>
          </a:p>
        </p:txBody>
      </p:sp>
      <p:sp>
        <p:nvSpPr>
          <p:cNvPr id="10" name="Θέση υποσέλιδου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286000" y="2895600"/>
            <a:ext cx="6172200" cy="2053590"/>
          </a:xfrm>
        </p:spPr>
        <p:txBody>
          <a:bodyPr/>
          <a:lstStyle>
            <a:lvl1pPr algn="l">
              <a:buNone/>
              <a:defRPr sz="3000" b="1" cap="small" baseline="0"/>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Θέση ημερομηνίας 3"/>
          <p:cNvSpPr>
            <a:spLocks noGrp="1"/>
          </p:cNvSpPr>
          <p:nvPr>
            <p:ph type="dt" sz="half" idx="10"/>
          </p:nvPr>
        </p:nvSpPr>
        <p:spPr bwMode="auto">
          <a:xfrm rot="5400000">
            <a:off x="7763256" y="1170432"/>
            <a:ext cx="2286000" cy="381000"/>
          </a:xfrm>
        </p:spPr>
        <p:txBody>
          <a:bodyPr/>
          <a:lstStyle/>
          <a:p>
            <a:fld id="{F84E693A-D684-804B-96C8-81D4BB86D942}" type="datetimeFigureOut">
              <a:rPr lang="en-US" smtClean="0"/>
              <a:t>11/7/2019</a:t>
            </a:fld>
            <a:endParaRPr lang="en-US"/>
          </a:p>
        </p:txBody>
      </p:sp>
      <p:sp>
        <p:nvSpPr>
          <p:cNvPr id="5" name="Θέση υποσέλιδου 4"/>
          <p:cNvSpPr>
            <a:spLocks noGrp="1"/>
          </p:cNvSpPr>
          <p:nvPr>
            <p:ph type="ftr" sz="quarter" idx="11"/>
          </p:nvPr>
        </p:nvSpPr>
        <p:spPr bwMode="auto">
          <a:xfrm rot="5400000">
            <a:off x="7077456" y="4178808"/>
            <a:ext cx="3657600" cy="384048"/>
          </a:xfrm>
        </p:spPr>
        <p:txBody>
          <a:bodyPr/>
          <a:lstStyle/>
          <a:p>
            <a:endParaRPr lang="en-US"/>
          </a:p>
        </p:txBody>
      </p:sp>
      <p:sp>
        <p:nvSpPr>
          <p:cNvPr id="9" name="Ορθογώνιο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Ορθογώνιο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Ορθογώνιο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Ορθογώνιο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Ευθεία γραμμή σύνδεσης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Ευθεία γραμμή σύνδεσης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Ευθεία γραμμή σύνδεσης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Ευθεία γραμμή σύνδεσης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Ευθεία γραμμή σύνδεσης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Ορθογώνιο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Έλλειψη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Έλλειψη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Έλλειψη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Έλλειψη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Έλλειψη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Ευθεία γραμμή σύνδεσης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Θέση αριθμού διαφάνειας 5"/>
          <p:cNvSpPr>
            <a:spLocks noGrp="1"/>
          </p:cNvSpPr>
          <p:nvPr>
            <p:ph type="sldNum" sz="quarter" idx="12"/>
          </p:nvPr>
        </p:nvSpPr>
        <p:spPr bwMode="auto">
          <a:xfrm>
            <a:off x="1340616" y="4928702"/>
            <a:ext cx="609600" cy="517524"/>
          </a:xfrm>
        </p:spPr>
        <p:txBody>
          <a:bodyPr/>
          <a:lstStyle/>
          <a:p>
            <a:fld id="{05D3DA0F-E2C4-384D-B6B3-9913F644332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5" name="Θέση ημερομηνίας 4"/>
          <p:cNvSpPr>
            <a:spLocks noGrp="1"/>
          </p:cNvSpPr>
          <p:nvPr>
            <p:ph type="dt" sz="half" idx="10"/>
          </p:nvPr>
        </p:nvSpPr>
        <p:spPr/>
        <p:txBody>
          <a:bodyPr/>
          <a:lstStyle/>
          <a:p>
            <a:fld id="{F84E693A-D684-804B-96C8-81D4BB86D942}" type="datetimeFigureOut">
              <a:rPr lang="en-US" smtClean="0"/>
              <a:t>11/7/2019</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05D3DA0F-E2C4-384D-B6B3-9913F6443325}" type="slidenum">
              <a:rPr lang="en-US" smtClean="0"/>
              <a:t>‹#›</a:t>
            </a:fld>
            <a:endParaRPr lang="en-US"/>
          </a:p>
        </p:txBody>
      </p:sp>
      <p:sp>
        <p:nvSpPr>
          <p:cNvPr id="9" name="Θέση περιεχομένου 8"/>
          <p:cNvSpPr>
            <a:spLocks noGrp="1"/>
          </p:cNvSpPr>
          <p:nvPr>
            <p:ph sz="quarter" idx="1"/>
          </p:nvPr>
        </p:nvSpPr>
        <p:spPr>
          <a:xfrm>
            <a:off x="457200" y="1600200"/>
            <a:ext cx="365760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Θέση περιεχομένου 10"/>
          <p:cNvSpPr>
            <a:spLocks noGrp="1"/>
          </p:cNvSpPr>
          <p:nvPr>
            <p:ph sz="quarter" idx="2"/>
          </p:nvPr>
        </p:nvSpPr>
        <p:spPr>
          <a:xfrm>
            <a:off x="4270248" y="1600200"/>
            <a:ext cx="365760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7543800" cy="1143000"/>
          </a:xfrm>
        </p:spPr>
        <p:txBody>
          <a:bodyPr anchor="b"/>
          <a:lstStyle>
            <a:lvl1pPr>
              <a:defRPr/>
            </a:lvl1pPr>
          </a:lstStyle>
          <a:p>
            <a:r>
              <a:rPr kumimoji="0" lang="el-GR" smtClean="0"/>
              <a:t>Στυλ κύριου τίτλου</a:t>
            </a:r>
            <a:endParaRPr kumimoji="0" lang="en-US"/>
          </a:p>
        </p:txBody>
      </p:sp>
      <p:sp>
        <p:nvSpPr>
          <p:cNvPr id="7" name="Θέση ημερομηνίας 6"/>
          <p:cNvSpPr>
            <a:spLocks noGrp="1"/>
          </p:cNvSpPr>
          <p:nvPr>
            <p:ph type="dt" sz="half" idx="10"/>
          </p:nvPr>
        </p:nvSpPr>
        <p:spPr/>
        <p:txBody>
          <a:bodyPr/>
          <a:lstStyle/>
          <a:p>
            <a:fld id="{F84E693A-D684-804B-96C8-81D4BB86D942}" type="datetimeFigureOut">
              <a:rPr lang="en-US" smtClean="0"/>
              <a:t>11/7/2019</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05D3DA0F-E2C4-384D-B6B3-9913F6443325}" type="slidenum">
              <a:rPr lang="en-US" smtClean="0"/>
              <a:t>‹#›</a:t>
            </a:fld>
            <a:endParaRPr lang="en-US"/>
          </a:p>
        </p:txBody>
      </p:sp>
      <p:sp>
        <p:nvSpPr>
          <p:cNvPr id="11" name="Θέση περιεχομένου 10"/>
          <p:cNvSpPr>
            <a:spLocks noGrp="1"/>
          </p:cNvSpPr>
          <p:nvPr>
            <p:ph sz="quarter" idx="2"/>
          </p:nvPr>
        </p:nvSpPr>
        <p:spPr>
          <a:xfrm>
            <a:off x="457200" y="2362200"/>
            <a:ext cx="3657600" cy="38862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Θέση περιεχομένου 12"/>
          <p:cNvSpPr>
            <a:spLocks noGrp="1"/>
          </p:cNvSpPr>
          <p:nvPr>
            <p:ph sz="quarter" idx="4"/>
          </p:nvPr>
        </p:nvSpPr>
        <p:spPr>
          <a:xfrm>
            <a:off x="4371975" y="2362200"/>
            <a:ext cx="3657600" cy="38862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Θέση κειμένου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Στυλ υποδείγματος κειμένου</a:t>
            </a:r>
          </a:p>
        </p:txBody>
      </p:sp>
      <p:sp>
        <p:nvSpPr>
          <p:cNvPr id="14" name="Θέση κειμένου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Στυλ υποδείγματος κειμένου</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6" name="Θέση ημερομηνίας 5"/>
          <p:cNvSpPr>
            <a:spLocks noGrp="1"/>
          </p:cNvSpPr>
          <p:nvPr>
            <p:ph type="dt" sz="half" idx="10"/>
          </p:nvPr>
        </p:nvSpPr>
        <p:spPr/>
        <p:txBody>
          <a:bodyPr rtlCol="0"/>
          <a:lstStyle/>
          <a:p>
            <a:fld id="{F84E693A-D684-804B-96C8-81D4BB86D942}" type="datetimeFigureOut">
              <a:rPr lang="en-US" smtClean="0"/>
              <a:t>11/7/2019</a:t>
            </a:fld>
            <a:endParaRPr lang="en-US"/>
          </a:p>
        </p:txBody>
      </p:sp>
      <p:sp>
        <p:nvSpPr>
          <p:cNvPr id="7" name="Θέση αριθμού διαφάνειας 6"/>
          <p:cNvSpPr>
            <a:spLocks noGrp="1"/>
          </p:cNvSpPr>
          <p:nvPr>
            <p:ph type="sldNum" sz="quarter" idx="11"/>
          </p:nvPr>
        </p:nvSpPr>
        <p:spPr/>
        <p:txBody>
          <a:bodyPr rtlCol="0"/>
          <a:lstStyle/>
          <a:p>
            <a:fld id="{05D3DA0F-E2C4-384D-B6B3-9913F6443325}" type="slidenum">
              <a:rPr lang="en-US" smtClean="0"/>
              <a:t>‹#›</a:t>
            </a:fld>
            <a:endParaRPr lang="en-US"/>
          </a:p>
        </p:txBody>
      </p:sp>
      <p:sp>
        <p:nvSpPr>
          <p:cNvPr id="8" name="Θέση υποσέλιδου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84E693A-D684-804B-96C8-81D4BB86D942}" type="datetimeFigureOut">
              <a:rPr lang="en-US" smtClean="0"/>
              <a:t>11/7/2019</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05D3DA0F-E2C4-384D-B6B3-9913F644332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0" name="Ευθεία γραμμή σύνδεσης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Τίτλος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8" name="Ευθεία γραμμή σύνδεσης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Ευθεία γραμμή σύνδεσης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Ευθεία γραμμή σύνδεσης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Ορθογώνιο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Ευθεία γραμμή σύνδεσης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Έλλειψη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Θέση περιεχομένου 17"/>
          <p:cNvSpPr>
            <a:spLocks noGrp="1"/>
          </p:cNvSpPr>
          <p:nvPr>
            <p:ph sz="quarter" idx="1"/>
          </p:nvPr>
        </p:nvSpPr>
        <p:spPr>
          <a:xfrm>
            <a:off x="304800" y="274320"/>
            <a:ext cx="5638800" cy="6327648"/>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Θέση ημερομηνίας 20"/>
          <p:cNvSpPr>
            <a:spLocks noGrp="1"/>
          </p:cNvSpPr>
          <p:nvPr>
            <p:ph type="dt" sz="half" idx="14"/>
          </p:nvPr>
        </p:nvSpPr>
        <p:spPr/>
        <p:txBody>
          <a:bodyPr rtlCol="0"/>
          <a:lstStyle/>
          <a:p>
            <a:fld id="{F84E693A-D684-804B-96C8-81D4BB86D942}" type="datetimeFigureOut">
              <a:rPr lang="en-US" smtClean="0"/>
              <a:t>11/7/2019</a:t>
            </a:fld>
            <a:endParaRPr lang="en-US"/>
          </a:p>
        </p:txBody>
      </p:sp>
      <p:sp>
        <p:nvSpPr>
          <p:cNvPr id="22" name="Θέση αριθμού διαφάνειας 21"/>
          <p:cNvSpPr>
            <a:spLocks noGrp="1"/>
          </p:cNvSpPr>
          <p:nvPr>
            <p:ph type="sldNum" sz="quarter" idx="15"/>
          </p:nvPr>
        </p:nvSpPr>
        <p:spPr/>
        <p:txBody>
          <a:bodyPr rtlCol="0"/>
          <a:lstStyle/>
          <a:p>
            <a:fld id="{05D3DA0F-E2C4-384D-B6B3-9913F6443325}" type="slidenum">
              <a:rPr lang="en-US" smtClean="0"/>
              <a:t>‹#›</a:t>
            </a:fld>
            <a:endParaRPr lang="en-US"/>
          </a:p>
        </p:txBody>
      </p:sp>
      <p:sp>
        <p:nvSpPr>
          <p:cNvPr id="23" name="Θέση υποσέλιδου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Ευθεία γραμμή σύνδεσης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Έλλειψη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Τίτλος 1"/>
          <p:cNvSpPr>
            <a:spLocks noGrp="1"/>
          </p:cNvSpPr>
          <p:nvPr>
            <p:ph type="title"/>
          </p:nvPr>
        </p:nvSpPr>
        <p:spPr>
          <a:xfrm rot="5400000">
            <a:off x="3350133" y="3200400"/>
            <a:ext cx="6309360" cy="457200"/>
          </a:xfrm>
        </p:spPr>
        <p:txBody>
          <a:bodyPr anchor="b"/>
          <a:lstStyle>
            <a:lvl1pPr algn="l">
              <a:buNone/>
              <a:defRPr sz="2000" b="1"/>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l-GR" smtClean="0"/>
              <a:t>Κάντε κλικ στο εικονίδιο για να προσθέσετε μια εικόνα</a:t>
            </a:r>
            <a:endParaRPr kumimoji="0" lang="en-US" dirty="0"/>
          </a:p>
        </p:txBody>
      </p:sp>
      <p:sp>
        <p:nvSpPr>
          <p:cNvPr id="4" name="Θέση κειμένου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10" name="Ευθεία γραμμή σύνδεσης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Ορθογώνιο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Ευθεία γραμμή σύνδεσης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Ευθεία γραμμή σύνδεσης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Ευθεία γραμμή σύνδεσης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Θέση ημερομηνίας 16"/>
          <p:cNvSpPr>
            <a:spLocks noGrp="1"/>
          </p:cNvSpPr>
          <p:nvPr>
            <p:ph type="dt" sz="half" idx="10"/>
          </p:nvPr>
        </p:nvSpPr>
        <p:spPr/>
        <p:txBody>
          <a:bodyPr rtlCol="0"/>
          <a:lstStyle/>
          <a:p>
            <a:fld id="{F84E693A-D684-804B-96C8-81D4BB86D942}" type="datetimeFigureOut">
              <a:rPr lang="en-US" smtClean="0"/>
              <a:t>11/7/2019</a:t>
            </a:fld>
            <a:endParaRPr lang="en-US"/>
          </a:p>
        </p:txBody>
      </p:sp>
      <p:sp>
        <p:nvSpPr>
          <p:cNvPr id="18" name="Θέση αριθμού διαφάνειας 17"/>
          <p:cNvSpPr>
            <a:spLocks noGrp="1"/>
          </p:cNvSpPr>
          <p:nvPr>
            <p:ph type="sldNum" sz="quarter" idx="11"/>
          </p:nvPr>
        </p:nvSpPr>
        <p:spPr/>
        <p:txBody>
          <a:bodyPr rtlCol="0"/>
          <a:lstStyle/>
          <a:p>
            <a:fld id="{05D3DA0F-E2C4-384D-B6B3-9913F6443325}" type="slidenum">
              <a:rPr lang="en-US" smtClean="0"/>
              <a:t>‹#›</a:t>
            </a:fld>
            <a:endParaRPr lang="en-US"/>
          </a:p>
        </p:txBody>
      </p:sp>
      <p:sp>
        <p:nvSpPr>
          <p:cNvPr id="21" name="Θέση υποσέλιδου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Ευθεία γραμμή σύνδεσης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Θέση τίτλου 21"/>
          <p:cNvSpPr>
            <a:spLocks noGrp="1"/>
          </p:cNvSpPr>
          <p:nvPr>
            <p:ph type="title"/>
          </p:nvPr>
        </p:nvSpPr>
        <p:spPr>
          <a:xfrm>
            <a:off x="457200" y="274638"/>
            <a:ext cx="7467600" cy="1143000"/>
          </a:xfrm>
          <a:prstGeom prst="rect">
            <a:avLst/>
          </a:prstGeom>
        </p:spPr>
        <p:txBody>
          <a:bodyPr vert="horz" anchor="b">
            <a:normAutofit/>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Θέση ημερομηνίας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F84E693A-D684-804B-96C8-81D4BB86D942}" type="datetimeFigureOut">
              <a:rPr lang="en-US" smtClean="0"/>
              <a:t>11/7/2019</a:t>
            </a:fld>
            <a:endParaRPr lang="en-US"/>
          </a:p>
        </p:txBody>
      </p:sp>
      <p:sp>
        <p:nvSpPr>
          <p:cNvPr id="3" name="Θέση υποσέλιδου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Ευθεία γραμμή σύνδεσης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Ευθεία γραμμή σύνδεσης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Ορθογώνιο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Ευθεία γραμμή σύνδεσης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Έλλειψη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Θέση αριθμού διαφάνειας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05D3DA0F-E2C4-384D-B6B3-9913F644332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www.frontiers-project.eu/" TargetMode="Externa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inspirehep.net/record/1294255/files/epjconf_icnfp2013_00017.pdf"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png"/><Relationship Id="rId7" Type="http://schemas.openxmlformats.org/officeDocument/2006/relationships/image" Target="../media/image52.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3.png"/><Relationship Id="rId4" Type="http://schemas.openxmlformats.org/officeDocument/2006/relationships/image" Target="../media/image49.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hyperlink" Target="https://home.cern/students-educators/updates/2014/01/cern-connects-icecube-bring-science-schools" TargetMode="External"/><Relationship Id="rId7" Type="http://schemas.openxmlformats.org/officeDocument/2006/relationships/image" Target="../media/image58.png"/><Relationship Id="rId2" Type="http://schemas.openxmlformats.org/officeDocument/2006/relationships/hyperlink" Target="https://zenodo.org/record/3405912#.XaD3ASjVLZ4"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www.youtube.com/watch?v=TJQAfJwVGy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portal.opendiscoveryspace.eu/en/community/frontiers-community-italy-855296" TargetMode="External"/><Relationship Id="rId7" Type="http://schemas.openxmlformats.org/officeDocument/2006/relationships/hyperlink" Target="https://portal.opendiscoveryspace.eu/en/community/frontiers-community-france-855299" TargetMode="Externa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hyperlink" Target="https://portal.opendiscoveryspace.eu/en/community/frontiers-community-portugal-855297" TargetMode="External"/><Relationship Id="rId5" Type="http://schemas.openxmlformats.org/officeDocument/2006/relationships/hyperlink" Target="https://portal.opendiscoveryspace.eu/en/community/frontiers-community-ireland-855298" TargetMode="External"/><Relationship Id="rId4" Type="http://schemas.openxmlformats.org/officeDocument/2006/relationships/hyperlink" Target="https://portal.opendiscoveryspace.eu/en/community/frontiers-community-greece-855295" TargetMode="External"/><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hyperlink" Target="https://portal.opendiscoveryspace.eu/en/community/bringing-nobel-prize-physics-classroom-854226" TargetMode="External"/><Relationship Id="rId2" Type="http://schemas.openxmlformats.org/officeDocument/2006/relationships/hyperlink" Target="http://plist.portaldoastronomo.org/?p=subscribe&amp;id=7" TargetMode="External"/><Relationship Id="rId1" Type="http://schemas.openxmlformats.org/officeDocument/2006/relationships/slideLayout" Target="../slideLayouts/slideLayout2.xml"/><Relationship Id="rId5" Type="http://schemas.openxmlformats.org/officeDocument/2006/relationships/hyperlink" Target="https://www.facebook.com/groups/665957563876838/" TargetMode="External"/><Relationship Id="rId4" Type="http://schemas.openxmlformats.org/officeDocument/2006/relationships/hyperlink" Target="https://portal.opendiscoveryspace.eu/node/855296"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frontierseu" TargetMode="External"/><Relationship Id="rId2" Type="http://schemas.openxmlformats.org/officeDocument/2006/relationships/hyperlink" Target="http://www.frontiers-project.eu/" TargetMode="External"/><Relationship Id="rId1" Type="http://schemas.openxmlformats.org/officeDocument/2006/relationships/slideLayout" Target="../slideLayouts/slideLayout2.xml"/><Relationship Id="rId5" Type="http://schemas.openxmlformats.org/officeDocument/2006/relationships/hyperlink" Target="mailto:info@frontiers-project.eu" TargetMode="External"/><Relationship Id="rId4" Type="http://schemas.openxmlformats.org/officeDocument/2006/relationships/hyperlink" Target="https://www.facebook.com/groups/665957563876838/"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rxiv.org/ftp/arxiv/papers/1801/1801.08830.pdf"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267744" y="1844824"/>
            <a:ext cx="6876256" cy="1894362"/>
          </a:xfrm>
        </p:spPr>
        <p:txBody>
          <a:bodyPr/>
          <a:lstStyle/>
          <a:p>
            <a:r>
              <a:rPr lang="en-US" dirty="0" smtClean="0"/>
              <a:t>BRINGING NOBEL PRIZE PHYSICS TO THE CLASSROOM</a:t>
            </a:r>
            <a:endParaRPr lang="el-GR" dirty="0"/>
          </a:p>
        </p:txBody>
      </p:sp>
      <p:sp>
        <p:nvSpPr>
          <p:cNvPr id="3" name="Υπότιτλος 2"/>
          <p:cNvSpPr>
            <a:spLocks noGrp="1"/>
          </p:cNvSpPr>
          <p:nvPr>
            <p:ph type="subTitle" idx="1"/>
          </p:nvPr>
        </p:nvSpPr>
        <p:spPr>
          <a:xfrm>
            <a:off x="2267744" y="4196450"/>
            <a:ext cx="6172200" cy="1371600"/>
          </a:xfrm>
        </p:spPr>
        <p:txBody>
          <a:bodyPr>
            <a:normAutofit lnSpcReduction="10000"/>
          </a:bodyPr>
          <a:lstStyle/>
          <a:p>
            <a:pPr algn="ctr"/>
            <a:r>
              <a:rPr lang="en-US" dirty="0" smtClean="0"/>
              <a:t>Emmanuel Chaniotakis,</a:t>
            </a:r>
            <a:br>
              <a:rPr lang="en-US" dirty="0" smtClean="0"/>
            </a:br>
            <a:r>
              <a:rPr lang="en-US" dirty="0" smtClean="0"/>
              <a:t>Research and Development Department,</a:t>
            </a:r>
            <a:br>
              <a:rPr lang="en-US" dirty="0" smtClean="0"/>
            </a:br>
            <a:r>
              <a:rPr lang="en-US" dirty="0" smtClean="0"/>
              <a:t>Ellinogermaniki Agogi,</a:t>
            </a:r>
            <a:br>
              <a:rPr lang="en-US" dirty="0" smtClean="0"/>
            </a:br>
            <a:r>
              <a:rPr lang="en-US" dirty="0" smtClean="0"/>
              <a:t>Greece</a:t>
            </a:r>
            <a:br>
              <a:rPr lang="en-US" dirty="0" smtClean="0"/>
            </a:br>
            <a:endParaRPr lang="el-GR" dirty="0"/>
          </a:p>
        </p:txBody>
      </p:sp>
      <p:sp>
        <p:nvSpPr>
          <p:cNvPr id="7" name="Footer Placeholder 6"/>
          <p:cNvSpPr>
            <a:spLocks noGrp="1"/>
          </p:cNvSpPr>
          <p:nvPr>
            <p:ph type="ftr" sz="quarter" idx="11"/>
          </p:nvPr>
        </p:nvSpPr>
        <p:spPr>
          <a:xfrm>
            <a:off x="1982971" y="6251113"/>
            <a:ext cx="5688420" cy="384048"/>
          </a:xfrm>
        </p:spPr>
        <p:txBody>
          <a:bodyPr/>
          <a:lstStyle/>
          <a:p>
            <a:pPr algn="ctr"/>
            <a:r>
              <a:rPr lang="en-US" dirty="0" smtClean="0"/>
              <a:t>FRONTIERS Visionary Workshop: Pisa, 8-11- 2019 </a:t>
            </a:r>
            <a:endParaRPr lang="el-GR" dirty="0"/>
          </a:p>
        </p:txBody>
      </p:sp>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278" y="6251113"/>
            <a:ext cx="1397705" cy="399243"/>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779" y="1844824"/>
            <a:ext cx="4831612" cy="85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Αποτέλεσμα εικόνας για ellinogermaniki agogi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6631" y="206746"/>
            <a:ext cx="911973" cy="77827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3377105" y="6497588"/>
            <a:ext cx="2900153" cy="369332"/>
          </a:xfrm>
          <a:prstGeom prst="rect">
            <a:avLst/>
          </a:prstGeom>
        </p:spPr>
        <p:txBody>
          <a:bodyPr wrap="none">
            <a:spAutoFit/>
          </a:bodyPr>
          <a:lstStyle/>
          <a:p>
            <a:r>
              <a:rPr lang="en-US" dirty="0">
                <a:hlinkClick r:id="rId5"/>
              </a:rPr>
              <a:t>www.frontiers-project.eu</a:t>
            </a:r>
            <a:r>
              <a:rPr lang="en-US" dirty="0"/>
              <a:t> </a:t>
            </a:r>
            <a:endParaRPr lang="el-GR" dirty="0"/>
          </a:p>
        </p:txBody>
      </p:sp>
    </p:spTree>
    <p:extLst>
      <p:ext uri="{BB962C8B-B14F-4D97-AF65-F5344CB8AC3E}">
        <p14:creationId xmlns:p14="http://schemas.microsoft.com/office/powerpoint/2010/main" val="2540871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73" y="993317"/>
            <a:ext cx="8429625" cy="520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3"/>
          <a:stretch>
            <a:fillRect/>
          </a:stretch>
        </p:blipFill>
        <p:spPr>
          <a:xfrm>
            <a:off x="1464092" y="6119743"/>
            <a:ext cx="952289" cy="653905"/>
          </a:xfrm>
          <a:prstGeom prst="rect">
            <a:avLst/>
          </a:prstGeom>
        </p:spPr>
      </p:pic>
      <p:pic>
        <p:nvPicPr>
          <p:cNvPr id="6" name="Picture 5"/>
          <p:cNvPicPr>
            <a:picLocks noChangeAspect="1"/>
          </p:cNvPicPr>
          <p:nvPr/>
        </p:nvPicPr>
        <p:blipFill>
          <a:blip r:embed="rId4"/>
          <a:stretch>
            <a:fillRect/>
          </a:stretch>
        </p:blipFill>
        <p:spPr>
          <a:xfrm>
            <a:off x="335096" y="6119744"/>
            <a:ext cx="987825" cy="653905"/>
          </a:xfrm>
          <a:prstGeom prst="rect">
            <a:avLst/>
          </a:prstGeom>
        </p:spPr>
      </p:pic>
      <p:sp>
        <p:nvSpPr>
          <p:cNvPr id="8" name="Rectangle 7"/>
          <p:cNvSpPr/>
          <p:nvPr/>
        </p:nvSpPr>
        <p:spPr>
          <a:xfrm>
            <a:off x="201265" y="380291"/>
            <a:ext cx="7485321" cy="369332"/>
          </a:xfrm>
          <a:prstGeom prst="rect">
            <a:avLst/>
          </a:prstGeom>
        </p:spPr>
        <p:txBody>
          <a:bodyPr wrap="square">
            <a:spAutoFit/>
          </a:bodyPr>
          <a:lstStyle/>
          <a:p>
            <a:r>
              <a:rPr lang="en-US" dirty="0">
                <a:hlinkClick r:id="rId5"/>
              </a:rPr>
              <a:t>http://</a:t>
            </a:r>
            <a:r>
              <a:rPr lang="en-US" dirty="0" smtClean="0">
                <a:hlinkClick r:id="rId5"/>
              </a:rPr>
              <a:t>inspirehep.net/record/1294255/files/epjconf_icnfp2013_00017.pdf</a:t>
            </a:r>
            <a:r>
              <a:rPr lang="en-US" dirty="0" smtClean="0"/>
              <a:t> </a:t>
            </a:r>
            <a:endParaRPr lang="el-GR" dirty="0"/>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3485" y="3838567"/>
            <a:ext cx="66294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5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ppt_x"/>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dirty="0" smtClean="0"/>
              <a:t>And the potential to change students’ vision of science and scientists..</a:t>
            </a:r>
            <a:endParaRPr lang="el-GR" sz="2400" dirty="0"/>
          </a:p>
        </p:txBody>
      </p:sp>
      <p:sp>
        <p:nvSpPr>
          <p:cNvPr id="4" name="Title 1"/>
          <p:cNvSpPr txBox="1">
            <a:spLocks/>
          </p:cNvSpPr>
          <p:nvPr/>
        </p:nvSpPr>
        <p:spPr>
          <a:xfrm>
            <a:off x="701748" y="1837623"/>
            <a:ext cx="77724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dirty="0" smtClean="0"/>
              <a:t>WHAT DOES A SCIENTIST LOOK LIKE?</a:t>
            </a:r>
            <a:endParaRPr lang="el-GR" dirty="0"/>
          </a:p>
        </p:txBody>
      </p:sp>
      <p:sp>
        <p:nvSpPr>
          <p:cNvPr id="5" name="Content Placeholder 4"/>
          <p:cNvSpPr>
            <a:spLocks noGrp="1"/>
          </p:cNvSpPr>
          <p:nvPr>
            <p:ph sz="quarter" idx="1"/>
          </p:nvPr>
        </p:nvSpPr>
        <p:spPr>
          <a:xfrm>
            <a:off x="814532" y="2575098"/>
            <a:ext cx="7772400" cy="4572000"/>
          </a:xfrm>
        </p:spPr>
        <p:txBody>
          <a:bodyPr/>
          <a:lstStyle/>
          <a:p>
            <a:pPr algn="ctr"/>
            <a:endParaRPr lang="el-GR" dirty="0" smtClean="0"/>
          </a:p>
          <a:p>
            <a:pPr marL="0" indent="0" algn="ctr">
              <a:buNone/>
            </a:pPr>
            <a:r>
              <a:rPr lang="en-US" dirty="0" smtClean="0"/>
              <a:t>Student answers after a visit at Fermi National Laboratory (</a:t>
            </a:r>
            <a:r>
              <a:rPr lang="en-US" dirty="0" err="1" smtClean="0"/>
              <a:t>Fermilab</a:t>
            </a:r>
            <a:r>
              <a:rPr lang="en-US" dirty="0" smtClean="0"/>
              <a:t>) in USA</a:t>
            </a:r>
            <a:endParaRPr lang="el-GR" dirty="0" smtClean="0"/>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94" y="716867"/>
            <a:ext cx="7353555" cy="549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328" y="1837623"/>
            <a:ext cx="2997075" cy="277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420" y="1873202"/>
            <a:ext cx="2340042" cy="317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46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As well as potential to attract students to science careers</a:t>
            </a:r>
            <a:endParaRPr lang="el-GR" dirty="0"/>
          </a:p>
        </p:txBody>
      </p:sp>
      <p:sp>
        <p:nvSpPr>
          <p:cNvPr id="3" name="Content Placeholder 2"/>
          <p:cNvSpPr>
            <a:spLocks noGrp="1"/>
          </p:cNvSpPr>
          <p:nvPr>
            <p:ph sz="quarter" idx="1"/>
          </p:nvPr>
        </p:nvSpPr>
        <p:spPr>
          <a:xfrm>
            <a:off x="4827180" y="1600200"/>
            <a:ext cx="3097619" cy="4873752"/>
          </a:xfrm>
        </p:spPr>
        <p:txBody>
          <a:bodyPr>
            <a:normAutofit/>
          </a:bodyPr>
          <a:lstStyle/>
          <a:p>
            <a:r>
              <a:rPr lang="en-US" sz="2000" dirty="0" smtClean="0"/>
              <a:t>Research on more than 2000 college students in Physics in UK.</a:t>
            </a:r>
            <a:r>
              <a:rPr lang="el-GR" sz="2000" dirty="0" smtClean="0"/>
              <a:t/>
            </a:r>
            <a:br>
              <a:rPr lang="el-GR" sz="2000" dirty="0" smtClean="0"/>
            </a:br>
            <a:r>
              <a:rPr lang="el-GR" sz="2000" dirty="0" smtClean="0"/>
              <a:t/>
            </a:r>
            <a:br>
              <a:rPr lang="el-GR" sz="2000" dirty="0" smtClean="0"/>
            </a:br>
            <a:r>
              <a:rPr lang="en-US" sz="1700" i="1" u="sng" dirty="0" err="1"/>
              <a:t>Kalmus</a:t>
            </a:r>
            <a:r>
              <a:rPr lang="en-US" sz="1700" i="1" u="sng" dirty="0"/>
              <a:t>, P. I. P. (1985). What attracts students towards physics? Physics Bulletin, 36(4), 168–170. doi:10.1088/0031-9112/36/4/029 </a:t>
            </a:r>
            <a:endParaRPr lang="el-GR" sz="1700" i="1" u="sng"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6"/>
            <a:ext cx="3986212"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50874" y="1600200"/>
            <a:ext cx="1403498" cy="877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p:cNvSpPr/>
          <p:nvPr/>
        </p:nvSpPr>
        <p:spPr>
          <a:xfrm>
            <a:off x="1509822" y="2461437"/>
            <a:ext cx="1066799" cy="8187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1754372" y="1765005"/>
            <a:ext cx="1672253" cy="369332"/>
          </a:xfrm>
          <a:prstGeom prst="rect">
            <a:avLst/>
          </a:prstGeom>
          <a:noFill/>
        </p:spPr>
        <p:txBody>
          <a:bodyPr wrap="none" rtlCol="0">
            <a:spAutoFit/>
          </a:bodyPr>
          <a:lstStyle/>
          <a:p>
            <a:r>
              <a:rPr lang="en-US" dirty="0" smtClean="0">
                <a:solidFill>
                  <a:schemeClr val="accent1">
                    <a:lumMod val="75000"/>
                  </a:schemeClr>
                </a:solidFill>
              </a:rPr>
              <a:t>School impact</a:t>
            </a:r>
            <a:endParaRPr lang="el-GR" dirty="0">
              <a:solidFill>
                <a:schemeClr val="accent1">
                  <a:lumMod val="75000"/>
                </a:schemeClr>
              </a:solidFill>
            </a:endParaRP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179"/>
            <a:ext cx="8808976" cy="584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3741663" y="2956978"/>
            <a:ext cx="4894289" cy="646331"/>
          </a:xfrm>
          <a:prstGeom prst="rect">
            <a:avLst/>
          </a:prstGeom>
          <a:noFill/>
        </p:spPr>
        <p:txBody>
          <a:bodyPr wrap="none" rtlCol="0">
            <a:spAutoFit/>
          </a:bodyPr>
          <a:lstStyle/>
          <a:p>
            <a:r>
              <a:rPr lang="en-US" dirty="0" smtClean="0"/>
              <a:t>Relativity, Gravitation, Astrophysics and </a:t>
            </a:r>
            <a:br>
              <a:rPr lang="en-US" dirty="0" smtClean="0"/>
            </a:br>
            <a:r>
              <a:rPr lang="en-US" dirty="0" smtClean="0"/>
              <a:t>Elementary Particles in students’ top 5 list. </a:t>
            </a:r>
            <a:endParaRPr lang="el-GR" dirty="0"/>
          </a:p>
        </p:txBody>
      </p:sp>
    </p:spTree>
    <p:extLst>
      <p:ext uri="{BB962C8B-B14F-4D97-AF65-F5344CB8AC3E}">
        <p14:creationId xmlns:p14="http://schemas.microsoft.com/office/powerpoint/2010/main" val="207174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37"/>
            <a:ext cx="7467600" cy="1143000"/>
          </a:xfrm>
        </p:spPr>
        <p:txBody>
          <a:bodyPr/>
          <a:lstStyle/>
          <a:p>
            <a:r>
              <a:rPr lang="en-US" dirty="0" smtClean="0"/>
              <a:t>Some teacher feedback</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sp>
        <p:nvSpPr>
          <p:cNvPr id="8" name="TextBox 7"/>
          <p:cNvSpPr txBox="1"/>
          <p:nvPr/>
        </p:nvSpPr>
        <p:spPr>
          <a:xfrm>
            <a:off x="335096" y="1417638"/>
            <a:ext cx="6889065" cy="369332"/>
          </a:xfrm>
          <a:prstGeom prst="rect">
            <a:avLst/>
          </a:prstGeom>
          <a:noFill/>
        </p:spPr>
        <p:txBody>
          <a:bodyPr wrap="none" rtlCol="0">
            <a:spAutoFit/>
          </a:bodyPr>
          <a:lstStyle/>
          <a:p>
            <a:r>
              <a:rPr lang="en-US" dirty="0" smtClean="0"/>
              <a:t>Feedback from teachers in Brazil who participated in HEP </a:t>
            </a:r>
            <a:r>
              <a:rPr lang="en-US" dirty="0" err="1" smtClean="0"/>
              <a:t>Masterclasses</a:t>
            </a:r>
            <a:endParaRPr lang="el-GR"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59" y="2047645"/>
            <a:ext cx="8162925" cy="4152900"/>
          </a:xfrm>
          <a:prstGeom prst="rect">
            <a:avLst/>
          </a:prstGeom>
          <a:solidFill>
            <a:schemeClr val="tx2"/>
          </a:solidFill>
          <a:ln>
            <a:noFill/>
          </a:ln>
          <a:effec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089" y="1202152"/>
            <a:ext cx="838200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5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The value of teacher training</a:t>
            </a:r>
            <a:br>
              <a:rPr lang="en-US" sz="3200" dirty="0" smtClean="0"/>
            </a:br>
            <a:r>
              <a:rPr lang="en-US" sz="3200" dirty="0" smtClean="0"/>
              <a:t>in Frontier Science</a:t>
            </a:r>
            <a:endParaRPr lang="en-US" sz="3200"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79" y="1953592"/>
            <a:ext cx="6863566" cy="387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012897" y="1581048"/>
            <a:ext cx="1195840" cy="369332"/>
          </a:xfrm>
          <a:prstGeom prst="rect">
            <a:avLst/>
          </a:prstGeom>
          <a:noFill/>
        </p:spPr>
        <p:txBody>
          <a:bodyPr wrap="none" rtlCol="0">
            <a:spAutoFit/>
          </a:bodyPr>
          <a:lstStyle/>
          <a:p>
            <a:r>
              <a:rPr lang="en-US" dirty="0" smtClean="0"/>
              <a:t>Challenges</a:t>
            </a:r>
            <a:endParaRPr lang="el-GR" dirty="0"/>
          </a:p>
        </p:txBody>
      </p:sp>
      <p:sp>
        <p:nvSpPr>
          <p:cNvPr id="9" name="TextBox 8"/>
          <p:cNvSpPr txBox="1"/>
          <p:nvPr/>
        </p:nvSpPr>
        <p:spPr>
          <a:xfrm>
            <a:off x="5905377" y="1628199"/>
            <a:ext cx="1050288" cy="369332"/>
          </a:xfrm>
          <a:prstGeom prst="rect">
            <a:avLst/>
          </a:prstGeom>
          <a:noFill/>
        </p:spPr>
        <p:txBody>
          <a:bodyPr wrap="none" rtlCol="0">
            <a:spAutoFit/>
          </a:bodyPr>
          <a:lstStyle/>
          <a:p>
            <a:r>
              <a:rPr lang="en-US" dirty="0" smtClean="0"/>
              <a:t>Solutions</a:t>
            </a:r>
            <a:endParaRPr lang="el-GR" dirty="0"/>
          </a:p>
        </p:txBody>
      </p:sp>
    </p:spTree>
    <p:extLst>
      <p:ext uri="{BB962C8B-B14F-4D97-AF65-F5344CB8AC3E}">
        <p14:creationId xmlns:p14="http://schemas.microsoft.com/office/powerpoint/2010/main" val="3514565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032"/>
            <a:ext cx="7467600" cy="1143000"/>
          </a:xfrm>
        </p:spPr>
        <p:txBody>
          <a:bodyPr/>
          <a:lstStyle/>
          <a:p>
            <a:r>
              <a:rPr lang="en-US" dirty="0" smtClean="0"/>
              <a:t>Challenges and problems</a:t>
            </a:r>
            <a:endParaRPr lang="el-GR" dirty="0"/>
          </a:p>
        </p:txBody>
      </p:sp>
      <p:sp>
        <p:nvSpPr>
          <p:cNvPr id="3" name="Content Placeholder 2"/>
          <p:cNvSpPr>
            <a:spLocks noGrp="1"/>
          </p:cNvSpPr>
          <p:nvPr>
            <p:ph sz="quarter" idx="1"/>
          </p:nvPr>
        </p:nvSpPr>
        <p:spPr>
          <a:xfrm>
            <a:off x="637954" y="1027741"/>
            <a:ext cx="7467600" cy="4873752"/>
          </a:xfrm>
        </p:spPr>
        <p:txBody>
          <a:bodyPr>
            <a:noAutofit/>
          </a:bodyPr>
          <a:lstStyle/>
          <a:p>
            <a:pPr marL="0" indent="0">
              <a:buNone/>
            </a:pPr>
            <a:endParaRPr lang="el-GR" sz="1600" dirty="0" smtClean="0"/>
          </a:p>
          <a:p>
            <a:r>
              <a:rPr lang="en-US" sz="1600" dirty="0" smtClean="0"/>
              <a:t>Lack of organized educational content introducing modern Physics in the classroom in a consistent fashion. </a:t>
            </a:r>
          </a:p>
          <a:p>
            <a:r>
              <a:rPr lang="en-US" sz="1600" dirty="0" smtClean="0"/>
              <a:t>Lack of teacher training in modern Physics topics. </a:t>
            </a:r>
            <a:r>
              <a:rPr lang="el-GR" sz="1600" dirty="0" smtClean="0"/>
              <a:t/>
            </a:r>
            <a:br>
              <a:rPr lang="el-GR" sz="1600" dirty="0" smtClean="0"/>
            </a:br>
            <a:endParaRPr lang="el-GR" sz="1600" dirty="0" smtClean="0"/>
          </a:p>
          <a:p>
            <a:r>
              <a:rPr lang="en-US" sz="1600" dirty="0" smtClean="0"/>
              <a:t>Lack of a pedagogical framework and methodology to introduce these topics in the classroom. </a:t>
            </a:r>
            <a:r>
              <a:rPr lang="el-GR" sz="1600" dirty="0" smtClean="0"/>
              <a:t/>
            </a:r>
            <a:br>
              <a:rPr lang="el-GR" sz="1600" dirty="0" smtClean="0"/>
            </a:br>
            <a:endParaRPr lang="el-GR" sz="1600" dirty="0" smtClean="0"/>
          </a:p>
          <a:p>
            <a:r>
              <a:rPr lang="en-US" sz="1600" dirty="0" smtClean="0"/>
              <a:t>Lack of feedback and systematic communication between educators – researchers as well as between educators with the same passion for introducing Modern Physics in their school. </a:t>
            </a:r>
            <a:r>
              <a:rPr lang="el-GR" sz="1600" dirty="0" smtClean="0"/>
              <a:t/>
            </a:r>
            <a:br>
              <a:rPr lang="el-GR" sz="1600" dirty="0" smtClean="0"/>
            </a:br>
            <a:endParaRPr lang="el-GR" sz="1600" dirty="0" smtClean="0"/>
          </a:p>
          <a:p>
            <a:r>
              <a:rPr lang="en-US" sz="1600" dirty="0" smtClean="0"/>
              <a:t>Lack of time and curriculum pressure for timely completion of the prescribed syllabus and preparation for exams. </a:t>
            </a:r>
            <a:r>
              <a:rPr lang="el-GR" sz="1600" dirty="0"/>
              <a:t/>
            </a:r>
            <a:br>
              <a:rPr lang="el-GR" sz="1600" dirty="0"/>
            </a:br>
            <a:endParaRPr lang="el-GR" sz="1600" dirty="0"/>
          </a:p>
          <a:p>
            <a:r>
              <a:rPr lang="en-US" sz="1600" dirty="0" smtClean="0"/>
              <a:t>Lack of support from the state.</a:t>
            </a:r>
            <a:r>
              <a:rPr lang="el-GR" sz="1600" dirty="0" smtClean="0"/>
              <a:t/>
            </a:r>
            <a:br>
              <a:rPr lang="el-GR" sz="1600" dirty="0" smtClean="0"/>
            </a:br>
            <a:endParaRPr lang="el-GR" sz="1600" dirty="0" smtClean="0"/>
          </a:p>
          <a:p>
            <a:pPr marL="0" indent="0">
              <a:buNone/>
            </a:pPr>
            <a:r>
              <a:rPr lang="el-GR" sz="1600" dirty="0" smtClean="0"/>
              <a:t/>
            </a:r>
            <a:br>
              <a:rPr lang="el-GR" sz="1600" dirty="0" smtClean="0"/>
            </a:br>
            <a:endParaRPr lang="el-GR" sz="1600" dirty="0" smtClean="0"/>
          </a:p>
          <a:p>
            <a:pPr marL="0" indent="0">
              <a:buNone/>
            </a:pPr>
            <a:r>
              <a:rPr lang="el-GR" sz="1600" dirty="0" smtClean="0"/>
              <a:t> </a:t>
            </a:r>
            <a:endParaRPr lang="el-GR" sz="1600" dirty="0"/>
          </a:p>
        </p:txBody>
      </p:sp>
    </p:spTree>
    <p:extLst>
      <p:ext uri="{BB962C8B-B14F-4D97-AF65-F5344CB8AC3E}">
        <p14:creationId xmlns:p14="http://schemas.microsoft.com/office/powerpoint/2010/main" val="2766281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339"/>
            <a:ext cx="7467600" cy="1143000"/>
          </a:xfrm>
        </p:spPr>
        <p:txBody>
          <a:bodyPr/>
          <a:lstStyle/>
          <a:p>
            <a:r>
              <a:rPr lang="en-US" dirty="0" smtClean="0"/>
              <a:t>The role of </a:t>
            </a:r>
            <a:endParaRPr lang="en-US" dirty="0"/>
          </a:p>
        </p:txBody>
      </p:sp>
      <p:sp>
        <p:nvSpPr>
          <p:cNvPr id="3" name="Content Placeholder 2"/>
          <p:cNvSpPr>
            <a:spLocks noGrp="1"/>
          </p:cNvSpPr>
          <p:nvPr>
            <p:ph sz="quarter" idx="1"/>
          </p:nvPr>
        </p:nvSpPr>
        <p:spPr/>
        <p:txBody>
          <a:bodyPr>
            <a:normAutofit/>
          </a:bodyPr>
          <a:lstStyle/>
          <a:p>
            <a:r>
              <a:rPr lang="en-US" dirty="0" smtClean="0"/>
              <a:t>FRONTIERS is a project funded by the Erasmus+ framework of the EU with duration from 2018 to 2021. </a:t>
            </a:r>
            <a:r>
              <a:rPr lang="el-GR" dirty="0" smtClean="0"/>
              <a:t/>
            </a:r>
            <a:br>
              <a:rPr lang="el-GR" dirty="0" smtClean="0"/>
            </a:br>
            <a:endParaRPr lang="el-GR" dirty="0" smtClean="0"/>
          </a:p>
          <a:p>
            <a:r>
              <a:rPr lang="en-US" b="1" dirty="0" smtClean="0">
                <a:solidFill>
                  <a:srgbClr val="00B050"/>
                </a:solidFill>
              </a:rPr>
              <a:t>It aims to address the challenges of introducing frontier Physics in the Classroom. </a:t>
            </a:r>
            <a:endParaRPr lang="en-US" dirty="0" smtClean="0"/>
          </a:p>
        </p:txBody>
      </p:sp>
      <p:pic>
        <p:nvPicPr>
          <p:cNvPr id="8"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3274" y="569538"/>
            <a:ext cx="2556290" cy="892361"/>
          </a:xfrm>
          <a:prstGeom prst="rect">
            <a:avLst/>
          </a:prstGeom>
        </p:spPr>
      </p:pic>
    </p:spTree>
    <p:extLst>
      <p:ext uri="{BB962C8B-B14F-4D97-AF65-F5344CB8AC3E}">
        <p14:creationId xmlns:p14="http://schemas.microsoft.com/office/powerpoint/2010/main" val="418048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261" y="2539373"/>
            <a:ext cx="7467600" cy="1143000"/>
          </a:xfrm>
        </p:spPr>
        <p:txBody>
          <a:bodyPr/>
          <a:lstStyle/>
          <a:p>
            <a:pPr algn="ctr"/>
            <a:r>
              <a:rPr lang="en-US" dirty="0" smtClean="0"/>
              <a:t>HOW</a:t>
            </a:r>
            <a:r>
              <a:rPr lang="el-GR" dirty="0" smtClean="0"/>
              <a:t>;</a:t>
            </a:r>
            <a:endParaRPr lang="el-GR" dirty="0"/>
          </a:p>
        </p:txBody>
      </p:sp>
    </p:spTree>
    <p:extLst>
      <p:ext uri="{BB962C8B-B14F-4D97-AF65-F5344CB8AC3E}">
        <p14:creationId xmlns:p14="http://schemas.microsoft.com/office/powerpoint/2010/main" val="2703699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By bringing together research and educational institutions from all over </a:t>
            </a:r>
            <a:r>
              <a:rPr lang="en-US" dirty="0" err="1" smtClean="0"/>
              <a:t>europe</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sp>
        <p:nvSpPr>
          <p:cNvPr id="8" name="Oval 7"/>
          <p:cNvSpPr/>
          <p:nvPr/>
        </p:nvSpPr>
        <p:spPr>
          <a:xfrm>
            <a:off x="457199" y="1779182"/>
            <a:ext cx="5214261" cy="34945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9" name="Oval 8"/>
          <p:cNvSpPr/>
          <p:nvPr/>
        </p:nvSpPr>
        <p:spPr>
          <a:xfrm>
            <a:off x="4125433" y="1779182"/>
            <a:ext cx="4657060" cy="34945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0" name="TextBox 9"/>
          <p:cNvSpPr txBox="1"/>
          <p:nvPr/>
        </p:nvSpPr>
        <p:spPr>
          <a:xfrm>
            <a:off x="1773531" y="1405938"/>
            <a:ext cx="1958421" cy="369332"/>
          </a:xfrm>
          <a:prstGeom prst="rect">
            <a:avLst/>
          </a:prstGeom>
          <a:noFill/>
        </p:spPr>
        <p:txBody>
          <a:bodyPr wrap="none" rtlCol="0">
            <a:spAutoFit/>
          </a:bodyPr>
          <a:lstStyle/>
          <a:p>
            <a:r>
              <a:rPr lang="en-US" b="1" dirty="0" smtClean="0"/>
              <a:t>Scientific Research</a:t>
            </a:r>
            <a:endParaRPr lang="el-GR" b="1" dirty="0"/>
          </a:p>
        </p:txBody>
      </p:sp>
      <p:sp>
        <p:nvSpPr>
          <p:cNvPr id="11" name="TextBox 10"/>
          <p:cNvSpPr txBox="1"/>
          <p:nvPr/>
        </p:nvSpPr>
        <p:spPr>
          <a:xfrm>
            <a:off x="5882951" y="1409850"/>
            <a:ext cx="1894621" cy="369332"/>
          </a:xfrm>
          <a:prstGeom prst="rect">
            <a:avLst/>
          </a:prstGeom>
          <a:noFill/>
        </p:spPr>
        <p:txBody>
          <a:bodyPr wrap="none" rtlCol="0">
            <a:spAutoFit/>
          </a:bodyPr>
          <a:lstStyle/>
          <a:p>
            <a:r>
              <a:rPr lang="en-US" b="1" dirty="0" smtClean="0"/>
              <a:t>Science Education</a:t>
            </a:r>
            <a:endParaRPr lang="el-GR" b="1" dirty="0"/>
          </a:p>
        </p:txBody>
      </p:sp>
      <p:sp>
        <p:nvSpPr>
          <p:cNvPr id="12" name="Oval 11"/>
          <p:cNvSpPr/>
          <p:nvPr/>
        </p:nvSpPr>
        <p:spPr>
          <a:xfrm>
            <a:off x="3244133" y="2254103"/>
            <a:ext cx="3967696" cy="36796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3" name="TextBox 12"/>
          <p:cNvSpPr txBox="1"/>
          <p:nvPr/>
        </p:nvSpPr>
        <p:spPr>
          <a:xfrm>
            <a:off x="523458" y="5306130"/>
            <a:ext cx="3785846" cy="646331"/>
          </a:xfrm>
          <a:prstGeom prst="rect">
            <a:avLst/>
          </a:prstGeom>
          <a:noFill/>
        </p:spPr>
        <p:txBody>
          <a:bodyPr wrap="square" rtlCol="0">
            <a:spAutoFit/>
          </a:bodyPr>
          <a:lstStyle/>
          <a:p>
            <a:r>
              <a:rPr lang="en-US" b="1" dirty="0" smtClean="0"/>
              <a:t>Teacher Training Networks and Astrophysics Outreach</a:t>
            </a:r>
            <a:endParaRPr lang="el-GR" b="1" dirty="0"/>
          </a:p>
        </p:txBody>
      </p:sp>
      <p:pic>
        <p:nvPicPr>
          <p:cNvPr id="14" name="Picture 13"/>
          <p:cNvPicPr>
            <a:picLocks noChangeAspect="1"/>
          </p:cNvPicPr>
          <p:nvPr/>
        </p:nvPicPr>
        <p:blipFill>
          <a:blip r:embed="rId4"/>
          <a:stretch>
            <a:fillRect/>
          </a:stretch>
        </p:blipFill>
        <p:spPr>
          <a:xfrm>
            <a:off x="1509413" y="3209535"/>
            <a:ext cx="1527598" cy="316930"/>
          </a:xfrm>
          <a:prstGeom prst="rect">
            <a:avLst/>
          </a:prstGeom>
        </p:spPr>
      </p:pic>
      <p:pic>
        <p:nvPicPr>
          <p:cNvPr id="15" name="Picture 14"/>
          <p:cNvPicPr>
            <a:picLocks noChangeAspect="1"/>
          </p:cNvPicPr>
          <p:nvPr/>
        </p:nvPicPr>
        <p:blipFill>
          <a:blip r:embed="rId5"/>
          <a:stretch>
            <a:fillRect/>
          </a:stretch>
        </p:blipFill>
        <p:spPr>
          <a:xfrm>
            <a:off x="1288291" y="3812748"/>
            <a:ext cx="1748720" cy="562309"/>
          </a:xfrm>
          <a:prstGeom prst="rect">
            <a:avLst/>
          </a:prstGeom>
        </p:spPr>
      </p:pic>
      <p:pic>
        <p:nvPicPr>
          <p:cNvPr id="16" name="Picture 15"/>
          <p:cNvPicPr>
            <a:picLocks noChangeAspect="1"/>
          </p:cNvPicPr>
          <p:nvPr/>
        </p:nvPicPr>
        <p:blipFill>
          <a:blip r:embed="rId6"/>
          <a:stretch>
            <a:fillRect/>
          </a:stretch>
        </p:blipFill>
        <p:spPr>
          <a:xfrm>
            <a:off x="5435735" y="4385299"/>
            <a:ext cx="1549970" cy="406350"/>
          </a:xfrm>
          <a:prstGeom prst="rect">
            <a:avLst/>
          </a:prstGeom>
        </p:spPr>
      </p:pic>
      <p:pic>
        <p:nvPicPr>
          <p:cNvPr id="17" name="Picture 16"/>
          <p:cNvPicPr>
            <a:picLocks noChangeAspect="1"/>
          </p:cNvPicPr>
          <p:nvPr/>
        </p:nvPicPr>
        <p:blipFill>
          <a:blip r:embed="rId7"/>
          <a:stretch>
            <a:fillRect/>
          </a:stretch>
        </p:blipFill>
        <p:spPr>
          <a:xfrm>
            <a:off x="7155649" y="2959935"/>
            <a:ext cx="806709" cy="546315"/>
          </a:xfrm>
          <a:prstGeom prst="rect">
            <a:avLst/>
          </a:prstGeom>
        </p:spPr>
      </p:pic>
      <p:pic>
        <p:nvPicPr>
          <p:cNvPr id="18" name="Picture 17"/>
          <p:cNvPicPr>
            <a:picLocks noChangeAspect="1"/>
          </p:cNvPicPr>
          <p:nvPr/>
        </p:nvPicPr>
        <p:blipFill>
          <a:blip r:embed="rId8"/>
          <a:stretch>
            <a:fillRect/>
          </a:stretch>
        </p:blipFill>
        <p:spPr>
          <a:xfrm>
            <a:off x="1148316" y="2423547"/>
            <a:ext cx="2413592" cy="536388"/>
          </a:xfrm>
          <a:prstGeom prst="rect">
            <a:avLst/>
          </a:prstGeom>
        </p:spPr>
      </p:pic>
      <p:pic>
        <p:nvPicPr>
          <p:cNvPr id="19" name="Picture 18"/>
          <p:cNvPicPr>
            <a:picLocks noChangeAspect="1"/>
          </p:cNvPicPr>
          <p:nvPr/>
        </p:nvPicPr>
        <p:blipFill>
          <a:blip r:embed="rId9"/>
          <a:stretch>
            <a:fillRect/>
          </a:stretch>
        </p:blipFill>
        <p:spPr>
          <a:xfrm>
            <a:off x="4230995" y="5257801"/>
            <a:ext cx="1512970" cy="435936"/>
          </a:xfrm>
          <a:prstGeom prst="rect">
            <a:avLst/>
          </a:prstGeom>
        </p:spPr>
      </p:pic>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0995" y="3350758"/>
            <a:ext cx="1308569" cy="2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287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210"/>
            <a:ext cx="7467600" cy="1143000"/>
          </a:xfrm>
        </p:spPr>
        <p:txBody>
          <a:bodyPr>
            <a:normAutofit fontScale="90000"/>
          </a:bodyPr>
          <a:lstStyle/>
          <a:p>
            <a:pPr algn="ctr"/>
            <a:r>
              <a:rPr lang="en-US" dirty="0" smtClean="0"/>
              <a:t>Investigating already existent outreach practices and drawing lessons learnt from them</a:t>
            </a:r>
            <a:endParaRPr lang="el-GR" dirty="0"/>
          </a:p>
        </p:txBody>
      </p:sp>
      <p:sp>
        <p:nvSpPr>
          <p:cNvPr id="3" name="Content Placeholder 2"/>
          <p:cNvSpPr>
            <a:spLocks noGrp="1"/>
          </p:cNvSpPr>
          <p:nvPr>
            <p:ph sz="quarter" idx="1"/>
          </p:nvPr>
        </p:nvSpPr>
        <p:spPr>
          <a:xfrm>
            <a:off x="1190847" y="6309784"/>
            <a:ext cx="7467600" cy="328333"/>
          </a:xfrm>
        </p:spPr>
        <p:txBody>
          <a:bodyPr>
            <a:normAutofit fontScale="92500" lnSpcReduction="20000"/>
          </a:bodyPr>
          <a:lstStyle/>
          <a:p>
            <a:r>
              <a:rPr lang="en-US" sz="2000" dirty="0">
                <a:hlinkClick r:id="rId2"/>
              </a:rPr>
              <a:t>https://zenodo.org/record/3405912#.</a:t>
            </a:r>
            <a:r>
              <a:rPr lang="en-US" sz="2000" dirty="0" smtClean="0">
                <a:hlinkClick r:id="rId2"/>
              </a:rPr>
              <a:t>XaD3ASjVLZ4</a:t>
            </a:r>
            <a:r>
              <a:rPr lang="el-GR" sz="2000" dirty="0" smtClean="0"/>
              <a:t> </a:t>
            </a:r>
            <a:endParaRPr lang="el-GR" sz="2000" dirty="0"/>
          </a:p>
        </p:txBody>
      </p:sp>
      <p:pic>
        <p:nvPicPr>
          <p:cNvPr id="4"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347" y="1133756"/>
            <a:ext cx="7464056" cy="5176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67326"/>
            <a:ext cx="8258175"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47" y="967326"/>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003" y="2195276"/>
            <a:ext cx="904875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77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Αποτέλεσμα εικόνας για frontiers of particle phys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603" y="1232074"/>
            <a:ext cx="4596105" cy="3551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FRONTIERS in fundamental </a:t>
            </a:r>
            <a:br>
              <a:rPr lang="en-US" dirty="0" smtClean="0"/>
            </a:br>
            <a:r>
              <a:rPr lang="en-US" dirty="0" smtClean="0"/>
              <a:t>science research</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3"/>
          <a:stretch>
            <a:fillRect/>
          </a:stretch>
        </p:blipFill>
        <p:spPr>
          <a:xfrm>
            <a:off x="1464092" y="6119743"/>
            <a:ext cx="952289" cy="653905"/>
          </a:xfrm>
          <a:prstGeom prst="rect">
            <a:avLst/>
          </a:prstGeom>
        </p:spPr>
      </p:pic>
      <p:pic>
        <p:nvPicPr>
          <p:cNvPr id="6" name="Picture 5"/>
          <p:cNvPicPr>
            <a:picLocks noChangeAspect="1"/>
          </p:cNvPicPr>
          <p:nvPr/>
        </p:nvPicPr>
        <p:blipFill>
          <a:blip r:embed="rId4"/>
          <a:stretch>
            <a:fillRect/>
          </a:stretch>
        </p:blipFill>
        <p:spPr>
          <a:xfrm>
            <a:off x="335096" y="6119744"/>
            <a:ext cx="987825" cy="653905"/>
          </a:xfrm>
          <a:prstGeom prst="rect">
            <a:avLst/>
          </a:prstGeom>
        </p:spPr>
      </p:pic>
      <p:sp>
        <p:nvSpPr>
          <p:cNvPr id="9" name="AutoShape 2" descr="ÎÏÎ¿ÏÎ­Î»ÎµÏÎ¼Î± ÎµÎ¹ÎºÏÎ½Î±Ï Î³Î¹Î± particle telescop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4" descr="ÎÏÎ¿ÏÎ­Î»ÎµÏÎ¼Î± ÎµÎ¹ÎºÏÎ½Î±Ï Î³Î¹Î± particle telescop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1" name="AutoShape 7" descr="ÎÏÎ¿ÏÎ­Î»ÎµÏÎ¼Î± ÎµÎ¹ÎºÏÎ½Î±Ï Î³Î¹Î± LI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90" y="1344364"/>
            <a:ext cx="1660970" cy="124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8060" y="1398557"/>
            <a:ext cx="1213462" cy="116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13" descr="ÎÏÎ¿ÏÎ­Î»ÎµÏÎ¼Î± ÎµÎ¹ÎºÏÎ½Î±Ï Î³Î¹Î± T2K experim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2329" y="1417639"/>
            <a:ext cx="2144995" cy="145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2880" y="2847976"/>
            <a:ext cx="2165379" cy="103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17" descr="ÎÏÎ¿ÏÎ­Î»ÎµÏÎ¼Î± ÎµÎ¹ÎºÏÎ½Î±Ï Î³Î¹Î± higgs event displa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44" name="Picture 20" descr="ÎÏÎ¿ÏÎ­Î»ÎµÏÎ¼Î± ÎµÎ¹ÎºÏÎ½Î±Ï Î³Î¹Î± higgs event displ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3517" y="4577461"/>
            <a:ext cx="2028825" cy="133733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9860" y="4577461"/>
            <a:ext cx="2213020" cy="133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3" descr="ÎÏÎ¿ÏÎ­Î»ÎµÏÎ¼Î± ÎµÎ¹ÎºÏÎ½Î±Ï Î³Î¹Î± cer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48"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0360" y="4617478"/>
            <a:ext cx="36195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090" y="2588489"/>
            <a:ext cx="2874432"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614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Adopting the inquiry based science education pedagogy</a:t>
            </a:r>
            <a:endParaRPr lang="el-GR" dirty="0"/>
          </a:p>
        </p:txBody>
      </p:sp>
      <p:sp>
        <p:nvSpPr>
          <p:cNvPr id="3" name="Θέση περιεχομένου 2"/>
          <p:cNvSpPr>
            <a:spLocks noGrp="1"/>
          </p:cNvSpPr>
          <p:nvPr>
            <p:ph sz="quarter" idx="1"/>
          </p:nvPr>
        </p:nvSpPr>
        <p:spPr/>
        <p:txBody>
          <a:bodyPr>
            <a:normAutofit fontScale="92500" lnSpcReduction="20000"/>
          </a:bodyPr>
          <a:lstStyle/>
          <a:p>
            <a:pPr fontAlgn="base"/>
            <a:r>
              <a:rPr lang="en-US" dirty="0"/>
              <a:t>Learners are </a:t>
            </a:r>
            <a:r>
              <a:rPr lang="en-US" b="1" dirty="0"/>
              <a:t>engaged</a:t>
            </a:r>
            <a:r>
              <a:rPr lang="en-US" dirty="0"/>
              <a:t> by scientifically oriented questions.</a:t>
            </a:r>
            <a:br>
              <a:rPr lang="en-US" dirty="0"/>
            </a:br>
            <a:endParaRPr lang="en-US" dirty="0"/>
          </a:p>
          <a:p>
            <a:pPr fontAlgn="base"/>
            <a:r>
              <a:rPr lang="en-US" dirty="0"/>
              <a:t>Learners give priority to </a:t>
            </a:r>
            <a:r>
              <a:rPr lang="en-US" b="1" dirty="0"/>
              <a:t>evidence</a:t>
            </a:r>
            <a:r>
              <a:rPr lang="en-US" dirty="0"/>
              <a:t> which allows them to develop and </a:t>
            </a:r>
            <a:r>
              <a:rPr lang="en-US" b="1" dirty="0"/>
              <a:t>evaluate explanations</a:t>
            </a:r>
            <a:r>
              <a:rPr lang="en-US" dirty="0"/>
              <a:t> that address </a:t>
            </a:r>
            <a:r>
              <a:rPr lang="en-US" b="1" dirty="0"/>
              <a:t>scientifically oriented questions</a:t>
            </a:r>
            <a:r>
              <a:rPr lang="en-US" dirty="0"/>
              <a:t>.</a:t>
            </a:r>
            <a:br>
              <a:rPr lang="en-US" dirty="0"/>
            </a:br>
            <a:endParaRPr lang="en-US" dirty="0"/>
          </a:p>
          <a:p>
            <a:pPr fontAlgn="base"/>
            <a:r>
              <a:rPr lang="en-US" dirty="0"/>
              <a:t>Learners </a:t>
            </a:r>
            <a:r>
              <a:rPr lang="en-US" b="1" dirty="0"/>
              <a:t>formulate explanations</a:t>
            </a:r>
            <a:r>
              <a:rPr lang="en-US" dirty="0"/>
              <a:t> from evidence to address scientifically oriented questions.</a:t>
            </a:r>
            <a:br>
              <a:rPr lang="en-US" dirty="0"/>
            </a:br>
            <a:endParaRPr lang="en-US" dirty="0"/>
          </a:p>
          <a:p>
            <a:pPr fontAlgn="base"/>
            <a:r>
              <a:rPr lang="en-US" dirty="0"/>
              <a:t>Learners </a:t>
            </a:r>
            <a:r>
              <a:rPr lang="en-US" b="1" dirty="0"/>
              <a:t>evaluate their explanations</a:t>
            </a:r>
            <a:r>
              <a:rPr lang="en-US" dirty="0"/>
              <a:t> in light of alternative explanations, particularly those reflecting scientific understanding.</a:t>
            </a:r>
            <a:br>
              <a:rPr lang="en-US" dirty="0"/>
            </a:br>
            <a:endParaRPr lang="en-US" dirty="0"/>
          </a:p>
          <a:p>
            <a:r>
              <a:rPr lang="en-US" dirty="0"/>
              <a:t>Learners </a:t>
            </a:r>
            <a:r>
              <a:rPr lang="en-US" b="1" dirty="0"/>
              <a:t>communicate and justify</a:t>
            </a:r>
            <a:r>
              <a:rPr lang="en-US" dirty="0"/>
              <a:t> their proposed explanations. </a:t>
            </a:r>
            <a:endParaRPr lang="el-GR" dirty="0"/>
          </a:p>
          <a:p>
            <a:endParaRPr lang="el-GR" dirty="0"/>
          </a:p>
        </p:txBody>
      </p:sp>
    </p:spTree>
    <p:extLst>
      <p:ext uri="{BB962C8B-B14F-4D97-AF65-F5344CB8AC3E}">
        <p14:creationId xmlns:p14="http://schemas.microsoft.com/office/powerpoint/2010/main" val="3826177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Adopting the inquiry based science education pedagogy</a:t>
            </a:r>
            <a:endParaRPr lang="el-GR" dirty="0"/>
          </a:p>
        </p:txBody>
      </p:sp>
      <p:sp>
        <p:nvSpPr>
          <p:cNvPr id="3" name="Content Placeholder 2"/>
          <p:cNvSpPr>
            <a:spLocks noGrp="1"/>
          </p:cNvSpPr>
          <p:nvPr>
            <p:ph sz="quarter" idx="1"/>
          </p:nvPr>
        </p:nvSpPr>
        <p:spPr>
          <a:xfrm>
            <a:off x="457200" y="5890437"/>
            <a:ext cx="7467600" cy="583514"/>
          </a:xfrm>
        </p:spPr>
        <p:txBody>
          <a:bodyPr>
            <a:normAutofit/>
          </a:bodyPr>
          <a:lstStyle/>
          <a:p>
            <a:pPr marL="0" indent="0" algn="ctr">
              <a:buNone/>
            </a:pPr>
            <a:r>
              <a:rPr lang="en-US" sz="2000" dirty="0">
                <a:hlinkClick r:id="rId2"/>
              </a:rPr>
              <a:t>https://</a:t>
            </a:r>
            <a:r>
              <a:rPr lang="en-US" sz="2000" dirty="0" smtClean="0">
                <a:hlinkClick r:id="rId2"/>
              </a:rPr>
              <a:t>www.youtube.com/watch?v=TJQAfJwVGyk</a:t>
            </a:r>
            <a:r>
              <a:rPr lang="el-GR" sz="2000" dirty="0" smtClean="0"/>
              <a:t> </a:t>
            </a:r>
            <a:endParaRPr lang="el-GR" sz="2000" dirty="0"/>
          </a:p>
        </p:txBody>
      </p:sp>
      <p:sp>
        <p:nvSpPr>
          <p:cNvPr id="4" name="Oval 3"/>
          <p:cNvSpPr/>
          <p:nvPr/>
        </p:nvSpPr>
        <p:spPr>
          <a:xfrm>
            <a:off x="2945218" y="1616149"/>
            <a:ext cx="2498651" cy="1158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Orienting and Asking Questions</a:t>
            </a:r>
            <a:endParaRPr lang="el-GR" sz="1600" dirty="0"/>
          </a:p>
        </p:txBody>
      </p:sp>
      <p:sp>
        <p:nvSpPr>
          <p:cNvPr id="6" name="Oval 5"/>
          <p:cNvSpPr/>
          <p:nvPr/>
        </p:nvSpPr>
        <p:spPr>
          <a:xfrm>
            <a:off x="5603358" y="3040908"/>
            <a:ext cx="2236382"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Hypothesis Generation and Design</a:t>
            </a:r>
            <a:endParaRPr lang="el-GR" sz="1600" dirty="0"/>
          </a:p>
        </p:txBody>
      </p:sp>
      <p:sp>
        <p:nvSpPr>
          <p:cNvPr id="7" name="Oval 6"/>
          <p:cNvSpPr/>
          <p:nvPr/>
        </p:nvSpPr>
        <p:spPr>
          <a:xfrm>
            <a:off x="4813003" y="4557824"/>
            <a:ext cx="2608521"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Planning and Investigation</a:t>
            </a:r>
            <a:endParaRPr lang="el-GR" sz="1600" dirty="0"/>
          </a:p>
        </p:txBody>
      </p:sp>
      <p:sp>
        <p:nvSpPr>
          <p:cNvPr id="8" name="Oval 7"/>
          <p:cNvSpPr/>
          <p:nvPr/>
        </p:nvSpPr>
        <p:spPr>
          <a:xfrm>
            <a:off x="1222745" y="4557824"/>
            <a:ext cx="2551814"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Analysis and Interpretation</a:t>
            </a:r>
            <a:endParaRPr lang="el-GR" sz="1600" dirty="0"/>
          </a:p>
        </p:txBody>
      </p:sp>
      <p:sp>
        <p:nvSpPr>
          <p:cNvPr id="9" name="Oval 8"/>
          <p:cNvSpPr/>
          <p:nvPr/>
        </p:nvSpPr>
        <p:spPr>
          <a:xfrm>
            <a:off x="552892" y="3051542"/>
            <a:ext cx="2392325"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Conclusions- Evaluation</a:t>
            </a:r>
            <a:endParaRPr lang="el-GR" sz="1600" dirty="0"/>
          </a:p>
        </p:txBody>
      </p:sp>
      <p:cxnSp>
        <p:nvCxnSpPr>
          <p:cNvPr id="10" name="Straight Arrow Connector 9"/>
          <p:cNvCxnSpPr/>
          <p:nvPr/>
        </p:nvCxnSpPr>
        <p:spPr>
          <a:xfrm>
            <a:off x="5603358" y="2317898"/>
            <a:ext cx="691116" cy="595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117263" y="4125433"/>
            <a:ext cx="177211" cy="308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976577" y="5041605"/>
            <a:ext cx="64858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137144" y="4125433"/>
            <a:ext cx="361508" cy="308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37144" y="2434856"/>
            <a:ext cx="680484" cy="478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068" y="3116110"/>
            <a:ext cx="2556290" cy="892361"/>
          </a:xfrm>
          <a:prstGeom prst="rect">
            <a:avLst/>
          </a:prstGeom>
        </p:spPr>
      </p:pic>
    </p:spTree>
    <p:extLst>
      <p:ext uri="{BB962C8B-B14F-4D97-AF65-F5344CB8AC3E}">
        <p14:creationId xmlns:p14="http://schemas.microsoft.com/office/powerpoint/2010/main" val="2970837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quarter" idx="1"/>
          </p:nvPr>
        </p:nvSpPr>
        <p:spPr>
          <a:xfrm>
            <a:off x="446567" y="696433"/>
            <a:ext cx="7467600" cy="4873752"/>
          </a:xfrm>
        </p:spPr>
        <p:txBody>
          <a:bodyPr>
            <a:normAutofit fontScale="92500" lnSpcReduction="10000"/>
          </a:bodyPr>
          <a:lstStyle/>
          <a:p>
            <a:pPr fontAlgn="base"/>
            <a:r>
              <a:rPr lang="en-US" b="1" u="sng" dirty="0"/>
              <a:t>Orienting and Asking Questions</a:t>
            </a:r>
            <a:r>
              <a:rPr lang="en-US" dirty="0"/>
              <a:t>.  The topic of the lesson is introduced, assumptions the students may have are challenged, and questions they may have are formulated.</a:t>
            </a:r>
            <a:endParaRPr lang="en-US" b="1" dirty="0"/>
          </a:p>
          <a:p>
            <a:pPr fontAlgn="base"/>
            <a:r>
              <a:rPr lang="en-US" b="1" u="sng" dirty="0"/>
              <a:t>Hypothesis Generation and Design</a:t>
            </a:r>
            <a:r>
              <a:rPr lang="en-US" dirty="0"/>
              <a:t>. During which the students develop one of their questions into a hypothesis.</a:t>
            </a:r>
            <a:endParaRPr lang="en-US" b="1" dirty="0"/>
          </a:p>
          <a:p>
            <a:pPr fontAlgn="base"/>
            <a:r>
              <a:rPr lang="en-US" b="1" u="sng" dirty="0"/>
              <a:t>Planning and Investigation</a:t>
            </a:r>
            <a:r>
              <a:rPr lang="en-US" dirty="0"/>
              <a:t>. In which the hypothesis previously developed is tested.</a:t>
            </a:r>
            <a:endParaRPr lang="en-US" b="1" dirty="0"/>
          </a:p>
          <a:p>
            <a:pPr fontAlgn="base"/>
            <a:r>
              <a:rPr lang="en-US" b="1" u="sng" dirty="0"/>
              <a:t>Analysis and Interpretation</a:t>
            </a:r>
            <a:r>
              <a:rPr lang="en-US" dirty="0"/>
              <a:t>. Where the students </a:t>
            </a:r>
            <a:r>
              <a:rPr lang="en-US" dirty="0" err="1"/>
              <a:t>analyse</a:t>
            </a:r>
            <a:r>
              <a:rPr lang="en-US" dirty="0"/>
              <a:t> the data collected from their investigation and refute or confirm the hypothesis.</a:t>
            </a:r>
            <a:endParaRPr lang="en-US" b="1" dirty="0"/>
          </a:p>
          <a:p>
            <a:r>
              <a:rPr lang="en-US" b="1" u="sng" dirty="0"/>
              <a:t>Conclusion and Evaluation</a:t>
            </a:r>
            <a:r>
              <a:rPr lang="en-US" dirty="0"/>
              <a:t>.  When the students communicate their findings. </a:t>
            </a:r>
            <a:endParaRPr lang="el-GR" dirty="0"/>
          </a:p>
          <a:p>
            <a:pPr fontAlgn="base"/>
            <a:endParaRPr lang="el-GR" dirty="0"/>
          </a:p>
        </p:txBody>
      </p:sp>
    </p:spTree>
    <p:extLst>
      <p:ext uri="{BB962C8B-B14F-4D97-AF65-F5344CB8AC3E}">
        <p14:creationId xmlns:p14="http://schemas.microsoft.com/office/powerpoint/2010/main" val="1542209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49066"/>
            <a:ext cx="7467600" cy="1143000"/>
          </a:xfrm>
        </p:spPr>
        <p:txBody>
          <a:bodyPr>
            <a:normAutofit fontScale="90000"/>
          </a:bodyPr>
          <a:lstStyle/>
          <a:p>
            <a:pPr algn="ctr"/>
            <a:r>
              <a:rPr lang="en-US" dirty="0" smtClean="0"/>
              <a:t>Developing the frontiers demonstrators:</a:t>
            </a:r>
            <a:br>
              <a:rPr lang="en-US" dirty="0" smtClean="0"/>
            </a:br>
            <a:r>
              <a:rPr lang="en-US" sz="2200" dirty="0" smtClean="0"/>
              <a:t>cutting edge educational activities for your classroom</a:t>
            </a:r>
            <a:endParaRPr lang="el-GR" sz="2200" dirty="0"/>
          </a:p>
        </p:txBody>
      </p:sp>
      <p:sp>
        <p:nvSpPr>
          <p:cNvPr id="5" name="TextBox 4"/>
          <p:cNvSpPr txBox="1"/>
          <p:nvPr/>
        </p:nvSpPr>
        <p:spPr>
          <a:xfrm>
            <a:off x="212651" y="4040231"/>
            <a:ext cx="4059125" cy="2308324"/>
          </a:xfrm>
          <a:prstGeom prst="rect">
            <a:avLst/>
          </a:prstGeom>
          <a:noFill/>
        </p:spPr>
        <p:txBody>
          <a:bodyPr wrap="none" rtlCol="0">
            <a:spAutoFit/>
          </a:bodyPr>
          <a:lstStyle/>
          <a:p>
            <a:pPr marL="285750" indent="-285750" fontAlgn="base">
              <a:buFont typeface="Arial" panose="020B0604020202020204" pitchFamily="34" charset="0"/>
              <a:buChar char="•"/>
            </a:pPr>
            <a:r>
              <a:rPr lang="en-US" dirty="0" smtClean="0"/>
              <a:t>Discover </a:t>
            </a:r>
            <a:r>
              <a:rPr lang="en-US" dirty="0"/>
              <a:t>the Z and Higgs </a:t>
            </a:r>
            <a:r>
              <a:rPr lang="en-US" dirty="0" smtClean="0"/>
              <a:t>Bosons</a:t>
            </a:r>
          </a:p>
          <a:p>
            <a:pPr marL="285750" indent="-285750" fontAlgn="base">
              <a:buFont typeface="Arial" panose="020B0604020202020204" pitchFamily="34" charset="0"/>
              <a:buChar char="•"/>
            </a:pPr>
            <a:r>
              <a:rPr lang="en-US" dirty="0" smtClean="0"/>
              <a:t>World </a:t>
            </a:r>
            <a:r>
              <a:rPr lang="en-US" dirty="0"/>
              <a:t>Data Day </a:t>
            </a:r>
            <a:endParaRPr lang="en-US" dirty="0" smtClean="0"/>
          </a:p>
          <a:p>
            <a:pPr marL="285750" indent="-285750" fontAlgn="base">
              <a:buFont typeface="Arial" panose="020B0604020202020204" pitchFamily="34" charset="0"/>
              <a:buChar char="•"/>
            </a:pPr>
            <a:r>
              <a:rPr lang="en-US" dirty="0" smtClean="0"/>
              <a:t>Magnetic Field</a:t>
            </a:r>
          </a:p>
          <a:p>
            <a:pPr marL="285750" indent="-285750" fontAlgn="base">
              <a:buFont typeface="Arial" panose="020B0604020202020204" pitchFamily="34" charset="0"/>
              <a:buChar char="•"/>
            </a:pPr>
            <a:r>
              <a:rPr lang="en-US" dirty="0" smtClean="0"/>
              <a:t>Let’s Accelerate particles</a:t>
            </a:r>
            <a:endParaRPr lang="en-US" dirty="0"/>
          </a:p>
          <a:p>
            <a:pPr marL="285750" indent="-285750" fontAlgn="base">
              <a:buFont typeface="Arial" panose="020B0604020202020204" pitchFamily="34" charset="0"/>
              <a:buChar char="•"/>
            </a:pPr>
            <a:r>
              <a:rPr lang="en-US" dirty="0" smtClean="0"/>
              <a:t>The ALICE </a:t>
            </a:r>
            <a:r>
              <a:rPr lang="en-US" dirty="0"/>
              <a:t>Experiment at </a:t>
            </a:r>
            <a:r>
              <a:rPr lang="en-US" dirty="0" smtClean="0"/>
              <a:t>CERN</a:t>
            </a:r>
            <a:endParaRPr lang="en-US" dirty="0"/>
          </a:p>
          <a:p>
            <a:pPr marL="285750" indent="-285750" fontAlgn="base">
              <a:buFont typeface="Arial" panose="020B0604020202020204" pitchFamily="34" charset="0"/>
              <a:buChar char="•"/>
            </a:pPr>
            <a:r>
              <a:rPr lang="en-US" dirty="0" smtClean="0"/>
              <a:t>Mass- Energy Equivalence</a:t>
            </a:r>
            <a:endParaRPr lang="en-US" dirty="0"/>
          </a:p>
          <a:p>
            <a:pPr fontAlgn="base"/>
            <a:endParaRPr lang="en-US" dirty="0"/>
          </a:p>
          <a:p>
            <a:endParaRPr lang="el-GR" dirty="0"/>
          </a:p>
        </p:txBody>
      </p:sp>
      <p:sp>
        <p:nvSpPr>
          <p:cNvPr id="7" name="TextBox 6"/>
          <p:cNvSpPr txBox="1"/>
          <p:nvPr/>
        </p:nvSpPr>
        <p:spPr>
          <a:xfrm>
            <a:off x="5183521" y="3037751"/>
            <a:ext cx="2688557" cy="369332"/>
          </a:xfrm>
          <a:prstGeom prst="rect">
            <a:avLst/>
          </a:prstGeom>
          <a:noFill/>
        </p:spPr>
        <p:txBody>
          <a:bodyPr wrap="none" rtlCol="0">
            <a:spAutoFit/>
          </a:bodyPr>
          <a:lstStyle/>
          <a:p>
            <a:r>
              <a:rPr lang="en-US" b="1" dirty="0" smtClean="0"/>
              <a:t>High Energy Physics</a:t>
            </a:r>
            <a:endParaRPr lang="el-GR" b="1" dirty="0"/>
          </a:p>
        </p:txBody>
      </p:sp>
      <p:pic>
        <p:nvPicPr>
          <p:cNvPr id="2050" name="Picture 2" descr="Image result for particle phys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724" y="3509800"/>
            <a:ext cx="4248150" cy="28384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4413" y="1837422"/>
            <a:ext cx="8130367" cy="1200329"/>
          </a:xfrm>
          <a:prstGeom prst="rect">
            <a:avLst/>
          </a:prstGeom>
          <a:noFill/>
        </p:spPr>
        <p:txBody>
          <a:bodyPr wrap="square" rtlCol="0">
            <a:spAutoFit/>
          </a:bodyPr>
          <a:lstStyle/>
          <a:p>
            <a:r>
              <a:rPr lang="en-US"/>
              <a:t>FRONTIERS </a:t>
            </a:r>
            <a:r>
              <a:rPr lang="en-US" smtClean="0"/>
              <a:t>will prepare 20 </a:t>
            </a:r>
            <a:r>
              <a:rPr lang="en-US" dirty="0"/>
              <a:t>demonstrator lessons that </a:t>
            </a:r>
            <a:r>
              <a:rPr lang="en-US" dirty="0" smtClean="0"/>
              <a:t>are about a modern </a:t>
            </a:r>
            <a:r>
              <a:rPr lang="en-US" dirty="0"/>
              <a:t>physics topic for secondary </a:t>
            </a:r>
            <a:r>
              <a:rPr lang="en-US" dirty="0" smtClean="0"/>
              <a:t>school;  ready </a:t>
            </a:r>
            <a:r>
              <a:rPr lang="en-US" dirty="0"/>
              <a:t>to be used (or adapted);</a:t>
            </a:r>
          </a:p>
          <a:p>
            <a:pPr fontAlgn="base"/>
            <a:r>
              <a:rPr lang="en-US" dirty="0"/>
              <a:t>follow an inquiry </a:t>
            </a:r>
            <a:r>
              <a:rPr lang="en-US" dirty="0" smtClean="0"/>
              <a:t>methodology; available </a:t>
            </a:r>
            <a:r>
              <a:rPr lang="en-US" dirty="0"/>
              <a:t>@ ISE platform: </a:t>
            </a:r>
          </a:p>
          <a:p>
            <a:endParaRPr lang="el-GR" dirty="0"/>
          </a:p>
        </p:txBody>
      </p:sp>
    </p:spTree>
    <p:extLst>
      <p:ext uri="{BB962C8B-B14F-4D97-AF65-F5344CB8AC3E}">
        <p14:creationId xmlns:p14="http://schemas.microsoft.com/office/powerpoint/2010/main" val="1472414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vitational w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8784" y="1170433"/>
            <a:ext cx="3505188" cy="19706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34370" y="658068"/>
            <a:ext cx="3894015" cy="369332"/>
          </a:xfrm>
          <a:prstGeom prst="rect">
            <a:avLst/>
          </a:prstGeom>
          <a:noFill/>
        </p:spPr>
        <p:txBody>
          <a:bodyPr wrap="none" rtlCol="0">
            <a:spAutoFit/>
          </a:bodyPr>
          <a:lstStyle/>
          <a:p>
            <a:r>
              <a:rPr lang="en-US" b="1" dirty="0" smtClean="0"/>
              <a:t>Gravitational Wave Astronomy</a:t>
            </a:r>
            <a:endParaRPr lang="el-GR" b="1" dirty="0"/>
          </a:p>
        </p:txBody>
      </p:sp>
      <p:sp>
        <p:nvSpPr>
          <p:cNvPr id="5" name="Ορθογώνιο 4"/>
          <p:cNvSpPr/>
          <p:nvPr/>
        </p:nvSpPr>
        <p:spPr>
          <a:xfrm>
            <a:off x="180754" y="1026249"/>
            <a:ext cx="4572000" cy="2308324"/>
          </a:xfrm>
          <a:prstGeom prst="rect">
            <a:avLst/>
          </a:prstGeom>
        </p:spPr>
        <p:txBody>
          <a:bodyPr>
            <a:spAutoFit/>
          </a:bodyPr>
          <a:lstStyle/>
          <a:p>
            <a:pPr marL="285750" indent="-285750" fontAlgn="base">
              <a:buFont typeface="Arial" panose="020B0604020202020204" pitchFamily="34" charset="0"/>
              <a:buChar char="•"/>
            </a:pPr>
            <a:r>
              <a:rPr lang="en-US" dirty="0" smtClean="0"/>
              <a:t>VIRGO </a:t>
            </a:r>
            <a:r>
              <a:rPr lang="en-US" dirty="0"/>
              <a:t>Virtual Visit </a:t>
            </a:r>
          </a:p>
          <a:p>
            <a:pPr marL="285750" indent="-285750" fontAlgn="base">
              <a:buFont typeface="Arial" panose="020B0604020202020204" pitchFamily="34" charset="0"/>
              <a:buChar char="•"/>
            </a:pPr>
            <a:r>
              <a:rPr lang="en-US" dirty="0" smtClean="0"/>
              <a:t>VIRGO Control (Class) Room</a:t>
            </a:r>
          </a:p>
          <a:p>
            <a:pPr marL="285750" indent="-285750" fontAlgn="base">
              <a:buFont typeface="Arial" panose="020B0604020202020204" pitchFamily="34" charset="0"/>
              <a:buChar char="•"/>
            </a:pPr>
            <a:r>
              <a:rPr lang="en-US" dirty="0" smtClean="0"/>
              <a:t>Gravitational Wave Noise Hunting</a:t>
            </a:r>
          </a:p>
          <a:p>
            <a:pPr marL="285750" indent="-285750" fontAlgn="base">
              <a:buFont typeface="Arial" panose="020B0604020202020204" pitchFamily="34" charset="0"/>
              <a:buChar char="•"/>
            </a:pPr>
            <a:r>
              <a:rPr lang="en-US" dirty="0" smtClean="0"/>
              <a:t>Finding </a:t>
            </a:r>
            <a:r>
              <a:rPr lang="en-US" dirty="0"/>
              <a:t>black-holes in a </a:t>
            </a:r>
            <a:r>
              <a:rPr lang="en-US" dirty="0" smtClean="0"/>
              <a:t>chirp”</a:t>
            </a:r>
          </a:p>
          <a:p>
            <a:pPr marL="285750" indent="-285750" fontAlgn="base">
              <a:buFont typeface="Arial" panose="020B0604020202020204" pitchFamily="34" charset="0"/>
              <a:buChar char="•"/>
            </a:pPr>
            <a:r>
              <a:rPr lang="en-US" dirty="0" smtClean="0"/>
              <a:t>The Michelson Interferometer</a:t>
            </a:r>
          </a:p>
          <a:p>
            <a:pPr marL="285750" indent="-285750" fontAlgn="base">
              <a:buFont typeface="Arial" panose="020B0604020202020204" pitchFamily="34" charset="0"/>
              <a:buChar char="•"/>
            </a:pPr>
            <a:r>
              <a:rPr lang="en-US" dirty="0" smtClean="0"/>
              <a:t>Earthquake Interferometer</a:t>
            </a:r>
            <a:endParaRPr lang="en-US" dirty="0"/>
          </a:p>
          <a:p>
            <a:pPr fontAlgn="base"/>
            <a:endParaRPr lang="en-US" dirty="0" smtClean="0"/>
          </a:p>
          <a:p>
            <a:pPr fontAlgn="base"/>
            <a:endParaRPr lang="en-US" dirty="0"/>
          </a:p>
        </p:txBody>
      </p:sp>
      <p:sp>
        <p:nvSpPr>
          <p:cNvPr id="6" name="TextBox 5"/>
          <p:cNvSpPr txBox="1"/>
          <p:nvPr/>
        </p:nvSpPr>
        <p:spPr>
          <a:xfrm>
            <a:off x="199905" y="3336737"/>
            <a:ext cx="4552849" cy="369332"/>
          </a:xfrm>
          <a:prstGeom prst="rect">
            <a:avLst/>
          </a:prstGeom>
          <a:noFill/>
        </p:spPr>
        <p:txBody>
          <a:bodyPr wrap="none" rtlCol="0">
            <a:spAutoFit/>
          </a:bodyPr>
          <a:lstStyle/>
          <a:p>
            <a:r>
              <a:rPr lang="en-US" b="1" dirty="0" smtClean="0"/>
              <a:t>Astrophysics – Astroparticle Physics</a:t>
            </a:r>
            <a:endParaRPr lang="el-GR" b="1" dirty="0"/>
          </a:p>
        </p:txBody>
      </p:sp>
      <p:pic>
        <p:nvPicPr>
          <p:cNvPr id="1028" name="Picture 4" descr="Image result for astrophys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31" y="3819993"/>
            <a:ext cx="2910415" cy="29104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12781" y="4029740"/>
            <a:ext cx="4483920" cy="2616101"/>
          </a:xfrm>
          <a:prstGeom prst="rect">
            <a:avLst/>
          </a:prstGeom>
          <a:noFill/>
        </p:spPr>
        <p:txBody>
          <a:bodyPr wrap="none" rtlCol="0">
            <a:spAutoFit/>
          </a:bodyPr>
          <a:lstStyle/>
          <a:p>
            <a:pPr marL="285750" indent="-285750">
              <a:buFont typeface="Arial" panose="020B0604020202020204" pitchFamily="34" charset="0"/>
              <a:buChar char="•"/>
            </a:pPr>
            <a:r>
              <a:rPr lang="en-US" dirty="0" smtClean="0"/>
              <a:t>Black Holes</a:t>
            </a:r>
          </a:p>
          <a:p>
            <a:pPr marL="285750" indent="-285750">
              <a:buFont typeface="Arial" panose="020B0604020202020204" pitchFamily="34" charset="0"/>
              <a:buChar char="•"/>
            </a:pPr>
            <a:r>
              <a:rPr lang="en-US" dirty="0" smtClean="0"/>
              <a:t>Solar Rotation</a:t>
            </a:r>
          </a:p>
          <a:p>
            <a:pPr marL="285750" indent="-285750">
              <a:buFont typeface="Arial" panose="020B0604020202020204" pitchFamily="34" charset="0"/>
              <a:buChar char="•"/>
            </a:pPr>
            <a:r>
              <a:rPr lang="en-US" dirty="0" smtClean="0"/>
              <a:t>Discovering Alien Worlds</a:t>
            </a:r>
          </a:p>
          <a:p>
            <a:pPr marL="285750" indent="-285750">
              <a:buFont typeface="Arial" panose="020B0604020202020204" pitchFamily="34" charset="0"/>
              <a:buChar char="•"/>
            </a:pPr>
            <a:r>
              <a:rPr lang="en-US" dirty="0" smtClean="0"/>
              <a:t>Build your own cloud chamber</a:t>
            </a:r>
          </a:p>
          <a:p>
            <a:pPr marL="285750" indent="-285750">
              <a:buFont typeface="Arial" panose="020B0604020202020204" pitchFamily="34" charset="0"/>
              <a:buChar char="•"/>
            </a:pPr>
            <a:r>
              <a:rPr lang="en-US" dirty="0" smtClean="0"/>
              <a:t>Relativistic Muons and Time Dilation</a:t>
            </a:r>
          </a:p>
          <a:p>
            <a:pPr marL="285750" indent="-285750">
              <a:buFont typeface="Arial" panose="020B0604020202020204" pitchFamily="34" charset="0"/>
              <a:buChar char="•"/>
            </a:pPr>
            <a:r>
              <a:rPr lang="en-US" dirty="0" smtClean="0"/>
              <a:t>Cosmic Rays</a:t>
            </a:r>
          </a:p>
          <a:p>
            <a:pPr marL="285750" indent="-285750">
              <a:buFont typeface="Arial" panose="020B0604020202020204" pitchFamily="34" charset="0"/>
              <a:buChar char="•"/>
            </a:pPr>
            <a:r>
              <a:rPr lang="en-US" dirty="0" smtClean="0"/>
              <a:t>Neutrino Astronomy</a:t>
            </a:r>
          </a:p>
          <a:p>
            <a:pPr marL="285750" indent="-285750">
              <a:buFont typeface="Arial" panose="020B0604020202020204" pitchFamily="34" charset="0"/>
              <a:buChar char="•"/>
            </a:pPr>
            <a:r>
              <a:rPr lang="en-US" dirty="0" smtClean="0"/>
              <a:t>Age of the Universe</a:t>
            </a:r>
          </a:p>
          <a:p>
            <a:endParaRPr lang="el-GR" sz="2000" dirty="0"/>
          </a:p>
        </p:txBody>
      </p:sp>
    </p:spTree>
    <p:extLst>
      <p:ext uri="{BB962C8B-B14F-4D97-AF65-F5344CB8AC3E}">
        <p14:creationId xmlns:p14="http://schemas.microsoft.com/office/powerpoint/2010/main" val="4050682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Developing cutting edge educational content</a:t>
            </a:r>
            <a:endParaRPr lang="el-GR" dirty="0"/>
          </a:p>
        </p:txBody>
      </p:sp>
      <p:sp>
        <p:nvSpPr>
          <p:cNvPr id="3" name="Content Placeholder 2"/>
          <p:cNvSpPr>
            <a:spLocks noGrp="1"/>
          </p:cNvSpPr>
          <p:nvPr>
            <p:ph sz="quarter" idx="1"/>
          </p:nvPr>
        </p:nvSpPr>
        <p:spPr/>
        <p:txBody>
          <a:bodyPr>
            <a:normAutofit fontScale="92500"/>
          </a:bodyPr>
          <a:lstStyle/>
          <a:p>
            <a:r>
              <a:rPr lang="en-US" dirty="0" smtClean="0"/>
              <a:t>Free for everyone </a:t>
            </a:r>
            <a:r>
              <a:rPr lang="el-GR" dirty="0" smtClean="0"/>
              <a:t/>
            </a:r>
            <a:br>
              <a:rPr lang="el-GR" dirty="0" smtClean="0"/>
            </a:br>
            <a:endParaRPr lang="el-GR" dirty="0" smtClean="0"/>
          </a:p>
          <a:p>
            <a:r>
              <a:rPr lang="en-US" dirty="0" smtClean="0"/>
              <a:t>Following the inquiry based science education model. </a:t>
            </a:r>
            <a:r>
              <a:rPr lang="el-GR" dirty="0" smtClean="0"/>
              <a:t/>
            </a:r>
            <a:br>
              <a:rPr lang="el-GR" dirty="0" smtClean="0"/>
            </a:br>
            <a:endParaRPr lang="el-GR" dirty="0" smtClean="0"/>
          </a:p>
          <a:p>
            <a:r>
              <a:rPr lang="en-US" dirty="0" smtClean="0"/>
              <a:t>Connecting students with large research infrastructures in Physics. </a:t>
            </a:r>
            <a:r>
              <a:rPr lang="el-GR" dirty="0" smtClean="0"/>
              <a:t/>
            </a:r>
            <a:br>
              <a:rPr lang="el-GR" dirty="0" smtClean="0"/>
            </a:br>
            <a:endParaRPr lang="el-GR" dirty="0" smtClean="0"/>
          </a:p>
          <a:p>
            <a:r>
              <a:rPr lang="en-US" dirty="0" smtClean="0"/>
              <a:t>Offering real data for analysis by the students. </a:t>
            </a:r>
            <a:r>
              <a:rPr lang="el-GR" dirty="0" smtClean="0"/>
              <a:t/>
            </a:r>
            <a:br>
              <a:rPr lang="el-GR" dirty="0" smtClean="0"/>
            </a:br>
            <a:endParaRPr lang="el-GR" dirty="0" smtClean="0"/>
          </a:p>
          <a:p>
            <a:r>
              <a:rPr lang="en-US" dirty="0" smtClean="0"/>
              <a:t>Utilizing virtual and experiential labs for the deeper comprehension of modern Physics concepts. </a:t>
            </a:r>
            <a:r>
              <a:rPr lang="el-GR" dirty="0" smtClean="0"/>
              <a:t/>
            </a:r>
            <a:br>
              <a:rPr lang="el-GR" dirty="0" smtClean="0"/>
            </a:br>
            <a:endParaRPr lang="el-GR" dirty="0" smtClean="0"/>
          </a:p>
          <a:p>
            <a:r>
              <a:rPr lang="en-US" dirty="0" smtClean="0"/>
              <a:t>Building “bridges” to connect with school curricula.</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52" y="542925"/>
            <a:ext cx="9477375"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97" y="-220957"/>
            <a:ext cx="8677275"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52" y="372472"/>
            <a:ext cx="10144125"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96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Developing national and international communities of practice for educators</a:t>
            </a:r>
            <a:endParaRPr lang="el-GR" sz="2800" dirty="0"/>
          </a:p>
        </p:txBody>
      </p:sp>
      <p:sp>
        <p:nvSpPr>
          <p:cNvPr id="3" name="Content Placeholder 2"/>
          <p:cNvSpPr>
            <a:spLocks noGrp="1"/>
          </p:cNvSpPr>
          <p:nvPr>
            <p:ph sz="quarter" idx="1"/>
          </p:nvPr>
        </p:nvSpPr>
        <p:spPr/>
        <p:txBody>
          <a:bodyPr>
            <a:normAutofit/>
          </a:bodyPr>
          <a:lstStyle/>
          <a:p>
            <a:r>
              <a:rPr lang="en-US" dirty="0" smtClean="0"/>
              <a:t>Giving opportunities for immediate interaction and feedback between researchers and educators. </a:t>
            </a:r>
            <a:r>
              <a:rPr lang="el-GR" dirty="0" smtClean="0"/>
              <a:t/>
            </a:r>
            <a:br>
              <a:rPr lang="el-GR" dirty="0" smtClean="0"/>
            </a:br>
            <a:endParaRPr lang="el-GR" dirty="0" smtClean="0"/>
          </a:p>
          <a:p>
            <a:r>
              <a:rPr lang="en-US" dirty="0" smtClean="0"/>
              <a:t>Useful for the exchange of good practices. </a:t>
            </a:r>
            <a:r>
              <a:rPr lang="el-GR" dirty="0" smtClean="0"/>
              <a:t/>
            </a:r>
            <a:br>
              <a:rPr lang="el-GR" dirty="0" smtClean="0"/>
            </a:br>
            <a:endParaRPr lang="el-GR" dirty="0"/>
          </a:p>
          <a:p>
            <a:r>
              <a:rPr lang="en-US" dirty="0" smtClean="0"/>
              <a:t>With the capacity to host educational content </a:t>
            </a:r>
            <a:br>
              <a:rPr lang="en-US" dirty="0" smtClean="0"/>
            </a:br>
            <a:endParaRPr lang="en-US" dirty="0" smtClean="0"/>
          </a:p>
          <a:p>
            <a:r>
              <a:rPr lang="en-US" dirty="0" smtClean="0"/>
              <a:t>Offering you the tools to create your own educational content. </a:t>
            </a:r>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26043"/>
            <a:ext cx="7743825"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638"/>
            <a:ext cx="7273836" cy="573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2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520" y="1412776"/>
            <a:ext cx="10332640" cy="4900315"/>
            <a:chOff x="251520" y="1412776"/>
            <a:chExt cx="10332640" cy="4900315"/>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704850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1520" y="3789040"/>
              <a:ext cx="3187091" cy="738664"/>
            </a:xfrm>
            <a:prstGeom prst="rect">
              <a:avLst/>
            </a:prstGeom>
            <a:noFill/>
          </p:spPr>
          <p:txBody>
            <a:bodyPr wrap="none" rtlCol="0">
              <a:spAutoFit/>
            </a:bodyPr>
            <a:lstStyle/>
            <a:p>
              <a:r>
                <a:rPr lang="en-US" sz="1400" dirty="0" smtClean="0">
                  <a:hlinkClick r:id="rId3"/>
                </a:rPr>
                <a:t>https://portal.opendiscoveryspace.eu</a:t>
              </a:r>
              <a:br>
                <a:rPr lang="en-US" sz="1400" dirty="0" smtClean="0">
                  <a:hlinkClick r:id="rId3"/>
                </a:rPr>
              </a:br>
              <a:r>
                <a:rPr lang="en-US" sz="1400" dirty="0" smtClean="0">
                  <a:hlinkClick r:id="rId3"/>
                </a:rPr>
                <a:t>/</a:t>
              </a:r>
              <a:r>
                <a:rPr lang="en-US" sz="1400" dirty="0" err="1" smtClean="0">
                  <a:hlinkClick r:id="rId3"/>
                </a:rPr>
                <a:t>en</a:t>
              </a:r>
              <a:r>
                <a:rPr lang="en-US" sz="1400" dirty="0" smtClean="0">
                  <a:hlinkClick r:id="rId3"/>
                </a:rPr>
                <a:t>/community/frontiers-community</a:t>
              </a:r>
              <a:br>
                <a:rPr lang="en-US" sz="1400" dirty="0" smtClean="0">
                  <a:hlinkClick r:id="rId3"/>
                </a:rPr>
              </a:br>
              <a:r>
                <a:rPr lang="en-US" sz="1400" dirty="0" smtClean="0">
                  <a:hlinkClick r:id="rId3"/>
                </a:rPr>
                <a:t>-italy-855296</a:t>
              </a:r>
              <a:endParaRPr lang="el-GR" sz="1400" dirty="0"/>
            </a:p>
          </p:txBody>
        </p:sp>
        <p:sp>
          <p:nvSpPr>
            <p:cNvPr id="7" name="Ορθογώνιο 4"/>
            <p:cNvSpPr/>
            <p:nvPr/>
          </p:nvSpPr>
          <p:spPr>
            <a:xfrm>
              <a:off x="2771800" y="1635629"/>
              <a:ext cx="4572000" cy="830997"/>
            </a:xfrm>
            <a:prstGeom prst="rect">
              <a:avLst/>
            </a:prstGeom>
          </p:spPr>
          <p:txBody>
            <a:bodyPr>
              <a:spAutoFit/>
            </a:bodyPr>
            <a:lstStyle/>
            <a:p>
              <a:r>
                <a:rPr lang="en-US" sz="1200" dirty="0" smtClean="0">
                  <a:hlinkClick r:id="rId4"/>
                </a:rPr>
                <a:t>https://portal.opendiscoveryspace</a:t>
              </a:r>
              <a:br>
                <a:rPr lang="en-US" sz="1200" dirty="0" smtClean="0">
                  <a:hlinkClick r:id="rId4"/>
                </a:rPr>
              </a:br>
              <a:r>
                <a:rPr lang="en-US" sz="1200" dirty="0" smtClean="0">
                  <a:hlinkClick r:id="rId4"/>
                </a:rPr>
                <a:t>.eu/</a:t>
              </a:r>
              <a:br>
                <a:rPr lang="en-US" sz="1200" dirty="0" smtClean="0">
                  <a:hlinkClick r:id="rId4"/>
                </a:rPr>
              </a:br>
              <a:r>
                <a:rPr lang="en-US" sz="1200" dirty="0" err="1" smtClean="0">
                  <a:hlinkClick r:id="rId4"/>
                </a:rPr>
                <a:t>en</a:t>
              </a:r>
              <a:r>
                <a:rPr lang="en-US" sz="1200" dirty="0" smtClean="0">
                  <a:hlinkClick r:id="rId4"/>
                </a:rPr>
                <a:t>/community/frontiers</a:t>
              </a:r>
              <a:br>
                <a:rPr lang="en-US" sz="1200" dirty="0" smtClean="0">
                  <a:hlinkClick r:id="rId4"/>
                </a:rPr>
              </a:br>
              <a:r>
                <a:rPr lang="en-US" sz="1200" dirty="0" smtClean="0">
                  <a:hlinkClick r:id="rId4"/>
                </a:rPr>
                <a:t>-community-greece-855295</a:t>
              </a:r>
              <a:endParaRPr lang="el-GR" sz="1200" dirty="0"/>
            </a:p>
          </p:txBody>
        </p:sp>
        <p:sp>
          <p:nvSpPr>
            <p:cNvPr id="8" name="Ορθογώνιο 5"/>
            <p:cNvSpPr/>
            <p:nvPr/>
          </p:nvSpPr>
          <p:spPr>
            <a:xfrm>
              <a:off x="6012160" y="2112682"/>
              <a:ext cx="4572000" cy="646331"/>
            </a:xfrm>
            <a:prstGeom prst="rect">
              <a:avLst/>
            </a:prstGeom>
          </p:spPr>
          <p:txBody>
            <a:bodyPr>
              <a:spAutoFit/>
            </a:bodyPr>
            <a:lstStyle/>
            <a:p>
              <a:r>
                <a:rPr lang="en-US" sz="1200" dirty="0" smtClean="0">
                  <a:hlinkClick r:id="rId5"/>
                </a:rPr>
                <a:t>https://portal.opendiscoveryspace.eu</a:t>
              </a:r>
              <a:br>
                <a:rPr lang="en-US" sz="1200" dirty="0" smtClean="0">
                  <a:hlinkClick r:id="rId5"/>
                </a:rPr>
              </a:br>
              <a:r>
                <a:rPr lang="en-US" sz="1200" dirty="0" smtClean="0">
                  <a:hlinkClick r:id="rId5"/>
                </a:rPr>
                <a:t>/</a:t>
              </a:r>
              <a:r>
                <a:rPr lang="en-US" sz="1200" dirty="0" err="1" smtClean="0">
                  <a:hlinkClick r:id="rId5"/>
                </a:rPr>
                <a:t>en</a:t>
              </a:r>
              <a:r>
                <a:rPr lang="en-US" sz="1200" dirty="0" smtClean="0">
                  <a:hlinkClick r:id="rId5"/>
                </a:rPr>
                <a:t>/community/frontiers-community-</a:t>
              </a:r>
              <a:br>
                <a:rPr lang="en-US" sz="1200" dirty="0" smtClean="0">
                  <a:hlinkClick r:id="rId5"/>
                </a:rPr>
              </a:br>
              <a:r>
                <a:rPr lang="en-US" sz="1200" dirty="0" smtClean="0">
                  <a:hlinkClick r:id="rId5"/>
                </a:rPr>
                <a:t>ireland-855298</a:t>
              </a:r>
              <a:endParaRPr lang="el-GR" sz="1200" dirty="0"/>
            </a:p>
          </p:txBody>
        </p:sp>
        <p:sp>
          <p:nvSpPr>
            <p:cNvPr id="9" name="Ορθογώνιο 6"/>
            <p:cNvSpPr/>
            <p:nvPr/>
          </p:nvSpPr>
          <p:spPr>
            <a:xfrm>
              <a:off x="5220072" y="4039802"/>
              <a:ext cx="3744416" cy="646331"/>
            </a:xfrm>
            <a:prstGeom prst="rect">
              <a:avLst/>
            </a:prstGeom>
          </p:spPr>
          <p:txBody>
            <a:bodyPr wrap="square">
              <a:spAutoFit/>
            </a:bodyPr>
            <a:lstStyle/>
            <a:p>
              <a:r>
                <a:rPr lang="en-US" sz="1200" dirty="0" smtClean="0">
                  <a:hlinkClick r:id="rId6"/>
                </a:rPr>
                <a:t>https://portal.opendiscoveryspace.eu/</a:t>
              </a:r>
              <a:br>
                <a:rPr lang="en-US" sz="1200" dirty="0" smtClean="0">
                  <a:hlinkClick r:id="rId6"/>
                </a:rPr>
              </a:br>
              <a:r>
                <a:rPr lang="en-US" sz="1200" dirty="0" err="1" smtClean="0">
                  <a:hlinkClick r:id="rId6"/>
                </a:rPr>
                <a:t>en</a:t>
              </a:r>
              <a:r>
                <a:rPr lang="en-US" sz="1200" dirty="0" smtClean="0">
                  <a:hlinkClick r:id="rId6"/>
                </a:rPr>
                <a:t>/community/frontiers-community-portugal-855297</a:t>
              </a:r>
              <a:endParaRPr lang="el-GR" sz="1200" dirty="0"/>
            </a:p>
          </p:txBody>
        </p:sp>
        <p:sp>
          <p:nvSpPr>
            <p:cNvPr id="10" name="Ορθογώνιο 7"/>
            <p:cNvSpPr/>
            <p:nvPr/>
          </p:nvSpPr>
          <p:spPr>
            <a:xfrm>
              <a:off x="2051720" y="5851426"/>
              <a:ext cx="4572000" cy="461665"/>
            </a:xfrm>
            <a:prstGeom prst="rect">
              <a:avLst/>
            </a:prstGeom>
          </p:spPr>
          <p:txBody>
            <a:bodyPr>
              <a:spAutoFit/>
            </a:bodyPr>
            <a:lstStyle/>
            <a:p>
              <a:r>
                <a:rPr lang="en-US" sz="1200" dirty="0" smtClean="0">
                  <a:hlinkClick r:id="rId7"/>
                </a:rPr>
                <a:t>https://portal.opendiscoveryspace.eu/en/community/frontiers-community-france-855299</a:t>
              </a:r>
              <a:endParaRPr lang="el-GR" sz="1200" dirty="0"/>
            </a:p>
          </p:txBody>
        </p:sp>
      </p:gr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1412776"/>
            <a:ext cx="8894215" cy="364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616" y="686552"/>
            <a:ext cx="8084021" cy="510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15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Offering continuous training and support for the implementation of frontiers activities in your classroom. </a:t>
            </a:r>
            <a:endParaRPr lang="el-GR" dirty="0"/>
          </a:p>
        </p:txBody>
      </p:sp>
      <p:sp>
        <p:nvSpPr>
          <p:cNvPr id="3" name="Content Placeholder 2"/>
          <p:cNvSpPr>
            <a:spLocks noGrp="1"/>
          </p:cNvSpPr>
          <p:nvPr>
            <p:ph sz="quarter" idx="1"/>
          </p:nvPr>
        </p:nvSpPr>
        <p:spPr/>
        <p:txBody>
          <a:bodyPr/>
          <a:lstStyle/>
          <a:p>
            <a:r>
              <a:rPr lang="en-US" dirty="0" smtClean="0"/>
              <a:t>Through the systematic organization of in situ and online training workshops for continuous professional development.</a:t>
            </a:r>
            <a:r>
              <a:rPr lang="el-GR" dirty="0" smtClean="0"/>
              <a:t>.</a:t>
            </a:r>
            <a:br>
              <a:rPr lang="el-GR" dirty="0" smtClean="0"/>
            </a:br>
            <a:endParaRPr lang="el-GR" dirty="0" smtClean="0"/>
          </a:p>
          <a:p>
            <a:r>
              <a:rPr lang="en-US" dirty="0" smtClean="0"/>
              <a:t>Through the organization of summer and winter schools. </a:t>
            </a:r>
            <a:endParaRPr lang="el-G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15" y="1258309"/>
            <a:ext cx="7899991" cy="40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76" y="2719165"/>
            <a:ext cx="8438668" cy="21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251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a:t>
            </a:r>
            <a:r>
              <a:rPr lang="el-GR" dirty="0" smtClean="0"/>
              <a:t>..</a:t>
            </a:r>
            <a:endParaRPr lang="el-GR" dirty="0"/>
          </a:p>
        </p:txBody>
      </p:sp>
      <p:sp>
        <p:nvSpPr>
          <p:cNvPr id="3" name="Content Placeholder 2"/>
          <p:cNvSpPr>
            <a:spLocks noGrp="1"/>
          </p:cNvSpPr>
          <p:nvPr>
            <p:ph sz="quarter" idx="1"/>
          </p:nvPr>
        </p:nvSpPr>
        <p:spPr/>
        <p:txBody>
          <a:bodyPr>
            <a:normAutofit fontScale="85000" lnSpcReduction="10000"/>
          </a:bodyPr>
          <a:lstStyle/>
          <a:p>
            <a:r>
              <a:rPr lang="en-US" dirty="0" smtClean="0"/>
              <a:t>You believe that it is worthwhile to introduce topics such as the discovery of Gravitational Waves or of the Higgs Boson in your classroom in a systematic and understandable fashion. </a:t>
            </a:r>
            <a:br>
              <a:rPr lang="en-US" dirty="0" smtClean="0"/>
            </a:br>
            <a:endParaRPr lang="en-US" dirty="0" smtClean="0"/>
          </a:p>
          <a:p>
            <a:r>
              <a:rPr lang="en-US" dirty="0" smtClean="0"/>
              <a:t>You want your students to be able to perform virtual visits at VIRGO or CERN, to analyze real data and to interact with leading experts in Physics and Education research. </a:t>
            </a:r>
            <a:r>
              <a:rPr lang="el-GR" dirty="0" smtClean="0"/>
              <a:t/>
            </a:r>
            <a:br>
              <a:rPr lang="el-GR" dirty="0" smtClean="0"/>
            </a:br>
            <a:endParaRPr lang="el-GR" dirty="0" smtClean="0"/>
          </a:p>
          <a:p>
            <a:r>
              <a:rPr lang="en-US" dirty="0" smtClean="0"/>
              <a:t>You want to receive continuous training and support in these scientific topics. </a:t>
            </a:r>
            <a:br>
              <a:rPr lang="en-US" dirty="0" smtClean="0"/>
            </a:br>
            <a:endParaRPr lang="en-US" dirty="0" smtClean="0"/>
          </a:p>
          <a:p>
            <a:r>
              <a:rPr lang="en-US" dirty="0" smtClean="0"/>
              <a:t>You want to become part of our international community of educators and researchers with who you will be able to interact, collaborate, exchange ideas and practices. </a:t>
            </a:r>
            <a:endParaRPr lang="el-GR" dirty="0"/>
          </a:p>
        </p:txBody>
      </p:sp>
      <p:sp>
        <p:nvSpPr>
          <p:cNvPr id="4" name="Rectangle 3"/>
          <p:cNvSpPr/>
          <p:nvPr/>
        </p:nvSpPr>
        <p:spPr>
          <a:xfrm>
            <a:off x="435935" y="2078665"/>
            <a:ext cx="8325293" cy="2488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 invite you to become members of the FRONTIERS family!</a:t>
            </a:r>
            <a:br>
              <a:rPr lang="en-US" dirty="0" smtClean="0"/>
            </a:br>
            <a:endParaRPr lang="el-GR" dirty="0"/>
          </a:p>
        </p:txBody>
      </p:sp>
    </p:spTree>
    <p:extLst>
      <p:ext uri="{BB962C8B-B14F-4D97-AF65-F5344CB8AC3E}">
        <p14:creationId xmlns:p14="http://schemas.microsoft.com/office/powerpoint/2010/main" val="172786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94" y="160337"/>
            <a:ext cx="8229600" cy="1143000"/>
          </a:xfrm>
        </p:spPr>
        <p:txBody>
          <a:bodyPr>
            <a:noAutofit/>
          </a:bodyPr>
          <a:lstStyle/>
          <a:p>
            <a:r>
              <a:rPr lang="en-US" sz="2400" dirty="0" smtClean="0"/>
              <a:t>Game Changing </a:t>
            </a:r>
            <a:br>
              <a:rPr lang="en-US" sz="2400" dirty="0" smtClean="0"/>
            </a:br>
            <a:r>
              <a:rPr lang="en-US" sz="2400" dirty="0" smtClean="0"/>
              <a:t>Scientific Discoveries with great media coverage</a:t>
            </a:r>
            <a:endParaRPr lang="en-US" sz="2400"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sp>
        <p:nvSpPr>
          <p:cNvPr id="8" name="AutoShape 2" descr="ÎÏÎ¿ÏÎ­Î»ÎµÏÎ¼Î± ÎµÎ¹ÎºÏÎ½Î±Ï Î³Î¹Î± discovery higgs bo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9" name="AutoShape 5" descr="ÎÏÎ¿ÏÎ­Î»ÎµÏÎ¼Î± ÎµÎ¹ÎºÏÎ½Î±Ï Î³Î¹Î± peter higgs discovery higgs bos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7814"/>
            <a:ext cx="4019550" cy="522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1335295"/>
            <a:ext cx="2184194" cy="218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47814"/>
            <a:ext cx="23241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11" descr="ÎÏÎ¿ÏÎ­Î»ÎµÏÎ¼Î± ÎµÎ¹ÎºÏÎ½Î±Ï Î³Î¹Î± gravitational waves discover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0798" y="1671639"/>
            <a:ext cx="4002200" cy="224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7366" y="3686174"/>
            <a:ext cx="3929063"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7365" y="2427392"/>
            <a:ext cx="3802047"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3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7"/>
                                        </p:tgtEl>
                                        <p:attrNameLst>
                                          <p:attrName>style.visibility</p:attrName>
                                        </p:attrNameLst>
                                      </p:cBhvr>
                                      <p:to>
                                        <p:strVal val="visible"/>
                                      </p:to>
                                    </p:set>
                                    <p:anim calcmode="lin" valueType="num">
                                      <p:cBhvr additive="base">
                                        <p:cTn id="15" dur="500" fill="hold"/>
                                        <p:tgtEl>
                                          <p:spTgt spid="2057"/>
                                        </p:tgtEl>
                                        <p:attrNameLst>
                                          <p:attrName>ppt_x</p:attrName>
                                        </p:attrNameLst>
                                      </p:cBhvr>
                                      <p:tavLst>
                                        <p:tav tm="0">
                                          <p:val>
                                            <p:strVal val="#ppt_x"/>
                                          </p:val>
                                        </p:tav>
                                        <p:tav tm="100000">
                                          <p:val>
                                            <p:strVal val="#ppt_x"/>
                                          </p:val>
                                        </p:tav>
                                      </p:tavLst>
                                    </p:anim>
                                    <p:anim calcmode="lin" valueType="num">
                                      <p:cBhvr additive="base">
                                        <p:cTn id="16" dur="500" fill="hold"/>
                                        <p:tgtEl>
                                          <p:spTgt spid="20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60"/>
                                        </p:tgtEl>
                                        <p:attrNameLst>
                                          <p:attrName>style.visibility</p:attrName>
                                        </p:attrNameLst>
                                      </p:cBhvr>
                                      <p:to>
                                        <p:strVal val="visible"/>
                                      </p:to>
                                    </p:set>
                                    <p:anim calcmode="lin" valueType="num">
                                      <p:cBhvr additive="base">
                                        <p:cTn id="21" dur="500" fill="hold"/>
                                        <p:tgtEl>
                                          <p:spTgt spid="2060"/>
                                        </p:tgtEl>
                                        <p:attrNameLst>
                                          <p:attrName>ppt_x</p:attrName>
                                        </p:attrNameLst>
                                      </p:cBhvr>
                                      <p:tavLst>
                                        <p:tav tm="0">
                                          <p:val>
                                            <p:strVal val="#ppt_x"/>
                                          </p:val>
                                        </p:tav>
                                        <p:tav tm="100000">
                                          <p:val>
                                            <p:strVal val="#ppt_x"/>
                                          </p:val>
                                        </p:tav>
                                      </p:tavLst>
                                    </p:anim>
                                    <p:anim calcmode="lin" valueType="num">
                                      <p:cBhvr additive="base">
                                        <p:cTn id="22" dur="500" fill="hold"/>
                                        <p:tgtEl>
                                          <p:spTgt spid="206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61"/>
                                        </p:tgtEl>
                                        <p:attrNameLst>
                                          <p:attrName>style.visibility</p:attrName>
                                        </p:attrNameLst>
                                      </p:cBhvr>
                                      <p:to>
                                        <p:strVal val="visible"/>
                                      </p:to>
                                    </p:set>
                                    <p:anim calcmode="lin" valueType="num">
                                      <p:cBhvr additive="base">
                                        <p:cTn id="25" dur="500" fill="hold"/>
                                        <p:tgtEl>
                                          <p:spTgt spid="2061"/>
                                        </p:tgtEl>
                                        <p:attrNameLst>
                                          <p:attrName>ppt_x</p:attrName>
                                        </p:attrNameLst>
                                      </p:cBhvr>
                                      <p:tavLst>
                                        <p:tav tm="0">
                                          <p:val>
                                            <p:strVal val="#ppt_x"/>
                                          </p:val>
                                        </p:tav>
                                        <p:tav tm="100000">
                                          <p:val>
                                            <p:strVal val="#ppt_x"/>
                                          </p:val>
                                        </p:tav>
                                      </p:tavLst>
                                    </p:anim>
                                    <p:anim calcmode="lin" valueType="num">
                                      <p:cBhvr additive="base">
                                        <p:cTn id="26" dur="500" fill="hold"/>
                                        <p:tgtEl>
                                          <p:spTgt spid="206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64"/>
                                        </p:tgtEl>
                                        <p:attrNameLst>
                                          <p:attrName>style.visibility</p:attrName>
                                        </p:attrNameLst>
                                      </p:cBhvr>
                                      <p:to>
                                        <p:strVal val="visible"/>
                                      </p:to>
                                    </p:set>
                                    <p:anim calcmode="lin" valueType="num">
                                      <p:cBhvr additive="base">
                                        <p:cTn id="31" dur="500" fill="hold"/>
                                        <p:tgtEl>
                                          <p:spTgt spid="2064"/>
                                        </p:tgtEl>
                                        <p:attrNameLst>
                                          <p:attrName>ppt_x</p:attrName>
                                        </p:attrNameLst>
                                      </p:cBhvr>
                                      <p:tavLst>
                                        <p:tav tm="0">
                                          <p:val>
                                            <p:strVal val="#ppt_x"/>
                                          </p:val>
                                        </p:tav>
                                        <p:tav tm="100000">
                                          <p:val>
                                            <p:strVal val="#ppt_x"/>
                                          </p:val>
                                        </p:tav>
                                      </p:tavLst>
                                    </p:anim>
                                    <p:anim calcmode="lin" valueType="num">
                                      <p:cBhvr additive="base">
                                        <p:cTn id="32" dur="500" fill="hold"/>
                                        <p:tgtEl>
                                          <p:spTgt spid="20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5149"/>
            <a:ext cx="8240233" cy="1143000"/>
          </a:xfrm>
        </p:spPr>
        <p:txBody>
          <a:bodyPr/>
          <a:lstStyle/>
          <a:p>
            <a:r>
              <a:rPr lang="en-US" dirty="0" smtClean="0"/>
              <a:t>How do I become a frontiers teacher?</a:t>
            </a:r>
            <a:endParaRPr lang="el-GR" dirty="0"/>
          </a:p>
        </p:txBody>
      </p:sp>
      <p:sp>
        <p:nvSpPr>
          <p:cNvPr id="3" name="Θέση περιεχομένου 2"/>
          <p:cNvSpPr>
            <a:spLocks noGrp="1"/>
          </p:cNvSpPr>
          <p:nvPr>
            <p:ph sz="quarter" idx="1"/>
          </p:nvPr>
        </p:nvSpPr>
        <p:spPr/>
        <p:txBody>
          <a:bodyPr>
            <a:normAutofit fontScale="92500" lnSpcReduction="10000"/>
          </a:bodyPr>
          <a:lstStyle/>
          <a:p>
            <a:pPr marL="0" indent="0">
              <a:buNone/>
            </a:pPr>
            <a:r>
              <a:rPr lang="en-US" dirty="0" smtClean="0"/>
              <a:t>It is done in 5 easy steps:</a:t>
            </a:r>
            <a:br>
              <a:rPr lang="en-US" dirty="0" smtClean="0"/>
            </a:br>
            <a:endParaRPr lang="en-US" dirty="0" smtClean="0"/>
          </a:p>
          <a:p>
            <a:r>
              <a:rPr lang="en-US" dirty="0" smtClean="0"/>
              <a:t>Subscribe to our </a:t>
            </a:r>
            <a:r>
              <a:rPr lang="en-US" dirty="0" smtClean="0">
                <a:hlinkClick r:id="rId2"/>
              </a:rPr>
              <a:t>newsletter</a:t>
            </a:r>
            <a:r>
              <a:rPr lang="en-US" dirty="0" smtClean="0"/>
              <a:t>!</a:t>
            </a:r>
            <a:br>
              <a:rPr lang="en-US" dirty="0" smtClean="0"/>
            </a:br>
            <a:endParaRPr lang="en-US" dirty="0" smtClean="0"/>
          </a:p>
          <a:p>
            <a:r>
              <a:rPr lang="en-US" dirty="0" smtClean="0"/>
              <a:t>Join the FRONTIERS </a:t>
            </a:r>
            <a:r>
              <a:rPr lang="en-US" dirty="0" smtClean="0">
                <a:hlinkClick r:id="rId3"/>
              </a:rPr>
              <a:t>international community </a:t>
            </a:r>
            <a:r>
              <a:rPr lang="en-US" dirty="0" smtClean="0"/>
              <a:t>and national community in </a:t>
            </a:r>
            <a:r>
              <a:rPr lang="en-US" dirty="0" smtClean="0">
                <a:hlinkClick r:id="rId4"/>
              </a:rPr>
              <a:t>Italy</a:t>
            </a:r>
            <a:r>
              <a:rPr lang="en-US" dirty="0"/>
              <a:t>!</a:t>
            </a:r>
            <a:r>
              <a:rPr lang="en-US" dirty="0" smtClean="0"/>
              <a:t/>
            </a:r>
            <a:br>
              <a:rPr lang="en-US" dirty="0" smtClean="0"/>
            </a:br>
            <a:endParaRPr lang="en-US" dirty="0" smtClean="0"/>
          </a:p>
          <a:p>
            <a:r>
              <a:rPr lang="en-US" dirty="0" smtClean="0"/>
              <a:t>Contribute to our </a:t>
            </a:r>
            <a:r>
              <a:rPr lang="en-US" dirty="0" smtClean="0">
                <a:hlinkClick r:id="rId5"/>
              </a:rPr>
              <a:t>Facebook group</a:t>
            </a:r>
            <a:r>
              <a:rPr lang="en-US" dirty="0" smtClean="0"/>
              <a:t>!</a:t>
            </a:r>
            <a:br>
              <a:rPr lang="en-US" dirty="0" smtClean="0"/>
            </a:br>
            <a:endParaRPr lang="en-US" dirty="0" smtClean="0"/>
          </a:p>
          <a:p>
            <a:r>
              <a:rPr lang="en-US" dirty="0" smtClean="0"/>
              <a:t>Participate in our training workshops to be announced soon!</a:t>
            </a:r>
            <a:br>
              <a:rPr lang="en-US" dirty="0" smtClean="0"/>
            </a:br>
            <a:endParaRPr lang="en-US" dirty="0" smtClean="0"/>
          </a:p>
          <a:p>
            <a:r>
              <a:rPr lang="en-US" dirty="0" smtClean="0"/>
              <a:t>Implement at least one FRONTIERS activity in your classroom!</a:t>
            </a:r>
            <a:endParaRPr lang="el-GR" dirty="0"/>
          </a:p>
        </p:txBody>
      </p:sp>
      <p:sp>
        <p:nvSpPr>
          <p:cNvPr id="4" name="Ορθογώνιο 3"/>
          <p:cNvSpPr/>
          <p:nvPr/>
        </p:nvSpPr>
        <p:spPr>
          <a:xfrm>
            <a:off x="265813" y="359698"/>
            <a:ext cx="8314661" cy="179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Throughout your engagement with FRONTIERS you will be offered continuous support and training, you will receive online badges and you will be able to participate in educational competitions with great prizes!</a:t>
            </a:r>
            <a:endParaRPr lang="el-GR" dirty="0"/>
          </a:p>
        </p:txBody>
      </p:sp>
    </p:spTree>
    <p:extLst>
      <p:ext uri="{BB962C8B-B14F-4D97-AF65-F5344CB8AC3E}">
        <p14:creationId xmlns:p14="http://schemas.microsoft.com/office/powerpoint/2010/main" val="26063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 very much</a:t>
            </a:r>
            <a:endParaRPr lang="el-GR" dirty="0"/>
          </a:p>
        </p:txBody>
      </p:sp>
      <p:sp>
        <p:nvSpPr>
          <p:cNvPr id="4" name="Content Placeholder 4"/>
          <p:cNvSpPr>
            <a:spLocks noGrp="1"/>
          </p:cNvSpPr>
          <p:nvPr>
            <p:ph sz="quarter" idx="1"/>
          </p:nvPr>
        </p:nvSpPr>
        <p:spPr/>
        <p:txBody>
          <a:bodyPr>
            <a:normAutofit fontScale="92500"/>
          </a:bodyPr>
          <a:lstStyle/>
          <a:p>
            <a:pPr marL="0" indent="0">
              <a:buNone/>
            </a:pPr>
            <a:r>
              <a:rPr lang="en-US" dirty="0" smtClean="0"/>
              <a:t>For further details visit:</a:t>
            </a:r>
            <a:r>
              <a:rPr lang="el-GR" dirty="0" smtClean="0"/>
              <a:t/>
            </a:r>
            <a:br>
              <a:rPr lang="el-GR" dirty="0" smtClean="0"/>
            </a:br>
            <a:r>
              <a:rPr lang="el-GR" dirty="0" smtClean="0"/>
              <a:t/>
            </a:r>
            <a:br>
              <a:rPr lang="el-GR" dirty="0" smtClean="0"/>
            </a:br>
            <a:r>
              <a:rPr lang="en-US" dirty="0" smtClean="0"/>
              <a:t>FRONTIERS website</a:t>
            </a:r>
            <a:r>
              <a:rPr lang="en-US" dirty="0"/>
              <a:t>: </a:t>
            </a:r>
            <a:r>
              <a:rPr lang="en-US" dirty="0" smtClean="0"/>
              <a:t/>
            </a:r>
            <a:br>
              <a:rPr lang="en-US" dirty="0" smtClean="0"/>
            </a:br>
            <a:r>
              <a:rPr lang="en-US" sz="2000" dirty="0" smtClean="0">
                <a:hlinkClick r:id="rId2"/>
              </a:rPr>
              <a:t>www.frontiers-project.eu</a:t>
            </a:r>
            <a:r>
              <a:rPr lang="en-US" sz="2000" dirty="0" smtClean="0"/>
              <a:t> </a:t>
            </a:r>
            <a:br>
              <a:rPr lang="en-US" sz="2000" dirty="0" smtClean="0"/>
            </a:br>
            <a:r>
              <a:rPr lang="en-US" sz="2000" dirty="0" smtClean="0"/>
              <a:t/>
            </a:r>
            <a:br>
              <a:rPr lang="en-US" sz="2000" dirty="0" smtClean="0"/>
            </a:br>
            <a:r>
              <a:rPr lang="en-US" dirty="0" smtClean="0"/>
              <a:t>Facebook page:</a:t>
            </a:r>
            <a:r>
              <a:rPr lang="en-US" dirty="0"/>
              <a:t/>
            </a:r>
            <a:br>
              <a:rPr lang="en-US" dirty="0"/>
            </a:br>
            <a:r>
              <a:rPr lang="en-US" dirty="0">
                <a:hlinkClick r:id="rId3"/>
              </a:rPr>
              <a:t>https://</a:t>
            </a:r>
            <a:r>
              <a:rPr lang="en-US" dirty="0" smtClean="0">
                <a:hlinkClick r:id="rId3"/>
              </a:rPr>
              <a:t>www.facebook.com/frontierseu</a:t>
            </a:r>
            <a:r>
              <a:rPr lang="en-US" dirty="0" smtClean="0"/>
              <a:t> </a:t>
            </a:r>
            <a:br>
              <a:rPr lang="en-US" dirty="0" smtClean="0"/>
            </a:br>
            <a:endParaRPr lang="en-US" dirty="0" smtClean="0"/>
          </a:p>
          <a:p>
            <a:pPr marL="0" indent="0">
              <a:buNone/>
            </a:pPr>
            <a:r>
              <a:rPr lang="en-US" dirty="0" smtClean="0"/>
              <a:t>Facebook group:</a:t>
            </a:r>
            <a:br>
              <a:rPr lang="en-US" dirty="0" smtClean="0"/>
            </a:br>
            <a:r>
              <a:rPr lang="en-US" dirty="0">
                <a:hlinkClick r:id="rId4"/>
              </a:rPr>
              <a:t>https://www.facebook.com/groups/665957563876838/</a:t>
            </a:r>
            <a:r>
              <a:rPr lang="en-US" dirty="0" smtClean="0"/>
              <a:t/>
            </a:r>
            <a:br>
              <a:rPr lang="en-US" dirty="0" smtClean="0"/>
            </a:br>
            <a:r>
              <a:rPr lang="en-US" dirty="0" smtClean="0"/>
              <a:t/>
            </a:r>
            <a:br>
              <a:rPr lang="en-US" dirty="0" smtClean="0"/>
            </a:br>
            <a:r>
              <a:rPr lang="en-US" dirty="0" smtClean="0"/>
              <a:t/>
            </a:r>
            <a:br>
              <a:rPr lang="en-US" dirty="0" smtClean="0"/>
            </a:br>
            <a:r>
              <a:rPr lang="en-US" dirty="0" smtClean="0"/>
              <a:t>Don’t hesitate to contact us</a:t>
            </a:r>
            <a:r>
              <a:rPr lang="en-US" dirty="0"/>
              <a:t> </a:t>
            </a:r>
            <a:r>
              <a:rPr lang="en-US" dirty="0" smtClean="0"/>
              <a:t>: </a:t>
            </a:r>
            <a:r>
              <a:rPr lang="en-US" dirty="0" smtClean="0">
                <a:hlinkClick r:id="rId5"/>
              </a:rPr>
              <a:t>info@frontiers-project.eu</a:t>
            </a:r>
            <a:r>
              <a:rPr lang="en-US" dirty="0" smtClean="0"/>
              <a:t> </a:t>
            </a:r>
            <a:endParaRPr lang="el-GR" dirty="0"/>
          </a:p>
        </p:txBody>
      </p:sp>
    </p:spTree>
    <p:extLst>
      <p:ext uri="{BB962C8B-B14F-4D97-AF65-F5344CB8AC3E}">
        <p14:creationId xmlns:p14="http://schemas.microsoft.com/office/powerpoint/2010/main" val="4244591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And unprecedented </a:t>
            </a:r>
            <a:br>
              <a:rPr lang="en-US" sz="3600" dirty="0" smtClean="0"/>
            </a:br>
            <a:r>
              <a:rPr lang="en-US" sz="3600" dirty="0" smtClean="0"/>
              <a:t>impact in humankind</a:t>
            </a:r>
            <a:endParaRPr lang="en-US" sz="3600"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96" y="1257300"/>
            <a:ext cx="3065536" cy="432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ÎÏÎ¿ÏÎ­Î»ÎµÏÎ¼Î± ÎµÎ¹ÎºÏÎ½Î±Ï Î³Î¹Î± tim berners l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585" y="1600200"/>
            <a:ext cx="2789939" cy="1570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05575" y="1771650"/>
            <a:ext cx="2194319" cy="369332"/>
          </a:xfrm>
          <a:prstGeom prst="rect">
            <a:avLst/>
          </a:prstGeom>
          <a:noFill/>
        </p:spPr>
        <p:txBody>
          <a:bodyPr wrap="none" rtlCol="0">
            <a:spAutoFit/>
          </a:bodyPr>
          <a:lstStyle/>
          <a:p>
            <a:r>
              <a:rPr lang="en-US" dirty="0" smtClean="0"/>
              <a:t>The World Wide Web</a:t>
            </a:r>
            <a:endParaRPr lang="el-GR" dirty="0"/>
          </a:p>
        </p:txBody>
      </p:sp>
      <p:sp>
        <p:nvSpPr>
          <p:cNvPr id="9" name="AutoShape 6" descr="ÎÏÎ¿ÏÎ­Î»ÎµÏÎ¼Î± ÎµÎ¹ÎºÏÎ½Î±Ï Î³Î¹Î± proton therap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5024" y="3338513"/>
            <a:ext cx="28575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724650" y="3760257"/>
            <a:ext cx="1597873" cy="369332"/>
          </a:xfrm>
          <a:prstGeom prst="rect">
            <a:avLst/>
          </a:prstGeom>
          <a:noFill/>
        </p:spPr>
        <p:txBody>
          <a:bodyPr wrap="none" rtlCol="0">
            <a:spAutoFit/>
          </a:bodyPr>
          <a:lstStyle/>
          <a:p>
            <a:r>
              <a:rPr lang="en-US" dirty="0" smtClean="0"/>
              <a:t>Proton therapy</a:t>
            </a:r>
            <a:endParaRPr lang="el-GR" dirty="0"/>
          </a:p>
        </p:txBody>
      </p:sp>
      <p:pic>
        <p:nvPicPr>
          <p:cNvPr id="3081" name="Picture 9" descr="ÎÏÎ¿ÏÎ­Î»ÎµÏÎ¼Î± ÎµÎ¹ÎºÏÎ½Î±Ï Î³Î¹Î± accelerators for secur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95" y="2869354"/>
            <a:ext cx="3360626" cy="25204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5064" y="1257300"/>
            <a:ext cx="5858522" cy="460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785" y="2158769"/>
            <a:ext cx="7038642" cy="394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3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79"/>
                                        </p:tgtEl>
                                        <p:attrNameLst>
                                          <p:attrName>style.visibility</p:attrName>
                                        </p:attrNameLst>
                                      </p:cBhvr>
                                      <p:to>
                                        <p:strVal val="visible"/>
                                      </p:to>
                                    </p:set>
                                    <p:anim calcmode="lin" valueType="num">
                                      <p:cBhvr additive="base">
                                        <p:cTn id="23" dur="500" fill="hold"/>
                                        <p:tgtEl>
                                          <p:spTgt spid="3079"/>
                                        </p:tgtEl>
                                        <p:attrNameLst>
                                          <p:attrName>ppt_x</p:attrName>
                                        </p:attrNameLst>
                                      </p:cBhvr>
                                      <p:tavLst>
                                        <p:tav tm="0">
                                          <p:val>
                                            <p:strVal val="#ppt_x"/>
                                          </p:val>
                                        </p:tav>
                                        <p:tav tm="100000">
                                          <p:val>
                                            <p:strVal val="#ppt_x"/>
                                          </p:val>
                                        </p:tav>
                                      </p:tavLst>
                                    </p:anim>
                                    <p:anim calcmode="lin" valueType="num">
                                      <p:cBhvr additive="base">
                                        <p:cTn id="24" dur="500" fill="hold"/>
                                        <p:tgtEl>
                                          <p:spTgt spid="307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081"/>
                                        </p:tgtEl>
                                        <p:attrNameLst>
                                          <p:attrName>style.visibility</p:attrName>
                                        </p:attrNameLst>
                                      </p:cBhvr>
                                      <p:to>
                                        <p:strVal val="visible"/>
                                      </p:to>
                                    </p:set>
                                    <p:anim calcmode="lin" valueType="num">
                                      <p:cBhvr additive="base">
                                        <p:cTn id="33" dur="500" fill="hold"/>
                                        <p:tgtEl>
                                          <p:spTgt spid="3081"/>
                                        </p:tgtEl>
                                        <p:attrNameLst>
                                          <p:attrName>ppt_x</p:attrName>
                                        </p:attrNameLst>
                                      </p:cBhvr>
                                      <p:tavLst>
                                        <p:tav tm="0">
                                          <p:val>
                                            <p:strVal val="#ppt_x"/>
                                          </p:val>
                                        </p:tav>
                                        <p:tav tm="100000">
                                          <p:val>
                                            <p:strVal val="#ppt_x"/>
                                          </p:val>
                                        </p:tav>
                                      </p:tavLst>
                                    </p:anim>
                                    <p:anim calcmode="lin" valueType="num">
                                      <p:cBhvr additive="base">
                                        <p:cTn id="34" dur="500" fill="hold"/>
                                        <p:tgtEl>
                                          <p:spTgt spid="30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84"/>
                                        </p:tgtEl>
                                        <p:attrNameLst>
                                          <p:attrName>style.visibility</p:attrName>
                                        </p:attrNameLst>
                                      </p:cBhvr>
                                      <p:to>
                                        <p:strVal val="visible"/>
                                      </p:to>
                                    </p:set>
                                    <p:anim calcmode="lin" valueType="num">
                                      <p:cBhvr additive="base">
                                        <p:cTn id="39" dur="500" fill="hold"/>
                                        <p:tgtEl>
                                          <p:spTgt spid="3084"/>
                                        </p:tgtEl>
                                        <p:attrNameLst>
                                          <p:attrName>ppt_x</p:attrName>
                                        </p:attrNameLst>
                                      </p:cBhvr>
                                      <p:tavLst>
                                        <p:tav tm="0">
                                          <p:val>
                                            <p:strVal val="#ppt_x"/>
                                          </p:val>
                                        </p:tav>
                                        <p:tav tm="100000">
                                          <p:val>
                                            <p:strVal val="#ppt_x"/>
                                          </p:val>
                                        </p:tav>
                                      </p:tavLst>
                                    </p:anim>
                                    <p:anim calcmode="lin" valueType="num">
                                      <p:cBhvr additive="base">
                                        <p:cTn id="40"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085"/>
                                        </p:tgtEl>
                                        <p:attrNameLst>
                                          <p:attrName>style.visibility</p:attrName>
                                        </p:attrNameLst>
                                      </p:cBhvr>
                                      <p:to>
                                        <p:strVal val="visible"/>
                                      </p:to>
                                    </p:set>
                                    <p:anim calcmode="lin" valueType="num">
                                      <p:cBhvr additive="base">
                                        <p:cTn id="45" dur="500" fill="hold"/>
                                        <p:tgtEl>
                                          <p:spTgt spid="3085"/>
                                        </p:tgtEl>
                                        <p:attrNameLst>
                                          <p:attrName>ppt_x</p:attrName>
                                        </p:attrNameLst>
                                      </p:cBhvr>
                                      <p:tavLst>
                                        <p:tav tm="0">
                                          <p:val>
                                            <p:strVal val="#ppt_x"/>
                                          </p:val>
                                        </p:tav>
                                        <p:tav tm="100000">
                                          <p:val>
                                            <p:strVal val="#ppt_x"/>
                                          </p:val>
                                        </p:tav>
                                      </p:tavLst>
                                    </p:anim>
                                    <p:anim calcmode="lin" valueType="num">
                                      <p:cBhvr additive="base">
                                        <p:cTn id="46" dur="500" fill="hold"/>
                                        <p:tgtEl>
                                          <p:spTgt spid="3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197"/>
            <a:ext cx="8229600" cy="1143000"/>
          </a:xfrm>
        </p:spPr>
        <p:txBody>
          <a:bodyPr>
            <a:normAutofit/>
          </a:bodyPr>
          <a:lstStyle/>
          <a:p>
            <a:r>
              <a:rPr lang="en-US" dirty="0" smtClean="0"/>
              <a:t>Yet.. If you search CERN on YouTube</a:t>
            </a:r>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485900"/>
            <a:ext cx="7057343" cy="253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646" y="1998313"/>
            <a:ext cx="5262563" cy="330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00" y="2531127"/>
            <a:ext cx="5362575" cy="35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9" name="Picture 8"/>
          <p:cNvPicPr>
            <a:picLocks noChangeAspect="1"/>
          </p:cNvPicPr>
          <p:nvPr/>
        </p:nvPicPr>
        <p:blipFill>
          <a:blip r:embed="rId5"/>
          <a:stretch>
            <a:fillRect/>
          </a:stretch>
        </p:blipFill>
        <p:spPr>
          <a:xfrm>
            <a:off x="1464092" y="6119743"/>
            <a:ext cx="952289" cy="653905"/>
          </a:xfrm>
          <a:prstGeom prst="rect">
            <a:avLst/>
          </a:prstGeom>
        </p:spPr>
      </p:pic>
      <p:pic>
        <p:nvPicPr>
          <p:cNvPr id="10" name="Picture 9"/>
          <p:cNvPicPr>
            <a:picLocks noChangeAspect="1"/>
          </p:cNvPicPr>
          <p:nvPr/>
        </p:nvPicPr>
        <p:blipFill>
          <a:blip r:embed="rId6"/>
          <a:stretch>
            <a:fillRect/>
          </a:stretch>
        </p:blipFill>
        <p:spPr>
          <a:xfrm>
            <a:off x="335096" y="6119744"/>
            <a:ext cx="987825" cy="653905"/>
          </a:xfrm>
          <a:prstGeom prst="rect">
            <a:avLst/>
          </a:prstGeom>
        </p:spPr>
      </p:pic>
    </p:spTree>
    <p:extLst>
      <p:ext uri="{BB962C8B-B14F-4D97-AF65-F5344CB8AC3E}">
        <p14:creationId xmlns:p14="http://schemas.microsoft.com/office/powerpoint/2010/main" val="220266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543"/>
            <a:ext cx="7467600" cy="1143000"/>
          </a:xfrm>
        </p:spPr>
        <p:txBody>
          <a:bodyPr/>
          <a:lstStyle/>
          <a:p>
            <a:r>
              <a:rPr lang="en-US" dirty="0" smtClean="0"/>
              <a:t>Or ..Flat Earth</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29" y="1417638"/>
            <a:ext cx="7054946" cy="460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287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63526"/>
            <a:ext cx="8229600" cy="1143000"/>
          </a:xfrm>
        </p:spPr>
        <p:txBody>
          <a:bodyPr/>
          <a:lstStyle/>
          <a:p>
            <a:r>
              <a:rPr lang="en-US" dirty="0" smtClean="0"/>
              <a:t>It all starts from education..</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191" y="1417638"/>
            <a:ext cx="8080239"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133475" y="1406526"/>
            <a:ext cx="6610350" cy="2171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20</a:t>
            </a:r>
            <a:r>
              <a:rPr lang="en-US" sz="2800" baseline="30000" dirty="0" smtClean="0"/>
              <a:t>th</a:t>
            </a:r>
            <a:r>
              <a:rPr lang="en-US" sz="2800" dirty="0" smtClean="0"/>
              <a:t> Century Physics not systematically integrated in K12 formal education!</a:t>
            </a:r>
            <a:endParaRPr lang="el-GR" sz="2800" dirty="0"/>
          </a:p>
        </p:txBody>
      </p:sp>
      <p:sp>
        <p:nvSpPr>
          <p:cNvPr id="10" name="Rectangle 9"/>
          <p:cNvSpPr/>
          <p:nvPr/>
        </p:nvSpPr>
        <p:spPr>
          <a:xfrm>
            <a:off x="1133475" y="3795823"/>
            <a:ext cx="6610350" cy="14672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Teachers don’t feel confident to address students’ questions regarding newest discoveries in modern science</a:t>
            </a:r>
            <a:endParaRPr lang="el-GR" b="1" dirty="0"/>
          </a:p>
        </p:txBody>
      </p:sp>
    </p:spTree>
    <p:extLst>
      <p:ext uri="{BB962C8B-B14F-4D97-AF65-F5344CB8AC3E}">
        <p14:creationId xmlns:p14="http://schemas.microsoft.com/office/powerpoint/2010/main" val="36042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Many education and outreach initiatives, </a:t>
            </a:r>
            <a:br>
              <a:rPr lang="en-US" sz="2800" dirty="0" smtClean="0"/>
            </a:br>
            <a:r>
              <a:rPr lang="en-US" sz="2800" dirty="0" smtClean="0"/>
              <a:t>especially in HEP and Astronomy</a:t>
            </a:r>
            <a:endParaRPr lang="en-US" sz="2800"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2"/>
          <a:stretch>
            <a:fillRect/>
          </a:stretch>
        </p:blipFill>
        <p:spPr>
          <a:xfrm>
            <a:off x="1464092" y="6119743"/>
            <a:ext cx="952289" cy="653905"/>
          </a:xfrm>
          <a:prstGeom prst="rect">
            <a:avLst/>
          </a:prstGeom>
        </p:spPr>
      </p:pic>
      <p:pic>
        <p:nvPicPr>
          <p:cNvPr id="6" name="Picture 5"/>
          <p:cNvPicPr>
            <a:picLocks noChangeAspect="1"/>
          </p:cNvPicPr>
          <p:nvPr/>
        </p:nvPicPr>
        <p:blipFill>
          <a:blip r:embed="rId3"/>
          <a:stretch>
            <a:fillRect/>
          </a:stretch>
        </p:blipFill>
        <p:spPr>
          <a:xfrm>
            <a:off x="335096" y="6119744"/>
            <a:ext cx="987825" cy="653905"/>
          </a:xfrm>
          <a:prstGeom prst="rect">
            <a:avLst/>
          </a:prstGeom>
        </p:spPr>
      </p:pic>
      <p:pic>
        <p:nvPicPr>
          <p:cNvPr id="8" name="Picture 2" descr="http://projects.ift.uam-csic.es/outreach/images/foto-mastercla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atlas.physicsmasterclasses.org/wpath_files/img/minerva/minerva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96" y="2367186"/>
            <a:ext cx="2880099"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www.bibalex.org/psc/Attachment/Attachment/Large/634991250317451171IMG_01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492" y="2562225"/>
            <a:ext cx="4740708" cy="316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99461" y="5796577"/>
            <a:ext cx="4572000" cy="646331"/>
          </a:xfrm>
          <a:prstGeom prst="rect">
            <a:avLst/>
          </a:prstGeom>
        </p:spPr>
        <p:txBody>
          <a:bodyPr>
            <a:spAutoFit/>
          </a:bodyPr>
          <a:lstStyle/>
          <a:p>
            <a:r>
              <a:rPr lang="en-US" dirty="0">
                <a:hlinkClick r:id="rId2"/>
              </a:rPr>
              <a:t>https://</a:t>
            </a:r>
            <a:r>
              <a:rPr lang="en-US" dirty="0" smtClean="0">
                <a:hlinkClick r:id="rId2"/>
              </a:rPr>
              <a:t>arxiv.org/ftp/arxiv/papers/1801/1801.08830.pdf</a:t>
            </a:r>
            <a:r>
              <a:rPr lang="en-US" dirty="0" smtClean="0"/>
              <a:t> </a:t>
            </a:r>
            <a:endParaRPr lang="el-GR" dirty="0"/>
          </a:p>
        </p:txBody>
      </p:sp>
      <p:sp>
        <p:nvSpPr>
          <p:cNvPr id="2" name="Title 1"/>
          <p:cNvSpPr>
            <a:spLocks noGrp="1"/>
          </p:cNvSpPr>
          <p:nvPr>
            <p:ph type="title"/>
          </p:nvPr>
        </p:nvSpPr>
        <p:spPr/>
        <p:txBody>
          <a:bodyPr/>
          <a:lstStyle/>
          <a:p>
            <a:r>
              <a:rPr lang="en-US" dirty="0" smtClean="0"/>
              <a:t>With documented impact</a:t>
            </a:r>
            <a:endParaRPr lang="en-US" dirty="0"/>
          </a:p>
        </p:txBody>
      </p:sp>
      <p:sp>
        <p:nvSpPr>
          <p:cNvPr id="4" name="Rectangle 3"/>
          <p:cNvSpPr/>
          <p:nvPr/>
        </p:nvSpPr>
        <p:spPr>
          <a:xfrm>
            <a:off x="2639924" y="6200545"/>
            <a:ext cx="6063074" cy="461665"/>
          </a:xfrm>
          <a:prstGeom prst="rect">
            <a:avLst/>
          </a:prstGeom>
        </p:spPr>
        <p:txBody>
          <a:bodyPr wrap="square">
            <a:spAutoFit/>
          </a:bodyPr>
          <a:lstStyle/>
          <a:p>
            <a:r>
              <a:rPr lang="en-US" sz="1200" dirty="0" smtClean="0"/>
              <a:t>Frontiers has been funded within the framework of the European Union Erasmus+ </a:t>
            </a:r>
            <a:r>
              <a:rPr lang="en-US" sz="1200" dirty="0" err="1" smtClean="0"/>
              <a:t>programme</a:t>
            </a:r>
            <a:endParaRPr lang="en-US" sz="1200" dirty="0"/>
          </a:p>
        </p:txBody>
      </p:sp>
      <p:pic>
        <p:nvPicPr>
          <p:cNvPr id="5" name="Picture 4"/>
          <p:cNvPicPr>
            <a:picLocks noChangeAspect="1"/>
          </p:cNvPicPr>
          <p:nvPr/>
        </p:nvPicPr>
        <p:blipFill>
          <a:blip r:embed="rId3"/>
          <a:stretch>
            <a:fillRect/>
          </a:stretch>
        </p:blipFill>
        <p:spPr>
          <a:xfrm>
            <a:off x="1464092" y="6119743"/>
            <a:ext cx="952289" cy="653905"/>
          </a:xfrm>
          <a:prstGeom prst="rect">
            <a:avLst/>
          </a:prstGeom>
        </p:spPr>
      </p:pic>
      <p:pic>
        <p:nvPicPr>
          <p:cNvPr id="6" name="Picture 5"/>
          <p:cNvPicPr>
            <a:picLocks noChangeAspect="1"/>
          </p:cNvPicPr>
          <p:nvPr/>
        </p:nvPicPr>
        <p:blipFill>
          <a:blip r:embed="rId4"/>
          <a:stretch>
            <a:fillRect/>
          </a:stretch>
        </p:blipFill>
        <p:spPr>
          <a:xfrm>
            <a:off x="335096" y="6119744"/>
            <a:ext cx="987825" cy="653905"/>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3" y="1196752"/>
            <a:ext cx="7877175"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4" descr="IMC 2018 worldwide mit Bo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6109" y="160338"/>
            <a:ext cx="548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5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additive="base">
                                        <p:cTn id="13" dur="500" fill="hold"/>
                                        <p:tgtEl>
                                          <p:spTgt spid="7173"/>
                                        </p:tgtEl>
                                        <p:attrNameLst>
                                          <p:attrName>ppt_x</p:attrName>
                                        </p:attrNameLst>
                                      </p:cBhvr>
                                      <p:tavLst>
                                        <p:tav tm="0">
                                          <p:val>
                                            <p:strVal val="#ppt_x"/>
                                          </p:val>
                                        </p:tav>
                                        <p:tav tm="100000">
                                          <p:val>
                                            <p:strVal val="#ppt_x"/>
                                          </p:val>
                                        </p:tav>
                                      </p:tavLst>
                                    </p:anim>
                                    <p:anim calcmode="lin" valueType="num">
                                      <p:cBhvr additive="base">
                                        <p:cTn id="14"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425</TotalTime>
  <Words>758</Words>
  <Application>Microsoft Office PowerPoint</Application>
  <PresentationFormat>On-screen Show (4:3)</PresentationFormat>
  <Paragraphs>144</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Century Schoolbook</vt:lpstr>
      <vt:lpstr>Wingdings</vt:lpstr>
      <vt:lpstr>Wingdings 2</vt:lpstr>
      <vt:lpstr>Προεξοχή</vt:lpstr>
      <vt:lpstr>BRINGING NOBEL PRIZE PHYSICS TO THE CLASSROOM</vt:lpstr>
      <vt:lpstr>FRONTIERS in fundamental  science research</vt:lpstr>
      <vt:lpstr>Game Changing  Scientific Discoveries with great media coverage</vt:lpstr>
      <vt:lpstr>And unprecedented  impact in humankind</vt:lpstr>
      <vt:lpstr>Yet.. If you search CERN on YouTube</vt:lpstr>
      <vt:lpstr>Or ..Flat Earth</vt:lpstr>
      <vt:lpstr>It all starts from education..</vt:lpstr>
      <vt:lpstr>Many education and outreach initiatives,  especially in HEP and Astronomy</vt:lpstr>
      <vt:lpstr>With documented impact</vt:lpstr>
      <vt:lpstr>PowerPoint Presentation</vt:lpstr>
      <vt:lpstr>And the potential to change students’ vision of science and scientists..</vt:lpstr>
      <vt:lpstr>As well as potential to attract students to science careers</vt:lpstr>
      <vt:lpstr>Some teacher feedback</vt:lpstr>
      <vt:lpstr>The value of teacher training in Frontier Science</vt:lpstr>
      <vt:lpstr>Challenges and problems</vt:lpstr>
      <vt:lpstr>The role of </vt:lpstr>
      <vt:lpstr>HOW;</vt:lpstr>
      <vt:lpstr>By bringing together research and educational institutions from all over europe</vt:lpstr>
      <vt:lpstr>Investigating already existent outreach practices and drawing lessons learnt from them</vt:lpstr>
      <vt:lpstr>Adopting the inquiry based science education pedagogy</vt:lpstr>
      <vt:lpstr>Adopting the inquiry based science education pedagogy</vt:lpstr>
      <vt:lpstr>PowerPoint Presentation</vt:lpstr>
      <vt:lpstr>Developing the frontiers demonstrators: cutting edge educational activities for your classroom</vt:lpstr>
      <vt:lpstr>PowerPoint Presentation</vt:lpstr>
      <vt:lpstr>Developing cutting edge educational content</vt:lpstr>
      <vt:lpstr>Developing national and international communities of practice for educators</vt:lpstr>
      <vt:lpstr>PowerPoint Presentation</vt:lpstr>
      <vt:lpstr>Offering continuous training and support for the implementation of frontiers activities in your classroom. </vt:lpstr>
      <vt:lpstr>IF..</vt:lpstr>
      <vt:lpstr>How do I become a frontiers teacher?</vt:lpstr>
      <vt:lpstr>Thank you very much</vt:lpstr>
    </vt:vector>
  </TitlesOfParts>
  <Company>DCU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crotty</dc:creator>
  <cp:lastModifiedBy>Valerio Boschi</cp:lastModifiedBy>
  <cp:revision>46</cp:revision>
  <dcterms:created xsi:type="dcterms:W3CDTF">2018-09-11T08:23:08Z</dcterms:created>
  <dcterms:modified xsi:type="dcterms:W3CDTF">2019-11-07T17:59:36Z</dcterms:modified>
</cp:coreProperties>
</file>