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394" r:id="rId2"/>
    <p:sldId id="1275" r:id="rId3"/>
    <p:sldId id="1276" r:id="rId4"/>
    <p:sldId id="1386" r:id="rId5"/>
    <p:sldId id="1392" r:id="rId6"/>
    <p:sldId id="1402" r:id="rId7"/>
    <p:sldId id="1461" r:id="rId8"/>
    <p:sldId id="1469" r:id="rId9"/>
    <p:sldId id="1470" r:id="rId10"/>
    <p:sldId id="1471" r:id="rId11"/>
    <p:sldId id="1472" r:id="rId12"/>
    <p:sldId id="1474" r:id="rId13"/>
    <p:sldId id="1478" r:id="rId14"/>
    <p:sldId id="1475" r:id="rId15"/>
    <p:sldId id="1477" r:id="rId16"/>
    <p:sldId id="1467" r:id="rId17"/>
    <p:sldId id="1476" r:id="rId18"/>
    <p:sldId id="1479" r:id="rId19"/>
    <p:sldId id="1482" r:id="rId20"/>
    <p:sldId id="1460" r:id="rId21"/>
    <p:sldId id="1379" r:id="rId22"/>
    <p:sldId id="1443" r:id="rId23"/>
    <p:sldId id="1450" r:id="rId24"/>
    <p:sldId id="1451" r:id="rId25"/>
    <p:sldId id="1444" r:id="rId26"/>
    <p:sldId id="1389" r:id="rId27"/>
    <p:sldId id="1445" r:id="rId28"/>
    <p:sldId id="1446" r:id="rId29"/>
    <p:sldId id="1447" r:id="rId30"/>
    <p:sldId id="1434" r:id="rId31"/>
    <p:sldId id="1449" r:id="rId32"/>
    <p:sldId id="1448" r:id="rId33"/>
    <p:sldId id="1456" r:id="rId34"/>
    <p:sldId id="1454" r:id="rId35"/>
    <p:sldId id="1468" r:id="rId36"/>
    <p:sldId id="1457" r:id="rId37"/>
    <p:sldId id="1463" r:id="rId38"/>
    <p:sldId id="1464" r:id="rId39"/>
    <p:sldId id="1485" r:id="rId40"/>
    <p:sldId id="1486" r:id="rId41"/>
    <p:sldId id="1455" r:id="rId42"/>
    <p:sldId id="1452" r:id="rId43"/>
    <p:sldId id="1453" r:id="rId44"/>
    <p:sldId id="1466" r:id="rId45"/>
  </p:sldIdLst>
  <p:sldSz cx="12192000" cy="6858000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A000"/>
    <a:srgbClr val="FFAA00"/>
    <a:srgbClr val="FF66CC"/>
    <a:srgbClr val="CAD8FE"/>
    <a:srgbClr val="FFC9CF"/>
    <a:srgbClr val="FEF6E6"/>
    <a:srgbClr val="FDE8BD"/>
    <a:srgbClr val="CA7F0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883"/>
    </p:cViewPr>
  </p:sorterViewPr>
  <p:notesViewPr>
    <p:cSldViewPr snapToGrid="0">
      <p:cViewPr varScale="1">
        <p:scale>
          <a:sx n="63" d="100"/>
          <a:sy n="63" d="100"/>
        </p:scale>
        <p:origin x="-2922" y="-102"/>
      </p:cViewPr>
      <p:guideLst>
        <p:guide orient="horz" pos="3222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4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9" tIns="46958" rIns="93919" bIns="46958" numCol="1" anchor="t" anchorCtr="0" compatLnSpc="1">
            <a:prstTxWarp prst="textNoShape">
              <a:avLst/>
            </a:prstTxWarp>
          </a:bodyPr>
          <a:lstStyle>
            <a:lvl1pPr algn="l" defTabSz="93964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3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9" tIns="46958" rIns="93919" bIns="46958" numCol="1" anchor="t" anchorCtr="0" compatLnSpc="1">
            <a:prstTxWarp prst="textNoShape">
              <a:avLst/>
            </a:prstTxWarp>
          </a:bodyPr>
          <a:lstStyle>
            <a:lvl1pPr algn="r" defTabSz="93964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913"/>
            <a:ext cx="30464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9" tIns="46958" rIns="93919" bIns="46958" numCol="1" anchor="b" anchorCtr="0" compatLnSpc="1">
            <a:prstTxWarp prst="textNoShape">
              <a:avLst/>
            </a:prstTxWarp>
          </a:bodyPr>
          <a:lstStyle>
            <a:lvl1pPr algn="l" defTabSz="93964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9713913"/>
            <a:ext cx="3043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19" tIns="46958" rIns="93919" bIns="46958" numCol="1" anchor="b" anchorCtr="0" compatLnSpc="1">
            <a:prstTxWarp prst="textNoShape">
              <a:avLst/>
            </a:prstTxWarp>
          </a:bodyPr>
          <a:lstStyle>
            <a:lvl1pPr algn="r" defTabSz="939648">
              <a:defRPr sz="1300">
                <a:latin typeface="Times New Roman" pitchFamily="18" charset="0"/>
              </a:defRPr>
            </a:lvl1pPr>
          </a:lstStyle>
          <a:p>
            <a:fld id="{A6461454-041A-4602-A673-7F12D6DCF44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0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19" tIns="46958" rIns="93919" bIns="46958" numCol="1" anchor="t" anchorCtr="0" compatLnSpc="1">
            <a:prstTxWarp prst="textNoShape">
              <a:avLst/>
            </a:prstTxWarp>
          </a:bodyPr>
          <a:lstStyle>
            <a:lvl1pPr algn="l" defTabSz="93964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19" tIns="46958" rIns="93919" bIns="46958" numCol="1" anchor="t" anchorCtr="0" compatLnSpc="1">
            <a:prstTxWarp prst="textNoShape">
              <a:avLst/>
            </a:prstTxWarp>
          </a:bodyPr>
          <a:lstStyle>
            <a:lvl1pPr algn="r" defTabSz="93964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6"/>
            <a:ext cx="5203825" cy="4606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19" tIns="46958" rIns="93919" bIns="46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19" tIns="46958" rIns="93919" bIns="46958" numCol="1" anchor="b" anchorCtr="0" compatLnSpc="1">
            <a:prstTxWarp prst="textNoShape">
              <a:avLst/>
            </a:prstTxWarp>
          </a:bodyPr>
          <a:lstStyle>
            <a:lvl1pPr algn="l" defTabSz="93964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19" tIns="46958" rIns="93919" bIns="46958" numCol="1" anchor="b" anchorCtr="0" compatLnSpc="1">
            <a:prstTxWarp prst="textNoShape">
              <a:avLst/>
            </a:prstTxWarp>
          </a:bodyPr>
          <a:lstStyle>
            <a:lvl1pPr algn="r" defTabSz="939648">
              <a:defRPr sz="1300">
                <a:latin typeface="Times New Roman" pitchFamily="18" charset="0"/>
              </a:defRPr>
            </a:lvl1pPr>
          </a:lstStyle>
          <a:p>
            <a:fld id="{741F9F67-E606-4518-84A1-D178E62D50E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5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399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96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81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9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966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802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701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98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167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611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97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136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77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129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44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083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038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127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268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556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172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80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686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726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185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650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696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38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005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059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748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006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09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863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3161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99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768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1179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87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19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106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066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52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E3B2-C190-4376-92D5-A128456156D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B7E74-E957-4E43-8B75-16BACAB9E62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227020"/>
            <a:ext cx="2590800" cy="5868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27020"/>
            <a:ext cx="7569200" cy="5868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9324-8F20-42D3-A41E-A2EFFFE874F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9451" y="227013"/>
            <a:ext cx="7418916" cy="6096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4400" y="63150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150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150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FA426B8-E622-4BAD-A3BC-06065D6C7B5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Virgo News; collaboration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A370C-994A-4F4F-AC43-9A142D7F760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460A6-44F3-4C05-B646-4C66C179280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32E7F-09B2-4EBA-8869-DE0961D1D82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55BEC-CAFD-45BB-9E25-E3C906652EC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1DF27-FA8F-480B-92CC-C56557DCBB7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2BD1-D098-48CA-953D-EF8E7114DCD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BE37-A3D3-4951-8415-83F2EE0B64F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ja-JP" smtClean="0"/>
              <a:t>EGO Council, June 13th 2022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EA72E-4271-4982-8B26-8EF3615A787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4127" y="6315075"/>
            <a:ext cx="3014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hlink"/>
                </a:solidFill>
                <a:latin typeface="+mn-lt"/>
              </a:defRPr>
            </a:lvl1pPr>
          </a:lstStyle>
          <a:p>
            <a:r>
              <a:rPr lang="fr-FR" altLang="ja-JP" smtClean="0"/>
              <a:t>EGO Council, June 13th 2022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150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hlink"/>
                </a:solidFill>
                <a:latin typeface="+mn-lt"/>
              </a:defRPr>
            </a:lvl1pPr>
          </a:lstStyle>
          <a:p>
            <a:r>
              <a:rPr lang="en-US"/>
              <a:t>Virgo News; collaboration meeting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150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hlink"/>
                </a:solidFill>
                <a:latin typeface="+mn-lt"/>
              </a:defRPr>
            </a:lvl1pPr>
          </a:lstStyle>
          <a:p>
            <a:fld id="{B221E3BD-3CD6-4FBC-B49E-0C391D71ED02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49451" y="227013"/>
            <a:ext cx="741891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07622" y="6484938"/>
            <a:ext cx="3767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73238" y="3189288"/>
            <a:ext cx="4720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73235" y="3108325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4822" y="962025"/>
            <a:ext cx="12177183" cy="381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4822" y="6276975"/>
            <a:ext cx="12177183" cy="254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40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75496" y="144201"/>
            <a:ext cx="1652588" cy="69056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75099" y="516465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50000"/>
                  </a:schemeClr>
                </a:solidFill>
              </a:rPr>
              <a:t>+</a:t>
            </a:r>
            <a:endParaRPr lang="en-US" sz="16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l"/>
        <a:defRPr sz="24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u"/>
        <a:defRPr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2B7E-2B9D-4315-B57D-4A5F30D605A2}" type="slidenum">
              <a:rPr lang="en-US"/>
              <a:pPr/>
              <a:t>1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552" y="2036701"/>
            <a:ext cx="8854083" cy="760413"/>
          </a:xfrm>
        </p:spPr>
        <p:txBody>
          <a:bodyPr/>
          <a:lstStyle/>
          <a:p>
            <a:r>
              <a:rPr lang="en-US" sz="4400" dirty="0" smtClean="0"/>
              <a:t>Advanced Virgo+: status and plans</a:t>
            </a:r>
            <a:endParaRPr lang="en-US" sz="3200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1552" y="3102269"/>
            <a:ext cx="8726488" cy="1080114"/>
          </a:xfrm>
        </p:spPr>
        <p:txBody>
          <a:bodyPr/>
          <a:lstStyle/>
          <a:p>
            <a:pPr algn="ctr">
              <a:buNone/>
            </a:pPr>
            <a:r>
              <a:rPr lang="it-IT" sz="1800" dirty="0">
                <a:solidFill>
                  <a:schemeClr val="tx2"/>
                </a:solidFill>
              </a:rPr>
              <a:t>Raffaele </a:t>
            </a:r>
            <a:r>
              <a:rPr lang="it-IT" sz="1800" dirty="0" smtClean="0">
                <a:solidFill>
                  <a:schemeClr val="tx2"/>
                </a:solidFill>
              </a:rPr>
              <a:t>Flaminio</a:t>
            </a:r>
            <a:endParaRPr lang="it-IT" sz="1800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it-IT" sz="1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it-IT" sz="1800" dirty="0" smtClean="0">
                <a:solidFill>
                  <a:schemeClr val="tx2"/>
                </a:solidFill>
              </a:rPr>
              <a:t>CNRS/LAPP</a:t>
            </a:r>
          </a:p>
          <a:p>
            <a:pPr algn="ctr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it-IT" sz="1800" dirty="0">
                <a:solidFill>
                  <a:schemeClr val="tx2"/>
                </a:solidFill>
              </a:rPr>
              <a:t>On behalf of the </a:t>
            </a:r>
            <a:r>
              <a:rPr lang="it-IT" sz="1800" dirty="0" smtClean="0">
                <a:solidFill>
                  <a:schemeClr val="tx2"/>
                </a:solidFill>
              </a:rPr>
              <a:t>Virgo Collaboration</a:t>
            </a:r>
          </a:p>
          <a:p>
            <a:pPr algn="ctr">
              <a:buNone/>
            </a:pPr>
            <a:endParaRPr lang="it-IT" sz="1800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it-IT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10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Results in 2022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Mirrors and beams found off-centered by ~0.5 cm: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</a:t>
            </a:r>
            <a:r>
              <a:rPr lang="en-US" dirty="0" smtClean="0">
                <a:sym typeface="Symbol" panose="05050102010706020507" pitchFamily="18" charset="2"/>
              </a:rPr>
              <a:t>e-centered</a:t>
            </a:r>
          </a:p>
          <a:p>
            <a:r>
              <a:rPr lang="en-US" dirty="0" smtClean="0">
                <a:sym typeface="Symbol" panose="05050102010706020507" pitchFamily="18" charset="2"/>
              </a:rPr>
              <a:t>Implementation of automatic alignment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5</a:t>
            </a:r>
            <a:r>
              <a:rPr lang="en-US" dirty="0" smtClean="0">
                <a:sym typeface="Symbol" panose="05050102010706020507" pitchFamily="18" charset="2"/>
              </a:rPr>
              <a:t> out of 6 degrees of freedom under control 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dirty="0" smtClean="0">
                <a:sym typeface="Symbol" panose="05050102010706020507" pitchFamily="18" charset="2"/>
              </a:rPr>
              <a:t>but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only 3 using the carrier field)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Work to be </a:t>
            </a:r>
            <a:r>
              <a:rPr lang="en-US" dirty="0" smtClean="0">
                <a:sym typeface="Symbol" panose="05050102010706020507" pitchFamily="18" charset="2"/>
              </a:rPr>
              <a:t>completed</a:t>
            </a: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Locking achieved for several hours at many occasions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Main </a:t>
            </a:r>
            <a:r>
              <a:rPr lang="en-US" dirty="0" smtClean="0">
                <a:sym typeface="Symbol" panose="05050102010706020507" pitchFamily="18" charset="2"/>
              </a:rPr>
              <a:t>issues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Reproducibility and reliability of </a:t>
            </a:r>
            <a:r>
              <a:rPr lang="en-US" dirty="0">
                <a:sym typeface="Symbol" panose="05050102010706020507" pitchFamily="18" charset="2"/>
              </a:rPr>
              <a:t>locking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Residual “motion” around the locking point</a:t>
            </a: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39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11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Results in 2022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Other interesting observations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Not good overlap of carrier and sidebands beams in the recycling cavity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Partly (but only partly) reduced with better PR mirror centering</a:t>
            </a: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Interferometer bi-stabilities i.e. “jumps” from one state to another while locked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Mitigated with tuning of </a:t>
            </a:r>
            <a:r>
              <a:rPr lang="en-US" dirty="0" err="1" smtClean="0">
                <a:sym typeface="Symbol" panose="05050102010706020507" pitchFamily="18" charset="2"/>
              </a:rPr>
              <a:t>RoC</a:t>
            </a:r>
            <a:r>
              <a:rPr lang="en-US" dirty="0" smtClean="0">
                <a:sym typeface="Symbol" panose="05050102010706020507" pitchFamily="18" charset="2"/>
              </a:rPr>
              <a:t> of the </a:t>
            </a:r>
            <a:r>
              <a:rPr lang="en-US" dirty="0" err="1" smtClean="0">
                <a:sym typeface="Symbol" panose="05050102010706020507" pitchFamily="18" charset="2"/>
              </a:rPr>
              <a:t>Fabry</a:t>
            </a:r>
            <a:r>
              <a:rPr lang="en-US" dirty="0" smtClean="0">
                <a:sym typeface="Symbol" panose="05050102010706020507" pitchFamily="18" charset="2"/>
              </a:rPr>
              <a:t>-Perot mirrors (and maybe a better mirror alignment/centering) 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75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12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Results in 2022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Simulation shows that error in radius of curvature of PR mirror could induce optical spring in the ITF transfer function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Calculations shows that mismatching of recycling mirrors </a:t>
            </a:r>
            <a:r>
              <a:rPr lang="en-US" dirty="0" err="1" smtClean="0">
                <a:sym typeface="Symbol" panose="05050102010706020507" pitchFamily="18" charset="2"/>
              </a:rPr>
              <a:t>RoC’s</a:t>
            </a:r>
            <a:r>
              <a:rPr lang="en-US" dirty="0" smtClean="0">
                <a:sym typeface="Symbol" panose="05050102010706020507" pitchFamily="18" charset="2"/>
              </a:rPr>
              <a:t> impossible to compensate with available actuators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Currently considering the installation of an additional actuator to decouple the tuning of the recycling mirrors </a:t>
            </a:r>
            <a:r>
              <a:rPr lang="en-US" dirty="0" err="1">
                <a:sym typeface="Symbol" panose="05050102010706020507" pitchFamily="18" charset="2"/>
              </a:rPr>
              <a:t>RoC</a:t>
            </a:r>
            <a:r>
              <a:rPr lang="en-US" dirty="0">
                <a:sym typeface="Symbol" panose="05050102010706020507" pitchFamily="18" charset="2"/>
              </a:rPr>
              <a:t> and improve the recycling cavities matching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Current actuators can only act at the same time on both PR and SR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52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13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Path towards O4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>
                <a:sym typeface="Symbol" panose="05050102010706020507" pitchFamily="18" charset="2"/>
              </a:rPr>
              <a:t>Main milestones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First locking acquisition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Stable </a:t>
            </a:r>
            <a:r>
              <a:rPr lang="en-US" dirty="0" smtClean="0">
                <a:sym typeface="Symbol" panose="05050102010706020507" pitchFamily="18" charset="2"/>
              </a:rPr>
              <a:t>and automatized interferometer </a:t>
            </a:r>
            <a:r>
              <a:rPr lang="en-US" dirty="0">
                <a:sym typeface="Symbol" panose="05050102010706020507" pitchFamily="18" charset="2"/>
              </a:rPr>
              <a:t>locking &amp; </a:t>
            </a:r>
            <a:r>
              <a:rPr lang="en-US" dirty="0" smtClean="0">
                <a:sym typeface="Symbol" panose="05050102010706020507" pitchFamily="18" charset="2"/>
              </a:rPr>
              <a:t>alignment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First sensitivity curve &amp; start of noise hunting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Injection of frequency dependent </a:t>
            </a:r>
            <a:r>
              <a:rPr lang="en-US" dirty="0" smtClean="0">
                <a:sym typeface="Symbol" panose="05050102010706020507" pitchFamily="18" charset="2"/>
              </a:rPr>
              <a:t>squeezing &amp; start of full noise hunting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Good sensitivity to start O4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Start of engineering run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Start of </a:t>
            </a:r>
            <a:r>
              <a:rPr lang="en-US" dirty="0" smtClean="0">
                <a:sym typeface="Symbol" panose="05050102010706020507" pitchFamily="18" charset="2"/>
              </a:rPr>
              <a:t>O4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But real plan was and is still missing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3297382" y="1661354"/>
            <a:ext cx="6280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3911028" y="1476688"/>
            <a:ext cx="78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/>
              <a:t>DONE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264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14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Commissioning organization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Commissioning is managed by the commissioning coordinator (CC)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dirty="0" smtClean="0">
                <a:sym typeface="Symbol" panose="05050102010706020507" pitchFamily="18" charset="2"/>
              </a:rPr>
              <a:t>lected by the VSC and integrated within the project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Role of CC defined by the VSC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5298" t="13392" r="33070" b="6140"/>
          <a:stretch/>
        </p:blipFill>
        <p:spPr>
          <a:xfrm>
            <a:off x="2121193" y="2275156"/>
            <a:ext cx="2688046" cy="384645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1048" t="14070" r="9793" b="5630"/>
          <a:stretch/>
        </p:blipFill>
        <p:spPr>
          <a:xfrm>
            <a:off x="4994767" y="2275155"/>
            <a:ext cx="6740865" cy="38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15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Commissioning organization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Commissioning short term plan (2-3 weeks) discussed regularly: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Commissioning meeting (every other week)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Management team meeting (every other week)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Subsystem manager meeting (every other week)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Discussion based on short term shifts plan presented by the CC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E.g.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Commissioning plan not available yet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1273" t="13870" r="18838" b="7028"/>
          <a:stretch/>
        </p:blipFill>
        <p:spPr>
          <a:xfrm>
            <a:off x="1992997" y="2837192"/>
            <a:ext cx="3833375" cy="284802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20992" t="13571" r="19007" b="6330"/>
          <a:stretch/>
        </p:blipFill>
        <p:spPr>
          <a:xfrm>
            <a:off x="6270917" y="2827177"/>
            <a:ext cx="3840544" cy="288392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374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16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764" y="226253"/>
            <a:ext cx="10677235" cy="609600"/>
          </a:xfrm>
        </p:spPr>
        <p:txBody>
          <a:bodyPr/>
          <a:lstStyle/>
          <a:p>
            <a:r>
              <a:rPr lang="en-US" sz="4400" dirty="0" smtClean="0"/>
              <a:t>Support to commissioning</a:t>
            </a:r>
            <a:endParaRPr lang="en-US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/>
          <a:stretch/>
        </p:blipFill>
        <p:spPr>
          <a:xfrm>
            <a:off x="6298274" y="2292142"/>
            <a:ext cx="5828136" cy="38069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/>
          <a:stretch/>
        </p:blipFill>
        <p:spPr>
          <a:xfrm flipH="1">
            <a:off x="5867760" y="2218841"/>
            <a:ext cx="5828136" cy="38069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72183" y="246426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QNR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713315" y="2470727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ITF</a:t>
            </a:r>
            <a:endParaRPr lang="en-US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ood progresses of the Quantum </a:t>
            </a:r>
            <a:r>
              <a:rPr lang="en-US" dirty="0"/>
              <a:t>N</a:t>
            </a:r>
            <a:r>
              <a:rPr lang="en-US" dirty="0" smtClean="0"/>
              <a:t>oise Reduction system (QNR)</a:t>
            </a:r>
          </a:p>
          <a:p>
            <a:r>
              <a:rPr lang="en-US" dirty="0" smtClean="0"/>
              <a:t>Difficulties on the Interferometer Sensing &amp; Control (ISC)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Several people moved to ISC from QNR</a:t>
            </a:r>
            <a:br>
              <a:rPr lang="en-US" dirty="0" smtClean="0"/>
            </a:br>
            <a:r>
              <a:rPr lang="en-US" dirty="0" smtClean="0"/>
              <a:t>and from other groups last fall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from QNR (CNRS/APC &amp; </a:t>
            </a:r>
            <a:r>
              <a:rPr lang="en-US" dirty="0" err="1" smtClean="0"/>
              <a:t>Nikhef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 from INJ (EGO)</a:t>
            </a:r>
          </a:p>
          <a:p>
            <a:pPr lvl="1"/>
            <a:r>
              <a:rPr lang="en-US" dirty="0" smtClean="0"/>
              <a:t>1 PhD student (</a:t>
            </a:r>
            <a:r>
              <a:rPr lang="en-US" dirty="0" err="1" smtClean="0"/>
              <a:t>Nikhef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dozen people working on ISC today</a:t>
            </a:r>
          </a:p>
          <a:p>
            <a:pPr lvl="1"/>
            <a:r>
              <a:rPr lang="en-US" dirty="0" smtClean="0"/>
              <a:t>By far the largest commissioning team</a:t>
            </a:r>
          </a:p>
          <a:p>
            <a:pPr lvl="1"/>
            <a:r>
              <a:rPr lang="en-US" dirty="0" smtClean="0"/>
              <a:t>A few more people helping with simulations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17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Support to commissioning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Creation of an </a:t>
            </a:r>
            <a:r>
              <a:rPr lang="en-US" u="sng" dirty="0" smtClean="0">
                <a:sym typeface="Symbol" panose="05050102010706020507" pitchFamily="18" charset="2"/>
              </a:rPr>
              <a:t>optical tuning working group </a:t>
            </a:r>
            <a:r>
              <a:rPr lang="en-US" dirty="0" smtClean="0">
                <a:sym typeface="Symbol" panose="05050102010706020507" pitchFamily="18" charset="2"/>
              </a:rPr>
              <a:t>(lead by an ex-CC) to help the coordination of a transversal activity, critical for the commissioning of the interferometer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Placed under the subsystem Optical Simulation and Design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Nice bridge with simulation experts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Creation of a task force made by “grey hair” experts in the field of commissioning to support the commissioning coordinator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Composition initially proposed: 2 people from CNRS, 2 people form INFN, 2 people from NIKHEF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Actual composition: 2 people from CNRS, 1 person from INFN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Task force invited to participate into the discussions about commissioning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Specific review of the Interferometer Sensing &amp; Control done by the project this year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Six experts of commissioning helped as referee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26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18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A few change in responsibilities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6017341" cy="518837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System manager of Electronic, Software and Control (ESC)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B. </a:t>
            </a:r>
            <a:r>
              <a:rPr lang="en-US" dirty="0" err="1" smtClean="0">
                <a:sym typeface="Symbol" panose="05050102010706020507" pitchFamily="18" charset="2"/>
              </a:rPr>
              <a:t>Swinkels</a:t>
            </a:r>
            <a:r>
              <a:rPr lang="en-US" dirty="0" smtClean="0">
                <a:sym typeface="Symbol" panose="05050102010706020507" pitchFamily="18" charset="2"/>
              </a:rPr>
              <a:t> (NIKHEF) stepped down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taken by other duties related to ET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Replaced by M. Was (CNRS).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System manager of Interferometer (ITF)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M. Was (CNRS) became ESC system manager.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Replaced (interim) by H. </a:t>
            </a:r>
            <a:r>
              <a:rPr lang="en-US" dirty="0" err="1" smtClean="0">
                <a:sym typeface="Symbol" panose="05050102010706020507" pitchFamily="18" charset="2"/>
              </a:rPr>
              <a:t>Heitmann</a:t>
            </a:r>
            <a:r>
              <a:rPr lang="en-US" dirty="0" smtClean="0">
                <a:sym typeface="Symbol" panose="05050102010706020507" pitchFamily="18" charset="2"/>
              </a:rPr>
              <a:t> (CNRS)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Subsystem manager of Thermal Compensation (TCS)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V. </a:t>
            </a:r>
            <a:r>
              <a:rPr lang="en-US" dirty="0" err="1" smtClean="0">
                <a:sym typeface="Symbol" panose="05050102010706020507" pitchFamily="18" charset="2"/>
              </a:rPr>
              <a:t>Fafone</a:t>
            </a:r>
            <a:r>
              <a:rPr lang="en-US" dirty="0" smtClean="0">
                <a:sym typeface="Symbol" panose="05050102010706020507" pitchFamily="18" charset="2"/>
              </a:rPr>
              <a:t> (INFN) stepped down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Covering by several duties within Virgo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Replaced by A. </a:t>
            </a:r>
            <a:r>
              <a:rPr lang="en-US" dirty="0" err="1" smtClean="0">
                <a:sym typeface="Symbol" panose="05050102010706020507" pitchFamily="18" charset="2"/>
              </a:rPr>
              <a:t>Rocchi</a:t>
            </a:r>
            <a:r>
              <a:rPr lang="en-US" dirty="0" smtClean="0">
                <a:sym typeface="Symbol" panose="05050102010706020507" pitchFamily="18" charset="2"/>
              </a:rPr>
              <a:t> (INFN)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42" y="1581515"/>
            <a:ext cx="6030999" cy="39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19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Quantum noise reduction system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Good progresses in the commissioning of this system</a:t>
            </a:r>
          </a:p>
          <a:p>
            <a:r>
              <a:rPr lang="en-US" dirty="0" smtClean="0">
                <a:sym typeface="Symbol" panose="05050102010706020507" pitchFamily="18" charset="2"/>
              </a:rPr>
              <a:t>Main achievement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Squeezing produced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300 m filter cavity locked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Frequency dependent squeezing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measured below 20 Hz</a:t>
            </a: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19" y="2024931"/>
            <a:ext cx="8235765" cy="36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8345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Advanced Virgo+: content &amp; schedule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3335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/>
              <a:t>phases project</a:t>
            </a:r>
          </a:p>
          <a:p>
            <a:pPr lvl="1"/>
            <a:r>
              <a:rPr lang="en-US" dirty="0" smtClean="0"/>
              <a:t>Phase </a:t>
            </a:r>
            <a:r>
              <a:rPr lang="en-US" dirty="0"/>
              <a:t>I </a:t>
            </a:r>
            <a:r>
              <a:rPr lang="en-US" dirty="0" smtClean="0"/>
              <a:t>(before O4 run/2022-23)</a:t>
            </a:r>
            <a:endParaRPr lang="en-US" dirty="0"/>
          </a:p>
          <a:p>
            <a:pPr lvl="2"/>
            <a:r>
              <a:rPr lang="en-US" dirty="0"/>
              <a:t>Mainly an upgrade to reduce quantum </a:t>
            </a:r>
            <a:r>
              <a:rPr lang="en-US" dirty="0" smtClean="0"/>
              <a:t>noise: no mirrors change</a:t>
            </a:r>
          </a:p>
          <a:p>
            <a:pPr lvl="2"/>
            <a:r>
              <a:rPr lang="en-US" dirty="0" smtClean="0"/>
              <a:t>Reduction of technical noises</a:t>
            </a:r>
            <a:endParaRPr lang="en-US" dirty="0"/>
          </a:p>
          <a:p>
            <a:pPr lvl="2"/>
            <a:r>
              <a:rPr lang="en-US" dirty="0"/>
              <a:t>Preparation of Phase II</a:t>
            </a:r>
          </a:p>
          <a:p>
            <a:pPr lvl="1"/>
            <a:r>
              <a:rPr lang="en-US" dirty="0" smtClean="0"/>
              <a:t>Phase </a:t>
            </a:r>
            <a:r>
              <a:rPr lang="en-US" dirty="0"/>
              <a:t>II </a:t>
            </a:r>
            <a:r>
              <a:rPr lang="en-US" dirty="0" smtClean="0"/>
              <a:t>(before O5 run/2025-26)</a:t>
            </a:r>
            <a:endParaRPr lang="en-US" dirty="0"/>
          </a:p>
          <a:p>
            <a:pPr lvl="2"/>
            <a:r>
              <a:rPr lang="en-US" dirty="0"/>
              <a:t>More invasive </a:t>
            </a:r>
            <a:r>
              <a:rPr lang="en-US" dirty="0" smtClean="0"/>
              <a:t>upgrade to reduce thermal noise: mirrors change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19" y="3511329"/>
            <a:ext cx="11233315" cy="312393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" name="Connecteur droit 3"/>
          <p:cNvCxnSpPr/>
          <p:nvPr/>
        </p:nvCxnSpPr>
        <p:spPr bwMode="auto">
          <a:xfrm flipH="1">
            <a:off x="5957454" y="3833091"/>
            <a:ext cx="9236" cy="28021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>
            <a:off x="2697018" y="4655127"/>
            <a:ext cx="0" cy="5818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2160655" y="530038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Approval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of Phase I</a:t>
            </a:r>
          </a:p>
        </p:txBody>
      </p:sp>
    </p:spTree>
    <p:extLst>
      <p:ext uri="{BB962C8B-B14F-4D97-AF65-F5344CB8AC3E}">
        <p14:creationId xmlns:p14="http://schemas.microsoft.com/office/powerpoint/2010/main" val="15191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2B7E-2B9D-4315-B57D-4A5F30D605A2}" type="slidenum">
              <a:rPr lang="en-US"/>
              <a:pPr/>
              <a:t>20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0523" y="3030614"/>
            <a:ext cx="7950199" cy="760413"/>
          </a:xfrm>
        </p:spPr>
        <p:txBody>
          <a:bodyPr/>
          <a:lstStyle/>
          <a:p>
            <a:r>
              <a:rPr lang="en-US" sz="4400" dirty="0" smtClean="0"/>
              <a:t>AdV+ Phase 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21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Advanced Virgo+ Phase II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Main changes</a:t>
            </a:r>
            <a:endParaRPr lang="en-US" dirty="0"/>
          </a:p>
          <a:p>
            <a:pPr lvl="1"/>
            <a:r>
              <a:rPr lang="en-US" dirty="0" smtClean="0"/>
              <a:t>Larger </a:t>
            </a:r>
            <a:r>
              <a:rPr lang="en-US" dirty="0"/>
              <a:t>beams on end test masses</a:t>
            </a:r>
          </a:p>
          <a:p>
            <a:pPr lvl="2"/>
            <a:r>
              <a:rPr lang="en-US" dirty="0" smtClean="0"/>
              <a:t>6 cm radius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 smtClean="0"/>
              <a:t>10 cm </a:t>
            </a:r>
            <a:r>
              <a:rPr lang="en-US" dirty="0"/>
              <a:t>radius</a:t>
            </a:r>
          </a:p>
          <a:p>
            <a:pPr lvl="1"/>
            <a:r>
              <a:rPr lang="en-US" dirty="0"/>
              <a:t>Larger end </a:t>
            </a:r>
            <a:r>
              <a:rPr lang="en-US" dirty="0" smtClean="0"/>
              <a:t>mirrors</a:t>
            </a:r>
          </a:p>
          <a:p>
            <a:pPr lvl="2"/>
            <a:r>
              <a:rPr lang="en-US" dirty="0" smtClean="0"/>
              <a:t>35 cm diameter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 smtClean="0"/>
              <a:t> 55 cm diameter</a:t>
            </a:r>
          </a:p>
          <a:p>
            <a:pPr lvl="2"/>
            <a:r>
              <a:rPr lang="en-US" dirty="0" smtClean="0"/>
              <a:t>40 kg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 smtClean="0"/>
              <a:t> 100 kg</a:t>
            </a:r>
            <a:endParaRPr lang="en-US" dirty="0"/>
          </a:p>
          <a:p>
            <a:pPr lvl="1"/>
            <a:r>
              <a:rPr lang="en-US" dirty="0"/>
              <a:t>Better </a:t>
            </a:r>
            <a:r>
              <a:rPr lang="en-US" dirty="0" smtClean="0"/>
              <a:t>mirror coatings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/>
              <a:t>mechanical losses, less point defects,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better </a:t>
            </a:r>
            <a:r>
              <a:rPr lang="en-US" dirty="0"/>
              <a:t>uniformity</a:t>
            </a:r>
          </a:p>
          <a:p>
            <a:pPr lvl="1"/>
            <a:r>
              <a:rPr lang="en-US" dirty="0" smtClean="0"/>
              <a:t>New suspensions/seismic isolators for large mirrors</a:t>
            </a:r>
          </a:p>
          <a:p>
            <a:pPr lvl="1"/>
            <a:r>
              <a:rPr lang="en-US" dirty="0" smtClean="0"/>
              <a:t>Further increase of laser power </a:t>
            </a:r>
          </a:p>
          <a:p>
            <a:pPr lvl="2"/>
            <a:r>
              <a:rPr lang="en-US" dirty="0" smtClean="0"/>
              <a:t>40W </a:t>
            </a:r>
            <a:r>
              <a:rPr lang="en-US" dirty="0" smtClean="0">
                <a:sym typeface="Symbol" panose="05050102010706020507" pitchFamily="18" charset="2"/>
              </a:rPr>
              <a:t> 60W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 smtClean="0">
                <a:sym typeface="Symbol" panose="05050102010706020507" pitchFamily="18" charset="2"/>
              </a:rPr>
              <a:t> 80 W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62" y="1123375"/>
            <a:ext cx="5753873" cy="5054356"/>
          </a:xfrm>
          <a:prstGeom prst="rect">
            <a:avLst/>
          </a:prstGeom>
        </p:spPr>
      </p:pic>
      <p:pic>
        <p:nvPicPr>
          <p:cNvPr id="8" name="Picture 2" descr="https://lh5.googleusercontent.com/LsIbRvmkY1gt4xlTbxloprEu4yEY6MdCL25D-f6rm1qp_KwsC1YRvY4JaL7AS3uScikgwQP4avKt0tQkaXGqPTp0HLW0JgmuaGsVco_GX4xEW1qWGxAhuYGLeMqBBMcDHyWwu9i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10"/>
          <a:stretch/>
        </p:blipFill>
        <p:spPr bwMode="auto">
          <a:xfrm>
            <a:off x="6376269" y="1099709"/>
            <a:ext cx="5820639" cy="507682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6595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22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103" y="226253"/>
            <a:ext cx="9495503" cy="609600"/>
          </a:xfrm>
        </p:spPr>
        <p:txBody>
          <a:bodyPr/>
          <a:lstStyle/>
          <a:p>
            <a:r>
              <a:rPr lang="en-US" sz="4400" dirty="0" smtClean="0"/>
              <a:t>Cavities geometry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" y="1053396"/>
            <a:ext cx="6927574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Larger g-factor</a:t>
            </a:r>
          </a:p>
          <a:p>
            <a:pPr lvl="1"/>
            <a:r>
              <a:rPr lang="en-US" dirty="0" smtClean="0"/>
              <a:t>Tighter angular control requirements during pre-alignment</a:t>
            </a:r>
          </a:p>
          <a:p>
            <a:pPr lvl="2"/>
            <a:r>
              <a:rPr lang="en-US" dirty="0" smtClean="0"/>
              <a:t>0.2 </a:t>
            </a:r>
            <a:r>
              <a:rPr lang="en-US" dirty="0" err="1" smtClean="0"/>
              <a:t>microrad</a:t>
            </a:r>
            <a:endParaRPr lang="en-US" dirty="0" smtClean="0"/>
          </a:p>
          <a:p>
            <a:pPr lvl="1"/>
            <a:r>
              <a:rPr lang="en-US" dirty="0" smtClean="0"/>
              <a:t>Tight requirements </a:t>
            </a:r>
            <a:r>
              <a:rPr lang="en-US" dirty="0" err="1" smtClean="0"/>
              <a:t>RoC</a:t>
            </a:r>
            <a:r>
              <a:rPr lang="en-US" dirty="0" smtClean="0"/>
              <a:t> control</a:t>
            </a:r>
          </a:p>
          <a:p>
            <a:pPr lvl="2"/>
            <a:r>
              <a:rPr lang="en-US" dirty="0" smtClean="0"/>
              <a:t>Delta RoC~0.3 m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0310620-0A44-B847-BE87-24A1A3F97A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547" y="3157157"/>
            <a:ext cx="4809426" cy="30846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588" y="2000230"/>
            <a:ext cx="4365114" cy="13046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410" y="1112260"/>
            <a:ext cx="4359018" cy="1304657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 bwMode="auto">
          <a:xfrm>
            <a:off x="9559638" y="2909456"/>
            <a:ext cx="711200" cy="3677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0594108" y="2907777"/>
            <a:ext cx="711200" cy="3677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23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Large Ring Heaters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Goal: fine control of </a:t>
            </a:r>
            <a:r>
              <a:rPr lang="en-US" dirty="0" err="1" smtClean="0"/>
              <a:t>RoC</a:t>
            </a:r>
            <a:r>
              <a:rPr lang="en-US" dirty="0" smtClean="0"/>
              <a:t> i.e. cavity g-factor </a:t>
            </a:r>
          </a:p>
          <a:p>
            <a:r>
              <a:rPr lang="en-US" dirty="0" smtClean="0"/>
              <a:t>Large ring heaters for large mirrors</a:t>
            </a:r>
          </a:p>
          <a:p>
            <a:pPr lvl="1"/>
            <a:r>
              <a:rPr lang="en-US" dirty="0" smtClean="0"/>
              <a:t>Prototype being built</a:t>
            </a:r>
          </a:p>
        </p:txBody>
      </p:sp>
      <p:pic>
        <p:nvPicPr>
          <p:cNvPr id="2050" name="Picture 2" descr="https://lh4.googleusercontent.com/Js6gGtSf5k4juU2PcpIDciu_30D3zNzbpXTqek3Frs7KHsA3VKJ2qLO0QqxKSp0N6kQspc4MdRnmrVReRXXazHu6sSptp-p_i0ukgAmF2GYZ_KU33bA0fpTcJ1ABsLPFl3Ocicq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6" y="2894836"/>
            <a:ext cx="5057001" cy="27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lh4.googleusercontent.com/NQ_v-02nUtp7-ldFVRKdKH6BstrIU75kWnZI2yBBIzZJcfeVODIZ5Qs_ai_9jJUdejC2FIliz63Vnp6PAA8_l9JOC9ow1xb74-WoSSIf6Qx1dhAmCsOQ07_htFL9CBkbqnkaVft13Jx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21" y="4051218"/>
            <a:ext cx="3691278" cy="27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cYKRB6T7_qwRd0erakgAcp6dZa-ql3tZLTTqh75RmVqR4a90e6mG3unaTG1N8o_DFCa34TTLPdORh-bZ_cJgba0AuAikk1aZvYSQvt6T0ldZYBYAwJ7iK-qJM8ZQXG69ciXA_F14lXH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37" y="4051218"/>
            <a:ext cx="2616156" cy="27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D9CAD4F-01DD-7F4E-B93C-6D5F32CFB6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380" y="1053396"/>
            <a:ext cx="3652716" cy="27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24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Thermal compensation system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Actuators: not only ring-heaters</a:t>
            </a:r>
          </a:p>
          <a:p>
            <a:pPr lvl="1"/>
            <a:r>
              <a:rPr lang="en-US" dirty="0" smtClean="0"/>
              <a:t>CO2 heaters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Not only actuators: Sensing</a:t>
            </a:r>
          </a:p>
          <a:p>
            <a:pPr lvl="1"/>
            <a:r>
              <a:rPr lang="en-US" dirty="0" smtClean="0"/>
              <a:t>Hartman wave-front sensing (HWS)</a:t>
            </a:r>
          </a:p>
          <a:p>
            <a:pPr lvl="1"/>
            <a:r>
              <a:rPr lang="en-US" dirty="0" smtClean="0"/>
              <a:t>Phase cameras</a:t>
            </a:r>
          </a:p>
          <a:p>
            <a:pPr lvl="1"/>
            <a:endParaRPr lang="en-US" dirty="0"/>
          </a:p>
          <a:p>
            <a:r>
              <a:rPr lang="en-US" dirty="0" smtClean="0"/>
              <a:t>Several upgrades foreseen for O5</a:t>
            </a:r>
          </a:p>
          <a:p>
            <a:pPr lvl="1"/>
            <a:r>
              <a:rPr lang="en-US" dirty="0" smtClean="0"/>
              <a:t>New cameras for HWS</a:t>
            </a:r>
          </a:p>
          <a:p>
            <a:pPr lvl="1"/>
            <a:r>
              <a:rPr lang="en-US" dirty="0" smtClean="0"/>
              <a:t>Upgraded HWS telescopes for end mirrors</a:t>
            </a:r>
          </a:p>
          <a:p>
            <a:pPr lvl="1"/>
            <a:r>
              <a:rPr lang="en-US" dirty="0" smtClean="0"/>
              <a:t>Mode-cleaners for CO2 beams</a:t>
            </a:r>
          </a:p>
          <a:p>
            <a:pPr lvl="1"/>
            <a:r>
              <a:rPr lang="en-US" dirty="0"/>
              <a:t>DC CO2 laser beam </a:t>
            </a:r>
            <a:r>
              <a:rPr lang="en-US" dirty="0" smtClean="0"/>
              <a:t>shapers via deformable mirror</a:t>
            </a:r>
          </a:p>
          <a:p>
            <a:pPr lvl="1"/>
            <a:r>
              <a:rPr lang="en-US" dirty="0" smtClean="0"/>
              <a:t>More remote controls</a:t>
            </a:r>
          </a:p>
          <a:p>
            <a:pPr lvl="1"/>
            <a:r>
              <a:rPr lang="en-US" dirty="0" smtClean="0"/>
              <a:t>More phase cameras</a:t>
            </a:r>
          </a:p>
        </p:txBody>
      </p:sp>
      <p:pic>
        <p:nvPicPr>
          <p:cNvPr id="3074" name="Picture 2" descr="https://lh5.googleusercontent.com/lZlUkVyMg2Qxs7YlP1vY_OpTjYss1us6XIH_gbs4Xw5TpSeH6qZYa5ged5g9CSEFIf8Bu8dGxUNfbQNa2-ZObkjrF-mRw1OSu5zzB7LP7fC9TrTZQS5COFnARoJJYAhKtlmCZRW2wN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2" y="1080104"/>
            <a:ext cx="5652654" cy="51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25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103" y="226253"/>
            <a:ext cx="9495503" cy="609600"/>
          </a:xfrm>
        </p:spPr>
        <p:txBody>
          <a:bodyPr/>
          <a:lstStyle/>
          <a:p>
            <a:r>
              <a:rPr lang="en-US" sz="4400" dirty="0" smtClean="0"/>
              <a:t>Cavities geometry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" y="1053396"/>
            <a:ext cx="6927574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Round trip losses</a:t>
            </a:r>
          </a:p>
          <a:p>
            <a:pPr lvl="1"/>
            <a:r>
              <a:rPr lang="en-US" dirty="0" smtClean="0"/>
              <a:t>Polishing specifications</a:t>
            </a:r>
          </a:p>
          <a:p>
            <a:pPr lvl="2"/>
            <a:r>
              <a:rPr lang="en-US" dirty="0" smtClean="0"/>
              <a:t>AdV-like specifications are OK</a:t>
            </a:r>
          </a:p>
          <a:p>
            <a:pPr lvl="2"/>
            <a:r>
              <a:rPr lang="en-US" dirty="0" smtClean="0"/>
              <a:t>To be realized on 235 mm aperture (it was 150 mm for AdV)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C4D67292-97F5-F044-B311-56DB8074B700}"/>
              </a:ext>
            </a:extLst>
          </p:cNvPr>
          <p:cNvGrpSpPr/>
          <p:nvPr/>
        </p:nvGrpSpPr>
        <p:grpSpPr>
          <a:xfrm>
            <a:off x="565082" y="2522666"/>
            <a:ext cx="5848241" cy="4045661"/>
            <a:chOff x="1330071" y="2744637"/>
            <a:chExt cx="4957857" cy="3385444"/>
          </a:xfrm>
        </p:grpSpPr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30216525-A497-EA4E-BCDE-009DFF14A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0071" y="2744637"/>
              <a:ext cx="4957857" cy="3385444"/>
            </a:xfrm>
            <a:prstGeom prst="rect">
              <a:avLst/>
            </a:prstGeom>
          </p:spPr>
        </p:pic>
        <p:cxnSp>
          <p:nvCxnSpPr>
            <p:cNvPr id="17" name="Straight Connector 8">
              <a:extLst>
                <a:ext uri="{FF2B5EF4-FFF2-40B4-BE49-F238E27FC236}">
                  <a16:creationId xmlns:a16="http://schemas.microsoft.com/office/drawing/2014/main" id="{3CA9C9A8-B508-9A46-8E64-C4417217E61A}"/>
                </a:ext>
              </a:extLst>
            </p:cNvPr>
            <p:cNvCxnSpPr/>
            <p:nvPr/>
          </p:nvCxnSpPr>
          <p:spPr>
            <a:xfrm>
              <a:off x="3208299" y="3003826"/>
              <a:ext cx="0" cy="2743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75CC7142-5D83-9E4F-A60E-D52C47FA458D}"/>
              </a:ext>
            </a:extLst>
          </p:cNvPr>
          <p:cNvGrpSpPr/>
          <p:nvPr/>
        </p:nvGrpSpPr>
        <p:grpSpPr>
          <a:xfrm>
            <a:off x="5881664" y="2510508"/>
            <a:ext cx="5586192" cy="4059036"/>
            <a:chOff x="7228084" y="381963"/>
            <a:chExt cx="4735701" cy="3396636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0B32FD43-C2C9-5B40-ACD1-E48400DA0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1"/>
            <a:stretch/>
          </p:blipFill>
          <p:spPr>
            <a:xfrm>
              <a:off x="7228084" y="381963"/>
              <a:ext cx="4735701" cy="3396636"/>
            </a:xfrm>
            <a:prstGeom prst="rect">
              <a:avLst/>
            </a:prstGeom>
          </p:spPr>
        </p:pic>
        <p:cxnSp>
          <p:nvCxnSpPr>
            <p:cNvPr id="15" name="Straight Connector 11">
              <a:extLst>
                <a:ext uri="{FF2B5EF4-FFF2-40B4-BE49-F238E27FC236}">
                  <a16:creationId xmlns:a16="http://schemas.microsoft.com/office/drawing/2014/main" id="{92382290-95B2-BA48-BE84-C01CF6A4C16F}"/>
                </a:ext>
              </a:extLst>
            </p:cNvPr>
            <p:cNvCxnSpPr/>
            <p:nvPr/>
          </p:nvCxnSpPr>
          <p:spPr>
            <a:xfrm>
              <a:off x="9176333" y="641152"/>
              <a:ext cx="0" cy="2743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6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26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Mirrors: </a:t>
            </a:r>
            <a:r>
              <a:rPr lang="en-US" sz="4400" dirty="0"/>
              <a:t>S</a:t>
            </a:r>
            <a:r>
              <a:rPr lang="en-US" sz="4400" dirty="0" smtClean="0"/>
              <a:t>ubstrates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Status </a:t>
            </a:r>
          </a:p>
          <a:p>
            <a:pPr lvl="1"/>
            <a:r>
              <a:rPr lang="en-US" dirty="0" smtClean="0"/>
              <a:t>Substrates acquired and received at LMA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all for tender for the mirrors polishing done</a:t>
            </a:r>
          </a:p>
          <a:p>
            <a:pPr lvl="2"/>
            <a:r>
              <a:rPr lang="en-US" dirty="0" smtClean="0"/>
              <a:t>Polishing </a:t>
            </a:r>
            <a:r>
              <a:rPr lang="en-US" dirty="0" smtClean="0"/>
              <a:t>started in December 2021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One incident two weeks ago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4"/>
          <a:stretch/>
        </p:blipFill>
        <p:spPr>
          <a:xfrm>
            <a:off x="6946719" y="3003299"/>
            <a:ext cx="5143687" cy="29784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2" y="3003299"/>
            <a:ext cx="6459400" cy="29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27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Mirrors: </a:t>
            </a:r>
            <a:r>
              <a:rPr lang="en-US" sz="4400" dirty="0"/>
              <a:t>T</a:t>
            </a:r>
            <a:r>
              <a:rPr lang="en-US" sz="4400" dirty="0" smtClean="0"/>
              <a:t>ools and Metrology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Several upgrades at LMA needed to prepare the realization of the large mirrors and the development of new coatings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coating realization</a:t>
            </a:r>
          </a:p>
          <a:p>
            <a:pPr lvl="1"/>
            <a:r>
              <a:rPr lang="en-US" dirty="0" smtClean="0"/>
              <a:t>Large mirror mounts and handling tools</a:t>
            </a:r>
          </a:p>
          <a:p>
            <a:pPr lvl="1"/>
            <a:r>
              <a:rPr lang="en-US" dirty="0" smtClean="0"/>
              <a:t>Upgrade of cleaning machine</a:t>
            </a:r>
          </a:p>
          <a:p>
            <a:pPr lvl="1"/>
            <a:r>
              <a:rPr lang="en-US" dirty="0" smtClean="0"/>
              <a:t>Large silica crystallizers for annealing</a:t>
            </a:r>
          </a:p>
          <a:p>
            <a:pPr lvl="1"/>
            <a:r>
              <a:rPr lang="en-US" dirty="0" smtClean="0"/>
              <a:t>Large coater upgrade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the metrology</a:t>
            </a:r>
          </a:p>
          <a:p>
            <a:pPr lvl="1"/>
            <a:r>
              <a:rPr lang="en-US" dirty="0" smtClean="0"/>
              <a:t>Upgrade of scattering bench</a:t>
            </a:r>
          </a:p>
          <a:p>
            <a:pPr lvl="1"/>
            <a:r>
              <a:rPr lang="en-US" dirty="0" smtClean="0"/>
              <a:t>Upgrade of absorption bench</a:t>
            </a:r>
          </a:p>
          <a:p>
            <a:pPr lvl="1"/>
            <a:r>
              <a:rPr lang="en-US" dirty="0" smtClean="0"/>
              <a:t>New reference sphere for flatness/</a:t>
            </a:r>
            <a:r>
              <a:rPr lang="en-US" dirty="0" err="1" smtClean="0"/>
              <a:t>RoC</a:t>
            </a:r>
            <a:r>
              <a:rPr lang="en-US" dirty="0" smtClean="0"/>
              <a:t> measurement</a:t>
            </a:r>
          </a:p>
          <a:p>
            <a:pPr lvl="1"/>
            <a:r>
              <a:rPr lang="en-US" dirty="0" smtClean="0"/>
              <a:t>Upgrade of </a:t>
            </a:r>
            <a:r>
              <a:rPr lang="en-US" dirty="0" err="1" smtClean="0"/>
              <a:t>profilometer</a:t>
            </a:r>
            <a:r>
              <a:rPr lang="en-US" dirty="0" smtClean="0"/>
              <a:t> (done during Phase I)</a:t>
            </a:r>
          </a:p>
          <a:p>
            <a:pPr lvl="1"/>
            <a:r>
              <a:rPr lang="en-US" dirty="0" smtClean="0"/>
              <a:t>Clean room enlargement (done during Phase I)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313546" y="4726113"/>
            <a:ext cx="2493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investment</a:t>
            </a:r>
          </a:p>
          <a:p>
            <a:r>
              <a:rPr lang="en-US" dirty="0" smtClean="0"/>
              <a:t>1.8 M€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28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Mirrors: Coatings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Several coating formula studied in the R&amp;D phase</a:t>
            </a:r>
          </a:p>
          <a:p>
            <a:pPr lvl="1"/>
            <a:r>
              <a:rPr lang="en-US" dirty="0" smtClean="0"/>
              <a:t>Virgo Coating R&amp;D (G. </a:t>
            </a:r>
            <a:r>
              <a:rPr lang="en-US" dirty="0" err="1" smtClean="0"/>
              <a:t>Cagnoli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LIGO and Virgo agreed to pursue together the development of TiO</a:t>
            </a:r>
            <a:r>
              <a:rPr lang="en-US" baseline="-25000" dirty="0" smtClean="0"/>
              <a:t>2</a:t>
            </a:r>
            <a:r>
              <a:rPr lang="en-US" dirty="0" smtClean="0"/>
              <a:t>:GeO</a:t>
            </a:r>
            <a:r>
              <a:rPr lang="en-US" baseline="-25000" dirty="0" smtClean="0"/>
              <a:t>2</a:t>
            </a:r>
            <a:r>
              <a:rPr lang="en-US" dirty="0" smtClean="0"/>
              <a:t>/SiO</a:t>
            </a:r>
            <a:r>
              <a:rPr lang="en-US" baseline="-25000" dirty="0" smtClean="0"/>
              <a:t>2</a:t>
            </a:r>
            <a:r>
              <a:rPr lang="en-US" dirty="0" smtClean="0"/>
              <a:t> coatings in the Grand Coater at LMA</a:t>
            </a:r>
          </a:p>
          <a:p>
            <a:pPr lvl="1"/>
            <a:r>
              <a:rPr lang="en-US" dirty="0" smtClean="0"/>
              <a:t>Joint LIGO-Virgo working group settled up</a:t>
            </a:r>
          </a:p>
          <a:p>
            <a:pPr lvl="2"/>
            <a:r>
              <a:rPr lang="en-US" dirty="0" smtClean="0"/>
              <a:t>Chair: G. </a:t>
            </a:r>
            <a:r>
              <a:rPr lang="en-US" dirty="0" err="1" smtClean="0"/>
              <a:t>Vajente</a:t>
            </a:r>
            <a:r>
              <a:rPr lang="en-US" dirty="0" smtClean="0"/>
              <a:t> (Caltech) and C. Michel (CNRS/LMA)</a:t>
            </a:r>
          </a:p>
          <a:p>
            <a:pPr lvl="1"/>
            <a:r>
              <a:rPr lang="en-US" dirty="0" smtClean="0"/>
              <a:t>First tests in the grand coater being done</a:t>
            </a:r>
          </a:p>
          <a:p>
            <a:pPr lvl="1"/>
            <a:r>
              <a:rPr lang="en-US" dirty="0" smtClean="0"/>
              <a:t>Critical path for AdV+</a:t>
            </a:r>
          </a:p>
          <a:p>
            <a:r>
              <a:rPr lang="en-US" dirty="0" smtClean="0"/>
              <a:t>Final decision on the coating for O5 to be made by the end of the year</a:t>
            </a:r>
          </a:p>
          <a:p>
            <a:r>
              <a:rPr lang="en-US" dirty="0" smtClean="0"/>
              <a:t>Backup plan</a:t>
            </a:r>
          </a:p>
          <a:p>
            <a:pPr lvl="1"/>
            <a:r>
              <a:rPr lang="en-US" dirty="0" smtClean="0"/>
              <a:t>Use Ti:Ta</a:t>
            </a:r>
            <a:r>
              <a:rPr lang="en-US" baseline="-25000" dirty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/SiO</a:t>
            </a:r>
            <a:r>
              <a:rPr lang="en-US" baseline="-25000" dirty="0" smtClean="0"/>
              <a:t>2</a:t>
            </a:r>
            <a:r>
              <a:rPr lang="en-US" dirty="0" smtClean="0"/>
              <a:t> coatings</a:t>
            </a:r>
          </a:p>
        </p:txBody>
      </p:sp>
    </p:spTree>
    <p:extLst>
      <p:ext uri="{BB962C8B-B14F-4D97-AF65-F5344CB8AC3E}">
        <p14:creationId xmlns:p14="http://schemas.microsoft.com/office/powerpoint/2010/main" val="5227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29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Mirrors: </a:t>
            </a:r>
            <a:r>
              <a:rPr lang="en-US" sz="4400" dirty="0"/>
              <a:t>S</a:t>
            </a:r>
            <a:r>
              <a:rPr lang="en-US" sz="4400" dirty="0" smtClean="0"/>
              <a:t>chedule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Project critical path since the beginning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8" y="2770043"/>
            <a:ext cx="11106150" cy="264795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29711"/>
              </p:ext>
            </p:extLst>
          </p:nvPr>
        </p:nvGraphicFramePr>
        <p:xfrm>
          <a:off x="404261" y="2392337"/>
          <a:ext cx="105396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916">
                  <a:extLst>
                    <a:ext uri="{9D8B030D-6E8A-4147-A177-3AD203B41FA5}">
                      <a16:colId xmlns:a16="http://schemas.microsoft.com/office/drawing/2014/main" val="1683860925"/>
                    </a:ext>
                  </a:extLst>
                </a:gridCol>
                <a:gridCol w="2634916">
                  <a:extLst>
                    <a:ext uri="{9D8B030D-6E8A-4147-A177-3AD203B41FA5}">
                      <a16:colId xmlns:a16="http://schemas.microsoft.com/office/drawing/2014/main" val="3925971238"/>
                    </a:ext>
                  </a:extLst>
                </a:gridCol>
                <a:gridCol w="2634916">
                  <a:extLst>
                    <a:ext uri="{9D8B030D-6E8A-4147-A177-3AD203B41FA5}">
                      <a16:colId xmlns:a16="http://schemas.microsoft.com/office/drawing/2014/main" val="4206906200"/>
                    </a:ext>
                  </a:extLst>
                </a:gridCol>
                <a:gridCol w="2634916">
                  <a:extLst>
                    <a:ext uri="{9D8B030D-6E8A-4147-A177-3AD203B41FA5}">
                      <a16:colId xmlns:a16="http://schemas.microsoft.com/office/drawing/2014/main" val="2632872835"/>
                    </a:ext>
                  </a:extLst>
                </a:gridCol>
              </a:tblGrid>
              <a:tr h="3335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204769"/>
                  </a:ext>
                </a:extLst>
              </a:tr>
            </a:tbl>
          </a:graphicData>
        </a:graphic>
      </p:graphicFrame>
      <p:sp>
        <p:nvSpPr>
          <p:cNvPr id="7" name="Ellipse 6"/>
          <p:cNvSpPr/>
          <p:nvPr/>
        </p:nvSpPr>
        <p:spPr bwMode="auto">
          <a:xfrm>
            <a:off x="5725279" y="2911530"/>
            <a:ext cx="4064001" cy="80994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328118" y="4664366"/>
            <a:ext cx="923637" cy="5588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1324064" y="3297058"/>
            <a:ext cx="4401215" cy="174599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7601440" y="1081992"/>
            <a:ext cx="591215" cy="481481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7601439" y="1689009"/>
            <a:ext cx="591215" cy="4814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01585" y="1128847"/>
            <a:ext cx="222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dirty="0" smtClean="0"/>
              <a:t>Tools &amp; </a:t>
            </a:r>
            <a:r>
              <a:rPr lang="fr-FR" sz="2000" dirty="0" err="1" smtClean="0"/>
              <a:t>Metrology</a:t>
            </a:r>
            <a:endParaRPr lang="fr-FR" sz="2000" dirty="0" smtClean="0"/>
          </a:p>
          <a:p>
            <a:pPr algn="l"/>
            <a:endParaRPr lang="fr-FR" sz="2000" dirty="0" smtClean="0"/>
          </a:p>
          <a:p>
            <a:pPr algn="l"/>
            <a:r>
              <a:rPr lang="fr-FR" sz="2000" dirty="0" err="1" smtClean="0">
                <a:solidFill>
                  <a:srgbClr val="FF0000"/>
                </a:solidFill>
              </a:rPr>
              <a:t>Coatings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8345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Advanced Virgo+ design sensitivity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Phase I: reduce quantum noise, hit against thermal noise. BNS range: 100 </a:t>
            </a:r>
            <a:r>
              <a:rPr lang="en-US" dirty="0" err="1" smtClean="0"/>
              <a:t>Mpc’s</a:t>
            </a:r>
            <a:endParaRPr lang="en-US" dirty="0" smtClean="0"/>
          </a:p>
          <a:p>
            <a:r>
              <a:rPr lang="en-US" dirty="0" smtClean="0"/>
              <a:t>Phase II: lower the thermal noise wall. BNS range: 200 </a:t>
            </a:r>
            <a:r>
              <a:rPr lang="en-US" dirty="0" err="1" smtClean="0"/>
              <a:t>Mpc’s</a:t>
            </a:r>
            <a:r>
              <a:rPr lang="en-US" dirty="0" smtClean="0"/>
              <a:t> or more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47" y="1975999"/>
            <a:ext cx="8649904" cy="43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30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Large Payloads for Large Mirrors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Goal: suspend 100 kg mirrors</a:t>
            </a:r>
            <a:endParaRPr lang="en-US" dirty="0"/>
          </a:p>
          <a:p>
            <a:r>
              <a:rPr lang="en-US" dirty="0" smtClean="0"/>
              <a:t>Large Payload for </a:t>
            </a:r>
            <a:r>
              <a:rPr lang="en-US" dirty="0"/>
              <a:t>L</a:t>
            </a:r>
            <a:r>
              <a:rPr lang="en-US" dirty="0" smtClean="0"/>
              <a:t>arge End Mirrors</a:t>
            </a:r>
          </a:p>
          <a:p>
            <a:pPr lvl="1"/>
            <a:r>
              <a:rPr lang="en-US" dirty="0" smtClean="0"/>
              <a:t>Design done</a:t>
            </a:r>
          </a:p>
          <a:p>
            <a:pPr lvl="1"/>
            <a:r>
              <a:rPr lang="en-US" dirty="0" smtClean="0"/>
              <a:t>Prototype built</a:t>
            </a:r>
          </a:p>
          <a:p>
            <a:pPr lvl="1"/>
            <a:r>
              <a:rPr lang="en-US" dirty="0" smtClean="0"/>
              <a:t>Including fused silica </a:t>
            </a:r>
            <a:r>
              <a:rPr lang="en-US" dirty="0"/>
              <a:t>fibers </a:t>
            </a:r>
            <a:r>
              <a:rPr lang="en-US" dirty="0" smtClean="0"/>
              <a:t>∅ 640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suspending 100 kg dummy mirror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1" y="3527512"/>
            <a:ext cx="3835703" cy="309029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42709E3-732E-AA46-B6E0-169F7B04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78" y="1379122"/>
            <a:ext cx="2655930" cy="4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12983" t="24433" r="66912" b="19801"/>
          <a:stretch/>
        </p:blipFill>
        <p:spPr>
          <a:xfrm>
            <a:off x="8981406" y="1379122"/>
            <a:ext cx="3026295" cy="47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31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226253"/>
            <a:ext cx="9760228" cy="609600"/>
          </a:xfrm>
        </p:spPr>
        <p:txBody>
          <a:bodyPr/>
          <a:lstStyle/>
          <a:p>
            <a:r>
              <a:rPr lang="en-US" sz="4400" dirty="0" smtClean="0"/>
              <a:t>Instrumented Baffles for Large Mirrors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Goal: monitor scattered light in the arm cavities</a:t>
            </a:r>
          </a:p>
          <a:p>
            <a:r>
              <a:rPr lang="en-US" dirty="0" smtClean="0"/>
              <a:t>Large payloads will be equipped with instrumented baffles</a:t>
            </a:r>
          </a:p>
        </p:txBody>
      </p:sp>
      <p:pic>
        <p:nvPicPr>
          <p:cNvPr id="1026" name="Picture 2" descr="https://lh6.googleusercontent.com/sybddgRGtGsttkWSIUmOuSrsdeJSOZ-IiZVdfIPiOWgYy4VXw_1_RRvSMxSSETvjW64hV9N8n-GRxI3WYEnKtEnRaJl7XyLgPHlNFaTb8lhBEFVLnSdP6X24Wm27KDwfwhNS16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80" y="2197527"/>
            <a:ext cx="3243375" cy="37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YxY8mCzWqJhD1vCXi4tW2eXmRPb9A388ssSAnF2qWwzlg_qfl_s1BwQWNzq1fQw0duXnRT4VMluaTFu86Bf-l-yNZdf5KwNq-dD-PYnrJrjmGab9q0ShmC5fPW9WTQw7PloFoc6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3" y="2692682"/>
            <a:ext cx="37338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Gs5RdjX_763yKKPqz_MKKSAfzX_npbsgb9hIFPVg7Rs_sNZ_7SA90N6ZZtNtM4aofamhcux0QF-OrpJThhF4FqYSEDAWzPVHbn7eJojyYnNBK9smL_YOGa-Wdk94l9T6acMuq_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31" y="2197527"/>
            <a:ext cx="3781137" cy="37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32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Super Attenuators for Large Payloads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Super Attenuators for Large Payloads</a:t>
            </a:r>
          </a:p>
          <a:p>
            <a:pPr lvl="1"/>
            <a:r>
              <a:rPr lang="en-US" dirty="0" smtClean="0"/>
              <a:t>Need to revisit the design of several elastic elements</a:t>
            </a:r>
          </a:p>
          <a:p>
            <a:pPr lvl="1"/>
            <a:r>
              <a:rPr lang="en-US" dirty="0" smtClean="0"/>
              <a:t>Design done</a:t>
            </a:r>
          </a:p>
          <a:p>
            <a:pPr lvl="1"/>
            <a:r>
              <a:rPr lang="en-US" dirty="0" smtClean="0"/>
              <a:t>Prototypes under construction/validation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2930" t="28830" r="47754" b="14187"/>
          <a:stretch/>
        </p:blipFill>
        <p:spPr>
          <a:xfrm>
            <a:off x="6304254" y="1182701"/>
            <a:ext cx="5924689" cy="48301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2035" t="30796" r="54333" b="15777"/>
          <a:stretch/>
        </p:blipFill>
        <p:spPr>
          <a:xfrm>
            <a:off x="999039" y="2641005"/>
            <a:ext cx="4221353" cy="37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33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Vacuum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Several upgrades foreseen for the vacuum system</a:t>
            </a:r>
          </a:p>
          <a:p>
            <a:pPr lvl="1"/>
            <a:r>
              <a:rPr lang="en-US" dirty="0" smtClean="0"/>
              <a:t>Additional pumping stations along the tube</a:t>
            </a:r>
          </a:p>
          <a:p>
            <a:pPr lvl="1"/>
            <a:r>
              <a:rPr lang="en-US" dirty="0" smtClean="0"/>
              <a:t>Low noise ion pumps for most critical vacuum chambers</a:t>
            </a:r>
          </a:p>
          <a:p>
            <a:pPr lvl="1"/>
            <a:r>
              <a:rPr lang="en-US" dirty="0" smtClean="0"/>
              <a:t>Cryogenic pump in the central area to reduce noise</a:t>
            </a:r>
          </a:p>
          <a:p>
            <a:pPr lvl="1"/>
            <a:endParaRPr lang="en-US" dirty="0" smtClean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9" y="2550327"/>
            <a:ext cx="5199791" cy="3678359"/>
          </a:xfrm>
          <a:prstGeom prst="rect">
            <a:avLst/>
          </a:prstGeom>
        </p:spPr>
      </p:pic>
      <p:sp>
        <p:nvSpPr>
          <p:cNvPr id="17" name="Down Arrow 12"/>
          <p:cNvSpPr/>
          <p:nvPr/>
        </p:nvSpPr>
        <p:spPr>
          <a:xfrm>
            <a:off x="1581710" y="4680392"/>
            <a:ext cx="109331" cy="3379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Down Arrow 13"/>
          <p:cNvSpPr/>
          <p:nvPr/>
        </p:nvSpPr>
        <p:spPr>
          <a:xfrm>
            <a:off x="1896618" y="4675861"/>
            <a:ext cx="109331" cy="3379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Down Arrow 14"/>
          <p:cNvSpPr/>
          <p:nvPr/>
        </p:nvSpPr>
        <p:spPr>
          <a:xfrm>
            <a:off x="2222643" y="4675861"/>
            <a:ext cx="109331" cy="3379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Down Arrow 15"/>
          <p:cNvSpPr/>
          <p:nvPr/>
        </p:nvSpPr>
        <p:spPr>
          <a:xfrm>
            <a:off x="2505063" y="4671951"/>
            <a:ext cx="109331" cy="3379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133152" y="3110732"/>
            <a:ext cx="267676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Additional stations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ositions:</a:t>
            </a:r>
          </a:p>
          <a:p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2" name="Oval 23"/>
          <p:cNvSpPr/>
          <p:nvPr/>
        </p:nvSpPr>
        <p:spPr>
          <a:xfrm rot="5400000">
            <a:off x="1869056" y="4512756"/>
            <a:ext cx="510530" cy="156700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Down Arrow 26"/>
          <p:cNvSpPr/>
          <p:nvPr/>
        </p:nvSpPr>
        <p:spPr>
          <a:xfrm rot="16200000">
            <a:off x="3919436" y="3427285"/>
            <a:ext cx="118897" cy="3379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Down Arrow 27"/>
          <p:cNvSpPr/>
          <p:nvPr/>
        </p:nvSpPr>
        <p:spPr>
          <a:xfrm rot="16200000">
            <a:off x="3910908" y="3589888"/>
            <a:ext cx="118897" cy="3379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Down Arrow 28"/>
          <p:cNvSpPr/>
          <p:nvPr/>
        </p:nvSpPr>
        <p:spPr>
          <a:xfrm rot="16200000">
            <a:off x="3912679" y="3738075"/>
            <a:ext cx="118897" cy="3379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Down Arrow 29"/>
          <p:cNvSpPr/>
          <p:nvPr/>
        </p:nvSpPr>
        <p:spPr>
          <a:xfrm rot="16200000">
            <a:off x="3908041" y="3905003"/>
            <a:ext cx="118897" cy="3379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Connector 31"/>
          <p:cNvCxnSpPr/>
          <p:nvPr/>
        </p:nvCxnSpPr>
        <p:spPr>
          <a:xfrm>
            <a:off x="4198232" y="4073969"/>
            <a:ext cx="813847" cy="1270570"/>
          </a:xfrm>
          <a:prstGeom prst="line">
            <a:avLst/>
          </a:prstGeom>
          <a:ln>
            <a:solidFill>
              <a:srgbClr val="FF0000"/>
            </a:solidFill>
            <a:headEnd type="oval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6" y="2925879"/>
            <a:ext cx="4626118" cy="3214669"/>
          </a:xfrm>
          <a:prstGeom prst="rect">
            <a:avLst/>
          </a:prstGeom>
        </p:spPr>
      </p:pic>
      <p:sp>
        <p:nvSpPr>
          <p:cNvPr id="30" name="Oval 8"/>
          <p:cNvSpPr/>
          <p:nvPr/>
        </p:nvSpPr>
        <p:spPr>
          <a:xfrm>
            <a:off x="8023388" y="4724025"/>
            <a:ext cx="240632" cy="221381"/>
          </a:xfrm>
          <a:prstGeom prst="ellipse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1" name="Oval 9"/>
          <p:cNvSpPr/>
          <p:nvPr/>
        </p:nvSpPr>
        <p:spPr>
          <a:xfrm>
            <a:off x="8178996" y="4246408"/>
            <a:ext cx="240632" cy="221381"/>
          </a:xfrm>
          <a:prstGeom prst="ellipse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Oval 10"/>
          <p:cNvSpPr/>
          <p:nvPr/>
        </p:nvSpPr>
        <p:spPr>
          <a:xfrm>
            <a:off x="9366113" y="4283504"/>
            <a:ext cx="240632" cy="221381"/>
          </a:xfrm>
          <a:prstGeom prst="ellipse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3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8974897" y="5291915"/>
            <a:ext cx="240632" cy="221381"/>
          </a:xfrm>
          <a:prstGeom prst="ellipse">
            <a:avLst/>
          </a:prstGeom>
          <a:solidFill>
            <a:srgbClr val="FFFF00"/>
          </a:solidFill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6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34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Pre-stabilized Laser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PSL upgrade</a:t>
            </a:r>
          </a:p>
          <a:p>
            <a:pPr lvl="1"/>
            <a:r>
              <a:rPr lang="en-US" dirty="0" smtClean="0"/>
              <a:t>Upgrade present Fiber </a:t>
            </a:r>
            <a:r>
              <a:rPr lang="en-US" dirty="0"/>
              <a:t>L</a:t>
            </a:r>
            <a:r>
              <a:rPr lang="en-US" dirty="0" smtClean="0"/>
              <a:t>aser to higher power</a:t>
            </a:r>
          </a:p>
          <a:p>
            <a:pPr lvl="1"/>
            <a:r>
              <a:rPr lang="en-US" dirty="0" smtClean="0"/>
              <a:t>Replace present Slave laser + Fiber Amplifier (NEOVAN) with new Fiber Laser</a:t>
            </a:r>
          </a:p>
          <a:p>
            <a:pPr lvl="1"/>
            <a:r>
              <a:rPr lang="en-US" dirty="0" smtClean="0"/>
              <a:t>Goal: two high power fiber lasers on the same table (redundancy)</a:t>
            </a:r>
          </a:p>
        </p:txBody>
      </p:sp>
      <p:pic>
        <p:nvPicPr>
          <p:cNvPr id="5122" name="Picture 2" descr="https://lh5.googleusercontent.com/3YZ2Q1CmwW-_-Zvg_H-HhmId2U73CY5Uf8jlt-Oc7EEk22X00ArR-UlVf5uqIVNuM7uYBvKxRMP7EmHu5X3BdDZG2ZUEhBO4KDFp4CPZ8cC2Jqh8f49GT3wPi8Ec4GBZ6L1DY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24" y="2994312"/>
            <a:ext cx="5317173" cy="29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2L4cCIK7wQsnfH_Gc6ToWdcG7K3RWhG9j7maADB9jA-HhTR3mXRMxOmn4GuMB3OZ9UfWDRs6iXL9b_686P7F6lQwIvezul_TXrRTpBpgjaLa13wXUeUN0RLL5e0q1rHknscEVs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0" y="2994312"/>
            <a:ext cx="5510460" cy="27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35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List of deliverables &amp; Design report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6683146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Complete list of deliverables available and maintained.</a:t>
            </a:r>
          </a:p>
          <a:p>
            <a:endParaRPr lang="en-US" dirty="0"/>
          </a:p>
          <a:p>
            <a:r>
              <a:rPr lang="en-US" dirty="0" smtClean="0"/>
              <a:t>Preliminary design of each deliverable done</a:t>
            </a:r>
          </a:p>
          <a:p>
            <a:pPr lvl="1"/>
            <a:r>
              <a:rPr lang="en-US" dirty="0" smtClean="0"/>
              <a:t>Draft of design report released</a:t>
            </a:r>
          </a:p>
          <a:p>
            <a:pPr lvl="1"/>
            <a:endParaRPr lang="en-US" dirty="0"/>
          </a:p>
          <a:p>
            <a:r>
              <a:rPr lang="en-US" dirty="0" smtClean="0"/>
              <a:t>Most of subsystems reviewed</a:t>
            </a:r>
          </a:p>
          <a:p>
            <a:pPr lvl="1"/>
            <a:r>
              <a:rPr lang="en-US" dirty="0" smtClean="0"/>
              <a:t>OSD/MIR reviewed in 2020</a:t>
            </a:r>
          </a:p>
          <a:p>
            <a:pPr lvl="1"/>
            <a:r>
              <a:rPr lang="en-US" dirty="0" smtClean="0"/>
              <a:t>Other subsystem reviews done in </a:t>
            </a:r>
            <a:r>
              <a:rPr lang="en-US" dirty="0" smtClean="0"/>
              <a:t>2021-22</a:t>
            </a:r>
          </a:p>
          <a:p>
            <a:pPr lvl="1"/>
            <a:r>
              <a:rPr lang="en-US" dirty="0" smtClean="0"/>
              <a:t>Few deliverables left</a:t>
            </a:r>
            <a:endParaRPr lang="en-US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5193" t="13392" r="33018" b="6327"/>
          <a:stretch/>
        </p:blipFill>
        <p:spPr>
          <a:xfrm>
            <a:off x="6683146" y="1053396"/>
            <a:ext cx="2534271" cy="3600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35141" t="13485" r="33070" b="6421"/>
          <a:stretch/>
        </p:blipFill>
        <p:spPr>
          <a:xfrm>
            <a:off x="9481290" y="2641774"/>
            <a:ext cx="2540189" cy="36000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105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36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145" y="226253"/>
            <a:ext cx="10427855" cy="609600"/>
          </a:xfrm>
        </p:spPr>
        <p:txBody>
          <a:bodyPr/>
          <a:lstStyle/>
          <a:p>
            <a:r>
              <a:rPr lang="en-US" sz="4400" dirty="0" smtClean="0"/>
              <a:t>Installation &amp; Commissioning schedule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08" y="1226704"/>
            <a:ext cx="11793392" cy="5316386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8719128" y="4045527"/>
            <a:ext cx="134850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8809728" y="3583862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years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37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145" y="226253"/>
            <a:ext cx="10427855" cy="609600"/>
          </a:xfrm>
        </p:spPr>
        <p:txBody>
          <a:bodyPr/>
          <a:lstStyle/>
          <a:p>
            <a:r>
              <a:rPr lang="en-US" sz="4400" dirty="0" smtClean="0"/>
              <a:t>Installation &amp; Commissioning schedule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Two years stop between O4 and O5</a:t>
            </a:r>
          </a:p>
          <a:p>
            <a:r>
              <a:rPr lang="en-US" dirty="0" smtClean="0"/>
              <a:t>Given the experience with the commissioning of AdV and AdV+ Phase I and the changes involved with Phase II (new mirrors and beam geometry), it is difficult to imagine less then 18 months for the commissioning of AdV+ Phase II</a:t>
            </a:r>
          </a:p>
          <a:p>
            <a:pPr lvl="1"/>
            <a:r>
              <a:rPr lang="en-US" dirty="0" smtClean="0"/>
              <a:t>Bulk of installation to be done in 6 months</a:t>
            </a:r>
          </a:p>
          <a:p>
            <a:pPr lvl="2"/>
            <a:r>
              <a:rPr lang="en-US" dirty="0" smtClean="0"/>
              <a:t>Laser</a:t>
            </a:r>
          </a:p>
          <a:p>
            <a:pPr lvl="2"/>
            <a:r>
              <a:rPr lang="en-US" dirty="0" smtClean="0"/>
              <a:t>Injection</a:t>
            </a:r>
          </a:p>
          <a:p>
            <a:pPr lvl="2"/>
            <a:r>
              <a:rPr lang="en-US" dirty="0" smtClean="0"/>
              <a:t>Two end super-attenuators</a:t>
            </a:r>
          </a:p>
          <a:p>
            <a:pPr lvl="2"/>
            <a:r>
              <a:rPr lang="en-US" dirty="0" smtClean="0"/>
              <a:t>Six payloads</a:t>
            </a:r>
          </a:p>
          <a:p>
            <a:pPr lvl="2"/>
            <a:r>
              <a:rPr lang="en-US" dirty="0" smtClean="0"/>
              <a:t>Detection super-attenuator</a:t>
            </a:r>
          </a:p>
          <a:p>
            <a:pPr lvl="2"/>
            <a:r>
              <a:rPr lang="en-US" dirty="0" smtClean="0"/>
              <a:t>Five telescopes to be changed or retuned</a:t>
            </a:r>
          </a:p>
          <a:p>
            <a:pPr lvl="1"/>
            <a:r>
              <a:rPr lang="en-US" dirty="0" smtClean="0"/>
              <a:t>Difficult to do with the present forces</a:t>
            </a:r>
          </a:p>
          <a:p>
            <a:pPr lvl="2"/>
            <a:r>
              <a:rPr lang="en-US" dirty="0" smtClean="0"/>
              <a:t>Need to involve all the collaboration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1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38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2472" y="217016"/>
            <a:ext cx="10427855" cy="609600"/>
          </a:xfrm>
        </p:spPr>
        <p:txBody>
          <a:bodyPr/>
          <a:lstStyle/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AdV+ Phase I</a:t>
            </a:r>
          </a:p>
          <a:p>
            <a:pPr lvl="1"/>
            <a:r>
              <a:rPr lang="en-US" dirty="0" smtClean="0"/>
              <a:t>Difficulties with the commissioning</a:t>
            </a:r>
          </a:p>
          <a:p>
            <a:pPr lvl="1"/>
            <a:r>
              <a:rPr lang="en-US" dirty="0" smtClean="0"/>
              <a:t>Some gain in understanding the origin of the difficulties</a:t>
            </a:r>
          </a:p>
          <a:p>
            <a:pPr lvl="1"/>
            <a:r>
              <a:rPr lang="en-US" dirty="0" smtClean="0"/>
              <a:t>Need to improve on a) work </a:t>
            </a:r>
            <a:r>
              <a:rPr lang="en-US" dirty="0" smtClean="0"/>
              <a:t>preparation and b</a:t>
            </a:r>
            <a:r>
              <a:rPr lang="en-US" dirty="0" smtClean="0"/>
              <a:t>) </a:t>
            </a:r>
            <a:r>
              <a:rPr lang="en-US" dirty="0" smtClean="0"/>
              <a:t>modeling/simulation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AdV+ Phase II</a:t>
            </a:r>
          </a:p>
          <a:p>
            <a:pPr lvl="1"/>
            <a:r>
              <a:rPr lang="en-US" dirty="0" smtClean="0"/>
              <a:t>Mirrors </a:t>
            </a:r>
          </a:p>
          <a:p>
            <a:pPr lvl="2"/>
            <a:r>
              <a:rPr lang="en-US" dirty="0" smtClean="0"/>
              <a:t>Construction in progress</a:t>
            </a:r>
          </a:p>
          <a:p>
            <a:pPr lvl="2"/>
            <a:r>
              <a:rPr lang="en-US" dirty="0" smtClean="0"/>
              <a:t>Coating pre-selection done, development in progress</a:t>
            </a:r>
          </a:p>
          <a:p>
            <a:pPr lvl="2"/>
            <a:r>
              <a:rPr lang="en-US" dirty="0" smtClean="0"/>
              <a:t>Construction of Tools &amp; Metrology tools started</a:t>
            </a:r>
          </a:p>
          <a:p>
            <a:pPr lvl="1"/>
            <a:r>
              <a:rPr lang="en-US" dirty="0" smtClean="0"/>
              <a:t>First </a:t>
            </a:r>
            <a:r>
              <a:rPr lang="en-US" dirty="0" smtClean="0"/>
              <a:t>version of design report released (including costing, </a:t>
            </a:r>
            <a:r>
              <a:rPr lang="en-US" dirty="0" smtClean="0">
                <a:solidFill>
                  <a:srgbClr val="FF0000"/>
                </a:solidFill>
              </a:rPr>
              <a:t>manpower</a:t>
            </a:r>
            <a:r>
              <a:rPr lang="en-US" dirty="0" smtClean="0"/>
              <a:t>, milestones and risks)</a:t>
            </a:r>
            <a:endParaRPr lang="en-US" dirty="0" smtClean="0"/>
          </a:p>
          <a:p>
            <a:pPr lvl="2"/>
            <a:r>
              <a:rPr lang="en-US" dirty="0" smtClean="0"/>
              <a:t>WBS under construction</a:t>
            </a:r>
          </a:p>
          <a:p>
            <a:pPr lvl="2"/>
            <a:r>
              <a:rPr lang="en-US" dirty="0" smtClean="0"/>
              <a:t>Annexes for AdV+ Phase II </a:t>
            </a:r>
            <a:r>
              <a:rPr lang="en-US" dirty="0" err="1" smtClean="0"/>
              <a:t>MoU</a:t>
            </a:r>
            <a:r>
              <a:rPr lang="en-US" dirty="0" smtClean="0"/>
              <a:t> to be done</a:t>
            </a:r>
          </a:p>
          <a:p>
            <a:pPr lvl="1"/>
            <a:r>
              <a:rPr lang="en-US" dirty="0" smtClean="0"/>
              <a:t>Construction </a:t>
            </a:r>
            <a:r>
              <a:rPr lang="en-US" dirty="0" smtClean="0"/>
              <a:t>for the other components will start as soon as detailed WBS will be finalized</a:t>
            </a:r>
          </a:p>
        </p:txBody>
      </p:sp>
    </p:spTree>
    <p:extLst>
      <p:ext uri="{BB962C8B-B14F-4D97-AF65-F5344CB8AC3E}">
        <p14:creationId xmlns:p14="http://schemas.microsoft.com/office/powerpoint/2010/main" val="35159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2B7E-2B9D-4315-B57D-4A5F30D605A2}" type="slidenum">
              <a:rPr lang="en-US"/>
              <a:pPr/>
              <a:t>39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0523" y="3030614"/>
            <a:ext cx="7950199" cy="760413"/>
          </a:xfrm>
        </p:spPr>
        <p:txBody>
          <a:bodyPr/>
          <a:lstStyle/>
          <a:p>
            <a:r>
              <a:rPr lang="en-US" sz="4400" dirty="0" smtClean="0"/>
              <a:t>Spare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58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2B7E-2B9D-4315-B57D-4A5F30D605A2}" type="slidenum">
              <a:rPr lang="en-US"/>
              <a:pPr/>
              <a:t>4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0523" y="3030614"/>
            <a:ext cx="7950199" cy="760413"/>
          </a:xfrm>
        </p:spPr>
        <p:txBody>
          <a:bodyPr/>
          <a:lstStyle/>
          <a:p>
            <a:r>
              <a:rPr lang="en-US" sz="4400" dirty="0" smtClean="0"/>
              <a:t>AdV+ Phase 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35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40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One year of commissioning: 2021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endParaRPr lang="en-US" sz="1600" dirty="0" smtClean="0">
              <a:sym typeface="Symbol" panose="05050102010706020507" pitchFamily="18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5760" r="8693" b="-351"/>
          <a:stretch/>
        </p:blipFill>
        <p:spPr>
          <a:xfrm>
            <a:off x="575186" y="1053396"/>
            <a:ext cx="11041626" cy="5596251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676712"/>
              </p:ext>
            </p:extLst>
          </p:nvPr>
        </p:nvGraphicFramePr>
        <p:xfrm>
          <a:off x="955040" y="6449695"/>
          <a:ext cx="104098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491">
                  <a:extLst>
                    <a:ext uri="{9D8B030D-6E8A-4147-A177-3AD203B41FA5}">
                      <a16:colId xmlns:a16="http://schemas.microsoft.com/office/drawing/2014/main" val="2003780071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1596398689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3572893790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2137618450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3656387592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1225313257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95798695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3294136669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671669263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1087155707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2252435924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2935910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Jan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Feb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Apr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Jul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Aug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Nov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Dec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27225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55040" y="920353"/>
            <a:ext cx="19704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Injected power (W)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84787" y="2767912"/>
            <a:ext cx="22942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Side band power (</a:t>
            </a:r>
            <a:r>
              <a:rPr lang="en-US" sz="1600" dirty="0" err="1" smtClean="0">
                <a:solidFill>
                  <a:srgbClr val="FF0000"/>
                </a:solidFill>
              </a:rPr>
              <a:t>a.u</a:t>
            </a:r>
            <a:r>
              <a:rPr lang="en-US" sz="1600" dirty="0" smtClean="0">
                <a:solidFill>
                  <a:srgbClr val="FF0000"/>
                </a:solidFill>
              </a:rPr>
              <a:t>.)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55040" y="4625631"/>
            <a:ext cx="24336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Power in the arms (</a:t>
            </a:r>
            <a:r>
              <a:rPr lang="en-US" sz="1600" dirty="0" err="1" smtClean="0">
                <a:solidFill>
                  <a:srgbClr val="FF0000"/>
                </a:solidFill>
              </a:rPr>
              <a:t>a.u</a:t>
            </a:r>
            <a:r>
              <a:rPr lang="en-US" sz="1600" dirty="0" smtClean="0">
                <a:solidFill>
                  <a:srgbClr val="FF0000"/>
                </a:solidFill>
              </a:rPr>
              <a:t>.)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8" t="10386" r="10488" b="74853"/>
          <a:stretch/>
        </p:blipFill>
        <p:spPr>
          <a:xfrm>
            <a:off x="8734746" y="1560759"/>
            <a:ext cx="2630184" cy="8733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8737600" y="1361440"/>
            <a:ext cx="2611120" cy="213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3" name="Connecteur droit 12"/>
          <p:cNvCxnSpPr>
            <a:stCxn id="4" idx="1"/>
          </p:cNvCxnSpPr>
          <p:nvPr/>
        </p:nvCxnSpPr>
        <p:spPr bwMode="auto">
          <a:xfrm flipH="1">
            <a:off x="8734746" y="1468120"/>
            <a:ext cx="2854" cy="1879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6742112" y="4700125"/>
            <a:ext cx="8483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lock</a:t>
            </a:r>
          </a:p>
          <a:p>
            <a:r>
              <a:rPr lang="en-US" sz="1200" dirty="0" smtClean="0"/>
              <a:t>@ “25 W”</a:t>
            </a:r>
            <a:endParaRPr lang="en-US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519144" y="4542492"/>
            <a:ext cx="8483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lock</a:t>
            </a:r>
          </a:p>
          <a:p>
            <a:r>
              <a:rPr lang="en-US" sz="1200" dirty="0" smtClean="0"/>
              <a:t>@ “40 W”</a:t>
            </a:r>
            <a:endParaRPr lang="en-US" sz="1200" dirty="0"/>
          </a:p>
        </p:txBody>
      </p:sp>
      <p:cxnSp>
        <p:nvCxnSpPr>
          <p:cNvPr id="27" name="Connecteur droit avec flèche 26"/>
          <p:cNvCxnSpPr/>
          <p:nvPr/>
        </p:nvCxnSpPr>
        <p:spPr bwMode="auto">
          <a:xfrm>
            <a:off x="7166267" y="5218143"/>
            <a:ext cx="0" cy="1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7925984" y="5045422"/>
            <a:ext cx="0" cy="1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6789108" y="807591"/>
            <a:ext cx="10599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Nominal</a:t>
            </a:r>
            <a:br>
              <a:rPr lang="en-US" sz="1200" dirty="0" smtClean="0"/>
            </a:br>
            <a:r>
              <a:rPr lang="en-US" sz="1200" dirty="0" smtClean="0"/>
              <a:t>power (40W)</a:t>
            </a:r>
            <a:endParaRPr lang="en-US" sz="1200" dirty="0"/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7298509" y="1331561"/>
            <a:ext cx="0" cy="1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936730" y="1034538"/>
            <a:ext cx="1606310" cy="1891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794490" y="2767912"/>
            <a:ext cx="1814978" cy="33855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728062" y="4617675"/>
            <a:ext cx="1814978" cy="33855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1786" y="1330960"/>
            <a:ext cx="399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40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35719" y="1835585"/>
            <a:ext cx="3994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2</a:t>
            </a:r>
            <a:r>
              <a:rPr lang="fr-FR" sz="1600" dirty="0" smtClean="0">
                <a:solidFill>
                  <a:schemeClr val="tx2"/>
                </a:solidFill>
              </a:rPr>
              <a:t>0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33992" y="2289410"/>
            <a:ext cx="2920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0</a:t>
            </a:r>
            <a:endParaRPr lang="fr-FR" sz="1600" dirty="0">
              <a:solidFill>
                <a:schemeClr val="tx2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 bwMode="auto">
          <a:xfrm>
            <a:off x="926060" y="5276222"/>
            <a:ext cx="104621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2080792" y="5316862"/>
            <a:ext cx="239642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Power in the arm </a:t>
            </a:r>
            <a:r>
              <a:rPr lang="fr-FR" sz="1400" dirty="0" err="1" smtClean="0">
                <a:solidFill>
                  <a:srgbClr val="FF0000"/>
                </a:solidFill>
              </a:rPr>
              <a:t>during</a:t>
            </a:r>
            <a:r>
              <a:rPr lang="fr-FR" sz="1400" dirty="0" smtClean="0">
                <a:solidFill>
                  <a:srgbClr val="FF0000"/>
                </a:solidFill>
              </a:rPr>
              <a:t> O3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(</a:t>
            </a:r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25W input power)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028815" y="807591"/>
            <a:ext cx="12586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Power</a:t>
            </a:r>
          </a:p>
          <a:p>
            <a:r>
              <a:rPr lang="en-US" sz="1200" dirty="0" smtClean="0"/>
              <a:t>Decrease (33W)</a:t>
            </a:r>
            <a:endParaRPr lang="en-US" sz="1200" dirty="0"/>
          </a:p>
        </p:txBody>
      </p:sp>
      <p:cxnSp>
        <p:nvCxnSpPr>
          <p:cNvPr id="43" name="Connecteur droit avec flèche 42"/>
          <p:cNvCxnSpPr/>
          <p:nvPr/>
        </p:nvCxnSpPr>
        <p:spPr bwMode="auto">
          <a:xfrm>
            <a:off x="8741229" y="1219801"/>
            <a:ext cx="0" cy="1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4" name="ZoneTexte 43"/>
          <p:cNvSpPr txBox="1"/>
          <p:nvPr/>
        </p:nvSpPr>
        <p:spPr>
          <a:xfrm>
            <a:off x="10065024" y="4528039"/>
            <a:ext cx="8483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lock</a:t>
            </a:r>
          </a:p>
          <a:p>
            <a:r>
              <a:rPr lang="en-US" sz="1200" dirty="0" smtClean="0"/>
              <a:t>@ 33 W</a:t>
            </a:r>
            <a:endParaRPr lang="en-US" sz="1200" dirty="0"/>
          </a:p>
        </p:txBody>
      </p:sp>
      <p:cxnSp>
        <p:nvCxnSpPr>
          <p:cNvPr id="45" name="Connecteur droit avec flèche 44"/>
          <p:cNvCxnSpPr/>
          <p:nvPr/>
        </p:nvCxnSpPr>
        <p:spPr bwMode="auto">
          <a:xfrm>
            <a:off x="10506624" y="4953982"/>
            <a:ext cx="0" cy="1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063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42" grpId="0" animBg="1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41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Management work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This is the work of the whole collaboration and of the EGO consortium</a:t>
            </a:r>
          </a:p>
          <a:p>
            <a:pPr lvl="1"/>
            <a:r>
              <a:rPr lang="en-US" dirty="0" smtClean="0"/>
              <a:t>Special thanks to those devoting part of their time to management (not always recognized …)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85" y="1947661"/>
            <a:ext cx="9330968" cy="49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42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Telescopes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5587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Need to revisit all output telescopes</a:t>
            </a:r>
          </a:p>
          <a:p>
            <a:endParaRPr lang="en-US" dirty="0" smtClean="0"/>
          </a:p>
          <a:p>
            <a:r>
              <a:rPr lang="en-US" dirty="0" smtClean="0"/>
              <a:t>Large change in end mirror telescope</a:t>
            </a:r>
          </a:p>
          <a:p>
            <a:pPr lvl="1"/>
            <a:r>
              <a:rPr lang="en-US" dirty="0" smtClean="0"/>
              <a:t>Use the back AR surface of the end mirror as lens</a:t>
            </a:r>
          </a:p>
          <a:p>
            <a:pPr lvl="1"/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imited retuning for the other telescopes</a:t>
            </a:r>
          </a:p>
          <a:p>
            <a:pPr lvl="1"/>
            <a:r>
              <a:rPr lang="en-US" dirty="0" smtClean="0"/>
              <a:t>Input telescope</a:t>
            </a:r>
          </a:p>
          <a:p>
            <a:pPr lvl="1"/>
            <a:r>
              <a:rPr lang="en-US" dirty="0" smtClean="0"/>
              <a:t>Output telescope</a:t>
            </a:r>
          </a:p>
          <a:p>
            <a:pPr lvl="1"/>
            <a:r>
              <a:rPr lang="en-US" dirty="0" smtClean="0"/>
              <a:t>Pickoff telescope</a:t>
            </a:r>
          </a:p>
        </p:txBody>
      </p:sp>
      <p:pic>
        <p:nvPicPr>
          <p:cNvPr id="4098" name="Picture 2" descr="https://lh6.googleusercontent.com/xI3Y5HSU8cUgI9ryk4HK2IABWlkcwDAT50AFEsH50GY7AmGXNeX3U4CivkpFg47E8OlNiYDfxx8q3nYqmLpsf4nfpNEL6WM74_10GrREM9-TCE7TQ01gam3XfvG_7fQPqjGey9SysQ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44" y="2638887"/>
            <a:ext cx="6454955" cy="38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lh4.googleusercontent.com/RaB3qSbMSfYghshQUPjBub-7LxQoLxSIV_GXaG3zIGadFW9cU_n6Jvkm87Y2AcxkkN7F4CC9qEbPdQU5QH3pFzGbZONNydVlGyQxhJodfc9q2oG2PF_2soF9faRyeS6drEcNw9W4lvh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43"/>
          <a:stretch/>
        </p:blipFill>
        <p:spPr bwMode="auto">
          <a:xfrm>
            <a:off x="5737044" y="1040615"/>
            <a:ext cx="6276529" cy="13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0007600" y="1745674"/>
            <a:ext cx="1270000" cy="64383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43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Vacuum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Enlarge end links to mitigate scattered/diffracted light risk due to large beam</a:t>
            </a:r>
          </a:p>
          <a:p>
            <a:pPr lvl="1"/>
            <a:r>
              <a:rPr lang="en-US" dirty="0" smtClean="0"/>
              <a:t>Necessity under study</a:t>
            </a:r>
          </a:p>
        </p:txBody>
      </p:sp>
      <p:pic>
        <p:nvPicPr>
          <p:cNvPr id="7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634463" y="2020897"/>
            <a:ext cx="7587193" cy="4558349"/>
          </a:xfrm>
          <a:prstGeom prst="rect">
            <a:avLst/>
          </a:prstGeom>
        </p:spPr>
      </p:pic>
      <p:sp>
        <p:nvSpPr>
          <p:cNvPr id="8" name="Oval 20"/>
          <p:cNvSpPr/>
          <p:nvPr/>
        </p:nvSpPr>
        <p:spPr>
          <a:xfrm>
            <a:off x="8622994" y="5001676"/>
            <a:ext cx="227005" cy="419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sp>
        <p:nvSpPr>
          <p:cNvPr id="9" name="Oval 22"/>
          <p:cNvSpPr/>
          <p:nvPr/>
        </p:nvSpPr>
        <p:spPr>
          <a:xfrm>
            <a:off x="9215470" y="4792133"/>
            <a:ext cx="227005" cy="419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cxnSp>
        <p:nvCxnSpPr>
          <p:cNvPr id="10" name="Straight Arrow Connector 24"/>
          <p:cNvCxnSpPr/>
          <p:nvPr/>
        </p:nvCxnSpPr>
        <p:spPr>
          <a:xfrm flipH="1">
            <a:off x="3077873" y="3427232"/>
            <a:ext cx="492762" cy="198913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 txBox="1"/>
          <p:nvPr/>
        </p:nvSpPr>
        <p:spPr>
          <a:xfrm>
            <a:off x="2091391" y="2900298"/>
            <a:ext cx="3184634" cy="84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633" b="1" dirty="0" smtClean="0">
              <a:solidFill>
                <a:srgbClr val="FF0000"/>
              </a:solidFill>
            </a:endParaRPr>
          </a:p>
          <a:p>
            <a:r>
              <a:rPr lang="it-IT" sz="1633" b="1" i="1" dirty="0" smtClean="0">
                <a:solidFill>
                  <a:srgbClr val="FF0000"/>
                </a:solidFill>
              </a:rPr>
              <a:t>SLC baffles: 600 mm aperture</a:t>
            </a:r>
          </a:p>
          <a:p>
            <a:endParaRPr lang="it-IT" sz="1633" b="1" dirty="0">
              <a:solidFill>
                <a:srgbClr val="FF0000"/>
              </a:solidFill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5276025" y="5389275"/>
            <a:ext cx="2474460" cy="3436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33" b="1" dirty="0" smtClean="0">
                <a:solidFill>
                  <a:srgbClr val="FF0000"/>
                </a:solidFill>
              </a:rPr>
              <a:t>Bellows: 700 mm aperture</a:t>
            </a:r>
            <a:endParaRPr lang="it-IT" sz="1633" b="1" dirty="0">
              <a:solidFill>
                <a:srgbClr val="FF0000"/>
              </a:solidFill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5761764" y="3558411"/>
            <a:ext cx="2457789" cy="5949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33" b="1" dirty="0" smtClean="0">
                <a:solidFill>
                  <a:srgbClr val="FF0000"/>
                </a:solidFill>
              </a:rPr>
              <a:t>Valve: 650 mm aperture</a:t>
            </a:r>
          </a:p>
          <a:p>
            <a:r>
              <a:rPr lang="it-IT" sz="1633" b="1" dirty="0" smtClean="0">
                <a:solidFill>
                  <a:srgbClr val="FF0000"/>
                </a:solidFill>
              </a:rPr>
              <a:t>(same for thermal shields)</a:t>
            </a:r>
            <a:endParaRPr lang="it-IT" sz="1633" b="1" dirty="0">
              <a:solidFill>
                <a:srgbClr val="FF0000"/>
              </a:solidFill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8238546" y="5426310"/>
            <a:ext cx="1344214" cy="3436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33" b="1" dirty="0" smtClean="0">
                <a:solidFill>
                  <a:srgbClr val="FF0000"/>
                </a:solidFill>
              </a:rPr>
              <a:t>End viewport</a:t>
            </a:r>
            <a:endParaRPr lang="it-IT" sz="1633" b="1" dirty="0">
              <a:solidFill>
                <a:srgbClr val="FF0000"/>
              </a:solidFill>
            </a:endParaRPr>
          </a:p>
        </p:txBody>
      </p:sp>
      <p:sp>
        <p:nvSpPr>
          <p:cNvPr id="15" name="TextBox 30"/>
          <p:cNvSpPr txBox="1"/>
          <p:nvPr/>
        </p:nvSpPr>
        <p:spPr>
          <a:xfrm>
            <a:off x="9722508" y="4792133"/>
            <a:ext cx="56618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33" b="1" dirty="0">
                <a:solidFill>
                  <a:srgbClr val="FF0000"/>
                </a:solidFill>
              </a:rPr>
              <a:t>pipe</a:t>
            </a:r>
          </a:p>
        </p:txBody>
      </p:sp>
    </p:spTree>
    <p:extLst>
      <p:ext uri="{BB962C8B-B14F-4D97-AF65-F5344CB8AC3E}">
        <p14:creationId xmlns:p14="http://schemas.microsoft.com/office/powerpoint/2010/main" val="12208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44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931" y="226253"/>
            <a:ext cx="9569097" cy="609600"/>
          </a:xfrm>
        </p:spPr>
        <p:txBody>
          <a:bodyPr/>
          <a:lstStyle/>
          <a:p>
            <a:r>
              <a:rPr lang="en-US" sz="4400" dirty="0" smtClean="0"/>
              <a:t>Vacuum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Question:</a:t>
            </a:r>
          </a:p>
          <a:p>
            <a:pPr lvl="1"/>
            <a:r>
              <a:rPr lang="en-US" dirty="0" smtClean="0"/>
              <a:t>Given the beam size (20 cm diameter, 2w) and the end baffle aperture (60 cm diameter) are we going to have scattered/diffracted light noise from the baffle?</a:t>
            </a:r>
          </a:p>
          <a:p>
            <a:pPr lvl="1"/>
            <a:endParaRPr lang="en-US" dirty="0"/>
          </a:p>
          <a:p>
            <a:r>
              <a:rPr lang="en-US" dirty="0" smtClean="0"/>
              <a:t>Two effects considered</a:t>
            </a:r>
          </a:p>
          <a:p>
            <a:pPr lvl="1"/>
            <a:r>
              <a:rPr lang="en-US" dirty="0" smtClean="0"/>
              <a:t>Backscattering from </a:t>
            </a:r>
            <a:r>
              <a:rPr lang="en-US" dirty="0" err="1" smtClean="0"/>
              <a:t>cryo</a:t>
            </a:r>
            <a:r>
              <a:rPr lang="en-US" dirty="0" smtClean="0"/>
              <a:t>-baffle</a:t>
            </a:r>
          </a:p>
          <a:p>
            <a:pPr lvl="1"/>
            <a:r>
              <a:rPr lang="en-US" dirty="0" smtClean="0"/>
              <a:t>Diffraction from baffle edges</a:t>
            </a:r>
          </a:p>
          <a:p>
            <a:pPr lvl="1"/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Effect should be negligible</a:t>
            </a:r>
          </a:p>
          <a:p>
            <a:pPr lvl="1"/>
            <a:r>
              <a:rPr lang="en-US" dirty="0" smtClean="0"/>
              <a:t>Only exception: point absorbers and </a:t>
            </a:r>
            <a:br>
              <a:rPr lang="en-US" dirty="0" smtClean="0"/>
            </a:br>
            <a:r>
              <a:rPr lang="en-US" dirty="0" smtClean="0"/>
              <a:t>high power in the cavities (390 kW)</a:t>
            </a:r>
          </a:p>
          <a:p>
            <a:pPr lvl="2"/>
            <a:r>
              <a:rPr lang="en-US" dirty="0" smtClean="0"/>
              <a:t>Could be solved if no point absorbers </a:t>
            </a:r>
            <a:br>
              <a:rPr lang="en-US" dirty="0" smtClean="0"/>
            </a:br>
            <a:r>
              <a:rPr lang="en-US" dirty="0" smtClean="0"/>
              <a:t>in O5 mirrors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5167" t="32963" r="16223" b="31383"/>
          <a:stretch/>
        </p:blipFill>
        <p:spPr>
          <a:xfrm>
            <a:off x="5862320" y="1945946"/>
            <a:ext cx="5984240" cy="20476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59333" t="14395" r="9223" b="45605"/>
          <a:stretch/>
        </p:blipFill>
        <p:spPr>
          <a:xfrm>
            <a:off x="6004561" y="3993634"/>
            <a:ext cx="4003039" cy="286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5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600" y="216314"/>
            <a:ext cx="9569097" cy="609600"/>
          </a:xfrm>
        </p:spPr>
        <p:txBody>
          <a:bodyPr/>
          <a:lstStyle/>
          <a:p>
            <a:r>
              <a:rPr lang="en-US" sz="4400" dirty="0" smtClean="0"/>
              <a:t>Advanced Virgo+ Phase I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70803" y="1103087"/>
            <a:ext cx="8904515" cy="51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smtClean="0"/>
          </a:p>
          <a:p>
            <a:pPr lvl="1"/>
            <a:endParaRPr lang="en-US" sz="1800" kern="0" smtClean="0"/>
          </a:p>
          <a:p>
            <a:pPr lvl="1"/>
            <a:endParaRPr lang="en-US" sz="1800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dirty="0" smtClean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55" y="1123375"/>
            <a:ext cx="5753873" cy="505435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5475074" y="4783397"/>
            <a:ext cx="1091381" cy="270387"/>
            <a:chOff x="3785418" y="4783394"/>
            <a:chExt cx="1091381" cy="270387"/>
          </a:xfrm>
        </p:grpSpPr>
        <p:sp>
          <p:nvSpPr>
            <p:cNvPr id="10" name="Rectangle 9"/>
            <p:cNvSpPr/>
            <p:nvPr/>
          </p:nvSpPr>
          <p:spPr bwMode="auto">
            <a:xfrm>
              <a:off x="4434348" y="4788310"/>
              <a:ext cx="442451" cy="2654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785418" y="4783394"/>
              <a:ext cx="614517" cy="2703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6566456" y="4395019"/>
            <a:ext cx="1750143" cy="166165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ja-JP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6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600" y="216314"/>
            <a:ext cx="9569097" cy="609600"/>
          </a:xfrm>
        </p:spPr>
        <p:txBody>
          <a:bodyPr/>
          <a:lstStyle/>
          <a:p>
            <a:r>
              <a:rPr lang="en-US" sz="4400" dirty="0" smtClean="0"/>
              <a:t>Advanced Virgo+ Phase I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70803" y="1103087"/>
            <a:ext cx="8904515" cy="51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l"/>
              <a:defRPr sz="24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pitchFamily="2" charset="2"/>
              <a:buChar char="u"/>
              <a:defRPr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»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smtClean="0"/>
          </a:p>
          <a:p>
            <a:pPr lvl="1"/>
            <a:endParaRPr lang="en-US" sz="1800" kern="0" smtClean="0"/>
          </a:p>
          <a:p>
            <a:pPr lvl="1"/>
            <a:endParaRPr lang="en-US" sz="1800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smtClean="0"/>
          </a:p>
          <a:p>
            <a:endParaRPr lang="en-US" kern="0" dirty="0" smtClean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55" y="1123375"/>
            <a:ext cx="5753873" cy="5054356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299877" y="3640718"/>
            <a:ext cx="2710191" cy="769481"/>
            <a:chOff x="-389777" y="3640721"/>
            <a:chExt cx="2710190" cy="769482"/>
          </a:xfrm>
        </p:grpSpPr>
        <p:sp>
          <p:nvSpPr>
            <p:cNvPr id="14" name="Ellipse 13"/>
            <p:cNvSpPr/>
            <p:nvPr/>
          </p:nvSpPr>
          <p:spPr bwMode="auto">
            <a:xfrm>
              <a:off x="1590895" y="3640721"/>
              <a:ext cx="729518" cy="665808"/>
            </a:xfrm>
            <a:prstGeom prst="ellips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-389777" y="4102426"/>
              <a:ext cx="1529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Laser </a:t>
              </a:r>
              <a:r>
                <a:rPr lang="en-GB" sz="1400" dirty="0" smtClean="0"/>
                <a:t>Upgrade </a:t>
              </a:r>
              <a:r>
                <a:rPr lang="en-GB" sz="1400" b="1" dirty="0">
                  <a:sym typeface="Wingdings" panose="05000000000000000000" pitchFamily="2" charset="2"/>
                </a:rPr>
                <a:t></a:t>
              </a:r>
              <a:endParaRPr lang="en-GB" sz="1400" dirty="0"/>
            </a:p>
          </p:txBody>
        </p:sp>
        <p:cxnSp>
          <p:nvCxnSpPr>
            <p:cNvPr id="16" name="Connecteur droit avec flèche 15"/>
            <p:cNvCxnSpPr>
              <a:stCxn id="15" idx="0"/>
            </p:cNvCxnSpPr>
            <p:nvPr/>
          </p:nvCxnSpPr>
          <p:spPr bwMode="auto">
            <a:xfrm flipV="1">
              <a:off x="375016" y="4003042"/>
              <a:ext cx="1197369" cy="9938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17" name="Groupe 16"/>
          <p:cNvGrpSpPr/>
          <p:nvPr/>
        </p:nvGrpSpPr>
        <p:grpSpPr>
          <a:xfrm>
            <a:off x="1752126" y="1112452"/>
            <a:ext cx="2882412" cy="1484127"/>
            <a:chOff x="62472" y="1112451"/>
            <a:chExt cx="2882411" cy="1484126"/>
          </a:xfrm>
        </p:grpSpPr>
        <p:sp>
          <p:nvSpPr>
            <p:cNvPr id="18" name="Ellipse 17"/>
            <p:cNvSpPr/>
            <p:nvPr/>
          </p:nvSpPr>
          <p:spPr bwMode="auto">
            <a:xfrm>
              <a:off x="2215365" y="1930769"/>
              <a:ext cx="729518" cy="665808"/>
            </a:xfrm>
            <a:prstGeom prst="ellips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2472" y="1112451"/>
              <a:ext cx="1981632" cy="80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New IMC </a:t>
              </a:r>
              <a:r>
                <a:rPr lang="en-GB" sz="1400" dirty="0" smtClean="0"/>
                <a:t>payload </a:t>
              </a:r>
              <a:r>
                <a:rPr lang="en-GB" sz="1800" b="1" dirty="0" smtClean="0">
                  <a:sym typeface="Wingdings" panose="05000000000000000000" pitchFamily="2" charset="2"/>
                </a:rPr>
                <a:t></a:t>
              </a:r>
              <a:endParaRPr lang="en-GB" sz="1400" b="1" dirty="0"/>
            </a:p>
            <a:p>
              <a:r>
                <a:rPr lang="en-GB" sz="1400" dirty="0"/>
                <a:t>+</a:t>
              </a:r>
            </a:p>
            <a:p>
              <a:r>
                <a:rPr lang="en-GB" sz="1400" dirty="0"/>
                <a:t>Instrumented </a:t>
              </a:r>
              <a:r>
                <a:rPr lang="en-GB" sz="1400" dirty="0" smtClean="0"/>
                <a:t>baffle </a:t>
              </a:r>
              <a:r>
                <a:rPr lang="en-GB" sz="1400" b="1" dirty="0">
                  <a:sym typeface="Wingdings" panose="05000000000000000000" pitchFamily="2" charset="2"/>
                </a:rPr>
                <a:t></a:t>
              </a:r>
              <a:endParaRPr lang="en-GB" sz="1400" dirty="0"/>
            </a:p>
          </p:txBody>
        </p:sp>
        <p:cxnSp>
          <p:nvCxnSpPr>
            <p:cNvPr id="20" name="Connecteur droit avec flèche 19"/>
            <p:cNvCxnSpPr>
              <a:stCxn id="19" idx="2"/>
            </p:cNvCxnSpPr>
            <p:nvPr/>
          </p:nvCxnSpPr>
          <p:spPr bwMode="auto">
            <a:xfrm>
              <a:off x="1053289" y="1912669"/>
              <a:ext cx="1162076" cy="27992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1" name="Groupe 20"/>
          <p:cNvGrpSpPr/>
          <p:nvPr/>
        </p:nvGrpSpPr>
        <p:grpSpPr>
          <a:xfrm>
            <a:off x="4380669" y="4489230"/>
            <a:ext cx="2205856" cy="620139"/>
            <a:chOff x="2691015" y="4489229"/>
            <a:chExt cx="2205856" cy="620138"/>
          </a:xfrm>
        </p:grpSpPr>
        <p:sp>
          <p:nvSpPr>
            <p:cNvPr id="22" name="Ellipse 21"/>
            <p:cNvSpPr/>
            <p:nvPr/>
          </p:nvSpPr>
          <p:spPr bwMode="auto">
            <a:xfrm>
              <a:off x="3932901" y="4753896"/>
              <a:ext cx="963970" cy="355471"/>
            </a:xfrm>
            <a:prstGeom prst="ellips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691015" y="4489229"/>
              <a:ext cx="1133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SR </a:t>
              </a:r>
              <a:r>
                <a:rPr lang="en-GB" sz="1400" dirty="0" smtClean="0"/>
                <a:t>mirror </a:t>
              </a:r>
              <a:r>
                <a:rPr lang="en-GB" sz="1400" b="1" dirty="0">
                  <a:sym typeface="Wingdings" panose="05000000000000000000" pitchFamily="2" charset="2"/>
                </a:rPr>
                <a:t></a:t>
              </a:r>
              <a:endParaRPr lang="en-GB" sz="1400" dirty="0"/>
            </a:p>
          </p:txBody>
        </p:sp>
        <p:cxnSp>
          <p:nvCxnSpPr>
            <p:cNvPr id="24" name="Connecteur droit avec flèche 23"/>
            <p:cNvCxnSpPr/>
            <p:nvPr/>
          </p:nvCxnSpPr>
          <p:spPr bwMode="auto">
            <a:xfrm>
              <a:off x="3617032" y="4727276"/>
              <a:ext cx="264719" cy="1306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5" name="ZoneTexte 24"/>
          <p:cNvSpPr txBox="1"/>
          <p:nvPr/>
        </p:nvSpPr>
        <p:spPr>
          <a:xfrm>
            <a:off x="1258567" y="2712890"/>
            <a:ext cx="209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HVAC noise </a:t>
            </a:r>
            <a:r>
              <a:rPr lang="en-GB" sz="1400" dirty="0" smtClean="0"/>
              <a:t>reduction </a:t>
            </a:r>
            <a:r>
              <a:rPr lang="en-GB" sz="1400" b="1" dirty="0">
                <a:sym typeface="Wingdings" panose="05000000000000000000" pitchFamily="2" charset="2"/>
              </a:rPr>
              <a:t></a:t>
            </a:r>
            <a:endParaRPr lang="en-GB" sz="1400" dirty="0"/>
          </a:p>
        </p:txBody>
      </p:sp>
      <p:grpSp>
        <p:nvGrpSpPr>
          <p:cNvPr id="26" name="Groupe 25"/>
          <p:cNvGrpSpPr/>
          <p:nvPr/>
        </p:nvGrpSpPr>
        <p:grpSpPr>
          <a:xfrm>
            <a:off x="8093387" y="4641024"/>
            <a:ext cx="1716476" cy="954107"/>
            <a:chOff x="6669203" y="4641025"/>
            <a:chExt cx="1716475" cy="954107"/>
          </a:xfrm>
        </p:grpSpPr>
        <p:sp>
          <p:nvSpPr>
            <p:cNvPr id="27" name="ZoneTexte 26"/>
            <p:cNvSpPr txBox="1"/>
            <p:nvPr/>
          </p:nvSpPr>
          <p:spPr>
            <a:xfrm>
              <a:off x="7125398" y="4641025"/>
              <a:ext cx="126028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Frequency</a:t>
              </a:r>
            </a:p>
            <a:p>
              <a:r>
                <a:rPr lang="en-GB" sz="1400" dirty="0" smtClean="0"/>
                <a:t>Dependent</a:t>
              </a:r>
              <a:endParaRPr lang="en-GB" sz="1400" dirty="0"/>
            </a:p>
            <a:p>
              <a:r>
                <a:rPr lang="en-GB" sz="1400" dirty="0" smtClean="0"/>
                <a:t>Squeezing</a:t>
              </a:r>
            </a:p>
            <a:p>
              <a:r>
                <a:rPr lang="en-GB" sz="1400" dirty="0" smtClean="0"/>
                <a:t>(QNR system)</a:t>
              </a:r>
            </a:p>
          </p:txBody>
        </p:sp>
        <p:cxnSp>
          <p:nvCxnSpPr>
            <p:cNvPr id="28" name="Connecteur droit avec flèche 27"/>
            <p:cNvCxnSpPr/>
            <p:nvPr/>
          </p:nvCxnSpPr>
          <p:spPr bwMode="auto">
            <a:xfrm flipH="1">
              <a:off x="6669203" y="5010357"/>
              <a:ext cx="5399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9" name="Groupe 28"/>
          <p:cNvGrpSpPr/>
          <p:nvPr/>
        </p:nvGrpSpPr>
        <p:grpSpPr>
          <a:xfrm>
            <a:off x="1936737" y="5500870"/>
            <a:ext cx="4793841" cy="738664"/>
            <a:chOff x="247082" y="5500872"/>
            <a:chExt cx="4793840" cy="738664"/>
          </a:xfrm>
        </p:grpSpPr>
        <p:sp>
          <p:nvSpPr>
            <p:cNvPr id="30" name="Ellipse 29"/>
            <p:cNvSpPr/>
            <p:nvPr/>
          </p:nvSpPr>
          <p:spPr bwMode="auto">
            <a:xfrm>
              <a:off x="3392073" y="5563798"/>
              <a:ext cx="1648849" cy="665808"/>
            </a:xfrm>
            <a:prstGeom prst="ellips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47082" y="5500872"/>
              <a:ext cx="24497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New </a:t>
              </a:r>
              <a:r>
                <a:rPr lang="en-GB" sz="1400" dirty="0" smtClean="0"/>
                <a:t>OMC </a:t>
              </a:r>
              <a:r>
                <a:rPr lang="en-GB" sz="1400" b="1" dirty="0">
                  <a:sym typeface="Wingdings" panose="05000000000000000000" pitchFamily="2" charset="2"/>
                </a:rPr>
                <a:t></a:t>
              </a:r>
              <a:endParaRPr lang="en-GB" sz="1400" dirty="0"/>
            </a:p>
            <a:p>
              <a:r>
                <a:rPr lang="en-GB" sz="1400" dirty="0"/>
                <a:t>Scattered light </a:t>
              </a:r>
              <a:r>
                <a:rPr lang="en-GB" sz="1400" dirty="0" smtClean="0"/>
                <a:t>mitigation </a:t>
              </a:r>
              <a:r>
                <a:rPr lang="en-GB" sz="1400" b="1" dirty="0">
                  <a:sym typeface="Wingdings" panose="05000000000000000000" pitchFamily="2" charset="2"/>
                </a:rPr>
                <a:t></a:t>
              </a:r>
              <a:endParaRPr lang="en-GB" sz="1400" dirty="0"/>
            </a:p>
            <a:p>
              <a:r>
                <a:rPr lang="en-GB" sz="1400" dirty="0"/>
                <a:t>New photodiode electronics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>
              <a:off x="2635609" y="5869858"/>
              <a:ext cx="707304" cy="142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33" name="ZoneTexte 32"/>
          <p:cNvSpPr txBox="1"/>
          <p:nvPr/>
        </p:nvSpPr>
        <p:spPr>
          <a:xfrm>
            <a:off x="8328528" y="1123378"/>
            <a:ext cx="2755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Newtonian Noise cancellation </a:t>
            </a:r>
            <a:r>
              <a:rPr lang="en-GB" sz="1400" b="1" dirty="0">
                <a:sym typeface="Wingdings" panose="05000000000000000000" pitchFamily="2" charset="2"/>
              </a:rPr>
              <a:t></a:t>
            </a:r>
            <a:endParaRPr lang="en-GB" sz="1400" dirty="0"/>
          </a:p>
        </p:txBody>
      </p:sp>
      <p:grpSp>
        <p:nvGrpSpPr>
          <p:cNvPr id="37" name="Groupe 36"/>
          <p:cNvGrpSpPr/>
          <p:nvPr/>
        </p:nvGrpSpPr>
        <p:grpSpPr>
          <a:xfrm>
            <a:off x="6471127" y="2598935"/>
            <a:ext cx="2101000" cy="1094028"/>
            <a:chOff x="4781470" y="2598935"/>
            <a:chExt cx="2100999" cy="1094028"/>
          </a:xfrm>
        </p:grpSpPr>
        <p:sp>
          <p:nvSpPr>
            <p:cNvPr id="38" name="ZoneTexte 37"/>
            <p:cNvSpPr txBox="1"/>
            <p:nvPr/>
          </p:nvSpPr>
          <p:spPr>
            <a:xfrm>
              <a:off x="5314412" y="2598935"/>
              <a:ext cx="15680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Air pressure </a:t>
              </a:r>
              <a:br>
                <a:rPr lang="en-GB" sz="1400" dirty="0"/>
              </a:br>
              <a:r>
                <a:rPr lang="en-GB" sz="1400" dirty="0"/>
                <a:t>reduction in </a:t>
              </a:r>
              <a:r>
                <a:rPr lang="en-GB" sz="1400" dirty="0" smtClean="0"/>
                <a:t>CITF</a:t>
              </a:r>
            </a:p>
            <a:p>
              <a:r>
                <a:rPr lang="en-GB" sz="1400" b="1" dirty="0">
                  <a:sym typeface="Wingdings" panose="05000000000000000000" pitchFamily="2" charset="2"/>
                </a:rPr>
                <a:t></a:t>
              </a:r>
              <a:endParaRPr lang="en-GB" sz="1400" dirty="0"/>
            </a:p>
          </p:txBody>
        </p:sp>
        <p:cxnSp>
          <p:nvCxnSpPr>
            <p:cNvPr id="39" name="Connecteur droit avec flèche 38"/>
            <p:cNvCxnSpPr/>
            <p:nvPr/>
          </p:nvCxnSpPr>
          <p:spPr bwMode="auto">
            <a:xfrm flipH="1">
              <a:off x="4781470" y="3115982"/>
              <a:ext cx="532942" cy="5769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40" name="Groupe 39"/>
          <p:cNvGrpSpPr/>
          <p:nvPr/>
        </p:nvGrpSpPr>
        <p:grpSpPr>
          <a:xfrm>
            <a:off x="6471124" y="1337795"/>
            <a:ext cx="2690682" cy="2105960"/>
            <a:chOff x="4781470" y="1337795"/>
            <a:chExt cx="2690682" cy="2105960"/>
          </a:xfrm>
        </p:grpSpPr>
        <p:sp>
          <p:nvSpPr>
            <p:cNvPr id="41" name="ZoneTexte 40"/>
            <p:cNvSpPr txBox="1"/>
            <p:nvPr/>
          </p:nvSpPr>
          <p:spPr>
            <a:xfrm>
              <a:off x="5875241" y="1695796"/>
              <a:ext cx="1596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Auxiliary </a:t>
              </a:r>
              <a:r>
                <a:rPr lang="en-GB" sz="1400" dirty="0" smtClean="0"/>
                <a:t>lasers </a:t>
              </a:r>
              <a:r>
                <a:rPr lang="en-GB" sz="1400" b="1" dirty="0" smtClean="0">
                  <a:sym typeface="Wingdings" panose="05000000000000000000" pitchFamily="2" charset="2"/>
                </a:rPr>
                <a:t></a:t>
              </a:r>
              <a:endParaRPr lang="en-GB" sz="1400" dirty="0"/>
            </a:p>
          </p:txBody>
        </p:sp>
        <p:cxnSp>
          <p:nvCxnSpPr>
            <p:cNvPr id="42" name="Connecteur droit avec flèche 41"/>
            <p:cNvCxnSpPr/>
            <p:nvPr/>
          </p:nvCxnSpPr>
          <p:spPr bwMode="auto">
            <a:xfrm flipH="1" flipV="1">
              <a:off x="4781470" y="1337795"/>
              <a:ext cx="1191550" cy="3392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3" name="Connecteur droit avec flèche 42"/>
            <p:cNvCxnSpPr/>
            <p:nvPr/>
          </p:nvCxnSpPr>
          <p:spPr bwMode="auto">
            <a:xfrm>
              <a:off x="6789913" y="2138224"/>
              <a:ext cx="536345" cy="130553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36" name="ZoneTexte 35"/>
          <p:cNvSpPr txBox="1"/>
          <p:nvPr/>
        </p:nvSpPr>
        <p:spPr>
          <a:xfrm>
            <a:off x="9751138" y="4931633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ym typeface="Wingdings" panose="05000000000000000000" pitchFamily="2" charset="2"/>
              </a:rPr>
              <a:t>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15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7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Advanced Virgo+ Phase </a:t>
            </a:r>
            <a:r>
              <a:rPr lang="en-US" sz="4400" dirty="0"/>
              <a:t>I</a:t>
            </a:r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/>
              <a:t>Installation of main interferometer completed in December 2020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Commissioning of main interferometer started in January 2021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ym typeface="Symbol" panose="05050102010706020507" pitchFamily="18" charset="2"/>
              </a:rPr>
              <a:t>Installation of  quantum noise reduction system completed in April 2021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 Commissioning of quantum noise reduction system started in May 2021</a:t>
            </a: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/>
              <a:t>Great effort done to complete the installation during the pandemic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Wish to thank all those who continued working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travelling for Virgo during those difficult times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4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9933" r="8107" b="5677"/>
          <a:stretch/>
        </p:blipFill>
        <p:spPr>
          <a:xfrm>
            <a:off x="631638" y="1301610"/>
            <a:ext cx="11063078" cy="4965426"/>
          </a:xfrm>
          <a:prstGeom prst="rect">
            <a:avLst/>
          </a:prstGeom>
        </p:spPr>
      </p:pic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8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One year of commissioning: 2021</a:t>
            </a:r>
            <a:endParaRPr lang="en-US" sz="4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87001"/>
              </p:ext>
            </p:extLst>
          </p:nvPr>
        </p:nvGraphicFramePr>
        <p:xfrm>
          <a:off x="984787" y="6105828"/>
          <a:ext cx="104098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491">
                  <a:extLst>
                    <a:ext uri="{9D8B030D-6E8A-4147-A177-3AD203B41FA5}">
                      <a16:colId xmlns:a16="http://schemas.microsoft.com/office/drawing/2014/main" val="2003780071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1596398689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3572893790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2137618450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3656387592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1225313257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95798695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3294136669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671669263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1087155707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2252435924"/>
                    </a:ext>
                  </a:extLst>
                </a:gridCol>
                <a:gridCol w="867491">
                  <a:extLst>
                    <a:ext uri="{9D8B030D-6E8A-4147-A177-3AD203B41FA5}">
                      <a16:colId xmlns:a16="http://schemas.microsoft.com/office/drawing/2014/main" val="2935910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Jan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Feb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Apr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Jul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Aug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Nov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Dec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27225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98038" y="1018760"/>
            <a:ext cx="19704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Injected power (W)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86428" y="3749263"/>
            <a:ext cx="24336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Power in the arms (</a:t>
            </a:r>
            <a:r>
              <a:rPr lang="en-US" sz="1600" dirty="0" err="1" smtClean="0">
                <a:solidFill>
                  <a:srgbClr val="FF0000"/>
                </a:solidFill>
              </a:rPr>
              <a:t>a.u</a:t>
            </a:r>
            <a:r>
              <a:rPr lang="en-US" sz="1600" dirty="0" smtClean="0">
                <a:solidFill>
                  <a:srgbClr val="FF0000"/>
                </a:solidFill>
              </a:rPr>
              <a:t>.)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813937" y="1494299"/>
            <a:ext cx="2534783" cy="34271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3" name="Connecteur droit 12"/>
          <p:cNvCxnSpPr>
            <a:stCxn id="4" idx="1"/>
          </p:cNvCxnSpPr>
          <p:nvPr/>
        </p:nvCxnSpPr>
        <p:spPr bwMode="auto">
          <a:xfrm>
            <a:off x="8813937" y="1665658"/>
            <a:ext cx="30744" cy="1232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necteur droit avec flèche 26"/>
          <p:cNvCxnSpPr/>
          <p:nvPr/>
        </p:nvCxnSpPr>
        <p:spPr bwMode="auto">
          <a:xfrm>
            <a:off x="7176427" y="4506943"/>
            <a:ext cx="0" cy="25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7936144" y="4232622"/>
            <a:ext cx="0" cy="25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6778620" y="1023574"/>
            <a:ext cx="10599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Nominal</a:t>
            </a:r>
            <a:br>
              <a:rPr lang="en-US" sz="1200" dirty="0" smtClean="0"/>
            </a:br>
            <a:r>
              <a:rPr lang="en-US" sz="1200" dirty="0" smtClean="0"/>
              <a:t>power (40W)</a:t>
            </a:r>
            <a:endParaRPr lang="en-US" sz="1200" dirty="0"/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7308341" y="1506904"/>
            <a:ext cx="0" cy="25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936730" y="1034538"/>
            <a:ext cx="1606310" cy="1891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363537" y="3614895"/>
            <a:ext cx="2832226" cy="45927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2266" y="1544320"/>
            <a:ext cx="3994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40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66199" y="2272465"/>
            <a:ext cx="3994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2</a:t>
            </a:r>
            <a:r>
              <a:rPr lang="fr-FR" sz="1600" dirty="0" smtClean="0">
                <a:solidFill>
                  <a:schemeClr val="tx2"/>
                </a:solidFill>
              </a:rPr>
              <a:t>0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74632" y="3010770"/>
            <a:ext cx="2920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0</a:t>
            </a:r>
            <a:endParaRPr lang="fr-FR" sz="1600" dirty="0">
              <a:solidFill>
                <a:schemeClr val="tx2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 bwMode="auto">
          <a:xfrm>
            <a:off x="984787" y="4591574"/>
            <a:ext cx="10409892" cy="681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2038807" y="4645604"/>
            <a:ext cx="239642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Power in the arm </a:t>
            </a:r>
            <a:r>
              <a:rPr lang="fr-FR" sz="1400" dirty="0" err="1" smtClean="0">
                <a:solidFill>
                  <a:srgbClr val="FF0000"/>
                </a:solidFill>
              </a:rPr>
              <a:t>during</a:t>
            </a:r>
            <a:r>
              <a:rPr lang="fr-FR" sz="1400" dirty="0" smtClean="0">
                <a:solidFill>
                  <a:srgbClr val="FF0000"/>
                </a:solidFill>
              </a:rPr>
              <a:t> O3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(</a:t>
            </a:r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25W input power)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165704" y="899031"/>
            <a:ext cx="12490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Power</a:t>
            </a:r>
          </a:p>
          <a:p>
            <a:r>
              <a:rPr lang="en-US" sz="1200" dirty="0"/>
              <a:t>d</a:t>
            </a:r>
            <a:r>
              <a:rPr lang="en-US" sz="1200" dirty="0" smtClean="0"/>
              <a:t>ecrease </a:t>
            </a:r>
            <a:r>
              <a:rPr lang="en-US" sz="1200" dirty="0" smtClean="0"/>
              <a:t>(33W)</a:t>
            </a:r>
            <a:endParaRPr lang="en-US" sz="1200" dirty="0"/>
          </a:p>
        </p:txBody>
      </p:sp>
      <p:cxnSp>
        <p:nvCxnSpPr>
          <p:cNvPr id="43" name="Connecteur droit avec flèche 42"/>
          <p:cNvCxnSpPr/>
          <p:nvPr/>
        </p:nvCxnSpPr>
        <p:spPr bwMode="auto">
          <a:xfrm>
            <a:off x="8781869" y="1372201"/>
            <a:ext cx="0" cy="25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4" name="ZoneTexte 43"/>
          <p:cNvSpPr txBox="1"/>
          <p:nvPr/>
        </p:nvSpPr>
        <p:spPr>
          <a:xfrm>
            <a:off x="10079452" y="3654935"/>
            <a:ext cx="81945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</a:t>
            </a:r>
            <a:r>
              <a:rPr lang="en-US" sz="1200" dirty="0" smtClean="0"/>
              <a:t>lock</a:t>
            </a:r>
            <a:endParaRPr lang="en-US" sz="1200" dirty="0" smtClean="0"/>
          </a:p>
          <a:p>
            <a:r>
              <a:rPr lang="en-US" sz="1200" dirty="0" smtClean="0"/>
              <a:t>@ 33 W</a:t>
            </a:r>
            <a:endParaRPr lang="en-US" sz="1200" dirty="0"/>
          </a:p>
        </p:txBody>
      </p:sp>
      <p:cxnSp>
        <p:nvCxnSpPr>
          <p:cNvPr id="45" name="Connecteur droit avec flèche 44"/>
          <p:cNvCxnSpPr/>
          <p:nvPr/>
        </p:nvCxnSpPr>
        <p:spPr bwMode="auto">
          <a:xfrm>
            <a:off x="10506624" y="4120862"/>
            <a:ext cx="0" cy="25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1" t="12793" r="10285" b="83697"/>
          <a:stretch/>
        </p:blipFill>
        <p:spPr>
          <a:xfrm>
            <a:off x="8749802" y="1862098"/>
            <a:ext cx="2644877" cy="206477"/>
          </a:xfrm>
          <a:prstGeom prst="rect">
            <a:avLst/>
          </a:prstGeom>
        </p:spPr>
      </p:pic>
      <p:cxnSp>
        <p:nvCxnSpPr>
          <p:cNvPr id="41" name="Connecteur droit 40"/>
          <p:cNvCxnSpPr/>
          <p:nvPr/>
        </p:nvCxnSpPr>
        <p:spPr bwMode="auto">
          <a:xfrm>
            <a:off x="8781869" y="1552201"/>
            <a:ext cx="0" cy="5062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3506671" y="1503671"/>
            <a:ext cx="8867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O3 power </a:t>
            </a:r>
          </a:p>
          <a:p>
            <a:r>
              <a:rPr lang="en-US" sz="1200" dirty="0" smtClean="0"/>
              <a:t>(</a:t>
            </a:r>
            <a:r>
              <a:rPr lang="en-US" sz="1200" dirty="0" smtClean="0"/>
              <a:t>25</a:t>
            </a:r>
            <a:r>
              <a:rPr lang="en-US" sz="1200" dirty="0" smtClean="0"/>
              <a:t>W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52" name="Connecteur droit avec flèche 51"/>
          <p:cNvCxnSpPr/>
          <p:nvPr/>
        </p:nvCxnSpPr>
        <p:spPr bwMode="auto">
          <a:xfrm>
            <a:off x="3960447" y="1975576"/>
            <a:ext cx="0" cy="25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6742112" y="4009245"/>
            <a:ext cx="8483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lock</a:t>
            </a:r>
          </a:p>
          <a:p>
            <a:r>
              <a:rPr lang="en-US" sz="1200" dirty="0" smtClean="0"/>
              <a:t>@ “25 W”</a:t>
            </a:r>
            <a:endParaRPr lang="en-US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519144" y="3750012"/>
            <a:ext cx="8483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lock</a:t>
            </a:r>
          </a:p>
          <a:p>
            <a:r>
              <a:rPr lang="en-US" sz="1200" dirty="0" smtClean="0"/>
              <a:t>@ “40 W”</a:t>
            </a:r>
            <a:endParaRPr lang="en-US" sz="1200" dirty="0"/>
          </a:p>
        </p:txBody>
      </p:sp>
      <p:sp>
        <p:nvSpPr>
          <p:cNvPr id="55" name="ZoneTexte 54"/>
          <p:cNvSpPr txBox="1"/>
          <p:nvPr/>
        </p:nvSpPr>
        <p:spPr>
          <a:xfrm>
            <a:off x="8603526" y="3526534"/>
            <a:ext cx="11015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Ring Heaters </a:t>
            </a:r>
          </a:p>
          <a:p>
            <a:r>
              <a:rPr lang="en-US" sz="1200" dirty="0" smtClean="0"/>
              <a:t>ON</a:t>
            </a:r>
            <a:endParaRPr lang="en-US" sz="1200" dirty="0"/>
          </a:p>
        </p:txBody>
      </p:sp>
      <p:cxnSp>
        <p:nvCxnSpPr>
          <p:cNvPr id="54" name="Connecteur droit avec flèche 53"/>
          <p:cNvCxnSpPr/>
          <p:nvPr/>
        </p:nvCxnSpPr>
        <p:spPr bwMode="auto">
          <a:xfrm flipH="1">
            <a:off x="8570618" y="3980844"/>
            <a:ext cx="33655" cy="1554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365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2" grpId="0" animBg="1"/>
      <p:bldP spid="44" grpId="0" animBg="1"/>
      <p:bldP spid="51" grpId="0" animBg="1"/>
      <p:bldP spid="25" grpId="0" animBg="1"/>
      <p:bldP spid="26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EGO Council, June 13th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071-3826-4336-B2EC-1732CD9A0875}" type="slidenum">
              <a:rPr lang="fr-FR"/>
              <a:pPr/>
              <a:t>9</a:t>
            </a:fld>
            <a:endParaRPr lang="fr-F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099" y="217017"/>
            <a:ext cx="9569097" cy="609600"/>
          </a:xfrm>
        </p:spPr>
        <p:txBody>
          <a:bodyPr/>
          <a:lstStyle/>
          <a:p>
            <a:r>
              <a:rPr lang="en-US" sz="4400" dirty="0" smtClean="0"/>
              <a:t>Main results in 2021</a:t>
            </a:r>
            <a:endParaRPr lang="en-US" sz="4400" dirty="0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53396"/>
            <a:ext cx="12191999" cy="5188378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Thermal compensation system (TCS) is needed to acquire lock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Commissioning with TCS actuators </a:t>
            </a:r>
            <a:r>
              <a:rPr lang="en-US" dirty="0" smtClean="0">
                <a:sym typeface="Symbol" panose="05050102010706020507" pitchFamily="18" charset="2"/>
              </a:rPr>
              <a:t>(CO2 or Ring Heaters) OFF </a:t>
            </a:r>
            <a:r>
              <a:rPr lang="en-US" dirty="0" smtClean="0">
                <a:sym typeface="Symbol" panose="05050102010706020507" pitchFamily="18" charset="2"/>
              </a:rPr>
              <a:t>were lost of time</a:t>
            </a: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Thermal compensation needed but not enough to make long locks</a:t>
            </a: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Locking stability dependent upon the alignment of signal recycling mirror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Possible to obtain long locks (several hours) with good alignment</a:t>
            </a:r>
          </a:p>
          <a:p>
            <a:pPr lvl="2"/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Observation of an unexpected (and varying) interferometer optical response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Optical spring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Cause of difficulties with ITF control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Later simulations show that alignment of SR do impact the optical spring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96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rgoNews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VirgoNew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VirgoNew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goNew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Office\Modèles\Modèles de présentation\ANGLES.POT</Template>
  <TotalTime>215893</TotalTime>
  <Words>2477</Words>
  <Application>Microsoft Office PowerPoint</Application>
  <PresentationFormat>Grand écran</PresentationFormat>
  <Paragraphs>547</Paragraphs>
  <Slides>44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Helvetica</vt:lpstr>
      <vt:lpstr>Monotype Sorts</vt:lpstr>
      <vt:lpstr>Symbol</vt:lpstr>
      <vt:lpstr>Times New Roman</vt:lpstr>
      <vt:lpstr>Trebuchet MS</vt:lpstr>
      <vt:lpstr>Wingdings</vt:lpstr>
      <vt:lpstr>VirgoNews</vt:lpstr>
      <vt:lpstr>Advanced Virgo+: status and plans</vt:lpstr>
      <vt:lpstr>Advanced Virgo+: content &amp; schedule</vt:lpstr>
      <vt:lpstr>Advanced Virgo+ design sensitivity</vt:lpstr>
      <vt:lpstr>AdV+ Phase I</vt:lpstr>
      <vt:lpstr>Advanced Virgo+ Phase I</vt:lpstr>
      <vt:lpstr>Advanced Virgo+ Phase I</vt:lpstr>
      <vt:lpstr>Advanced Virgo+ Phase I</vt:lpstr>
      <vt:lpstr>One year of commissioning: 2021</vt:lpstr>
      <vt:lpstr>Main results in 2021</vt:lpstr>
      <vt:lpstr>Results in 2022</vt:lpstr>
      <vt:lpstr>Results in 2022</vt:lpstr>
      <vt:lpstr>Results in 2022</vt:lpstr>
      <vt:lpstr>Path towards O4</vt:lpstr>
      <vt:lpstr>Commissioning organization</vt:lpstr>
      <vt:lpstr>Commissioning organization</vt:lpstr>
      <vt:lpstr>Support to commissioning</vt:lpstr>
      <vt:lpstr>Support to commissioning</vt:lpstr>
      <vt:lpstr>A few change in responsibilities</vt:lpstr>
      <vt:lpstr>Quantum noise reduction system</vt:lpstr>
      <vt:lpstr>AdV+ Phase II</vt:lpstr>
      <vt:lpstr>Advanced Virgo+ Phase II</vt:lpstr>
      <vt:lpstr>Cavities geometry</vt:lpstr>
      <vt:lpstr>Large Ring Heaters</vt:lpstr>
      <vt:lpstr>Thermal compensation system</vt:lpstr>
      <vt:lpstr>Cavities geometry</vt:lpstr>
      <vt:lpstr>Mirrors: Substrates</vt:lpstr>
      <vt:lpstr>Mirrors: Tools and Metrology</vt:lpstr>
      <vt:lpstr>Mirrors: Coatings</vt:lpstr>
      <vt:lpstr>Mirrors: Schedule</vt:lpstr>
      <vt:lpstr>Large Payloads for Large Mirrors</vt:lpstr>
      <vt:lpstr>Instrumented Baffles for Large Mirrors</vt:lpstr>
      <vt:lpstr>Super Attenuators for Large Payloads</vt:lpstr>
      <vt:lpstr>Vacuum</vt:lpstr>
      <vt:lpstr>Pre-stabilized Laser</vt:lpstr>
      <vt:lpstr>List of deliverables &amp; Design report</vt:lpstr>
      <vt:lpstr>Installation &amp; Commissioning schedule</vt:lpstr>
      <vt:lpstr>Installation &amp; Commissioning schedule</vt:lpstr>
      <vt:lpstr>Conclusions</vt:lpstr>
      <vt:lpstr>Spare slides</vt:lpstr>
      <vt:lpstr>One year of commissioning: 2021</vt:lpstr>
      <vt:lpstr>Management work</vt:lpstr>
      <vt:lpstr>Telescopes</vt:lpstr>
      <vt:lpstr>Vacuum</vt:lpstr>
      <vt:lpstr>Vacuum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Raffaele Flaminio</dc:creator>
  <cp:lastModifiedBy>AdV+</cp:lastModifiedBy>
  <cp:revision>3184</cp:revision>
  <cp:lastPrinted>2014-03-18T21:54:40Z</cp:lastPrinted>
  <dcterms:created xsi:type="dcterms:W3CDTF">1999-10-14T15:47:11Z</dcterms:created>
  <dcterms:modified xsi:type="dcterms:W3CDTF">2022-06-13T10:44:23Z</dcterms:modified>
</cp:coreProperties>
</file>