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45" r:id="rId2"/>
    <p:sldId id="444" r:id="rId3"/>
    <p:sldId id="292" r:id="rId4"/>
    <p:sldId id="303" r:id="rId5"/>
    <p:sldId id="305" r:id="rId6"/>
    <p:sldId id="306" r:id="rId7"/>
    <p:sldId id="401" r:id="rId8"/>
    <p:sldId id="311" r:id="rId9"/>
    <p:sldId id="308" r:id="rId10"/>
    <p:sldId id="314" r:id="rId11"/>
    <p:sldId id="313" r:id="rId12"/>
    <p:sldId id="315" r:id="rId13"/>
    <p:sldId id="316" r:id="rId14"/>
    <p:sldId id="310" r:id="rId15"/>
    <p:sldId id="440" r:id="rId16"/>
    <p:sldId id="319" r:id="rId17"/>
    <p:sldId id="442" r:id="rId1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 and motivations" id="{3A24077E-1210-4AD9-AB0A-A7C572796367}">
          <p14:sldIdLst>
            <p14:sldId id="345"/>
            <p14:sldId id="444"/>
          </p14:sldIdLst>
        </p14:section>
        <p14:section name="GW theory" id="{AA473E0B-CCD6-4F59-A2C4-8AE5E61CD4DE}">
          <p14:sldIdLst>
            <p14:sldId id="292"/>
            <p14:sldId id="303"/>
            <p14:sldId id="305"/>
            <p14:sldId id="306"/>
            <p14:sldId id="401"/>
            <p14:sldId id="311"/>
          </p14:sldIdLst>
        </p14:section>
        <p14:section name="GW detectors" id="{54BECCAF-708E-4412-AB91-E78A4F34A974}">
          <p14:sldIdLst>
            <p14:sldId id="308"/>
            <p14:sldId id="314"/>
            <p14:sldId id="313"/>
            <p14:sldId id="315"/>
            <p14:sldId id="316"/>
            <p14:sldId id="310"/>
            <p14:sldId id="440"/>
          </p14:sldIdLst>
        </p14:section>
        <p14:section name="Noise sources" id="{9850CDE7-1C83-4136-8009-1964028C7A30}">
          <p14:sldIdLst>
            <p14:sldId id="319"/>
            <p14:sldId id="44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Auth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2F4F"/>
    <a:srgbClr val="009900"/>
    <a:srgbClr val="00CC00"/>
    <a:srgbClr val="FEF0C4"/>
    <a:srgbClr val="FFFCEC"/>
    <a:srgbClr val="FFF0C2"/>
    <a:srgbClr val="CCFF66"/>
    <a:srgbClr val="66CCFF"/>
    <a:srgbClr val="FFC000"/>
    <a:srgbClr val="99C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48627" autoAdjust="0"/>
  </p:normalViewPr>
  <p:slideViewPr>
    <p:cSldViewPr snapToGrid="0">
      <p:cViewPr varScale="1">
        <p:scale>
          <a:sx n="74" d="100"/>
          <a:sy n="74" d="100"/>
        </p:scale>
        <p:origin x="778" y="75"/>
      </p:cViewPr>
      <p:guideLst/>
    </p:cSldViewPr>
  </p:slideViewPr>
  <p:outlineViewPr>
    <p:cViewPr>
      <p:scale>
        <a:sx n="33" d="100"/>
        <a:sy n="33" d="100"/>
      </p:scale>
      <p:origin x="0" y="-26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02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8C61E4-F5C2-4B3C-9CCD-5D30C6CAD542}" type="datetime1">
              <a:rPr lang="it-IT" smtClean="0"/>
              <a:t>29/09/2022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r>
              <a:rPr lang="it-IT" dirty="0"/>
              <a:t>Francesco Di Renzo</a:t>
            </a:r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CB153-92ED-44AF-A584-445B8D98D4EF}" type="datetime1">
              <a:rPr lang="it-IT" smtClean="0"/>
              <a:pPr/>
              <a:t>29/09/2022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782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vacuum (no </a:t>
            </a:r>
            <a:r>
              <a:rPr lang="it-IT" dirty="0" err="1"/>
              <a:t>T_mn</a:t>
            </a:r>
            <a:r>
              <a:rPr lang="it-IT" dirty="0"/>
              <a:t>), </a:t>
            </a:r>
            <a:r>
              <a:rPr lang="it-IT" dirty="0" err="1"/>
              <a:t>h_mn</a:t>
            </a:r>
            <a:r>
              <a:rPr lang="it-IT" dirty="0"/>
              <a:t> </a:t>
            </a:r>
            <a:r>
              <a:rPr lang="it-IT" dirty="0" err="1"/>
              <a:t>satisfies</a:t>
            </a:r>
            <a:r>
              <a:rPr lang="it-IT" dirty="0"/>
              <a:t> the (D’</a:t>
            </a:r>
            <a:r>
              <a:rPr lang="it-IT" dirty="0" err="1"/>
              <a:t>alambert</a:t>
            </a:r>
            <a:r>
              <a:rPr lang="it-IT" dirty="0"/>
              <a:t>)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equation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8391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One </a:t>
            </a:r>
            <a:r>
              <a:rPr lang="it-IT" dirty="0" err="1"/>
              <a:t>Gly</a:t>
            </a:r>
            <a:r>
              <a:rPr lang="it-IT" dirty="0"/>
              <a:t> (r 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equal</a:t>
            </a:r>
            <a:r>
              <a:rPr lang="it-IT" dirty="0"/>
              <a:t> to  10^22 km. M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equal</a:t>
            </a:r>
            <a:r>
              <a:rPr lang="it-IT" dirty="0"/>
              <a:t> to </a:t>
            </a:r>
            <a:r>
              <a:rPr lang="it-IT" dirty="0" err="1"/>
              <a:t>few</a:t>
            </a:r>
            <a:r>
              <a:rPr lang="it-IT" dirty="0"/>
              <a:t> km, 3 in the case of the </a:t>
            </a:r>
            <a:r>
              <a:rPr lang="it-IT" dirty="0" err="1"/>
              <a:t>Sun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7877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In this picture, propagating degrees assume a particularly simple form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568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Lambda = 1064 nm, L = 1 km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209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STD of a Poisson variate: </a:t>
            </a:r>
            <a:r>
              <a:rPr lang="it-IT" dirty="0" err="1"/>
              <a:t>square</a:t>
            </a:r>
            <a:r>
              <a:rPr lang="it-IT" dirty="0"/>
              <a:t> root of. 10^18 </a:t>
            </a:r>
            <a:r>
              <a:rPr lang="it-IT" dirty="0" err="1"/>
              <a:t>photons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782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Lambda = 1064 nm, L = 1 km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3490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light would be wasted otherwise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696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immagine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l'immagine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dirty="0"/>
              <a:t>Fare clic per modificare lo </a:t>
            </a:r>
            <a:br>
              <a:rPr lang="it-IT" dirty="0"/>
            </a:br>
            <a:r>
              <a:rPr lang="it-IT" dirty="0"/>
              <a:t>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 con riquad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Intestazione secondaria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it-IT" dirty="0"/>
              <a:t>Titolo sezione 1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it-IT" dirty="0"/>
              <a:t>Titolo sezione 2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it-IT" dirty="0"/>
              <a:t>Titolo sezione 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za tempor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Intestazione secondaria</a:t>
            </a:r>
          </a:p>
        </p:txBody>
      </p:sp>
      <p:cxnSp>
        <p:nvCxnSpPr>
          <p:cNvPr id="15" name="Connettore diritto con freccia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Anno</a:t>
            </a:r>
          </a:p>
        </p:txBody>
      </p:sp>
      <p:sp>
        <p:nvSpPr>
          <p:cNvPr id="17" name="Segnaposto testo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1" name="Segnaposto testo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2" name="Segnaposto testo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5" name="Segnaposto testo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6" name="Segnaposto testo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Anno</a:t>
            </a:r>
          </a:p>
        </p:txBody>
      </p:sp>
      <p:sp>
        <p:nvSpPr>
          <p:cNvPr id="28" name="Segnaposto testo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0" name="Segnaposto testo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1" name="Segnaposto testo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2" name="Segnaposto testo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3" name="Segnaposto testo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4" name="Segnaposto testo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5" name="Segnaposto testo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6" name="Segnaposto testo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7" name="Segnaposto testo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8" name="Segnaposto testo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9" name="Segnaposto testo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0" name="Segnaposto testo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1" name="Segnaposto testo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2" name="Segnaposto testo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3" name="Segnaposto testo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4" name="Segnaposto testo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5" name="Segnaposto testo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6" name="Segnaposto testo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7" name="Segnaposto testo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8" name="Segnaposto testo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9" name="Segnaposto testo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 elemento</a:t>
            </a:r>
          </a:p>
        </p:txBody>
      </p:sp>
      <p:sp>
        <p:nvSpPr>
          <p:cNvPr id="50" name="Segnaposto testo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Mese, Anno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mbri del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</a:t>
            </a:r>
          </a:p>
        </p:txBody>
      </p:sp>
      <p:sp>
        <p:nvSpPr>
          <p:cNvPr id="24" name="Segnaposto immagine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6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5" name="Segnaposto immagine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6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6" name="Segnaposto immagine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6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Intestazione secondaria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Breve biografia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it-IT" dirty="0"/>
              <a:t>Breve biografia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it-IT" dirty="0"/>
              <a:t>Breve biografia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embri del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23" name="Segnaposto immagine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4" name="Segnaposto immagine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5" name="Segnaposto immagine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6" name="Segnaposto immagine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7" name="Segnaposto immagine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0" name="Segnaposto immagine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Intestazione secondaria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 senza elementi grafi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Francesco Di Renzo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7E25C07-669F-49F0-9ECF-03BAEDD4B4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64" y="6188628"/>
            <a:ext cx="1994555" cy="365124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4DA7425-5217-4695-AE8E-E7FA31BD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z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immagine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l'immagine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dirty="0"/>
              <a:t>Grazie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dirty="0"/>
              <a:t>Numero di contatto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dirty="0"/>
              <a:t>Indirizzo di posta elettronica o </a:t>
            </a:r>
            <a:r>
              <a:rPr lang="it-IT" dirty="0" err="1"/>
              <a:t>handle</a:t>
            </a:r>
            <a:r>
              <a:rPr lang="it-IT" dirty="0"/>
              <a:t> di social media</a:t>
            </a:r>
          </a:p>
        </p:txBody>
      </p:sp>
      <p:sp>
        <p:nvSpPr>
          <p:cNvPr id="8" name="Segnaposto immagine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dirty="0"/>
              <a:t>Logo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dirty="0"/>
              <a:t>Indirizzo del sito Web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A42F7F-E85D-4610-873C-537EF6A9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6137D7F-8295-4B57-AA8C-6F0AC32310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ECD0BB-2D7F-433E-93BF-218092FB8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332DAB-B957-4299-AC0D-2E698500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DE14E7-813C-46D9-89EE-6FD862B61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Francesco Di Renzo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176057-5EE9-4D9D-A798-8D9BF7AB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B9BA-B085-40C7-8CA8-B02C9A1095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94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2" name="Segnaposto immagine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l'immagine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dirty="0"/>
              <a:t>Fare clic per modificare </a:t>
            </a:r>
            <a:br>
              <a:rPr lang="it-IT" dirty="0"/>
            </a:br>
            <a:r>
              <a:rPr lang="it-IT" dirty="0"/>
              <a:t>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6" name="Casella di testo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2" name="Immagine 8">
            <a:extLst>
              <a:ext uri="{FF2B5EF4-FFF2-40B4-BE49-F238E27FC236}">
                <a16:creationId xmlns:a16="http://schemas.microsoft.com/office/drawing/2014/main" id="{A4BADEE9-A9DF-4268-9695-C310CF3534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05" y="6188627"/>
            <a:ext cx="199455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irst page">
  <p:cSld name="1_First pag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2684834" y="221672"/>
            <a:ext cx="8955782" cy="95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>
                    <a:lumMod val="75000"/>
                  </a:schemeClr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609600" y="1340768"/>
            <a:ext cx="10972800" cy="478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solidFill>
                  <a:schemeClr val="dk1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4"/>
          <p:cNvSpPr txBox="1">
            <a:spLocks noGrp="1"/>
          </p:cNvSpPr>
          <p:nvPr>
            <p:ph type="dt" idx="10"/>
          </p:nvPr>
        </p:nvSpPr>
        <p:spPr>
          <a:xfrm>
            <a:off x="8945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Francesco Di Renzo</a:t>
            </a:r>
          </a:p>
        </p:txBody>
      </p:sp>
      <p:sp>
        <p:nvSpPr>
          <p:cNvPr id="40" name="Google Shape;40;p4"/>
          <p:cNvSpPr txBox="1">
            <a:spLocks noGrp="1"/>
          </p:cNvSpPr>
          <p:nvPr>
            <p:ph type="ftr" idx="11"/>
          </p:nvPr>
        </p:nvSpPr>
        <p:spPr>
          <a:xfrm>
            <a:off x="4141787" y="664051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Programma di Fisica per Senior Citizens</a:t>
            </a:r>
            <a:endParaRPr lang="it-IT" dirty="0"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9210122" y="667543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8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grande e tes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0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dirty="0"/>
              <a:t>Fare clic per modificare </a:t>
            </a:r>
            <a:br>
              <a:rPr lang="it-IT" dirty="0"/>
            </a:br>
            <a:r>
              <a:rPr lang="it-IT" dirty="0"/>
              <a:t>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6" name="Casella di testo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Segnaposto immagine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l'immagine qui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Ins="720000" rtlCol="0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Francesco Di Renzo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D007DC-D9C8-41EE-B16F-3EEB93763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6350" y="-969636"/>
            <a:ext cx="4843554" cy="3406058"/>
          </a:xfrm>
          <a:prstGeom prst="ellipse">
            <a:avLst/>
          </a:prstGeom>
          <a:noFill/>
          <a:effectLst>
            <a:softEdge rad="8890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E10C325-285E-4569-98A5-2F8F21888A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05" y="6188627"/>
            <a:ext cx="199455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otto digi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4">
            <a:extLst>
              <a:ext uri="{FF2B5EF4-FFF2-40B4-BE49-F238E27FC236}">
                <a16:creationId xmlns:a16="http://schemas.microsoft.com/office/drawing/2014/main" id="{CF1C3754-E5D8-40D8-B371-6C48697E3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6350" y="-969636"/>
            <a:ext cx="4843554" cy="3406058"/>
          </a:xfrm>
          <a:prstGeom prst="ellipse">
            <a:avLst/>
          </a:prstGeom>
          <a:noFill/>
          <a:effectLst>
            <a:softEdge rad="88900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dirty="0"/>
              <a:t>Il testo enfatizzato può essere inserito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749367" y="1013721"/>
            <a:ext cx="7749965" cy="5100743"/>
            <a:chOff x="510812" y="938373"/>
            <a:chExt cx="8073393" cy="5313612"/>
          </a:xfrm>
        </p:grpSpPr>
        <p:sp>
          <p:nvSpPr>
            <p:cNvPr id="44" name="Rettangolo arrotondato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dirty="0"/>
            </a:p>
          </p:txBody>
        </p:sp>
        <p:sp>
          <p:nvSpPr>
            <p:cNvPr id="45" name="Rettangolo arrotondato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46" name="Rettangolo: Angoli arrotondati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47" name="Rettangolo arrotondato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48" name="Rettangolo arrotondato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dirty="0"/>
            </a:p>
          </p:txBody>
        </p:sp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dirty="0"/>
            </a:p>
          </p:txBody>
        </p:sp>
        <p:sp>
          <p:nvSpPr>
            <p:cNvPr id="50" name="Ovale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dirty="0"/>
            </a:p>
          </p:txBody>
        </p:sp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dirty="0"/>
            </a:p>
          </p:txBody>
        </p:sp>
      </p:grp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58560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Inserire o trascinare l'immagine qui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pic>
        <p:nvPicPr>
          <p:cNvPr id="39" name="Immagine 8">
            <a:extLst>
              <a:ext uri="{FF2B5EF4-FFF2-40B4-BE49-F238E27FC236}">
                <a16:creationId xmlns:a16="http://schemas.microsoft.com/office/drawing/2014/main" id="{86DA27AE-8C69-4A4F-ABFD-6FDD971336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05" y="6188627"/>
            <a:ext cx="199455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zione numeri grand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it-IT" dirty="0"/>
              <a:t>1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it-IT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tagono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Francesco Di Renzo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Casella di testo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it-IT" sz="1200" dirty="0">
                <a:solidFill>
                  <a:schemeClr val="tx2"/>
                </a:solidFill>
                <a:latin typeface="+mj-lt"/>
              </a:rPr>
              <a:t>Inserire qui il logo o il nome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79" r:id="rId19"/>
    <p:sldLayoutId id="214748368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ublic.virgo-gw.eu/index.php?gmedia=5vp4v&amp;t=g#PhotoSwipe1592384420462" TargetMode="External"/><Relationship Id="rId5" Type="http://schemas.openxmlformats.org/officeDocument/2006/relationships/hyperlink" Target="mailto:francesco.direnzo@ego-gw.it" TargetMode="Externa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3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3191D2D4-3F58-4B15-A1D8-0EDAF6328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9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078" y="77008"/>
            <a:ext cx="11969844" cy="67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768ECAA9-351C-41A2-B93E-CE65BA62E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8375"/>
            <a:ext cx="6840000" cy="1431417"/>
          </a:xfrm>
        </p:spPr>
        <p:txBody>
          <a:bodyPr rIns="0"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4400"/>
              <a:t>The Advanced Virgo </a:t>
            </a:r>
            <a:r>
              <a:rPr lang="en-US" sz="3400"/>
              <a:t>gravitational-wave detector</a:t>
            </a:r>
            <a:endParaRPr lang="en-US" sz="4000"/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C5681ABA-E85E-4996-97CE-4F3EA4462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9793"/>
            <a:ext cx="6840000" cy="749807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it-IT" sz="1800" b="1" dirty="0"/>
              <a:t>Francesco Di Renzo, EGO</a:t>
            </a:r>
            <a:br>
              <a:rPr lang="it-IT" sz="1800" b="1" dirty="0"/>
            </a:br>
            <a:r>
              <a:rPr lang="it-IT" sz="1800" b="1" dirty="0"/>
              <a:t> </a:t>
            </a:r>
            <a:r>
              <a:rPr lang="it-IT" sz="1400" dirty="0">
                <a:hlinkClick r:id="rId5"/>
              </a:rPr>
              <a:t>francesco.direnzo@ego-gw.it</a:t>
            </a:r>
            <a:endParaRPr lang="it-IT" sz="1600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07C1BC9-F1AA-4939-BE47-B4045AA7E23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015174" y="-1"/>
            <a:ext cx="21768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A1D9237E-8C7F-4859-A612-75DBCE555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2780" y="114968"/>
            <a:ext cx="12381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&amp;quot"/>
              </a:rPr>
              <a:t>Aerial view of the Virgo interferometer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it-IT" sz="900" b="1" dirty="0">
                <a:solidFill>
                  <a:srgbClr val="FFFFFF"/>
                </a:solidFill>
                <a:latin typeface="&amp;quot"/>
              </a:rPr>
              <a:t>Credit</a:t>
            </a:r>
            <a:r>
              <a:rPr lang="en-GB" altLang="it-IT" sz="9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&amp;quot"/>
              </a:rPr>
              <a:t>: </a:t>
            </a:r>
            <a:r>
              <a:rPr lang="en-GB" altLang="it-IT" sz="9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&amp;quo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Virgo Collab.</a:t>
            </a:r>
            <a:endParaRPr kumimoji="0" lang="en-GB" altLang="it-IT" sz="900" b="0" i="0" u="none" strike="noStrike" cap="none" normalizeH="0" baseline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&amp;quot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5E31EBF4-8B95-4E1D-A900-5A0F9453B560}"/>
              </a:ext>
            </a:extLst>
          </p:cNvPr>
          <p:cNvSpPr/>
          <p:nvPr/>
        </p:nvSpPr>
        <p:spPr>
          <a:xfrm>
            <a:off x="7411065" y="5879785"/>
            <a:ext cx="4565036" cy="835339"/>
          </a:xfrm>
          <a:prstGeom prst="roundRect">
            <a:avLst>
              <a:gd name="adj" fmla="val 8249"/>
            </a:avLst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96000" rtlCol="0" anchor="t" anchorCtr="0"/>
          <a:lstStyle/>
          <a:p>
            <a:endParaRPr lang="it-IT" sz="2000" b="1" dirty="0">
              <a:solidFill>
                <a:schemeClr val="accent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F262DD0-F05D-4DD2-A65F-CCE8D8493E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291" y="5899280"/>
            <a:ext cx="1279963" cy="796347"/>
          </a:xfrm>
          <a:prstGeom prst="rect">
            <a:avLst/>
          </a:prstGeom>
        </p:spPr>
      </p:pic>
      <p:pic>
        <p:nvPicPr>
          <p:cNvPr id="4" name="Immagine 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DBE25A5B-33DE-33F5-61D5-953A249F0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053" y="6095433"/>
            <a:ext cx="3245570" cy="40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22C1EB9D-DA73-443E-8181-ED069C1B8F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9310" y="1437984"/>
                <a:ext cx="5536277" cy="4717206"/>
              </a:xfrm>
            </p:spPr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b="1" dirty="0"/>
                  <a:t>Estimated sensitivity (II):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2000" dirty="0"/>
                  <a:t>Use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photons</a:t>
                </a:r>
                <a:r>
                  <a:rPr lang="en-US" sz="2000" dirty="0"/>
                  <a:t> instead of lengths. The rate at which photons arrive to the PD follows a Poisson statistic: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ph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ph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where: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ph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h𝑐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h𝑐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gw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0" indent="0">
                  <a:spcBef>
                    <a:spcPts val="1200"/>
                  </a:spcBef>
                  <a:spcAft>
                    <a:spcPts val="1800"/>
                  </a:spcAft>
                  <a:buNone/>
                </a:pP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W,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gw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</m:t>
                    </m:r>
                  </m:oMath>
                </a14:m>
                <a:r>
                  <a:rPr lang="en-US" sz="2000" dirty="0"/>
                  <a:t> Hz: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ph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−1/2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22C1EB9D-DA73-443E-8181-ED069C1B8F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9310" y="1437984"/>
                <a:ext cx="5536277" cy="4717206"/>
              </a:xfrm>
              <a:blipFill>
                <a:blip r:embed="rId3"/>
                <a:stretch>
                  <a:fillRect l="-2753" t="-16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EA77B1E1-FB73-46EC-86B2-DD016A1BF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GW detectors: a simple Michelson interferometer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1636A7-B205-4239-A8E6-A68D79FBA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10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1CE30A-F60B-4C75-85E5-BB3444873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" t="2095" r="52269" b="51956"/>
          <a:stretch/>
        </p:blipFill>
        <p:spPr>
          <a:xfrm>
            <a:off x="7022892" y="2039489"/>
            <a:ext cx="3964899" cy="35751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5E4428-93EC-4EE2-BD24-328698C9F289}"/>
              </a:ext>
            </a:extLst>
          </p:cNvPr>
          <p:cNvSpPr txBox="1"/>
          <p:nvPr/>
        </p:nvSpPr>
        <p:spPr>
          <a:xfrm>
            <a:off x="9138958" y="4685588"/>
            <a:ext cx="1124354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Antisymmetric port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B2D438D-84EA-4499-8DA6-6CBCF34B379F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8649325" y="4624466"/>
            <a:ext cx="489633" cy="277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C1B81E5-24DD-48A0-9270-C1E722034478}"/>
              </a:ext>
            </a:extLst>
          </p:cNvPr>
          <p:cNvSpPr txBox="1"/>
          <p:nvPr/>
        </p:nvSpPr>
        <p:spPr>
          <a:xfrm>
            <a:off x="7147764" y="3657600"/>
            <a:ext cx="1124354" cy="264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Symmetric port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4594751-31B0-4BA2-868F-48DD885821C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7709941" y="3922122"/>
            <a:ext cx="562177" cy="387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B9029BD-B998-4A30-B317-B82AE4466489}"/>
              </a:ext>
            </a:extLst>
          </p:cNvPr>
          <p:cNvSpPr txBox="1"/>
          <p:nvPr/>
        </p:nvSpPr>
        <p:spPr>
          <a:xfrm>
            <a:off x="5461233" y="2478880"/>
            <a:ext cx="1124354" cy="4855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t-IT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Number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fluctuation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42C7C49F-1D8C-454D-B745-992756EC7253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4362139" y="2660755"/>
            <a:ext cx="1099094" cy="60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01C8F62-D0EF-434C-BAEA-02890C07DDD3}"/>
              </a:ext>
            </a:extLst>
          </p:cNvPr>
          <p:cNvSpPr txBox="1"/>
          <p:nvPr/>
        </p:nvSpPr>
        <p:spPr>
          <a:xfrm>
            <a:off x="4694362" y="3231386"/>
            <a:ext cx="1124354" cy="2969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Readout time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953F210-4299-42D1-8971-A79163395550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919928" y="3379876"/>
            <a:ext cx="774434" cy="475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6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22C1EB9D-DA73-443E-8181-ED069C1B8F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9310" y="1437984"/>
                <a:ext cx="5536277" cy="471720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A </a:t>
                </a:r>
                <a:r>
                  <a:rPr lang="en-US" sz="2000" b="1" dirty="0"/>
                  <a:t>Fabry-</a:t>
                </a:r>
                <a:r>
                  <a:rPr lang="en-US" sz="2000" b="1" dirty="0" err="1"/>
                  <a:t>Pérot</a:t>
                </a:r>
                <a:r>
                  <a:rPr lang="en-US" sz="2000" b="1" dirty="0"/>
                  <a:t> interferometer</a:t>
                </a:r>
                <a:r>
                  <a:rPr lang="en-US" sz="2000" dirty="0"/>
                  <a:t> is comprised of two mirrors along an optical axis </a:t>
                </a:r>
                <a:r>
                  <a:rPr lang="en-GB" sz="2000" dirty="0"/>
                  <a:t>which</a:t>
                </a:r>
                <a:r>
                  <a:rPr lang="it-IT" sz="2000" dirty="0"/>
                  <a:t> </a:t>
                </a:r>
                <a:r>
                  <a:rPr lang="it-IT" sz="2000" dirty="0" err="1">
                    <a:solidFill>
                      <a:schemeClr val="accent1"/>
                    </a:solidFill>
                  </a:rPr>
                  <a:t>form</a:t>
                </a:r>
                <a:r>
                  <a:rPr lang="it-IT" sz="2000" dirty="0">
                    <a:solidFill>
                      <a:schemeClr val="accent1"/>
                    </a:solidFill>
                  </a:rPr>
                  <a:t> a </a:t>
                </a:r>
                <a:r>
                  <a:rPr lang="it-IT" sz="2000" dirty="0" err="1">
                    <a:solidFill>
                      <a:schemeClr val="accent1"/>
                    </a:solidFill>
                  </a:rPr>
                  <a:t>cavity</a:t>
                </a:r>
                <a:r>
                  <a:rPr lang="en-US" sz="2000" dirty="0"/>
                  <a:t>;</a:t>
                </a: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2000" dirty="0"/>
                  <a:t>If the separation between the two mirrors is correctly tuned, there is a 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build-up of light power</a:t>
                </a:r>
                <a:r>
                  <a:rPr lang="en-US" sz="2000" dirty="0"/>
                  <a:t>;</a:t>
                </a: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2000" b="1" dirty="0"/>
                  <a:t>In TT frame:</a:t>
                </a:r>
                <a:r>
                  <a:rPr lang="en-US" sz="2000" dirty="0"/>
                  <a:t> if the light is “detuned” by a GW, a huge amount of power leaks out of the cavity;</a:t>
                </a: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2000" b="1" dirty="0"/>
                  <a:t>In detector frame:</a:t>
                </a:r>
                <a:r>
                  <a:rPr lang="en-US" sz="2000" dirty="0"/>
                  <a:t> light bounces back and forth a huge number of times, increasing the “lengthening” effect of the GW on detector arms.  </a:t>
                </a:r>
              </a:p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2000" b="1" dirty="0"/>
                  <a:t>Estimated sensitivity: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gw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ph</m:t>
                              </m:r>
                              <m:r>
                                <a:rPr lang="it-IT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sub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−1/2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gw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22C1EB9D-DA73-443E-8181-ED069C1B8F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9310" y="1437984"/>
                <a:ext cx="5536277" cy="4717206"/>
              </a:xfrm>
              <a:blipFill>
                <a:blip r:embed="rId3"/>
                <a:stretch>
                  <a:fillRect l="-2863" t="-2326" r="-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EA77B1E1-FB73-46EC-86B2-DD016A1BF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GW detectors: a Fabry-</a:t>
            </a:r>
            <a:r>
              <a:rPr lang="en-GB" dirty="0" err="1"/>
              <a:t>Pérot</a:t>
            </a:r>
            <a:r>
              <a:rPr lang="en-GB" dirty="0"/>
              <a:t> Mich. interferometer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1636A7-B205-4239-A8E6-A68D79FBA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11</a:t>
            </a:fld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C5513CA-F4EB-43EE-A60E-DAAE2F60F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47" t="2443" r="2020" b="51601"/>
          <a:stretch/>
        </p:blipFill>
        <p:spPr>
          <a:xfrm>
            <a:off x="6981079" y="2034170"/>
            <a:ext cx="4119798" cy="367708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C1B81E5-24DD-48A0-9270-C1E722034478}"/>
              </a:ext>
            </a:extLst>
          </p:cNvPr>
          <p:cNvSpPr txBox="1"/>
          <p:nvPr/>
        </p:nvSpPr>
        <p:spPr>
          <a:xfrm>
            <a:off x="7280884" y="2722611"/>
            <a:ext cx="873766" cy="4609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Fabry-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Pérot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cavity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4594751-31B0-4BA2-868F-48DD885821C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7717767" y="3183558"/>
            <a:ext cx="687471" cy="191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9DAD8D8-977B-45CC-913D-B21BB3804E41}"/>
              </a:ext>
            </a:extLst>
          </p:cNvPr>
          <p:cNvSpPr txBox="1"/>
          <p:nvPr/>
        </p:nvSpPr>
        <p:spPr>
          <a:xfrm>
            <a:off x="9718395" y="4939888"/>
            <a:ext cx="1124354" cy="6747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Partially reflective input test mass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52051B1-DB3D-4788-A818-C53BCFEEB5B0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9228763" y="4878768"/>
            <a:ext cx="489632" cy="398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2247775-E58B-45A8-A3C9-E6A70C0F4CB3}"/>
              </a:ext>
            </a:extLst>
          </p:cNvPr>
          <p:cNvSpPr txBox="1"/>
          <p:nvPr/>
        </p:nvSpPr>
        <p:spPr>
          <a:xfrm>
            <a:off x="1091123" y="5513274"/>
            <a:ext cx="987510" cy="4609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 effective length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701EA88-A328-49FF-83EF-06F67FAD165F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078633" y="5614644"/>
            <a:ext cx="657072" cy="129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8E4694C-FD33-4A3D-A78F-29E6EA4712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6806" y="1506510"/>
                <a:ext cx="5039193" cy="4325489"/>
              </a:xfrm>
            </p:spPr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b="1" dirty="0"/>
                  <a:t>Power recycling:</a:t>
                </a:r>
                <a:r>
                  <a:rPr lang="en-US" sz="2000" dirty="0"/>
                  <a:t> a mirror (PRM) is added between the laser and the beam splitter, which creates an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effective cavity</a:t>
                </a:r>
                <a:r>
                  <a:rPr lang="en-US" sz="2000" dirty="0"/>
                  <a:t> between the recycling mirror and the compound mirror representing the Fabry-</a:t>
                </a:r>
                <a:r>
                  <a:rPr lang="en-US" sz="2000" dirty="0" err="1"/>
                  <a:t>Pérot</a:t>
                </a:r>
                <a:r>
                  <a:rPr lang="en-US" sz="2000" dirty="0"/>
                  <a:t> Michelson interferometer.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dirty="0"/>
                  <a:t>By tuning this cavity for a power build-up, we can increase the light power stored into the compound interferometer interferometer (up to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000" dirty="0"/>
                  <a:t>MW in the arms).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dirty="0"/>
                  <a:t>This 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reduces the shot noise </a:t>
                </a:r>
                <a:r>
                  <a:rPr lang="en-US" sz="2000" dirty="0"/>
                  <a:t>but </a:t>
                </a:r>
                <a:r>
                  <a:rPr lang="en-US" sz="2000" dirty="0">
                    <a:solidFill>
                      <a:srgbClr val="0070C0"/>
                    </a:solidFill>
                  </a:rPr>
                  <a:t>increases the radiation pressure</a:t>
                </a:r>
                <a:r>
                  <a:rPr lang="en-US" sz="2000" dirty="0"/>
                  <a:t> noise…</a:t>
                </a:r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8E4694C-FD33-4A3D-A78F-29E6EA4712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6806" y="1506510"/>
                <a:ext cx="5039193" cy="4325489"/>
              </a:xfrm>
              <a:blipFill>
                <a:blip r:embed="rId3"/>
                <a:stretch>
                  <a:fillRect l="-3023" t="-1831" r="-33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ADD05594-350C-4762-B8B3-56B36155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GW detectors: power recycled F.-P. Mich. </a:t>
            </a:r>
            <a:r>
              <a:rPr lang="en-GB" dirty="0" err="1"/>
              <a:t>interf</a:t>
            </a:r>
            <a:r>
              <a:rPr lang="en-GB" dirty="0"/>
              <a:t>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6845C6-4999-487F-9F20-BF7561F40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12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B4EDD9-DFFE-44E2-8B86-5AE045A7E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0" t="51470" r="51769" b="2426"/>
          <a:stretch/>
        </p:blipFill>
        <p:spPr>
          <a:xfrm>
            <a:off x="6952189" y="2076671"/>
            <a:ext cx="4094791" cy="367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4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38E4694C-FD33-4A3D-A78F-29E6EA471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806" y="1506510"/>
            <a:ext cx="5039193" cy="432548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Signal recycling:</a:t>
            </a:r>
            <a:r>
              <a:rPr lang="en-US" sz="2000" dirty="0"/>
              <a:t> inserting a signal recycling mirror (SRM) between the beam splitter and the output port, we can recycle the </a:t>
            </a:r>
            <a:r>
              <a:rPr lang="en-US" sz="2000" i="1" dirty="0"/>
              <a:t>signal sidebands </a:t>
            </a:r>
            <a:r>
              <a:rPr lang="en-US" sz="2000" dirty="0"/>
              <a:t>leaving the interferometer towards the output port. This will increase the sensitivity at particular frequencies.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Squeezed light:</a:t>
            </a:r>
            <a:r>
              <a:rPr lang="en-US" sz="2000" dirty="0"/>
              <a:t> quantum squeezing of the light can be used to reduce the effect of the shot </a:t>
            </a:r>
            <a:r>
              <a:rPr lang="it-IT" sz="2000" dirty="0"/>
              <a:t>noise and </a:t>
            </a:r>
            <a:r>
              <a:rPr lang="it-IT" sz="2000" dirty="0" err="1"/>
              <a:t>improve</a:t>
            </a:r>
            <a:r>
              <a:rPr lang="it-IT" sz="2000" dirty="0"/>
              <a:t> </a:t>
            </a:r>
            <a:r>
              <a:rPr lang="it-IT" sz="2000" dirty="0" err="1"/>
              <a:t>sensitivity</a:t>
            </a:r>
            <a:r>
              <a:rPr lang="it-IT" sz="2000" dirty="0"/>
              <a:t>.</a:t>
            </a:r>
            <a:endParaRPr lang="en-US" sz="200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DD05594-350C-4762-B8B3-56B36155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GW detectors: dual recycled F.-P. Mich. </a:t>
            </a:r>
            <a:r>
              <a:rPr lang="en-GB" dirty="0" err="1"/>
              <a:t>interf</a:t>
            </a:r>
            <a:r>
              <a:rPr lang="en-GB" dirty="0"/>
              <a:t>. w. SQZ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6845C6-4999-487F-9F20-BF7561F40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13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4A5AF54-1D28-4F2E-96D7-5E15DD95F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48" t="52152" r="2286" b="3976"/>
          <a:stretch/>
        </p:blipFill>
        <p:spPr>
          <a:xfrm>
            <a:off x="7184977" y="1403355"/>
            <a:ext cx="2648572" cy="22503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D4319D2-A647-4B76-952E-2C055F9E1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8" t="2618" r="8916" b="3534"/>
          <a:stretch/>
        </p:blipFill>
        <p:spPr>
          <a:xfrm>
            <a:off x="6496220" y="3744411"/>
            <a:ext cx="2149446" cy="23534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853636A-064D-4612-854B-1DA866686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89" y="3744413"/>
            <a:ext cx="2401673" cy="24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1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397C61-C577-4654-B94B-8318E600B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GW detectors: optical layout </a:t>
            </a:r>
            <a:r>
              <a:rPr lang="it-IT" dirty="0" err="1"/>
              <a:t>recap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7BF4DF-F02F-40D7-B806-EE79F4C411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14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0E290E-AC00-4F54-9A80-FCF257AF0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572" y="1424789"/>
            <a:ext cx="7286855" cy="45630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6068122-917A-417F-B7B4-8347EF335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" t="2095" r="52269" b="51956"/>
          <a:stretch/>
        </p:blipFill>
        <p:spPr>
          <a:xfrm>
            <a:off x="767974" y="1710944"/>
            <a:ext cx="1678254" cy="151328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49F2292-CE81-4532-95B7-2C7189493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47" t="2443" r="2020" b="51601"/>
          <a:stretch/>
        </p:blipFill>
        <p:spPr>
          <a:xfrm>
            <a:off x="774319" y="3633773"/>
            <a:ext cx="1671909" cy="149224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E086C93-25BB-478A-B29B-1FAE001D1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0" t="51470" r="51769" b="2426"/>
          <a:stretch/>
        </p:blipFill>
        <p:spPr>
          <a:xfrm>
            <a:off x="9738837" y="1710944"/>
            <a:ext cx="1685189" cy="151328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F061BFE-1282-4553-AD5F-34AC0D46F1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48" t="52152" r="2286" b="3976"/>
          <a:stretch/>
        </p:blipFill>
        <p:spPr>
          <a:xfrm>
            <a:off x="9738837" y="3633773"/>
            <a:ext cx="1678844" cy="142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1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82A3A34-5CB7-45C2-B4AD-06A3F9FF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Advanced Virgo detector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8EF2AA1-32D5-4F72-8D73-023B8AFF1B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15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59E150-670C-45AD-824F-EE1264B612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60" y="705432"/>
            <a:ext cx="6735324" cy="5907985"/>
          </a:xfrm>
          <a:prstGeom prst="rect">
            <a:avLst/>
          </a:prstGeom>
        </p:spPr>
      </p:pic>
      <p:pic>
        <p:nvPicPr>
          <p:cNvPr id="8" name="Picture 10" descr="A picture containing building, drawing, clock, cage&#10;&#10;Description automatically generated">
            <a:extLst>
              <a:ext uri="{FF2B5EF4-FFF2-40B4-BE49-F238E27FC236}">
                <a16:creationId xmlns:a16="http://schemas.microsoft.com/office/drawing/2014/main" id="{CB17605C-8A30-4F25-8978-C934EB2322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1" y="1250551"/>
            <a:ext cx="1276980" cy="448445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7C4C251-7FF8-4AEF-917B-1BB5CFF22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310" y="1733550"/>
            <a:ext cx="2686050" cy="1695450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  <a:alpha val="70000"/>
              </a:schemeClr>
            </a:solidFill>
          </a:ln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7579D49-E76E-4FCA-8F88-A091D8514C56}"/>
              </a:ext>
            </a:extLst>
          </p:cNvPr>
          <p:cNvCxnSpPr>
            <a:cxnSpLocks/>
          </p:cNvCxnSpPr>
          <p:nvPr/>
        </p:nvCxnSpPr>
        <p:spPr>
          <a:xfrm flipH="1">
            <a:off x="7322900" y="2581275"/>
            <a:ext cx="1355520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B7BA6E2E-5438-473B-BB23-EF53197648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605" y="1504546"/>
            <a:ext cx="2548395" cy="2119077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  <a:alpha val="70000"/>
              </a:schemeClr>
            </a:solidFill>
          </a:ln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5AEBA9B-73B9-4D65-BC70-9D32FC4DBD93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5715000" y="2564085"/>
            <a:ext cx="933086" cy="141156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C82914E2-79D5-406A-941C-0C90ABB826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15" y="5070902"/>
            <a:ext cx="2516535" cy="1649897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  <a:alpha val="70000"/>
              </a:schemeClr>
            </a:solidFill>
          </a:ln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55778F0E-A7D5-4A79-91D9-5BC71943B209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4743450" y="5895851"/>
            <a:ext cx="1647825" cy="169848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C3166D98-9649-403F-9609-140C358A5B7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588" y="3975649"/>
            <a:ext cx="2735648" cy="1822626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  <a:alpha val="70000"/>
              </a:schemeClr>
            </a:solidFill>
          </a:ln>
        </p:spPr>
      </p:pic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8BC386AF-1B2A-485D-A5C4-32338A81353F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799871" y="3492777"/>
            <a:ext cx="1480587" cy="112450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4D03B52D-BE85-4082-97AC-EC7E57CCE5BD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8801100" y="4677168"/>
            <a:ext cx="516488" cy="20979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251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DF11495-184A-4453-868D-DAB99140B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422" b="5814"/>
          <a:stretch/>
        </p:blipFill>
        <p:spPr>
          <a:xfrm>
            <a:off x="1286825" y="1763324"/>
            <a:ext cx="5071503" cy="3921990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2E8A2012-40DA-4027-837C-640FB9F07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 budget: fundamental vs. actual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E2AB45-FC7E-4EBE-BDAD-C3063D59FD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16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59A93E9-A873-4D3C-8201-DE807B02C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413" y="1763324"/>
            <a:ext cx="5267956" cy="395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8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01CFCF-F053-4C22-BB90-CB4A435F4F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Francesco Di Renzo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B13522B-260A-4790-B03A-6B77964CDD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17</a:t>
            </a:fld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DD0F18-13E5-4757-BDF1-6092BD8EED00}"/>
              </a:ext>
            </a:extLst>
          </p:cNvPr>
          <p:cNvSpPr txBox="1"/>
          <p:nvPr/>
        </p:nvSpPr>
        <p:spPr>
          <a:xfrm>
            <a:off x="2975059" y="576875"/>
            <a:ext cx="6909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/>
              <a:t>Thank you for the attention!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5FCDF0F-C390-49C1-A852-27AE570D8D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96" y="1584987"/>
            <a:ext cx="3600400" cy="478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7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93D042F-D2E0-4CB3-ABF6-A695852B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Europan Gravitational Observatory - EGO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A72740-7092-42E4-A916-6E4821889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2</a:t>
            </a:fld>
            <a:endParaRPr lang="it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4EF19B-2B2F-FE17-45DC-4B12FD7B3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09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01" y="1290945"/>
            <a:ext cx="7826997" cy="46961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 descr="A group of people standing in a room with large screens&#10;&#10;Description automatically generated with medium confidence">
            <a:extLst>
              <a:ext uri="{FF2B5EF4-FFF2-40B4-BE49-F238E27FC236}">
                <a16:creationId xmlns:a16="http://schemas.microsoft.com/office/drawing/2014/main" id="{8B4E5FF6-DC44-0222-B830-92D1CA0CD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7771" y="4845398"/>
            <a:ext cx="2279429" cy="1443314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3CEC2B-5F8B-9127-C26E-EF5FC9AC040D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7097486" y="3429000"/>
            <a:ext cx="0" cy="1416398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D1035C3-06D0-9FC9-5709-3741401346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004" y="1032201"/>
            <a:ext cx="2279429" cy="1443314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BBBE95-3241-6EC0-EEFB-D746F9C318F6}"/>
              </a:ext>
            </a:extLst>
          </p:cNvPr>
          <p:cNvCxnSpPr>
            <a:cxnSpLocks/>
            <a:endCxn id="18" idx="2"/>
          </p:cNvCxnSpPr>
          <p:nvPr/>
        </p:nvCxnSpPr>
        <p:spPr>
          <a:xfrm flipH="1" flipV="1">
            <a:off x="4223719" y="2475515"/>
            <a:ext cx="493424" cy="460229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2193671-2C91-AE7C-BCA3-C04C92A7E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9" y="3126659"/>
            <a:ext cx="1607259" cy="2143012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FF891E-8A15-2CCA-225D-8F08208CD603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2039258" y="3362689"/>
            <a:ext cx="1857828" cy="83547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A5B6D304-A439-6E3D-781B-75CE1668A6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8091" y="4816828"/>
            <a:ext cx="2279429" cy="1443314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A5DBBE5-74DC-C6FA-9925-0C703DE34741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307806" y="3429000"/>
            <a:ext cx="481954" cy="1387828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457673D-1E8A-187E-9C3F-6D5A8A8885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176" y="1065485"/>
            <a:ext cx="2279429" cy="1443314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4BBA33A-50D7-8AD3-C1AE-1E1981885C25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7903029" y="2508799"/>
            <a:ext cx="63862" cy="1068972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20185B2-460F-4A83-E1A1-57E85254726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22" y="1233686"/>
            <a:ext cx="2279429" cy="1443314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168C720-03B1-9C67-C52D-EB304DFA9BF3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1373937" y="2677000"/>
            <a:ext cx="1959078" cy="685689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E71053F-D086-BE11-3148-1CAFC93E37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1507"/>
          <a:stretch/>
        </p:blipFill>
        <p:spPr>
          <a:xfrm>
            <a:off x="9760487" y="1599971"/>
            <a:ext cx="2279429" cy="1443314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8545CEE-1E25-DE6A-41A8-94EF26F54F99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8923447" y="2321628"/>
            <a:ext cx="837040" cy="61411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D312C342-141C-8976-EA98-E534D9559DC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3908" y="3874332"/>
            <a:ext cx="1607259" cy="2170070"/>
          </a:xfrm>
          <a:prstGeom prst="rect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DAB8C75-E4ED-6170-023C-A5899AF0FB18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8884195" y="3003880"/>
            <a:ext cx="1139713" cy="1955487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90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19B076D3-8066-46BD-BCA4-9F055914CCF8}"/>
                  </a:ext>
                </a:extLst>
              </p:cNvPr>
              <p:cNvSpPr txBox="1"/>
              <p:nvPr/>
            </p:nvSpPr>
            <p:spPr>
              <a:xfrm>
                <a:off x="779591" y="3581129"/>
                <a:ext cx="10632820" cy="2316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266700" lvl="0">
                  <a:spcBef>
                    <a:spcPts val="1000"/>
                  </a:spcBef>
                </a:pPr>
                <a:r>
                  <a:rPr lang="en-US" sz="2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Linearized theory:</a:t>
                </a:r>
                <a:r>
                  <a:rPr lang="en-US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it-IT" sz="2200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it-IT" sz="2200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. General relativity admits propagating, </a:t>
                </a:r>
                <a:r>
                  <a:rPr lang="en-US" sz="2200" dirty="0">
                    <a:solidFill>
                      <a:srgbClr val="D5393D"/>
                    </a:solidFill>
                  </a:rPr>
                  <a:t>wave-like solutions</a:t>
                </a:r>
                <a:r>
                  <a:rPr lang="en-US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. In the </a:t>
                </a:r>
                <a:r>
                  <a:rPr lang="en-US" sz="2200" i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Lorentz gauge</a:t>
                </a:r>
                <a:r>
                  <a:rPr lang="en-US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:</a:t>
                </a:r>
              </a:p>
              <a:p>
                <a:pPr marL="266700" lvl="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□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box>
                      <m:r>
                        <a:rPr lang="it-IT" sz="2200" i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it-IT" sz="2200" i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200" i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it-IT" sz="2200" i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200" i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solidFill>
                    <a:srgbClr val="000000">
                      <a:lumMod val="75000"/>
                      <a:lumOff val="25000"/>
                    </a:srgbClr>
                  </a:solidFill>
                </a:endParaRPr>
              </a:p>
              <a:p>
                <a:pPr marL="266700"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Gravitational Waves (GW):</a:t>
                </a:r>
                <a:r>
                  <a:rPr lang="en-US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 </a:t>
                </a:r>
                <a:r>
                  <a:rPr lang="en-US" sz="2200" i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ripples</a:t>
                </a:r>
                <a:r>
                  <a:rPr lang="en-US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 in spacetime, produced by accelerating masses,</a:t>
                </a:r>
                <a:br>
                  <a:rPr lang="en-US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</a:br>
                <a:r>
                  <a:rPr lang="en-US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which propagates in spacetime at speed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19B076D3-8066-46BD-BCA4-9F055914C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91" y="3581129"/>
                <a:ext cx="10632820" cy="2316349"/>
              </a:xfrm>
              <a:prstGeom prst="rect">
                <a:avLst/>
              </a:prstGeom>
              <a:blipFill>
                <a:blip r:embed="rId3"/>
                <a:stretch>
                  <a:fillRect t="-3421" b="-131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olo 5">
            <a:extLst>
              <a:ext uri="{FF2B5EF4-FFF2-40B4-BE49-F238E27FC236}">
                <a16:creationId xmlns:a16="http://schemas.microsoft.com/office/drawing/2014/main" id="{F9279B74-A4C1-45B8-93BE-258FEE66D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The Einstein Equation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05E185F-7818-4FE0-8D19-FF7608696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3</a:t>
            </a:fld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B00B69B-DF2A-4C37-9DB0-59F3514F300C}"/>
              </a:ext>
            </a:extLst>
          </p:cNvPr>
          <p:cNvSpPr txBox="1">
            <a:spLocks/>
          </p:cNvSpPr>
          <p:nvPr/>
        </p:nvSpPr>
        <p:spPr>
          <a:xfrm>
            <a:off x="426243" y="864000"/>
            <a:ext cx="11339513" cy="276561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or ‘‘spacetime tells matter how to move, matter tells spacetime how to curve’.’ </a:t>
            </a:r>
            <a:r>
              <a:rPr lang="en-US" sz="1600" dirty="0"/>
              <a:t>John A. Wheeler.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351D1B18-C9F6-0E48-A155-097F370E3D15}"/>
                  </a:ext>
                </a:extLst>
              </p:cNvPr>
              <p:cNvSpPr txBox="1">
                <a:spLocks noGrp="1"/>
              </p:cNvSpPr>
              <p:nvPr>
                <p:ph idx="4294967295"/>
              </p:nvPr>
            </p:nvSpPr>
            <p:spPr>
              <a:xfrm>
                <a:off x="1056062" y="1572561"/>
                <a:ext cx="8887007" cy="1879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general relativity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gravity is described by the curvature of spacetime :</a:t>
                </a:r>
                <a:endParaRPr lang="en-US" sz="2200" b="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indent="0">
                  <a:buNone/>
                </a:pPr>
                <a:endPara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351D1B18-C9F6-0E48-A155-097F370E3D1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056062" y="1572561"/>
                <a:ext cx="8887007" cy="1879682"/>
              </a:xfrm>
              <a:prstGeom prst="rect">
                <a:avLst/>
              </a:prstGeom>
              <a:blipFill>
                <a:blip r:embed="rId4"/>
                <a:stretch>
                  <a:fillRect l="-1920" t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uppo 26">
            <a:extLst>
              <a:ext uri="{FF2B5EF4-FFF2-40B4-BE49-F238E27FC236}">
                <a16:creationId xmlns:a16="http://schemas.microsoft.com/office/drawing/2014/main" id="{6CC95A38-62C2-4213-A874-E869ED7C3A13}"/>
              </a:ext>
            </a:extLst>
          </p:cNvPr>
          <p:cNvGrpSpPr/>
          <p:nvPr/>
        </p:nvGrpSpPr>
        <p:grpSpPr>
          <a:xfrm>
            <a:off x="3129861" y="2182480"/>
            <a:ext cx="4868939" cy="988076"/>
            <a:chOff x="2372399" y="2125018"/>
            <a:chExt cx="5378917" cy="970103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01FC00E-2DD8-4468-B205-FD31654ABEB7}"/>
                </a:ext>
              </a:extLst>
            </p:cNvPr>
            <p:cNvSpPr txBox="1"/>
            <p:nvPr/>
          </p:nvSpPr>
          <p:spPr>
            <a:xfrm>
              <a:off x="2372399" y="2255841"/>
              <a:ext cx="1023261" cy="365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Curvature of spacetime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7C55841-ACA6-46F4-AAAB-16F195F865D0}"/>
                </a:ext>
              </a:extLst>
            </p:cNvPr>
            <p:cNvSpPr txBox="1"/>
            <p:nvPr/>
          </p:nvSpPr>
          <p:spPr>
            <a:xfrm>
              <a:off x="6421462" y="2125018"/>
              <a:ext cx="1243465" cy="3930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Distribution of mass/energy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01387DC-80D0-4F89-A6FD-375B27451D8C}"/>
                </a:ext>
              </a:extLst>
            </p:cNvPr>
            <p:cNvSpPr txBox="1"/>
            <p:nvPr/>
          </p:nvSpPr>
          <p:spPr>
            <a:xfrm>
              <a:off x="6284952" y="2918723"/>
              <a:ext cx="1466364" cy="1763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Som</a:t>
              </a: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 constants</a:t>
              </a:r>
              <a:endPara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A86DC4DA-4E2E-4BF1-B09A-2BB588054AA9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3395660" y="2438404"/>
              <a:ext cx="493401" cy="1283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99CAA522-6F22-413A-9DB1-29EC2BAC82CF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5942243" y="2321524"/>
              <a:ext cx="479219" cy="196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BCDB1C35-EDBC-4A5A-BBC1-2681EDA64A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03497" y="2691088"/>
              <a:ext cx="800859" cy="3158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76A5425A-9644-411C-BB6A-ECC3B7994C0F}"/>
              </a:ext>
            </a:extLst>
          </p:cNvPr>
          <p:cNvGrpSpPr/>
          <p:nvPr/>
        </p:nvGrpSpPr>
        <p:grpSpPr>
          <a:xfrm>
            <a:off x="2583452" y="4536175"/>
            <a:ext cx="1652720" cy="371890"/>
            <a:chOff x="779590" y="4338722"/>
            <a:chExt cx="1652720" cy="371890"/>
          </a:xfrm>
        </p:grpSpPr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9C3F0DE3-18AA-4B50-B7BB-43975040EFD3}"/>
                </a:ext>
              </a:extLst>
            </p:cNvPr>
            <p:cNvSpPr txBox="1"/>
            <p:nvPr/>
          </p:nvSpPr>
          <p:spPr>
            <a:xfrm>
              <a:off x="779590" y="4338722"/>
              <a:ext cx="1227737" cy="37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GB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D’Alambertian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(wave operator)</a:t>
              </a:r>
              <a:endPara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F148E35A-C540-4109-9BA6-6552985A7B64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>
              <a:off x="2007327" y="4524667"/>
              <a:ext cx="424983" cy="1388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F9EA84-96A7-C57A-6DA1-D08C05A71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10100" r="2724"/>
          <a:stretch/>
        </p:blipFill>
        <p:spPr bwMode="auto">
          <a:xfrm>
            <a:off x="8554600" y="1968781"/>
            <a:ext cx="2757931" cy="1402533"/>
          </a:xfrm>
          <a:prstGeom prst="ellipse">
            <a:avLst/>
          </a:prstGeom>
          <a:noFill/>
          <a:effectLst>
            <a:outerShdw blurRad="317500" dist="304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5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co 10">
            <a:extLst>
              <a:ext uri="{FF2B5EF4-FFF2-40B4-BE49-F238E27FC236}">
                <a16:creationId xmlns:a16="http://schemas.microsoft.com/office/drawing/2014/main" id="{91D3E530-4CFB-4ACE-A0E1-D8A691C4535D}"/>
              </a:ext>
            </a:extLst>
          </p:cNvPr>
          <p:cNvSpPr/>
          <p:nvPr/>
        </p:nvSpPr>
        <p:spPr>
          <a:xfrm>
            <a:off x="8857452" y="1854604"/>
            <a:ext cx="1564005" cy="371129"/>
          </a:xfrm>
          <a:prstGeom prst="arc">
            <a:avLst>
              <a:gd name="adj1" fmla="val 11202763"/>
              <a:gd name="adj2" fmla="val 0"/>
            </a:avLst>
          </a:prstGeom>
          <a:ln w="22225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 descr="Immagine che contiene persona, natura&#10;&#10;Descrizione generata automaticamente">
            <a:extLst>
              <a:ext uri="{FF2B5EF4-FFF2-40B4-BE49-F238E27FC236}">
                <a16:creationId xmlns:a16="http://schemas.microsoft.com/office/drawing/2014/main" id="{5C0F4950-A818-47CC-B48B-70A371A76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938" y="5030738"/>
            <a:ext cx="10637431" cy="1401958"/>
          </a:xfrm>
          <a:prstGeom prst="rect">
            <a:avLst/>
          </a:prstGeom>
          <a:effectLst>
            <a:softEdge rad="762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6E1C9EE8-E299-457B-9399-4BE1DE8A1A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2342" y="1152000"/>
                <a:ext cx="7367415" cy="2447411"/>
              </a:xfrm>
            </p:spPr>
            <p:txBody>
              <a:bodyPr/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GB" sz="2200" b="1" dirty="0"/>
                  <a:t>Production: </a:t>
                </a:r>
                <a:r>
                  <a:rPr lang="en-GB" sz="2200" dirty="0"/>
                  <a:t>accelerating mass densities:</a:t>
                </a:r>
                <a:endParaRPr lang="en-GB" sz="2200" b="1" dirty="0"/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GB" sz="2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GB" sz="2200" dirty="0"/>
              </a:p>
              <a:p>
                <a:pPr marL="0" indent="0">
                  <a:spcAft>
                    <a:spcPts val="1800"/>
                  </a:spcAft>
                  <a:buNone/>
                </a:pPr>
                <a:r>
                  <a:rPr lang="en-GB" sz="2200" b="1" dirty="0"/>
                  <a:t>E.g.</a:t>
                </a:r>
                <a:r>
                  <a:rPr lang="en-GB" sz="2200" dirty="0"/>
                  <a:t>: for an orbiting binary system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2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≈4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200" b="0" i="0" smtClean="0">
                            <a:latin typeface="Cambria Math" panose="02040503050406030204" pitchFamily="18" charset="0"/>
                          </a:rPr>
                          <m:t>orb</m:t>
                        </m:r>
                        <m:r>
                          <a:rPr lang="it-IT" sz="2200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200" dirty="0"/>
                  <a:t>,</a:t>
                </a:r>
              </a:p>
              <a:p>
                <a:pPr marL="0" indent="0">
                  <a:spcBef>
                    <a:spcPts val="18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200">
                              <a:latin typeface="Cambria Math" panose="02040503050406030204" pitchFamily="18" charset="0"/>
                            </a:rPr>
                            <m:t>orb</m:t>
                          </m:r>
                          <m:r>
                            <a:rPr lang="it-IT" sz="220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2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it-IT" sz="2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sz="2200" b="1" i="1" smtClean="0">
                              <a:solidFill>
                                <a:schemeClr val="accent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1" i="1" smtClean="0">
                              <a:solidFill>
                                <a:schemeClr val="accent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it-IT" sz="2200" b="1" i="1" smtClean="0">
                              <a:solidFill>
                                <a:schemeClr val="accent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200" b="1" i="1" smtClean="0">
                              <a:solidFill>
                                <a:schemeClr val="accent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𝟐𝟏</m:t>
                          </m:r>
                        </m:sup>
                      </m:sSup>
                    </m:oMath>
                  </m:oMathPara>
                </a14:m>
                <a:endParaRPr lang="en-GB" sz="2200" b="1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GB" sz="220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6E1C9EE8-E299-457B-9399-4BE1DE8A1A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2342" y="1152000"/>
                <a:ext cx="7367415" cy="2447411"/>
              </a:xfrm>
              <a:blipFill>
                <a:blip r:embed="rId4"/>
                <a:stretch>
                  <a:fillRect l="-2318" t="-49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E1153641-ACFC-4FF7-BBDB-D4B2E5F0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and free propagation of GWs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6944A5-F507-45AB-89F8-DFDE960806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4</a:t>
            </a:fld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A8D6C05-D574-47B0-BB20-5219A333634B}"/>
              </a:ext>
            </a:extLst>
          </p:cNvPr>
          <p:cNvSpPr/>
          <p:nvPr/>
        </p:nvSpPr>
        <p:spPr>
          <a:xfrm>
            <a:off x="8581679" y="2053245"/>
            <a:ext cx="457200" cy="457200"/>
          </a:xfrm>
          <a:prstGeom prst="ellips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BA3448B4-BE77-4335-A44F-A81717C4ED32}"/>
              </a:ext>
            </a:extLst>
          </p:cNvPr>
          <p:cNvSpPr/>
          <p:nvPr/>
        </p:nvSpPr>
        <p:spPr>
          <a:xfrm>
            <a:off x="10176839" y="1824645"/>
            <a:ext cx="457200" cy="457200"/>
          </a:xfrm>
          <a:prstGeom prst="ellips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FB86834B-FF8C-44C4-9C98-A879A5B6E0FD}"/>
              </a:ext>
            </a:extLst>
          </p:cNvPr>
          <p:cNvCxnSpPr>
            <a:cxnSpLocks/>
          </p:cNvCxnSpPr>
          <p:nvPr/>
        </p:nvCxnSpPr>
        <p:spPr>
          <a:xfrm flipV="1">
            <a:off x="9576262" y="1479665"/>
            <a:ext cx="0" cy="1492136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>
            <a:glow rad="63500">
              <a:schemeClr val="bg1">
                <a:alpha val="93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o 11">
            <a:extLst>
              <a:ext uri="{FF2B5EF4-FFF2-40B4-BE49-F238E27FC236}">
                <a16:creationId xmlns:a16="http://schemas.microsoft.com/office/drawing/2014/main" id="{CA4A9470-8BDD-4C37-B562-78AF5876B63E}"/>
              </a:ext>
            </a:extLst>
          </p:cNvPr>
          <p:cNvSpPr/>
          <p:nvPr/>
        </p:nvSpPr>
        <p:spPr>
          <a:xfrm rot="10800000">
            <a:off x="8810279" y="2139316"/>
            <a:ext cx="1564005" cy="371129"/>
          </a:xfrm>
          <a:prstGeom prst="arc">
            <a:avLst>
              <a:gd name="adj1" fmla="val 11202763"/>
              <a:gd name="adj2" fmla="val 0"/>
            </a:avLst>
          </a:prstGeom>
          <a:ln w="22225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7A7581A0-71B0-47E8-AB5E-3C479F051C58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9038879" y="2053245"/>
            <a:ext cx="1366560" cy="2286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0A133AB-B926-48B3-B640-DDD3BE073F7C}"/>
                  </a:ext>
                </a:extLst>
              </p:cNvPr>
              <p:cNvSpPr txBox="1"/>
              <p:nvPr/>
            </p:nvSpPr>
            <p:spPr>
              <a:xfrm>
                <a:off x="9149646" y="1884562"/>
                <a:ext cx="442635" cy="3711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it-IT" sz="2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0A133AB-B926-48B3-B640-DDD3BE073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646" y="1884562"/>
                <a:ext cx="442635" cy="3711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C899F47-CEC0-4469-994E-ECEA66C409AB}"/>
                  </a:ext>
                </a:extLst>
              </p:cNvPr>
              <p:cNvSpPr txBox="1"/>
              <p:nvPr/>
            </p:nvSpPr>
            <p:spPr>
              <a:xfrm>
                <a:off x="9686609" y="1415555"/>
                <a:ext cx="442635" cy="351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orb</m:t>
                          </m:r>
                          <m:r>
                            <a:rPr lang="it-IT" sz="2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it-IT" sz="2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C899F47-CEC0-4469-994E-ECEA66C40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6609" y="1415555"/>
                <a:ext cx="442635" cy="351410"/>
              </a:xfrm>
              <a:prstGeom prst="rect">
                <a:avLst/>
              </a:prstGeom>
              <a:blipFill>
                <a:blip r:embed="rId6"/>
                <a:stretch>
                  <a:fillRect l="-15068" r="-41096" b="-120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magine 24">
            <a:extLst>
              <a:ext uri="{FF2B5EF4-FFF2-40B4-BE49-F238E27FC236}">
                <a16:creationId xmlns:a16="http://schemas.microsoft.com/office/drawing/2014/main" id="{8EA4C93D-F244-4EAB-9A82-C9278154DF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36" y="5069309"/>
            <a:ext cx="6611908" cy="1224427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ED1BB54-9008-4FF0-9919-AB1A9EA85D2F}"/>
              </a:ext>
            </a:extLst>
          </p:cNvPr>
          <p:cNvSpPr txBox="1"/>
          <p:nvPr/>
        </p:nvSpPr>
        <p:spPr>
          <a:xfrm>
            <a:off x="9772033" y="6100243"/>
            <a:ext cx="1754592" cy="243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it-IT" sz="14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Credit:Teviet</a:t>
            </a:r>
            <a:r>
              <a:rPr lang="it-IT" sz="1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Creighton</a:t>
            </a:r>
            <a:endParaRPr lang="it-IT" sz="105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0EB9034-CEFC-4882-9052-436C60A9A261}"/>
                  </a:ext>
                </a:extLst>
              </p:cNvPr>
              <p:cNvSpPr txBox="1"/>
              <p:nvPr/>
            </p:nvSpPr>
            <p:spPr>
              <a:xfrm>
                <a:off x="1075113" y="3798052"/>
                <a:ext cx="10041774" cy="10500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  <a:spcAft>
                    <a:spcPts val="1800"/>
                  </a:spcAft>
                </a:pPr>
                <a:r>
                  <a:rPr lang="en-GB" sz="2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Free propagation </a:t>
                </a:r>
                <a:r>
                  <a:rPr lang="en-GB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along “</a:t>
                </a:r>
                <a14:m>
                  <m:oMath xmlns:m="http://schemas.openxmlformats.org/officeDocument/2006/math">
                    <m:r>
                      <a:rPr lang="en-GB" sz="2200" i="1" dirty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-axis” in vacuum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it-IT" sz="2200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):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□</m:t>
                              </m:r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box>
                      <m:r>
                        <a:rPr lang="it-IT" sz="2200" i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it-IT" sz="2200" i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d>
                        <m:dPr>
                          <m:ctrlP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it-IT" sz="2200" i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it-IT" sz="2200" b="0" i="1" smtClean="0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p>
                      <m:r>
                        <a:rPr lang="it-IT" sz="2200" b="0" i="1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it-IT" sz="2200" b="0" i="0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with</m:t>
                      </m:r>
                      <m:r>
                        <a:rPr lang="it-IT" sz="2200" b="0" i="0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it-IT" sz="2200" b="0" i="1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it-IT" sz="2200" b="0" i="1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200" b="0" i="1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sz="2200" b="0" i="1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200" b="0" i="1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it-IT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0EB9034-CEFC-4882-9052-436C60A9A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113" y="3798052"/>
                <a:ext cx="10041774" cy="1050029"/>
              </a:xfrm>
              <a:prstGeom prst="rect">
                <a:avLst/>
              </a:prstGeom>
              <a:blipFill>
                <a:blip r:embed="rId8"/>
                <a:stretch>
                  <a:fillRect l="-1699" t="-104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B19A98E-53BA-42D9-AD60-194255F8E146}"/>
              </a:ext>
            </a:extLst>
          </p:cNvPr>
          <p:cNvSpPr txBox="1"/>
          <p:nvPr/>
        </p:nvSpPr>
        <p:spPr>
          <a:xfrm>
            <a:off x="5947490" y="1425519"/>
            <a:ext cx="1522256" cy="4002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Second derivative of</a:t>
            </a:r>
            <a:b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quadrupole moment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B99BA915-B550-4A94-84EC-0DCB548B41BF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5513706" y="1625667"/>
            <a:ext cx="433784" cy="200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0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989C09A-368D-4A5C-B06D-B1EB21F5DC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9812" y="1421866"/>
                <a:ext cx="10294842" cy="4372034"/>
              </a:xfrm>
            </p:spPr>
            <p:txBody>
              <a:bodyPr/>
              <a:lstStyle/>
              <a:p>
                <a:pPr marL="0" indent="0">
                  <a:spcAft>
                    <a:spcPts val="1800"/>
                  </a:spcAft>
                  <a:buNone/>
                </a:pPr>
                <a:r>
                  <a:rPr lang="en-US" sz="2200" dirty="0"/>
                  <a:t>Transverse Traceless gauge, convenient to represent GW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propagating degrees of freedom</a:t>
                </a:r>
                <a:r>
                  <a:rPr lang="en-US" sz="22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it-IT" sz="2000">
                              <a:latin typeface="Cambria Math" panose="02040503050406030204" pitchFamily="18" charset="0"/>
                            </a:rPr>
                            <m:t>TT</m:t>
                          </m:r>
                        </m:sup>
                      </m:sSubSup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func>
                        <m:func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0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it-IT" sz="2000" dirty="0"/>
              </a:p>
              <a:p>
                <a:pPr>
                  <a:spcBef>
                    <a:spcPts val="1800"/>
                  </a:spcBef>
                </a:pPr>
                <a:r>
                  <a:rPr lang="en-US" sz="2200" dirty="0"/>
                  <a:t>In this gauge, GWs are transverse and traceless (TT):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US" sz="2200" dirty="0"/>
                  <a:t> d.o.f.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2200" dirty="0"/>
                  <a:t>Objects initially at rest </a:t>
                </a:r>
                <a:r>
                  <a:rPr lang="en-US" sz="2200" b="1" dirty="0"/>
                  <a:t>remain at rest</a:t>
                </a:r>
                <a:r>
                  <a:rPr lang="en-US" sz="2200" dirty="0"/>
                  <a:t>, even after the arrival of the wave.</a:t>
                </a:r>
                <a:br>
                  <a:rPr lang="en-US" sz="2200" dirty="0"/>
                </a:br>
                <a:r>
                  <a:rPr lang="en-US" sz="2200" dirty="0"/>
                  <a:t>That is, they are “free falling”: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20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𝜈𝜌</m:t>
                                      </m:r>
                                    </m:sub>
                                    <m:sup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20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00</m:t>
                                      </m:r>
                                    </m:sub>
                                    <m:sup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it-IT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t-IT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it-IT" sz="2000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it-IT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it-IT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it-IT" sz="2000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  <m:r>
                                                <a:rPr lang="it-IT" sz="2000" i="1">
                                                  <a:latin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200" dirty="0"/>
                  <a:t>Because, in this gauge, the Christoffel symbol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00</m:t>
                        </m:r>
                      </m:sub>
                      <m:sup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d>
                      <m:d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it-IT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it-IT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0" indent="0">
                  <a:buNone/>
                </a:pPr>
                <a:r>
                  <a:rPr lang="en-US" sz="2200" dirty="0"/>
                  <a:t>Only a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non-gravitational force</a:t>
                </a:r>
                <a:r>
                  <a:rPr lang="en-US" sz="2200" dirty="0"/>
                  <a:t> can cause a mass</a:t>
                </a:r>
                <a:r>
                  <a:rPr lang="en-US" sz="2200" i="1" dirty="0"/>
                  <a:t> </a:t>
                </a:r>
                <a:r>
                  <a:rPr lang="en-US" sz="2200" dirty="0"/>
                  <a:t>to change its coordinates. </a:t>
                </a:r>
              </a:p>
            </p:txBody>
          </p:sp>
        </mc:Choice>
        <mc:Fallback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989C09A-368D-4A5C-B06D-B1EB21F5DC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9812" y="1421866"/>
                <a:ext cx="10294842" cy="4372034"/>
              </a:xfrm>
              <a:blipFill>
                <a:blip r:embed="rId3"/>
                <a:stretch>
                  <a:fillRect l="-1658" t="-2789" b="-100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5DD79865-575F-4948-A695-78654763C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GW interaction in the TT frame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906D88-66E4-4FA3-9B13-16C4BC0B06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5</a:t>
            </a:fld>
            <a:endParaRPr lang="it-IT" dirty="0"/>
          </a:p>
        </p:txBody>
      </p:sp>
      <p:sp>
        <p:nvSpPr>
          <p:cNvPr id="6" name="Segnaposto contenuto 6">
            <a:extLst>
              <a:ext uri="{FF2B5EF4-FFF2-40B4-BE49-F238E27FC236}">
                <a16:creationId xmlns:a16="http://schemas.microsoft.com/office/drawing/2014/main" id="{1E8B234D-67F2-44D6-A32C-3C2ED7060B3C}"/>
              </a:ext>
            </a:extLst>
          </p:cNvPr>
          <p:cNvSpPr txBox="1">
            <a:spLocks/>
          </p:cNvSpPr>
          <p:nvPr/>
        </p:nvSpPr>
        <p:spPr>
          <a:xfrm>
            <a:off x="426243" y="864000"/>
            <a:ext cx="11339513" cy="276561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or how to exploit gauge freedom in our favor.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954DC5-4A04-4640-B021-490D289B1BBD}"/>
              </a:ext>
            </a:extLst>
          </p:cNvPr>
          <p:cNvSpPr txBox="1"/>
          <p:nvPr/>
        </p:nvSpPr>
        <p:spPr>
          <a:xfrm>
            <a:off x="1265061" y="4372586"/>
            <a:ext cx="724171" cy="3718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t-IT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Geodesic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it-IT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equation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68C1D8A-538B-4276-AAD8-AA622E861CC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989232" y="4558531"/>
            <a:ext cx="62494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1796ACF9-DA7C-7713-F7D2-CD842CCE40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599" y="2805357"/>
            <a:ext cx="978589" cy="9785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F3053B4-FF5B-8A67-DAA3-8E1B6123C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4424" y="2778305"/>
            <a:ext cx="978589" cy="97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8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69DE7ADE-0B29-2DEC-D7C0-D9EE06EB8105}"/>
              </a:ext>
            </a:extLst>
          </p:cNvPr>
          <p:cNvGrpSpPr/>
          <p:nvPr/>
        </p:nvGrpSpPr>
        <p:grpSpPr>
          <a:xfrm>
            <a:off x="7420699" y="2047810"/>
            <a:ext cx="3771982" cy="2606875"/>
            <a:chOff x="7420699" y="2047810"/>
            <a:chExt cx="3771982" cy="2606875"/>
          </a:xfrm>
        </p:grpSpPr>
        <p:pic>
          <p:nvPicPr>
            <p:cNvPr id="6" name="Immagine 5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4AC25BF8-8C43-0C62-3986-3B81922E4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809" r="65816"/>
            <a:stretch/>
          </p:blipFill>
          <p:spPr>
            <a:xfrm>
              <a:off x="7420699" y="3884471"/>
              <a:ext cx="1306795" cy="770214"/>
            </a:xfrm>
            <a:prstGeom prst="rect">
              <a:avLst/>
            </a:prstGeom>
          </p:spPr>
        </p:pic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A26C075D-892A-E8D5-67A5-76569E17B7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8210" y="2934325"/>
              <a:ext cx="2423160" cy="1123325"/>
            </a:xfrm>
            <a:prstGeom prst="line">
              <a:avLst/>
            </a:prstGeom>
            <a:ln w="19050">
              <a:solidFill>
                <a:srgbClr val="FD2F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magine 6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F305B1C2-5EB9-DD2F-27DA-5ECCFB875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088" t="1304" r="1181" b="56121"/>
            <a:stretch/>
          </p:blipFill>
          <p:spPr>
            <a:xfrm>
              <a:off x="9597390" y="2047810"/>
              <a:ext cx="1595291" cy="11233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208DDC45-9398-4A05-86B5-FEAB44393E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6806" y="1152000"/>
                <a:ext cx="6243403" cy="5274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Suspended (test) masses can be considered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free in the horizontal plane</a:t>
                </a:r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).</a:t>
                </a:r>
              </a:p>
              <a:p>
                <a:pPr marL="0" indent="0">
                  <a:spcAft>
                    <a:spcPts val="1800"/>
                  </a:spcAft>
                  <a:buNone/>
                </a:pPr>
                <a:r>
                  <a:rPr lang="en-US" sz="2000" dirty="0"/>
                  <a:t>We study in the TT gauge the propagation of light between them. Along one arm, the effect of a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/>
                  <a:t> wave: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i="1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  <m:r>
                        <a:rPr lang="it-IT" sz="20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  <a:p>
                <a:pPr marL="0" indent="0">
                  <a:lnSpc>
                    <a:spcPct val="100000"/>
                  </a:lnSpc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ad>
                                <m:radPr>
                                  <m:degHide m:val="on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</m:e>
                              </m:rad>
                            </m:e>
                          </m:nary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nary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marL="0" indent="0">
                  <a:lnSpc>
                    <a:spcPct val="100000"/>
                  </a:lnSpc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/2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000" dirty="0"/>
              </a:p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2000" dirty="0"/>
                  <a:t>Round trip back to beam-splitter:</a:t>
                </a:r>
              </a:p>
              <a:p>
                <a:pPr marL="0" indent="0">
                  <a:lnSpc>
                    <a:spcPct val="100000"/>
                  </a:lnSpc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0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200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sz="20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2000" dirty="0"/>
                  <a:t>Difference between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round-trip times:</a:t>
                </a:r>
              </a:p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it-IT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lang="it-IT" sz="2000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it-IT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it-IT" sz="20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it-IT" sz="20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it-IT" sz="2000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it-IT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000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it-IT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d>
                        <m:dPr>
                          <m:ctrlPr>
                            <a:rPr lang="it-IT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it-IT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  <m:r>
                            <a:rPr lang="it-IT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a:rPr lang="it-IT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it-IT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it-IT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it-IT" sz="20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it-IT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  <m:r>
                            <a:rPr lang="it-IT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it-IT" sz="2000" b="1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𝐋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accent1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endParaRPr lang="en-US" sz="2000" dirty="0"/>
              </a:p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endParaRPr lang="en-US" sz="2000" dirty="0"/>
              </a:p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208DDC45-9398-4A05-86B5-FEAB44393E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6806" y="1152000"/>
                <a:ext cx="6243403" cy="5274000"/>
              </a:xfrm>
              <a:blipFill>
                <a:blip r:embed="rId3"/>
                <a:stretch>
                  <a:fillRect l="-2439" t="-20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A7F679D0-E6E8-4F5E-B066-CCED61EF5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travel time through the detector (TT gauge)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C11E4C-DD98-409C-ABB4-87C471CA24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6</a:t>
            </a:fld>
            <a:endParaRPr lang="it-IT" dirty="0"/>
          </a:p>
        </p:txBody>
      </p:sp>
      <p:pic>
        <p:nvPicPr>
          <p:cNvPr id="9" name="Immagine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68BABC6-5BA0-4187-BD8E-0800265659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889" y="2016182"/>
            <a:ext cx="3822782" cy="263850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3F162A-00A7-4205-B5C4-CDF547A56BA0}"/>
              </a:ext>
            </a:extLst>
          </p:cNvPr>
          <p:cNvSpPr txBox="1"/>
          <p:nvPr/>
        </p:nvSpPr>
        <p:spPr>
          <a:xfrm>
            <a:off x="6485208" y="2502325"/>
            <a:ext cx="724171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Light-like interval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F702BDE-BBA6-4F31-897B-A77D7B862E20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096000" y="2718325"/>
            <a:ext cx="389208" cy="30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4FF64C7-88A0-4FC3-A3AC-1131A46BF60A}"/>
                  </a:ext>
                </a:extLst>
              </p:cNvPr>
              <p:cNvSpPr txBox="1"/>
              <p:nvPr/>
            </p:nvSpPr>
            <p:spPr>
              <a:xfrm>
                <a:off x="5928518" y="4282324"/>
                <a:ext cx="1124354" cy="432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GB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Opposite sign along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4FF64C7-88A0-4FC3-A3AC-1131A46BF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8518" y="4282324"/>
                <a:ext cx="1124354" cy="432000"/>
              </a:xfrm>
              <a:prstGeom prst="rect">
                <a:avLst/>
              </a:prstGeom>
              <a:blipFill>
                <a:blip r:embed="rId5"/>
                <a:stretch>
                  <a:fillRect l="-9783" t="-12676" b="-239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94DB82D-3180-4A83-8595-7635E5B721E9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186598" y="4498324"/>
            <a:ext cx="741920" cy="425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o 20">
            <a:extLst>
              <a:ext uri="{FF2B5EF4-FFF2-40B4-BE49-F238E27FC236}">
                <a16:creationId xmlns:a16="http://schemas.microsoft.com/office/drawing/2014/main" id="{3984EDD3-B807-4F89-A1D0-DEA3A7C994E8}"/>
              </a:ext>
            </a:extLst>
          </p:cNvPr>
          <p:cNvSpPr/>
          <p:nvPr/>
        </p:nvSpPr>
        <p:spPr>
          <a:xfrm>
            <a:off x="1056806" y="3222325"/>
            <a:ext cx="9731577" cy="2876609"/>
          </a:xfrm>
          <a:prstGeom prst="arc">
            <a:avLst>
              <a:gd name="adj1" fmla="val 21587820"/>
              <a:gd name="adj2" fmla="val 4486307"/>
            </a:avLst>
          </a:prstGeom>
          <a:ln w="19050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2C4D3F81-3939-F11E-0E45-5DAB0D8D5707}"/>
              </a:ext>
            </a:extLst>
          </p:cNvPr>
          <p:cNvGrpSpPr/>
          <p:nvPr/>
        </p:nvGrpSpPr>
        <p:grpSpPr>
          <a:xfrm>
            <a:off x="7219860" y="3600833"/>
            <a:ext cx="1040880" cy="258043"/>
            <a:chOff x="7219860" y="3600833"/>
            <a:chExt cx="1040880" cy="258043"/>
          </a:xfrm>
        </p:grpSpPr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5AB9EEDB-E4FA-DB0B-74EB-C186447596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9860" y="3639893"/>
              <a:ext cx="473705" cy="218983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EB652837-3DB0-DD8C-0DCF-5CC4FF0BFA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3565" y="3600833"/>
              <a:ext cx="567175" cy="258043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8BAB0278-47B9-C93C-8A8D-2B9432980787}"/>
                    </a:ext>
                  </a:extLst>
                </p:cNvPr>
                <p:cNvSpPr txBox="1"/>
                <p:nvPr/>
              </p:nvSpPr>
              <p:spPr>
                <a:xfrm>
                  <a:off x="8111525" y="3607988"/>
                  <a:ext cx="148384" cy="12840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it-IT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8BAB0278-47B9-C93C-8A8D-2B94329807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1525" y="3607988"/>
                  <a:ext cx="148384" cy="128405"/>
                </a:xfrm>
                <a:prstGeom prst="rect">
                  <a:avLst/>
                </a:prstGeom>
                <a:blipFill>
                  <a:blip r:embed="rId6"/>
                  <a:stretch>
                    <a:fillRect l="-8333" b="-380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E4863F19-3F5E-C0BD-7C9B-8B163D8BB0B0}"/>
                    </a:ext>
                  </a:extLst>
                </p:cNvPr>
                <p:cNvSpPr txBox="1"/>
                <p:nvPr/>
              </p:nvSpPr>
              <p:spPr>
                <a:xfrm>
                  <a:off x="7222317" y="3660595"/>
                  <a:ext cx="148384" cy="12840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it-IT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E4863F19-3F5E-C0BD-7C9B-8B163D8BB0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2317" y="3660595"/>
                  <a:ext cx="148384" cy="128405"/>
                </a:xfrm>
                <a:prstGeom prst="rect">
                  <a:avLst/>
                </a:prstGeom>
                <a:blipFill>
                  <a:blip r:embed="rId7"/>
                  <a:stretch>
                    <a:fillRect l="-16667" r="-16667" b="-6818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98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216CDC3-13EE-4221-9CAE-5192EB52B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rivelatore “in movimento”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7DB8A2-5E37-47F6-B8D6-70650509F7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7</a:t>
            </a:fld>
            <a:endParaRPr lang="it-IT" dirty="0"/>
          </a:p>
        </p:txBody>
      </p:sp>
      <p:pic>
        <p:nvPicPr>
          <p:cNvPr id="6" name="interferometer">
            <a:hlinkClick r:id="" action="ppaction://media"/>
            <a:extLst>
              <a:ext uri="{FF2B5EF4-FFF2-40B4-BE49-F238E27FC236}">
                <a16:creationId xmlns:a16="http://schemas.microsoft.com/office/drawing/2014/main" id="{D057B456-F0DE-4DF1-B510-DB233E1195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39" y="81359"/>
            <a:ext cx="11902722" cy="6695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03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0D8B4EF-FEC9-4AB7-8B5B-CB949179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Antimatter web comics break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68206D1-4DD7-46B5-B594-25AE4C0E0B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8</a:t>
            </a:fld>
            <a:endParaRPr lang="it-IT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EF77A76-EF22-4FBE-B8EE-302AA8605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976" y="1152525"/>
            <a:ext cx="7011161" cy="46799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E1DDBBC-01E2-4B9E-8FB2-B9DC2707213F}"/>
              </a:ext>
            </a:extLst>
          </p:cNvPr>
          <p:cNvSpPr txBox="1"/>
          <p:nvPr/>
        </p:nvSpPr>
        <p:spPr>
          <a:xfrm>
            <a:off x="7381795" y="5724765"/>
            <a:ext cx="3426113" cy="396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k Free" panose="03080402000500000000" pitchFamily="66" charset="0"/>
              </a:rPr>
              <a:t>antimatterwebcomics.com</a:t>
            </a:r>
          </a:p>
        </p:txBody>
      </p:sp>
    </p:spTree>
    <p:extLst>
      <p:ext uri="{BB962C8B-B14F-4D97-AF65-F5344CB8AC3E}">
        <p14:creationId xmlns:p14="http://schemas.microsoft.com/office/powerpoint/2010/main" val="324605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22C1EB9D-DA73-443E-8181-ED069C1B8F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9310" y="1437984"/>
                <a:ext cx="5536277" cy="4717206"/>
              </a:xfrm>
            </p:spPr>
            <p:txBody>
              <a:bodyPr/>
              <a:lstStyle/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2000" dirty="0"/>
                  <a:t>Laser light is split in two orthogonal paths by a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beam-splitter</a:t>
                </a:r>
                <a:r>
                  <a:rPr lang="en-US" sz="2000" dirty="0"/>
                  <a:t> (BS). These are reflected back toward the BS by mirrors at the ends of the arms;</a:t>
                </a: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2000" dirty="0"/>
                  <a:t>When recombined at the BS, </a:t>
                </a:r>
                <a:r>
                  <a:rPr lang="en-US" sz="2000" b="1" dirty="0"/>
                  <a:t>they interfere</a:t>
                </a:r>
                <a:r>
                  <a:rPr lang="en-US" sz="2000" dirty="0"/>
                  <a:t>. If the arms are exactly the same length (up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/>
                  <a:t>), the light returns entirely toward the laser: 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destructive interference</a:t>
                </a:r>
                <a:r>
                  <a:rPr lang="en-US" sz="2000" dirty="0"/>
                  <a:t>;</a:t>
                </a: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2000" dirty="0"/>
                  <a:t>If the arms differ by an amount that is not an integer number of wavelengths, then the destructive interference will be incomplete: light passes to the 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photodiode</a:t>
                </a:r>
                <a:r>
                  <a:rPr lang="en-US" sz="2000" dirty="0"/>
                  <a:t> (PD)</a:t>
                </a:r>
              </a:p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2000" b="1" dirty="0"/>
                  <a:t>Estimated sensitivity (I):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22C1EB9D-DA73-443E-8181-ED069C1B8F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9310" y="1437984"/>
                <a:ext cx="5536277" cy="4717206"/>
              </a:xfrm>
              <a:blipFill>
                <a:blip r:embed="rId3"/>
                <a:stretch>
                  <a:fillRect l="-2863" t="-1809" r="-1322" b="-1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EA77B1E1-FB73-46EC-86B2-DD016A1BF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GW detectors: a simple Michelson interferometer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1636A7-B205-4239-A8E6-A68D79FBA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9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1CE30A-F60B-4C75-85E5-BB3444873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3" t="2095" r="52269" b="51956"/>
          <a:stretch/>
        </p:blipFill>
        <p:spPr>
          <a:xfrm>
            <a:off x="7022892" y="2039489"/>
            <a:ext cx="3964899" cy="35751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5E4428-93EC-4EE2-BD24-328698C9F289}"/>
              </a:ext>
            </a:extLst>
          </p:cNvPr>
          <p:cNvSpPr txBox="1"/>
          <p:nvPr/>
        </p:nvSpPr>
        <p:spPr>
          <a:xfrm>
            <a:off x="9138958" y="4685588"/>
            <a:ext cx="1124354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Antisymmetric port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B2D438D-84EA-4499-8DA6-6CBCF34B379F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8649325" y="4624466"/>
            <a:ext cx="489633" cy="277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C1B81E5-24DD-48A0-9270-C1E722034478}"/>
              </a:ext>
            </a:extLst>
          </p:cNvPr>
          <p:cNvSpPr txBox="1"/>
          <p:nvPr/>
        </p:nvSpPr>
        <p:spPr>
          <a:xfrm>
            <a:off x="7147764" y="3657600"/>
            <a:ext cx="1124354" cy="264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Symmetric port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4594751-31B0-4BA2-868F-48DD885821C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7709941" y="3922122"/>
            <a:ext cx="562177" cy="387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CB9029BD-B998-4A30-B317-B82AE4466489}"/>
                  </a:ext>
                </a:extLst>
              </p:cNvPr>
              <p:cNvSpPr txBox="1"/>
              <p:nvPr/>
            </p:nvSpPr>
            <p:spPr>
              <a:xfrm>
                <a:off x="5306472" y="5129133"/>
                <a:ext cx="1124354" cy="4855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GB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Nd:YAG laser: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=1064</m:t>
                    </m:r>
                  </m:oMath>
                </a14:m>
                <a:r>
                  <a:rPr lang="en-GB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nm</a:t>
                </a: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CB9029BD-B998-4A30-B317-B82AE4466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472" y="5129133"/>
                <a:ext cx="1124354" cy="485510"/>
              </a:xfrm>
              <a:prstGeom prst="rect">
                <a:avLst/>
              </a:prstGeom>
              <a:blipFill>
                <a:blip r:embed="rId5"/>
                <a:stretch>
                  <a:fillRect l="-9730" t="-11250" r="-4865"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42C7C49F-1D8C-454D-B745-992756EC7253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4032356" y="5371888"/>
            <a:ext cx="1274116" cy="339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401C8F62-D0EF-434C-BAEA-02890C07DDD3}"/>
                  </a:ext>
                </a:extLst>
              </p:cNvPr>
              <p:cNvSpPr txBox="1"/>
              <p:nvPr/>
            </p:nvSpPr>
            <p:spPr>
              <a:xfrm>
                <a:off x="5144081" y="6023420"/>
                <a:ext cx="1124354" cy="2969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∼1</m:t>
                    </m:r>
                  </m:oMath>
                </a14:m>
                <a:r>
                  <a:rPr lang="en-GB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km</a:t>
                </a: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401C8F62-D0EF-434C-BAEA-02890C07D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081" y="6023420"/>
                <a:ext cx="1124354" cy="296979"/>
              </a:xfrm>
              <a:prstGeom prst="rect">
                <a:avLst/>
              </a:prstGeom>
              <a:blipFill>
                <a:blip r:embed="rId6"/>
                <a:stretch>
                  <a:fillRect l="-5435" t="-18367" b="-81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953F210-4299-42D1-8971-A79163395550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4032356" y="6120029"/>
            <a:ext cx="1111725" cy="51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8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1" grpId="0"/>
      <p:bldP spid="26" grpId="0"/>
    </p:bldLst>
  </p:timing>
</p:sld>
</file>

<file path=ppt/theme/theme1.xml><?xml version="1.0" encoding="utf-8"?>
<a:theme xmlns:a="http://schemas.openxmlformats.org/drawingml/2006/main" name="Tema di Office">
  <a:themeElements>
    <a:clrScheme name="Virgo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16839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00B0F0"/>
      </a:hlink>
      <a:folHlink>
        <a:srgbClr val="EE7008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144_TF16411175.potx" id="{353A196D-968D-4FED-8131-5650256E90C5}" vid="{75FDB9EA-BBD3-4CC3-9E66-F6DE6CF1AC8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Virgo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16839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00B0F0"/>
      </a:hlink>
      <a:folHlink>
        <a:srgbClr val="EE700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1122</Words>
  <Application>Microsoft Office PowerPoint</Application>
  <PresentationFormat>Widescreen</PresentationFormat>
  <Paragraphs>132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&amp;quot</vt:lpstr>
      <vt:lpstr>Arial</vt:lpstr>
      <vt:lpstr>Calibri</vt:lpstr>
      <vt:lpstr>Calibri Light</vt:lpstr>
      <vt:lpstr>Cambria Math</vt:lpstr>
      <vt:lpstr>Ink Free</vt:lpstr>
      <vt:lpstr>Rockwell</vt:lpstr>
      <vt:lpstr>Times New Roman</vt:lpstr>
      <vt:lpstr>Tema di Office</vt:lpstr>
      <vt:lpstr>The Advanced Virgo gravitational-wave detector</vt:lpstr>
      <vt:lpstr>The Europan Gravitational Observatory - EGO</vt:lpstr>
      <vt:lpstr>The Einstein Equation</vt:lpstr>
      <vt:lpstr>Production and free propagation of GWs</vt:lpstr>
      <vt:lpstr>GW interaction in the TT frame </vt:lpstr>
      <vt:lpstr>Light travel time through the detector (TT gauge) </vt:lpstr>
      <vt:lpstr>Il rivelatore “in movimento”</vt:lpstr>
      <vt:lpstr>Antimatter web comics break</vt:lpstr>
      <vt:lpstr>GW detectors: a simple Michelson interferometer</vt:lpstr>
      <vt:lpstr>GW detectors: a simple Michelson interferometer</vt:lpstr>
      <vt:lpstr>GW detectors: a Fabry-Pérot Mich. interferometer</vt:lpstr>
      <vt:lpstr>GW detectors: power recycled F.-P. Mich. interf.</vt:lpstr>
      <vt:lpstr>GW detectors: dual recycled F.-P. Mich. interf. w. SQZ</vt:lpstr>
      <vt:lpstr>GW detectors: optical layout recap</vt:lpstr>
      <vt:lpstr>The Advanced Virgo detector</vt:lpstr>
      <vt:lpstr>Noise budget: fundamental vs. actual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2020-06-23T15:03:10Z</dcterms:created>
  <dcterms:modified xsi:type="dcterms:W3CDTF">2022-09-29T13:50:27Z</dcterms:modified>
</cp:coreProperties>
</file>