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384" r:id="rId2"/>
    <p:sldId id="738" r:id="rId3"/>
    <p:sldId id="544" r:id="rId4"/>
    <p:sldId id="753" r:id="rId5"/>
    <p:sldId id="740" r:id="rId6"/>
    <p:sldId id="550" r:id="rId7"/>
    <p:sldId id="741" r:id="rId8"/>
    <p:sldId id="744" r:id="rId9"/>
    <p:sldId id="745" r:id="rId10"/>
    <p:sldId id="743" r:id="rId11"/>
    <p:sldId id="748" r:id="rId12"/>
    <p:sldId id="547" r:id="rId13"/>
    <p:sldId id="752" r:id="rId14"/>
    <p:sldId id="553" r:id="rId15"/>
    <p:sldId id="552" r:id="rId16"/>
    <p:sldId id="751" r:id="rId17"/>
    <p:sldId id="548" r:id="rId18"/>
    <p:sldId id="750" r:id="rId19"/>
    <p:sldId id="749" r:id="rId20"/>
    <p:sldId id="737" r:id="rId21"/>
    <p:sldId id="754" r:id="rId22"/>
    <p:sldId id="746" r:id="rId23"/>
    <p:sldId id="747" r:id="rId24"/>
  </p:sldIdLst>
  <p:sldSz cx="17340263" cy="9753600"/>
  <p:notesSz cx="6858000" cy="9144000"/>
  <p:defaultTextStyle>
    <a:defPPr>
      <a:defRPr lang="en-US"/>
    </a:defPPr>
    <a:lvl1pPr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1pPr>
    <a:lvl2pPr marL="457200" indent="-2286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2pPr>
    <a:lvl3pPr marL="914400" indent="-4572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3pPr>
    <a:lvl4pPr marL="1371600" indent="-6858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4pPr>
    <a:lvl5pPr marL="1828800" indent="-9144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A8ECFC9-94CB-4755-8339-196FDDE49ACE}">
          <p14:sldIdLst>
            <p14:sldId id="384"/>
            <p14:sldId id="738"/>
            <p14:sldId id="544"/>
            <p14:sldId id="753"/>
            <p14:sldId id="740"/>
            <p14:sldId id="550"/>
            <p14:sldId id="741"/>
            <p14:sldId id="744"/>
            <p14:sldId id="745"/>
            <p14:sldId id="743"/>
            <p14:sldId id="748"/>
            <p14:sldId id="547"/>
            <p14:sldId id="752"/>
            <p14:sldId id="553"/>
            <p14:sldId id="552"/>
            <p14:sldId id="751"/>
            <p14:sldId id="548"/>
            <p14:sldId id="750"/>
            <p14:sldId id="749"/>
            <p14:sldId id="737"/>
            <p14:sldId id="754"/>
            <p14:sldId id="746"/>
            <p14:sldId id="7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6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4531" autoAdjust="0"/>
  </p:normalViewPr>
  <p:slideViewPr>
    <p:cSldViewPr>
      <p:cViewPr varScale="1">
        <p:scale>
          <a:sx n="65" d="100"/>
          <a:sy n="65" d="100"/>
        </p:scale>
        <p:origin x="1352" y="200"/>
      </p:cViewPr>
      <p:guideLst>
        <p:guide orient="horz" pos="3072"/>
        <p:guide pos="546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PhD\Research\PhD%20Admin\Presentations\ET%20ISB%20Oct%202022\Full%20compariso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764089667724691E-2"/>
          <c:y val="1.828761429758936E-2"/>
          <c:w val="0.88723005843040725"/>
          <c:h val="0.9051211035595339"/>
        </c:manualLayout>
      </c:layout>
      <c:scatterChart>
        <c:scatterStyle val="lineMarker"/>
        <c:varyColors val="0"/>
        <c:ser>
          <c:idx val="1"/>
          <c:order val="0"/>
          <c:tx>
            <c:v>1st Quartile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30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xVal>
            <c:numRef>
              <c:f>Sheet1!$F$2:$F$12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25.268181818181819</c:v>
                </c:pt>
                <c:pt idx="1">
                  <c:v>49.262337662337671</c:v>
                </c:pt>
                <c:pt idx="2">
                  <c:v>47.818391778421258</c:v>
                </c:pt>
                <c:pt idx="3">
                  <c:v>61.03542194814915</c:v>
                </c:pt>
                <c:pt idx="4">
                  <c:v>97.485021628353934</c:v>
                </c:pt>
                <c:pt idx="5">
                  <c:v>103.16698310405312</c:v>
                </c:pt>
                <c:pt idx="6">
                  <c:v>102.02317342996778</c:v>
                </c:pt>
                <c:pt idx="7">
                  <c:v>101.92183779577712</c:v>
                </c:pt>
                <c:pt idx="8">
                  <c:v>44.221202608065688</c:v>
                </c:pt>
                <c:pt idx="10">
                  <c:v>141.350599607861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7B-4053-A505-EB20A9CD111E}"/>
            </c:ext>
          </c:extLst>
        </c:ser>
        <c:ser>
          <c:idx val="2"/>
          <c:order val="1"/>
          <c:tx>
            <c:v>3rd Quartile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30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xVal>
            <c:numRef>
              <c:f>Sheet1!$F$2:$F$12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45.227922077922088</c:v>
                </c:pt>
                <c:pt idx="1">
                  <c:v>68.797402597402609</c:v>
                </c:pt>
                <c:pt idx="2">
                  <c:v>55.1077519728886</c:v>
                </c:pt>
                <c:pt idx="3">
                  <c:v>81.261052680430936</c:v>
                </c:pt>
                <c:pt idx="4">
                  <c:v>180.30110946233864</c:v>
                </c:pt>
                <c:pt idx="5">
                  <c:v>142.05989669671047</c:v>
                </c:pt>
                <c:pt idx="6">
                  <c:v>143.4547023976022</c:v>
                </c:pt>
                <c:pt idx="7">
                  <c:v>169.12390169002265</c:v>
                </c:pt>
                <c:pt idx="8">
                  <c:v>111.20647773279354</c:v>
                </c:pt>
                <c:pt idx="10">
                  <c:v>163.50000000000006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7B-4053-A505-EB20A9CD111E}"/>
            </c:ext>
          </c:extLst>
        </c:ser>
        <c:ser>
          <c:idx val="0"/>
          <c:order val="2"/>
          <c:tx>
            <c:v>Median</c:v>
          </c:tx>
          <c:spPr>
            <a:ln w="25400" cap="rnd">
              <a:noFill/>
              <a:round/>
            </a:ln>
            <a:effectLst/>
          </c:spPr>
          <c:marker>
            <c:symbol val="x"/>
            <c:size val="20"/>
            <c:spPr>
              <a:noFill/>
              <a:ln w="38100">
                <a:solidFill>
                  <a:srgbClr val="FF0000"/>
                </a:solidFill>
              </a:ln>
              <a:effectLst/>
            </c:spPr>
          </c:marker>
          <c:xVal>
            <c:numRef>
              <c:f>Sheet1!$F$2:$F$12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34.823376623376632</c:v>
                </c:pt>
                <c:pt idx="1">
                  <c:v>60.303896103896101</c:v>
                </c:pt>
                <c:pt idx="2">
                  <c:v>52.471546941398664</c:v>
                </c:pt>
                <c:pt idx="3">
                  <c:v>72.844139947441391</c:v>
                </c:pt>
                <c:pt idx="4">
                  <c:v>145.43779113387515</c:v>
                </c:pt>
                <c:pt idx="5">
                  <c:v>128.40299793871486</c:v>
                </c:pt>
                <c:pt idx="6">
                  <c:v>117.28948313255155</c:v>
                </c:pt>
                <c:pt idx="7">
                  <c:v>146.56214331433688</c:v>
                </c:pt>
                <c:pt idx="8">
                  <c:v>77.561669829222012</c:v>
                </c:pt>
                <c:pt idx="9">
                  <c:v>103.36542676393069</c:v>
                </c:pt>
                <c:pt idx="10">
                  <c:v>149.88540870893814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97B-4053-A505-EB20A9CD1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889120"/>
        <c:axId val="352575136"/>
      </c:scatterChart>
      <c:valAx>
        <c:axId val="348889120"/>
        <c:scaling>
          <c:orientation val="minMax"/>
          <c:max val="12"/>
          <c:min val="0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>
                    <a:solidFill>
                      <a:sysClr val="windowText" lastClr="000000"/>
                    </a:solidFill>
                  </a:rPr>
                  <a:t>Interquartile Range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out"/>
        <c:minorTickMark val="none"/>
        <c:tickLblPos val="nextTo"/>
        <c:crossAx val="352575136"/>
        <c:crosses val="autoZero"/>
        <c:crossBetween val="midCat"/>
      </c:valAx>
      <c:valAx>
        <c:axId val="352575136"/>
        <c:scaling>
          <c:orientation val="minMax"/>
          <c:max val="185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>
                    <a:solidFill>
                      <a:sysClr val="windowText" lastClr="000000"/>
                    </a:solidFill>
                  </a:rPr>
                  <a:t>Failure stress (MPa)</a:t>
                </a:r>
              </a:p>
            </c:rich>
          </c:tx>
          <c:layout>
            <c:manualLayout>
              <c:xMode val="edge"/>
              <c:yMode val="edge"/>
              <c:x val="1.2338474571164762E-2"/>
              <c:y val="0.338582929234686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3488891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430194537634187"/>
          <c:y val="4.0115699823236359E-2"/>
          <c:w val="0.13553968819393863"/>
          <c:h val="0.16807705759469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0.13915</cdr:x>
      <cdr:y>0.86253</cdr:y>
    </cdr:from>
    <cdr:to>
      <cdr:x>0.2006</cdr:x>
      <cdr:y>0.97417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D8D4169-0771-4728-A22A-736EA4B353B0}"/>
            </a:ext>
          </a:extLst>
        </cdr:cNvPr>
        <cdr:cNvSpPr txBox="1"/>
      </cdr:nvSpPr>
      <cdr:spPr>
        <a:xfrm xmlns:a="http://schemas.openxmlformats.org/drawingml/2006/main">
          <a:off x="2003453" y="7024142"/>
          <a:ext cx="884762" cy="909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600" dirty="0"/>
            <a:t>Control old</a:t>
          </a:r>
        </a:p>
        <a:p xmlns:a="http://schemas.openxmlformats.org/drawingml/2006/main">
          <a:pPr algn="ctr"/>
          <a:r>
            <a:rPr lang="en-GB" sz="1600" dirty="0"/>
            <a:t>20.0</a:t>
          </a:r>
        </a:p>
      </cdr:txBody>
    </cdr:sp>
  </cdr:relSizeAnchor>
  <cdr:relSizeAnchor xmlns:cdr="http://schemas.openxmlformats.org/drawingml/2006/chartDrawing">
    <cdr:from>
      <cdr:x>0.21493</cdr:x>
      <cdr:y>0.86253</cdr:y>
    </cdr:from>
    <cdr:to>
      <cdr:x>0.27638</cdr:x>
      <cdr:y>0.97417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786F0CE1-B456-46E6-8B1B-6E42B48128A0}"/>
            </a:ext>
          </a:extLst>
        </cdr:cNvPr>
        <cdr:cNvSpPr txBox="1"/>
      </cdr:nvSpPr>
      <cdr:spPr>
        <a:xfrm xmlns:a="http://schemas.openxmlformats.org/drawingml/2006/main">
          <a:off x="3094583" y="7024142"/>
          <a:ext cx="884762" cy="909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dirty="0">
              <a:solidFill>
                <a:sysClr val="windowText" lastClr="000000"/>
              </a:solidFill>
            </a:rPr>
            <a:t>Control</a:t>
          </a:r>
          <a:r>
            <a:rPr lang="en-GB" sz="1600" dirty="0"/>
            <a:t> new</a:t>
          </a:r>
        </a:p>
        <a:p xmlns:a="http://schemas.openxmlformats.org/drawingml/2006/main">
          <a:pPr algn="ctr"/>
          <a:r>
            <a:rPr lang="en-GB" sz="1600" dirty="0"/>
            <a:t>19.5</a:t>
          </a:r>
        </a:p>
      </cdr:txBody>
    </cdr:sp>
  </cdr:relSizeAnchor>
  <cdr:relSizeAnchor xmlns:cdr="http://schemas.openxmlformats.org/drawingml/2006/chartDrawing">
    <cdr:from>
      <cdr:x>0.28495</cdr:x>
      <cdr:y>0.86253</cdr:y>
    </cdr:from>
    <cdr:to>
      <cdr:x>0.3464</cdr:x>
      <cdr:y>0.97417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07F44B5D-9E72-497C-A341-3610DAC0BD26}"/>
            </a:ext>
          </a:extLst>
        </cdr:cNvPr>
        <cdr:cNvSpPr txBox="1"/>
      </cdr:nvSpPr>
      <cdr:spPr>
        <a:xfrm xmlns:a="http://schemas.openxmlformats.org/drawingml/2006/main">
          <a:off x="4102695" y="7024142"/>
          <a:ext cx="884761" cy="909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dirty="0"/>
            <a:t>Control</a:t>
          </a:r>
          <a:br>
            <a:rPr lang="en-GB" sz="1600" dirty="0"/>
          </a:br>
          <a:r>
            <a:rPr lang="en-GB" sz="1600" dirty="0"/>
            <a:t>random</a:t>
          </a:r>
        </a:p>
        <a:p xmlns:a="http://schemas.openxmlformats.org/drawingml/2006/main">
          <a:pPr algn="ctr"/>
          <a:r>
            <a:rPr lang="en-GB" sz="1600" dirty="0"/>
            <a:t>7.3</a:t>
          </a:r>
        </a:p>
      </cdr:txBody>
    </cdr:sp>
  </cdr:relSizeAnchor>
  <cdr:relSizeAnchor xmlns:cdr="http://schemas.openxmlformats.org/drawingml/2006/chartDrawing">
    <cdr:from>
      <cdr:x>0.35997</cdr:x>
      <cdr:y>0.86253</cdr:y>
    </cdr:from>
    <cdr:to>
      <cdr:x>0.42142</cdr:x>
      <cdr:y>0.97417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07F44B5D-9E72-497C-A341-3610DAC0BD26}"/>
            </a:ext>
          </a:extLst>
        </cdr:cNvPr>
        <cdr:cNvSpPr txBox="1"/>
      </cdr:nvSpPr>
      <cdr:spPr>
        <a:xfrm xmlns:a="http://schemas.openxmlformats.org/drawingml/2006/main">
          <a:off x="5182815" y="7024142"/>
          <a:ext cx="884762" cy="909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dirty="0"/>
            <a:t>Control crystal</a:t>
          </a:r>
        </a:p>
        <a:p xmlns:a="http://schemas.openxmlformats.org/drawingml/2006/main">
          <a:pPr algn="ctr"/>
          <a:r>
            <a:rPr lang="en-GB" sz="1600" dirty="0"/>
            <a:t>20.2</a:t>
          </a:r>
        </a:p>
      </cdr:txBody>
    </cdr:sp>
  </cdr:relSizeAnchor>
  <cdr:relSizeAnchor xmlns:cdr="http://schemas.openxmlformats.org/drawingml/2006/chartDrawing">
    <cdr:from>
      <cdr:x>0.43252</cdr:x>
      <cdr:y>0.89374</cdr:y>
    </cdr:from>
    <cdr:to>
      <cdr:x>0.49396</cdr:x>
      <cdr:y>0.99698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AA27B440-E002-4203-93D5-123029387F4F}"/>
            </a:ext>
          </a:extLst>
        </cdr:cNvPr>
        <cdr:cNvSpPr txBox="1"/>
      </cdr:nvSpPr>
      <cdr:spPr>
        <a:xfrm xmlns:a="http://schemas.openxmlformats.org/drawingml/2006/main">
          <a:off x="6227468" y="7278254"/>
          <a:ext cx="884618" cy="840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dirty="0"/>
            <a:t>CMP #1</a:t>
          </a:r>
        </a:p>
        <a:p xmlns:a="http://schemas.openxmlformats.org/drawingml/2006/main">
          <a:pPr algn="ctr"/>
          <a:r>
            <a:rPr lang="en-GB" sz="1600" dirty="0"/>
            <a:t>82.8</a:t>
          </a:r>
        </a:p>
      </cdr:txBody>
    </cdr:sp>
  </cdr:relSizeAnchor>
  <cdr:relSizeAnchor xmlns:cdr="http://schemas.openxmlformats.org/drawingml/2006/chartDrawing">
    <cdr:from>
      <cdr:x>0.50987</cdr:x>
      <cdr:y>0.89351</cdr:y>
    </cdr:from>
    <cdr:to>
      <cdr:x>0.57132</cdr:x>
      <cdr:y>0.99675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EC7C9621-CBB4-4A4E-AAAD-73DC97C2D25E}"/>
            </a:ext>
          </a:extLst>
        </cdr:cNvPr>
        <cdr:cNvSpPr txBox="1"/>
      </cdr:nvSpPr>
      <cdr:spPr>
        <a:xfrm xmlns:a="http://schemas.openxmlformats.org/drawingml/2006/main">
          <a:off x="7341188" y="7276394"/>
          <a:ext cx="884762" cy="840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dirty="0"/>
            <a:t>CMP #2</a:t>
          </a:r>
        </a:p>
        <a:p xmlns:a="http://schemas.openxmlformats.org/drawingml/2006/main">
          <a:pPr algn="ctr"/>
          <a:r>
            <a:rPr lang="en-GB" sz="1600" dirty="0"/>
            <a:t>38.9</a:t>
          </a:r>
        </a:p>
      </cdr:txBody>
    </cdr:sp>
  </cdr:relSizeAnchor>
  <cdr:relSizeAnchor xmlns:cdr="http://schemas.openxmlformats.org/drawingml/2006/chartDrawing">
    <cdr:from>
      <cdr:x>0.58423</cdr:x>
      <cdr:y>0.89191</cdr:y>
    </cdr:from>
    <cdr:to>
      <cdr:x>0.64568</cdr:x>
      <cdr:y>0.99515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488F6046-9B4D-4F63-90D9-1592A5E661C0}"/>
            </a:ext>
          </a:extLst>
        </cdr:cNvPr>
        <cdr:cNvSpPr txBox="1"/>
      </cdr:nvSpPr>
      <cdr:spPr>
        <a:xfrm xmlns:a="http://schemas.openxmlformats.org/drawingml/2006/main">
          <a:off x="8411758" y="7263396"/>
          <a:ext cx="884762" cy="840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dirty="0" err="1"/>
            <a:t>Ar</a:t>
          </a:r>
          <a:r>
            <a:rPr lang="en-GB" sz="1600" dirty="0"/>
            <a:t> #1</a:t>
          </a:r>
        </a:p>
        <a:p xmlns:a="http://schemas.openxmlformats.org/drawingml/2006/main">
          <a:pPr algn="ctr"/>
          <a:r>
            <a:rPr lang="en-GB" sz="1600" dirty="0"/>
            <a:t>41.4</a:t>
          </a:r>
        </a:p>
      </cdr:txBody>
    </cdr:sp>
  </cdr:relSizeAnchor>
  <cdr:relSizeAnchor xmlns:cdr="http://schemas.openxmlformats.org/drawingml/2006/chartDrawing">
    <cdr:from>
      <cdr:x>0.65504</cdr:x>
      <cdr:y>0.89341</cdr:y>
    </cdr:from>
    <cdr:to>
      <cdr:x>0.71648</cdr:x>
      <cdr:y>0.99665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2B92F697-4562-49D7-863A-2389A0AEBEE0}"/>
            </a:ext>
          </a:extLst>
        </cdr:cNvPr>
        <cdr:cNvSpPr txBox="1"/>
      </cdr:nvSpPr>
      <cdr:spPr>
        <a:xfrm xmlns:a="http://schemas.openxmlformats.org/drawingml/2006/main">
          <a:off x="9431287" y="7275593"/>
          <a:ext cx="884618" cy="840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dirty="0" err="1"/>
            <a:t>Ar</a:t>
          </a:r>
          <a:r>
            <a:rPr lang="en-GB" sz="1600" dirty="0"/>
            <a:t> #2</a:t>
          </a:r>
        </a:p>
        <a:p xmlns:a="http://schemas.openxmlformats.org/drawingml/2006/main">
          <a:pPr algn="ctr"/>
          <a:r>
            <a:rPr lang="en-GB" sz="1600" dirty="0"/>
            <a:t>67.2</a:t>
          </a:r>
        </a:p>
      </cdr:txBody>
    </cdr:sp>
  </cdr:relSizeAnchor>
  <cdr:relSizeAnchor xmlns:cdr="http://schemas.openxmlformats.org/drawingml/2006/chartDrawing">
    <cdr:from>
      <cdr:x>0.73006</cdr:x>
      <cdr:y>0.89351</cdr:y>
    </cdr:from>
    <cdr:to>
      <cdr:x>0.79668</cdr:x>
      <cdr:y>0.99675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7AEBDD0C-E3C3-4133-B46B-8D31F8107C10}"/>
            </a:ext>
          </a:extLst>
        </cdr:cNvPr>
        <cdr:cNvSpPr txBox="1"/>
      </cdr:nvSpPr>
      <cdr:spPr>
        <a:xfrm xmlns:a="http://schemas.openxmlformats.org/drawingml/2006/main">
          <a:off x="10511407" y="7276394"/>
          <a:ext cx="959200" cy="840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dirty="0"/>
            <a:t>ITM HNA</a:t>
          </a:r>
        </a:p>
        <a:p xmlns:a="http://schemas.openxmlformats.org/drawingml/2006/main">
          <a:pPr algn="ctr"/>
          <a:r>
            <a:rPr lang="en-GB" sz="1600" dirty="0"/>
            <a:t>67.0</a:t>
          </a:r>
        </a:p>
      </cdr:txBody>
    </cdr:sp>
  </cdr:relSizeAnchor>
  <cdr:relSizeAnchor xmlns:cdr="http://schemas.openxmlformats.org/drawingml/2006/chartDrawing">
    <cdr:from>
      <cdr:x>0.87416</cdr:x>
      <cdr:y>0.89191</cdr:y>
    </cdr:from>
    <cdr:to>
      <cdr:x>0.94079</cdr:x>
      <cdr:y>0.99515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22E22B83-6E9D-4464-A608-C9208D813434}"/>
            </a:ext>
          </a:extLst>
        </cdr:cNvPr>
        <cdr:cNvSpPr txBox="1"/>
      </cdr:nvSpPr>
      <cdr:spPr>
        <a:xfrm xmlns:a="http://schemas.openxmlformats.org/drawingml/2006/main">
          <a:off x="12586223" y="7263396"/>
          <a:ext cx="959344" cy="840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dirty="0"/>
            <a:t>ITM KOH</a:t>
          </a:r>
        </a:p>
        <a:p xmlns:a="http://schemas.openxmlformats.org/drawingml/2006/main">
          <a:pPr algn="ctr"/>
          <a:r>
            <a:rPr lang="en-GB" sz="1600" dirty="0"/>
            <a:t>22.1</a:t>
          </a:r>
        </a:p>
      </cdr:txBody>
    </cdr:sp>
  </cdr:relSizeAnchor>
  <cdr:relSizeAnchor xmlns:cdr="http://schemas.openxmlformats.org/drawingml/2006/chartDrawing">
    <cdr:from>
      <cdr:x>0.80007</cdr:x>
      <cdr:y>0.89351</cdr:y>
    </cdr:from>
    <cdr:to>
      <cdr:x>0.8775</cdr:x>
      <cdr:y>0.99675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14F58237-393F-4EE8-A86F-BF8D0B3C053B}"/>
            </a:ext>
          </a:extLst>
        </cdr:cNvPr>
        <cdr:cNvSpPr txBox="1"/>
      </cdr:nvSpPr>
      <cdr:spPr>
        <a:xfrm xmlns:a="http://schemas.openxmlformats.org/drawingml/2006/main">
          <a:off x="11519519" y="7276394"/>
          <a:ext cx="1114843" cy="840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dirty="0"/>
            <a:t>JWNC HNA</a:t>
          </a:r>
        </a:p>
        <a:p xmlns:a="http://schemas.openxmlformats.org/drawingml/2006/main">
          <a:pPr algn="ctr"/>
          <a:r>
            <a:rPr lang="en-GB" sz="1600" dirty="0"/>
            <a:t>N/A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6CDEFF9D-7CC3-4396-9D63-E8BDF53F2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2017007-C2AB-4D1C-BBFC-C27B2E6A551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noProof="0">
                <a:sym typeface="Helvetica Neue" charset="0"/>
              </a:rPr>
              <a:t>Second level</a:t>
            </a:r>
          </a:p>
          <a:p>
            <a:pPr lvl="2"/>
            <a:r>
              <a:rPr lang="en-US" noProof="0">
                <a:sym typeface="Helvetica Neue" charset="0"/>
              </a:rPr>
              <a:t>Third level</a:t>
            </a:r>
          </a:p>
          <a:p>
            <a:pPr lvl="3"/>
            <a:r>
              <a:rPr lang="en-US" noProof="0">
                <a:sym typeface="Helvetica Neue" charset="0"/>
              </a:rPr>
              <a:t>Fourth level</a:t>
            </a:r>
          </a:p>
          <a:p>
            <a:pPr lvl="4"/>
            <a:r>
              <a:rPr lang="en-US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MS PGothic" panose="020B0600070205080204" pitchFamily="34" charset="-128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813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Oxidised silicon – yes its strong, and it shows that you can increase strength but surface loss found to be very poor</a:t>
            </a:r>
            <a:br>
              <a:rPr lang="en-GB" dirty="0"/>
            </a:br>
            <a:r>
              <a:rPr lang="en-GB" dirty="0"/>
              <a:t>We are currently using numbers from the very best sources, not representative of *real* geometries yet</a:t>
            </a:r>
          </a:p>
        </p:txBody>
      </p:sp>
    </p:spTree>
    <p:extLst>
      <p:ext uri="{BB962C8B-B14F-4D97-AF65-F5344CB8AC3E}">
        <p14:creationId xmlns:p14="http://schemas.microsoft.com/office/powerpoint/2010/main" val="217300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Surface loss about 1e-9</a:t>
            </a:r>
          </a:p>
          <a:p>
            <a:r>
              <a:rPr lang="en-GB" dirty="0"/>
              <a:t>Bond loss about 1e-3</a:t>
            </a:r>
          </a:p>
        </p:txBody>
      </p:sp>
    </p:spTree>
    <p:extLst>
      <p:ext uri="{BB962C8B-B14F-4D97-AF65-F5344CB8AC3E}">
        <p14:creationId xmlns:p14="http://schemas.microsoft.com/office/powerpoint/2010/main" val="2829812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Surface loss about 1e-9</a:t>
            </a:r>
          </a:p>
          <a:p>
            <a:r>
              <a:rPr lang="en-GB" dirty="0"/>
              <a:t>Bond loss about 1e-3</a:t>
            </a:r>
          </a:p>
        </p:txBody>
      </p:sp>
    </p:spTree>
    <p:extLst>
      <p:ext uri="{BB962C8B-B14F-4D97-AF65-F5344CB8AC3E}">
        <p14:creationId xmlns:p14="http://schemas.microsoft.com/office/powerpoint/2010/main" val="382713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*These are simplistic assumptions and theoretical calculations – more work is required*</a:t>
            </a:r>
          </a:p>
          <a:p>
            <a:r>
              <a:rPr lang="en-GB" dirty="0"/>
              <a:t>Interesting play off on boundary scattering – we have to worry about k, high purity silicon. For boundary limiting here for curve 27, while k is low, </a:t>
            </a:r>
            <a:r>
              <a:rPr lang="en-GB" dirty="0" err="1"/>
              <a:t>Cv</a:t>
            </a:r>
            <a:r>
              <a:rPr lang="en-GB" dirty="0"/>
              <a:t> is also very low, which increases </a:t>
            </a:r>
            <a:r>
              <a:rPr lang="en-GB" dirty="0" err="1"/>
              <a:t>Lm</a:t>
            </a:r>
            <a:r>
              <a:rPr lang="en-GB" dirty="0"/>
              <a:t>.</a:t>
            </a:r>
          </a:p>
          <a:p>
            <a:r>
              <a:rPr lang="en-GB" dirty="0"/>
              <a:t>We use </a:t>
            </a:r>
            <a:r>
              <a:rPr lang="en-GB" dirty="0" err="1"/>
              <a:t>Lm</a:t>
            </a:r>
            <a:r>
              <a:rPr lang="en-GB" dirty="0"/>
              <a:t> &gt; r (not 2 x r  or d) because of statistical averaging of phonon scatter throughout fibre</a:t>
            </a:r>
          </a:p>
          <a:p>
            <a:r>
              <a:rPr lang="en-GB" dirty="0"/>
              <a:t>V = Casimir speed = 5660</a:t>
            </a:r>
          </a:p>
          <a:p>
            <a:r>
              <a:rPr lang="en-GB" dirty="0"/>
              <a:t>Traffic light system</a:t>
            </a:r>
          </a:p>
        </p:txBody>
      </p:sp>
    </p:spTree>
    <p:extLst>
      <p:ext uri="{BB962C8B-B14F-4D97-AF65-F5344CB8AC3E}">
        <p14:creationId xmlns:p14="http://schemas.microsoft.com/office/powerpoint/2010/main" val="212082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 conductivity, established data</a:t>
            </a:r>
            <a:br>
              <a:rPr lang="en-GB" dirty="0"/>
            </a:br>
            <a:r>
              <a:rPr lang="en-GB" dirty="0"/>
              <a:t>Heavily boundary limited, unrealistic stress </a:t>
            </a:r>
            <a:br>
              <a:rPr lang="en-GB" dirty="0"/>
            </a:br>
            <a:r>
              <a:rPr lang="en-GB" dirty="0"/>
              <a:t>(1.8 GPa ignoring boundary limit)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124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*CAUTION* Ribbons ultimately weren’t used in </a:t>
            </a:r>
            <a:r>
              <a:rPr lang="en-GB" dirty="0" err="1"/>
              <a:t>aLIGO</a:t>
            </a:r>
            <a:r>
              <a:rPr lang="en-GB" dirty="0"/>
              <a:t> because it was found that necked ribbon dilution was significantly lower than theoretical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749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6% working load, SF 16</a:t>
            </a:r>
          </a:p>
        </p:txBody>
      </p:sp>
    </p:spTree>
    <p:extLst>
      <p:ext uri="{BB962C8B-B14F-4D97-AF65-F5344CB8AC3E}">
        <p14:creationId xmlns:p14="http://schemas.microsoft.com/office/powerpoint/2010/main" val="213967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Jointing/bonding must be carefully analysed</a:t>
            </a:r>
          </a:p>
          <a:p>
            <a:r>
              <a:rPr lang="en-GB" dirty="0"/>
              <a:t>We found increasing stress, increases suspension TN for our particular geometry for bonded model</a:t>
            </a:r>
          </a:p>
        </p:txBody>
      </p:sp>
    </p:spTree>
    <p:extLst>
      <p:ext uri="{BB962C8B-B14F-4D97-AF65-F5344CB8AC3E}">
        <p14:creationId xmlns:p14="http://schemas.microsoft.com/office/powerpoint/2010/main" val="2986815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Nailhead</a:t>
            </a:r>
            <a:r>
              <a:rPr lang="en-GB" dirty="0"/>
              <a:t> cons – not modelled directly, small-scale modelling, issues with Virgo high Q</a:t>
            </a:r>
          </a:p>
        </p:txBody>
      </p:sp>
    </p:spTree>
    <p:extLst>
      <p:ext uri="{BB962C8B-B14F-4D97-AF65-F5344CB8AC3E}">
        <p14:creationId xmlns:p14="http://schemas.microsoft.com/office/powerpoint/2010/main" val="190889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Oxidised silicon – yes its strong, and it shows that you can increase strength but surface loss found to be bad (1 order of magnitude worse)</a:t>
            </a:r>
            <a:br>
              <a:rPr lang="en-GB" dirty="0"/>
            </a:br>
            <a:r>
              <a:rPr lang="en-GB" dirty="0"/>
              <a:t>We are currently using numbers from the very best sources, not representative of *real* geometries yet</a:t>
            </a:r>
          </a:p>
        </p:txBody>
      </p:sp>
    </p:spTree>
    <p:extLst>
      <p:ext uri="{BB962C8B-B14F-4D97-AF65-F5344CB8AC3E}">
        <p14:creationId xmlns:p14="http://schemas.microsoft.com/office/powerpoint/2010/main" val="525857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Outliers mean one has to increase safety factor. </a:t>
            </a:r>
          </a:p>
          <a:p>
            <a:r>
              <a:rPr lang="en-GB" dirty="0"/>
              <a:t>Further more, due to silicon’s brittleness/short extension range, it means with 4 ribbon/fibre suspensions tolerancing is even tighter, meaning there is far greater ability to exceed the working stress of the ribbons/fibres and break the suspension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72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030541"/>
            <a:ext cx="14740917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66" y="5527678"/>
            <a:ext cx="121373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23" indent="0" algn="ctr">
              <a:buNone/>
              <a:defRPr/>
            </a:lvl2pPr>
            <a:lvl3pPr marL="914446" indent="0" algn="ctr">
              <a:buNone/>
              <a:defRPr/>
            </a:lvl3pPr>
            <a:lvl4pPr marL="1371668" indent="0" algn="ctr">
              <a:buNone/>
              <a:defRPr/>
            </a:lvl4pPr>
            <a:lvl5pPr marL="1828892" indent="0" algn="ctr">
              <a:buNone/>
              <a:defRPr/>
            </a:lvl5pPr>
            <a:lvl6pPr marL="2286114" indent="0" algn="ctr">
              <a:buNone/>
              <a:defRPr/>
            </a:lvl6pPr>
            <a:lvl7pPr marL="2743337" indent="0" algn="ctr">
              <a:buNone/>
              <a:defRPr/>
            </a:lvl7pPr>
            <a:lvl8pPr marL="3200560" indent="0" algn="ctr">
              <a:buNone/>
              <a:defRPr/>
            </a:lvl8pPr>
            <a:lvl9pPr marL="365778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AA8A67-53A3-46C6-A285-1212311228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A5974-0F33-42D0-9294-2B9FE6AB23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67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BC944-5033-4765-BB30-C392D5C67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94D91-1127-470F-95A7-EA5C33034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10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70178" y="444500"/>
            <a:ext cx="3700046" cy="8445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40" y="444500"/>
            <a:ext cx="10896933" cy="8445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B6D676-D1E0-481F-A759-2B484C2FF4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8D837-83D4-472F-AFF0-14D52350F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7F2DB1-1F55-4331-86C0-B366F56C77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65893-2A32-4AE5-9D6C-19AF5DEF22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68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6267450"/>
            <a:ext cx="14738800" cy="1936750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4133850"/>
            <a:ext cx="14738800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23" indent="0">
              <a:buNone/>
              <a:defRPr sz="1800"/>
            </a:lvl2pPr>
            <a:lvl3pPr marL="914446" indent="0">
              <a:buNone/>
              <a:defRPr sz="1600"/>
            </a:lvl3pPr>
            <a:lvl4pPr marL="1371668" indent="0">
              <a:buNone/>
              <a:defRPr sz="1400"/>
            </a:lvl4pPr>
            <a:lvl5pPr marL="1828892" indent="0">
              <a:buNone/>
              <a:defRPr sz="1400"/>
            </a:lvl5pPr>
            <a:lvl6pPr marL="2286114" indent="0">
              <a:buNone/>
              <a:defRPr sz="1400"/>
            </a:lvl6pPr>
            <a:lvl7pPr marL="2743337" indent="0">
              <a:buNone/>
              <a:defRPr sz="1400"/>
            </a:lvl7pPr>
            <a:lvl8pPr marL="3200560" indent="0">
              <a:buNone/>
              <a:defRPr sz="1400"/>
            </a:lvl8pPr>
            <a:lvl9pPr marL="365778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A85F3C-0F11-4343-9F86-DD9AD2066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218F9-AB19-4103-98CA-E8934290C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19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39" y="2603500"/>
            <a:ext cx="7298490" cy="6286500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4" y="2603500"/>
            <a:ext cx="7298490" cy="6286500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54F8E6-2042-4EE5-9F30-2AABA277C2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CF8A0-B046-4AAC-81A5-08694A2B2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17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2" y="2182816"/>
            <a:ext cx="7660451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2" y="3092450"/>
            <a:ext cx="7660451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2" y="2182816"/>
            <a:ext cx="766468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2" y="3092450"/>
            <a:ext cx="766468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94F8DDE-4CC9-4EF6-8894-AE56772D73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BA2C4-DC9A-4478-95A4-C59EDF5D1B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64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39C7096-2AD5-433A-B6C8-8AF229B29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EBCC9-6F0F-4E26-8C92-8A927E5B8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82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0D31540-6594-4B22-ADC5-9AA4F823D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8DBB9-E179-49A0-8BBC-76930BE27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76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41"/>
            <a:ext cx="5704592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8"/>
            <a:ext cx="5704592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8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ED334AF-E905-458E-9371-4822CFC5F5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1937-75C0-40F2-9A39-EC50DD12D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84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3" y="6827838"/>
            <a:ext cx="10403735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3" y="871541"/>
            <a:ext cx="10403735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6" indent="0">
              <a:buNone/>
              <a:defRPr sz="2400"/>
            </a:lvl3pPr>
            <a:lvl4pPr marL="1371668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en-US" noProof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3" y="7634288"/>
            <a:ext cx="10403735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8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B55D77B-AED1-4314-A815-1406C7FECE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BC1A6-6962-43B9-91EE-7C0FCC7B8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00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E6D6C296-A335-4C18-8BD7-1B6BFC3B5E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70039" y="444500"/>
            <a:ext cx="1480018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99C80E7-61AE-4E39-A494-FF0D1FC54B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70039" y="2603500"/>
            <a:ext cx="1480018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Light" charset="0"/>
              </a:rPr>
              <a:t>Second level</a:t>
            </a:r>
          </a:p>
          <a:p>
            <a:pPr lvl="2"/>
            <a:r>
              <a:rPr lang="en-US" altLang="en-US">
                <a:sym typeface="Helvetica Light" charset="0"/>
              </a:rPr>
              <a:t>Third level</a:t>
            </a:r>
          </a:p>
          <a:p>
            <a:pPr lvl="3"/>
            <a:r>
              <a:rPr lang="en-US" altLang="en-US">
                <a:sym typeface="Helvetica Light" charset="0"/>
              </a:rPr>
              <a:t>Fourth level</a:t>
            </a:r>
          </a:p>
          <a:p>
            <a:pPr lvl="4"/>
            <a:r>
              <a:rPr lang="en-US" altLang="en-US">
                <a:sym typeface="Helvetica Light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8495BE9-97D4-44F0-8178-578DA885D0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8414008" y="9251950"/>
            <a:ext cx="49319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eaLnBrk="1">
              <a:defRPr sz="1800"/>
            </a:lvl1pPr>
          </a:lstStyle>
          <a:p>
            <a:pPr>
              <a:defRPr/>
            </a:pPr>
            <a:fld id="{4C1C3334-7FDE-4194-B98A-1FE55CF51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defTabSz="584229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MS PGothic" panose="020B0600070205080204" pitchFamily="34" charset="-128"/>
          <a:cs typeface="+mj-cs"/>
          <a:sym typeface="Helvetica Light" charset="0"/>
        </a:defRPr>
      </a:lvl1pPr>
      <a:lvl2pPr algn="ctr" defTabSz="584229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MS PGothic" panose="020B0600070205080204" pitchFamily="34" charset="-128"/>
          <a:cs typeface="Helvetica Light" charset="0"/>
          <a:sym typeface="Helvetica Light" charset="0"/>
        </a:defRPr>
      </a:lvl2pPr>
      <a:lvl3pPr algn="ctr" defTabSz="584229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MS PGothic" panose="020B0600070205080204" pitchFamily="34" charset="-128"/>
          <a:cs typeface="Helvetica Light" charset="0"/>
          <a:sym typeface="Helvetica Light" charset="0"/>
        </a:defRPr>
      </a:lvl3pPr>
      <a:lvl4pPr algn="ctr" defTabSz="584229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MS PGothic" panose="020B0600070205080204" pitchFamily="34" charset="-128"/>
          <a:cs typeface="Helvetica Light" charset="0"/>
          <a:sym typeface="Helvetica Light" charset="0"/>
        </a:defRPr>
      </a:lvl4pPr>
      <a:lvl5pPr algn="ctr" defTabSz="584229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MS PGothic" panose="020B0600070205080204" pitchFamily="34" charset="-128"/>
          <a:cs typeface="Helvetica Light" charset="0"/>
          <a:sym typeface="Helvetica Light" charset="0"/>
        </a:defRPr>
      </a:lvl5pPr>
      <a:lvl6pPr marL="457223" algn="ctr" defTabSz="584229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46" algn="ctr" defTabSz="584229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68" algn="ctr" defTabSz="584229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92" algn="ctr" defTabSz="584229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444522" indent="-444522" algn="l" defTabSz="584229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MS PGothic" panose="020B0600070205080204" pitchFamily="34" charset="-128"/>
          <a:cs typeface="+mn-cs"/>
          <a:sym typeface="Helvetica Light" charset="0"/>
        </a:defRPr>
      </a:lvl1pPr>
      <a:lvl2pPr marL="889045" indent="-444522" algn="l" defTabSz="584229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1333567" indent="-444522" algn="l" defTabSz="584229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1778089" indent="-444522" algn="l" defTabSz="584229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2222612" indent="-444522" algn="l" defTabSz="584229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2679834" indent="-444522" algn="l" defTabSz="584229" rtl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3137057" indent="-444522" algn="l" defTabSz="584229" rtl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3594280" indent="-444522" algn="l" defTabSz="584229" rtl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4051502" indent="-444522" algn="l" defTabSz="584229" rtl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2BA00-6C12-4EE4-BEDE-9DABBA40A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7643" y="769937"/>
            <a:ext cx="14740917" cy="2090737"/>
          </a:xfrm>
        </p:spPr>
        <p:txBody>
          <a:bodyPr/>
          <a:lstStyle/>
          <a:p>
            <a:r>
              <a:rPr lang="en-GB" dirty="0"/>
              <a:t>Silicon suspensions </a:t>
            </a:r>
            <a:br>
              <a:rPr lang="en-GB" dirty="0"/>
            </a:br>
            <a:r>
              <a:rPr lang="en-GB" dirty="0"/>
              <a:t>for ET-LF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4F8A4-F298-40E7-A7EF-2C6D1A01B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278" y="3630611"/>
            <a:ext cx="12137337" cy="2492375"/>
          </a:xfrm>
        </p:spPr>
        <p:txBody>
          <a:bodyPr/>
          <a:lstStyle/>
          <a:p>
            <a:r>
              <a:rPr lang="en-GB" dirty="0"/>
              <a:t>ET ISB Workshop October 2022, L’Aquila</a:t>
            </a:r>
            <a:br>
              <a:rPr lang="en-GB" dirty="0"/>
            </a:br>
            <a:br>
              <a:rPr lang="en-GB" dirty="0"/>
            </a:br>
            <a:r>
              <a:rPr lang="en-GB" dirty="0"/>
              <a:t>Graeme Eddolls </a:t>
            </a:r>
            <a:br>
              <a:rPr lang="en-GB" dirty="0"/>
            </a:br>
            <a:r>
              <a:rPr lang="en-GB" dirty="0"/>
              <a:t>on behalf of ET suspensions working group</a:t>
            </a:r>
          </a:p>
        </p:txBody>
      </p:sp>
      <p:pic>
        <p:nvPicPr>
          <p:cNvPr id="5" name="Picture 10" descr="UoG_keyline_regular_lockup.eps">
            <a:extLst>
              <a:ext uri="{FF2B5EF4-FFF2-40B4-BE49-F238E27FC236}">
                <a16:creationId xmlns:a16="http://schemas.microsoft.com/office/drawing/2014/main" id="{0BB0BA54-7DAC-461D-8E92-C6428A716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539" y="7539584"/>
            <a:ext cx="4997724" cy="221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D8ADB2-D989-4790-AABA-CC1404CC3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469" b="9071"/>
          <a:stretch/>
        </p:blipFill>
        <p:spPr>
          <a:xfrm rot="5400000">
            <a:off x="-2166376" y="2166376"/>
            <a:ext cx="9753599" cy="542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4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3F758D-9B06-48E2-B839-8B77C32A1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17340263" cy="97536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8828C1-75FC-406D-8D8D-8DF4DDDE3A95}"/>
              </a:ext>
            </a:extLst>
          </p:cNvPr>
          <p:cNvSpPr txBox="1"/>
          <p:nvPr/>
        </p:nvSpPr>
        <p:spPr>
          <a:xfrm>
            <a:off x="1325315" y="5884912"/>
            <a:ext cx="9649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about dilution?</a:t>
            </a:r>
          </a:p>
          <a:p>
            <a:pPr algn="ctr"/>
            <a:r>
              <a:rPr lang="en-GB" dirty="0"/>
              <a:t>Ribbon &gt; fibre in thin bending direction</a:t>
            </a:r>
          </a:p>
          <a:p>
            <a:pPr algn="ctr"/>
            <a:r>
              <a:rPr lang="en-GB" dirty="0"/>
              <a:t>Higher noise in transverse direction (problem?)</a:t>
            </a:r>
          </a:p>
          <a:p>
            <a:pPr algn="ctr"/>
            <a:r>
              <a:rPr lang="en-GB" dirty="0"/>
              <a:t>Cross-coupling must be analysed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E1FAAD-5C90-4421-A53E-7CF100FDE1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1839" y="9372600"/>
            <a:ext cx="493198" cy="381000"/>
          </a:xfrm>
        </p:spPr>
        <p:txBody>
          <a:bodyPr/>
          <a:lstStyle/>
          <a:p>
            <a:pPr>
              <a:defRPr/>
            </a:pPr>
            <a:fld id="{03265893-2A32-4AE5-9D6C-19AF5DEF225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458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8828C1-75FC-406D-8D8D-8DF4DDDE3A95}"/>
              </a:ext>
            </a:extLst>
          </p:cNvPr>
          <p:cNvSpPr txBox="1"/>
          <p:nvPr/>
        </p:nvSpPr>
        <p:spPr>
          <a:xfrm>
            <a:off x="3845595" y="3364632"/>
            <a:ext cx="9649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What is the current status of silicon?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2F2B0B-5770-FA5E-9A0F-AB0501D75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65893-2A32-4AE5-9D6C-19AF5DEF225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28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C2CAC6-4B32-47DE-A5DC-CA7F9BB8C7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69" t="5743" r="20120" b="11335"/>
          <a:stretch/>
        </p:blipFill>
        <p:spPr>
          <a:xfrm rot="5400000">
            <a:off x="10212805" y="2119864"/>
            <a:ext cx="9768562" cy="55090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8B20DE-9878-4A32-B89D-1211E3DA3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2511471" y="2491891"/>
            <a:ext cx="9753599" cy="4741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C7092B-149F-1D9E-69BB-FE7A133ABE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677"/>
          <a:stretch/>
        </p:blipFill>
        <p:spPr>
          <a:xfrm>
            <a:off x="4778230" y="2533981"/>
            <a:ext cx="7522073" cy="7205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32B5B4-DD94-863D-68A9-3D91DC413B2D}"/>
              </a:ext>
            </a:extLst>
          </p:cNvPr>
          <p:cNvSpPr txBox="1"/>
          <p:nvPr/>
        </p:nvSpPr>
        <p:spPr>
          <a:xfrm>
            <a:off x="3557563" y="14243"/>
            <a:ext cx="9649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Glasgow silicon suspension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D936AD-01D4-B156-D495-7C26568C12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65893-2A32-4AE5-9D6C-19AF5DEF225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D4B784-5ED9-9401-8DBF-ED1B75217A2A}"/>
              </a:ext>
            </a:extLst>
          </p:cNvPr>
          <p:cNvCxnSpPr>
            <a:cxnSpLocks/>
          </p:cNvCxnSpPr>
          <p:nvPr/>
        </p:nvCxnSpPr>
        <p:spPr bwMode="auto">
          <a:xfrm>
            <a:off x="1498249" y="2932584"/>
            <a:ext cx="1051202" cy="576064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762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790792-477A-C521-1151-B0592AE15FB9}"/>
              </a:ext>
            </a:extLst>
          </p:cNvPr>
          <p:cNvCxnSpPr>
            <a:cxnSpLocks/>
            <a:stCxn id="10" idx="0"/>
          </p:cNvCxnSpPr>
          <p:nvPr/>
        </p:nvCxnSpPr>
        <p:spPr bwMode="auto">
          <a:xfrm flipH="1" flipV="1">
            <a:off x="2549451" y="1564432"/>
            <a:ext cx="1257625" cy="2126283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762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134DD7-6C2C-C47D-49FC-480BE6A7BA33}"/>
              </a:ext>
            </a:extLst>
          </p:cNvPr>
          <p:cNvCxnSpPr>
            <a:cxnSpLocks/>
            <a:stCxn id="18" idx="3"/>
          </p:cNvCxnSpPr>
          <p:nvPr/>
        </p:nvCxnSpPr>
        <p:spPr bwMode="auto">
          <a:xfrm>
            <a:off x="1665115" y="6064834"/>
            <a:ext cx="792089" cy="55916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762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D34E4E-12F1-2D30-7212-71CF8949E369}"/>
              </a:ext>
            </a:extLst>
          </p:cNvPr>
          <p:cNvCxnSpPr>
            <a:cxnSpLocks/>
            <a:stCxn id="25" idx="0"/>
          </p:cNvCxnSpPr>
          <p:nvPr/>
        </p:nvCxnSpPr>
        <p:spPr bwMode="auto">
          <a:xfrm flipV="1">
            <a:off x="974959" y="7431252"/>
            <a:ext cx="1474277" cy="807985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762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1BFD6F2-01DB-4ACA-D7E4-78AE7256663F}"/>
              </a:ext>
            </a:extLst>
          </p:cNvPr>
          <p:cNvSpPr txBox="1"/>
          <p:nvPr/>
        </p:nvSpPr>
        <p:spPr>
          <a:xfrm>
            <a:off x="613912" y="5649335"/>
            <a:ext cx="105120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Silicon block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145FAA-9E89-EA9E-BFA0-675C73C0B646}"/>
              </a:ext>
            </a:extLst>
          </p:cNvPr>
          <p:cNvSpPr txBox="1"/>
          <p:nvPr/>
        </p:nvSpPr>
        <p:spPr>
          <a:xfrm>
            <a:off x="152795" y="8239237"/>
            <a:ext cx="16443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 kg aluminium mass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99D4B2-40F0-A3DA-E4C4-3908C91E4044}"/>
              </a:ext>
            </a:extLst>
          </p:cNvPr>
          <p:cNvCxnSpPr>
            <a:cxnSpLocks/>
            <a:stCxn id="10" idx="2"/>
          </p:cNvCxnSpPr>
          <p:nvPr/>
        </p:nvCxnSpPr>
        <p:spPr bwMode="auto">
          <a:xfrm flipH="1">
            <a:off x="2507216" y="4891044"/>
            <a:ext cx="1299860" cy="1713948"/>
          </a:xfrm>
          <a:prstGeom prst="straightConnector1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762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4B638A9-27F0-C90F-46F5-EE41094D5A8E}"/>
              </a:ext>
            </a:extLst>
          </p:cNvPr>
          <p:cNvSpPr txBox="1"/>
          <p:nvPr/>
        </p:nvSpPr>
        <p:spPr>
          <a:xfrm>
            <a:off x="3001836" y="3690715"/>
            <a:ext cx="161048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Hydroxy-catalysis (HC) bonds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A8661-B738-26CA-59BC-53E3D2ABC88D}"/>
              </a:ext>
            </a:extLst>
          </p:cNvPr>
          <p:cNvSpPr txBox="1"/>
          <p:nvPr/>
        </p:nvSpPr>
        <p:spPr>
          <a:xfrm>
            <a:off x="447045" y="2533981"/>
            <a:ext cx="105120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Silicon ribbon</a:t>
            </a:r>
          </a:p>
        </p:txBody>
      </p:sp>
    </p:spTree>
    <p:extLst>
      <p:ext uri="{BB962C8B-B14F-4D97-AF65-F5344CB8AC3E}">
        <p14:creationId xmlns:p14="http://schemas.microsoft.com/office/powerpoint/2010/main" val="380070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8828C1-75FC-406D-8D8D-8DF4DDDE3A95}"/>
              </a:ext>
            </a:extLst>
          </p:cNvPr>
          <p:cNvSpPr txBox="1"/>
          <p:nvPr/>
        </p:nvSpPr>
        <p:spPr>
          <a:xfrm>
            <a:off x="3845595" y="3364632"/>
            <a:ext cx="9649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Silicon jointing and shaping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9425A5-F508-D78C-0487-849B902D23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65893-2A32-4AE5-9D6C-19AF5DEF225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987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98ED36-9812-43F8-8D8A-737634FD6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7340264" cy="9768220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E19C06E-B48F-F985-5F6D-AEE6983D0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02" t="20086" r="18793" b="18989"/>
          <a:stretch/>
        </p:blipFill>
        <p:spPr>
          <a:xfrm>
            <a:off x="1521461" y="5989127"/>
            <a:ext cx="3223416" cy="28246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7C4774-DB33-7293-680E-0A2BF7FC5BCF}"/>
              </a:ext>
            </a:extLst>
          </p:cNvPr>
          <p:cNvSpPr txBox="1"/>
          <p:nvPr/>
        </p:nvSpPr>
        <p:spPr>
          <a:xfrm>
            <a:off x="4908559" y="6367153"/>
            <a:ext cx="1533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Silicon </a:t>
            </a:r>
          </a:p>
          <a:p>
            <a:pPr algn="ctr"/>
            <a:r>
              <a:rPr lang="en-GB" dirty="0"/>
              <a:t>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04A79B-C328-214B-EA95-D003CFFFF390}"/>
              </a:ext>
            </a:extLst>
          </p:cNvPr>
          <p:cNvSpPr txBox="1"/>
          <p:nvPr/>
        </p:nvSpPr>
        <p:spPr>
          <a:xfrm>
            <a:off x="4908559" y="7441614"/>
            <a:ext cx="1533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Silicon ribbon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1F5CC4-A0D9-187F-EEB5-A5C3FBB0A022}"/>
              </a:ext>
            </a:extLst>
          </p:cNvPr>
          <p:cNvSpPr txBox="1"/>
          <p:nvPr/>
        </p:nvSpPr>
        <p:spPr>
          <a:xfrm>
            <a:off x="1521460" y="6221683"/>
            <a:ext cx="153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HC bond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835B8C-F2B3-E71A-B3E4-080147ACFB9F}"/>
              </a:ext>
            </a:extLst>
          </p:cNvPr>
          <p:cNvCxnSpPr>
            <a:cxnSpLocks/>
            <a:stCxn id="8" idx="1"/>
          </p:cNvCxnSpPr>
          <p:nvPr/>
        </p:nvCxnSpPr>
        <p:spPr bwMode="auto">
          <a:xfrm flipH="1" flipV="1">
            <a:off x="3547788" y="6841450"/>
            <a:ext cx="1360771" cy="125868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5715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62DC3F-9B1C-524B-B6C5-1AFAF1F2F81D}"/>
              </a:ext>
            </a:extLst>
          </p:cNvPr>
          <p:cNvCxnSpPr>
            <a:cxnSpLocks/>
            <a:stCxn id="9" idx="1"/>
          </p:cNvCxnSpPr>
          <p:nvPr/>
        </p:nvCxnSpPr>
        <p:spPr bwMode="auto">
          <a:xfrm flipH="1" flipV="1">
            <a:off x="3701579" y="7984712"/>
            <a:ext cx="1206980" cy="57067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5715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CCEE1D-31BC-1099-A693-A5DD070E387F}"/>
              </a:ext>
            </a:extLst>
          </p:cNvPr>
          <p:cNvCxnSpPr>
            <a:cxnSpLocks/>
            <a:stCxn id="10" idx="2"/>
          </p:cNvCxnSpPr>
          <p:nvPr/>
        </p:nvCxnSpPr>
        <p:spPr bwMode="auto">
          <a:xfrm>
            <a:off x="2288452" y="6744903"/>
            <a:ext cx="0" cy="907096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5715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6" name="Arrow: Down 5">
            <a:extLst>
              <a:ext uri="{FF2B5EF4-FFF2-40B4-BE49-F238E27FC236}">
                <a16:creationId xmlns:a16="http://schemas.microsoft.com/office/drawing/2014/main" id="{C4A0AC7E-70AD-4BED-8376-F6997CF51558}"/>
              </a:ext>
            </a:extLst>
          </p:cNvPr>
          <p:cNvSpPr/>
          <p:nvPr/>
        </p:nvSpPr>
        <p:spPr bwMode="auto">
          <a:xfrm rot="11831112">
            <a:off x="5733060" y="3921186"/>
            <a:ext cx="894477" cy="1700718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D3B7FE-524B-4CA9-A434-0A00A315091E}"/>
              </a:ext>
            </a:extLst>
          </p:cNvPr>
          <p:cNvSpPr txBox="1"/>
          <p:nvPr/>
        </p:nvSpPr>
        <p:spPr>
          <a:xfrm>
            <a:off x="5649550" y="185780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Increase stress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(bonded only)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84F015-AE4C-433B-8DBF-F6BA878910A9}"/>
              </a:ext>
            </a:extLst>
          </p:cNvPr>
          <p:cNvCxnSpPr>
            <a:cxnSpLocks/>
            <a:stCxn id="7" idx="0"/>
          </p:cNvCxnSpPr>
          <p:nvPr/>
        </p:nvCxnSpPr>
        <p:spPr bwMode="auto">
          <a:xfrm flipV="1">
            <a:off x="3133169" y="5164833"/>
            <a:ext cx="1432506" cy="824294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5715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73E0552-D63B-9A90-0D42-BC368F5A57CC}"/>
              </a:ext>
            </a:extLst>
          </p:cNvPr>
          <p:cNvSpPr txBox="1"/>
          <p:nvPr/>
        </p:nvSpPr>
        <p:spPr>
          <a:xfrm>
            <a:off x="8094067" y="7566631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Safety factor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1D9CD-658D-549C-FAE0-AD4AD227A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9372600"/>
            <a:ext cx="493198" cy="381000"/>
          </a:xfrm>
        </p:spPr>
        <p:txBody>
          <a:bodyPr/>
          <a:lstStyle/>
          <a:p>
            <a:pPr>
              <a:defRPr/>
            </a:pPr>
            <a:fld id="{03265893-2A32-4AE5-9D6C-19AF5DEF225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825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7560D2A-222E-418F-8CDF-4D8645D6F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7" y="-15200"/>
            <a:ext cx="14800185" cy="2159000"/>
          </a:xfrm>
        </p:spPr>
        <p:txBody>
          <a:bodyPr/>
          <a:lstStyle/>
          <a:p>
            <a:pPr algn="l"/>
            <a:r>
              <a:rPr lang="en-GB" sz="7000" dirty="0"/>
              <a:t>Jointing and shaping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936E20-4AA7-44A4-8846-515D1B300833}"/>
              </a:ext>
            </a:extLst>
          </p:cNvPr>
          <p:cNvSpPr txBox="1">
            <a:spLocks/>
          </p:cNvSpPr>
          <p:nvPr/>
        </p:nvSpPr>
        <p:spPr bwMode="auto">
          <a:xfrm>
            <a:off x="173187" y="2143800"/>
            <a:ext cx="11593288" cy="87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  <a:sym typeface="Helvetica Light" charset="0"/>
              </a:defRPr>
            </a:lvl1pPr>
            <a:lvl2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2pPr>
            <a:lvl3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3pPr>
            <a:lvl4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4pPr>
            <a:lvl5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5pPr>
            <a:lvl6pPr marL="457223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6pPr>
            <a:lvl7pPr marL="914446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7pPr>
            <a:lvl8pPr marL="1371668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8pPr>
            <a:lvl9pPr marL="1828892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9pPr>
          </a:lstStyle>
          <a:p>
            <a:pPr algn="l"/>
            <a:r>
              <a:rPr lang="en-GB" sz="3000" b="1" kern="0" dirty="0"/>
              <a:t>Jointing techniques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kern="0" dirty="0"/>
              <a:t>Hydroxy-catalysis bonds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kern="0" dirty="0"/>
              <a:t>Gallium or indium bonding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kern="0" dirty="0"/>
              <a:t>Direct bonding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kern="0" dirty="0"/>
              <a:t>Gold layer jointing (U. Gibson)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kern="0" dirty="0"/>
          </a:p>
          <a:p>
            <a:pPr algn="l"/>
            <a:endParaRPr lang="en-GB" sz="3000" kern="0" dirty="0"/>
          </a:p>
          <a:p>
            <a:pPr algn="l"/>
            <a:r>
              <a:rPr lang="en-GB" sz="3000" b="1" kern="0" dirty="0"/>
              <a:t>Joining geometry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kern="0" dirty="0"/>
              <a:t>Tension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kern="0" dirty="0"/>
              <a:t>Compression (</a:t>
            </a:r>
            <a:r>
              <a:rPr lang="en-GB" sz="3000" kern="0" dirty="0" err="1"/>
              <a:t>nailhead</a:t>
            </a:r>
            <a:r>
              <a:rPr lang="en-GB" sz="3000" kern="0" dirty="0"/>
              <a:t> joints)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3000" kern="0" dirty="0"/>
              <a:t>Detailed, representative, direct modelling </a:t>
            </a:r>
            <a:br>
              <a:rPr lang="en-GB" sz="3000" kern="0" dirty="0"/>
            </a:br>
            <a:r>
              <a:rPr lang="en-GB" sz="3000" kern="0" dirty="0"/>
              <a:t>required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kern="0" dirty="0" err="1"/>
              <a:t>Multilmaterial</a:t>
            </a:r>
            <a:endParaRPr lang="en-GB" sz="3000" kern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kern="0" dirty="0"/>
              <a:t>Dilution reduction</a:t>
            </a:r>
          </a:p>
          <a:p>
            <a:pPr algn="l"/>
            <a:endParaRPr lang="en-GB" sz="3000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741F6-5C9E-4039-96DC-B7BDC56376A6}"/>
              </a:ext>
            </a:extLst>
          </p:cNvPr>
          <p:cNvSpPr/>
          <p:nvPr/>
        </p:nvSpPr>
        <p:spPr>
          <a:xfrm>
            <a:off x="8310091" y="2143800"/>
            <a:ext cx="866775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000" b="1" kern="0" dirty="0"/>
              <a:t>Practicality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kern="0" dirty="0"/>
              <a:t>Ability to </a:t>
            </a:r>
            <a:r>
              <a:rPr lang="en-GB" sz="3000" kern="0" dirty="0" err="1"/>
              <a:t>debond</a:t>
            </a:r>
            <a:endParaRPr lang="en-GB" sz="30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kern="0" dirty="0"/>
              <a:t>Welding/repair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kern="0" dirty="0"/>
              <a:t>Joint strength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kern="0" dirty="0"/>
          </a:p>
          <a:p>
            <a:endParaRPr lang="en-GB" sz="3000" kern="0" dirty="0"/>
          </a:p>
          <a:p>
            <a:r>
              <a:rPr lang="en-GB" sz="3000" b="1" kern="0" dirty="0"/>
              <a:t>Thermal noise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kern="0" dirty="0"/>
              <a:t>Push energy away from joint (silicon shaping?)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kern="0" dirty="0"/>
              <a:t>High stresses &gt; stiffer ribbon &gt; may drive energy into bond/ear region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kern="0" dirty="0"/>
              <a:t>Shaping and joint loss may ultimately drive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044FB3-7E2D-2700-6D60-BE1D0141F7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65893-2A32-4AE5-9D6C-19AF5DEF225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63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8828C1-75FC-406D-8D8D-8DF4DDDE3A95}"/>
              </a:ext>
            </a:extLst>
          </p:cNvPr>
          <p:cNvSpPr txBox="1"/>
          <p:nvPr/>
        </p:nvSpPr>
        <p:spPr>
          <a:xfrm>
            <a:off x="3845595" y="3364632"/>
            <a:ext cx="9649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Silicon strength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DD976B-17EC-577A-B48F-961363600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65893-2A32-4AE5-9D6C-19AF5DEF225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400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B3FEF7-53AF-4514-89B9-B3F194FCE6AA}"/>
              </a:ext>
            </a:extLst>
          </p:cNvPr>
          <p:cNvSpPr txBox="1">
            <a:spLocks/>
          </p:cNvSpPr>
          <p:nvPr/>
        </p:nvSpPr>
        <p:spPr bwMode="auto">
          <a:xfrm>
            <a:off x="-3355205" y="-580243"/>
            <a:ext cx="22538504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  <a:sym typeface="Helvetica Light" charset="0"/>
              </a:defRPr>
            </a:lvl1pPr>
            <a:lvl2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2pPr>
            <a:lvl3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3pPr>
            <a:lvl4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4pPr>
            <a:lvl5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5pPr>
            <a:lvl6pPr marL="457223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6pPr>
            <a:lvl7pPr marL="914446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7pPr>
            <a:lvl8pPr marL="1371668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8pPr>
            <a:lvl9pPr marL="1828892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9pPr>
          </a:lstStyle>
          <a:p>
            <a:r>
              <a:rPr lang="en-GB" sz="4800" kern="0"/>
              <a:t>Silicon strength - c</a:t>
            </a:r>
            <a:r>
              <a:rPr lang="en-GB" sz="4800"/>
              <a:t>omparison of different surface treatments 1</a:t>
            </a:r>
            <a:endParaRPr lang="en-GB" sz="4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7EA7B1-E3CE-718E-AA85-34AF9D428704}"/>
              </a:ext>
            </a:extLst>
          </p:cNvPr>
          <p:cNvGrpSpPr/>
          <p:nvPr/>
        </p:nvGrpSpPr>
        <p:grpSpPr>
          <a:xfrm>
            <a:off x="1369892" y="944338"/>
            <a:ext cx="15065641" cy="7864923"/>
            <a:chOff x="8166075" y="0"/>
            <a:chExt cx="9242715" cy="46330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8F68F5-ED1B-F01F-6BF3-F1E4B66ADC8E}"/>
                </a:ext>
              </a:extLst>
            </p:cNvPr>
            <p:cNvGrpSpPr/>
            <p:nvPr/>
          </p:nvGrpSpPr>
          <p:grpSpPr>
            <a:xfrm>
              <a:off x="8166075" y="0"/>
              <a:ext cx="9174188" cy="4633021"/>
              <a:chOff x="8166075" y="0"/>
              <a:chExt cx="9174188" cy="463302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3F7E337-3BC5-4F02-B5D1-8290BF3AB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6075" y="0"/>
                <a:ext cx="9174188" cy="463302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6A285F-F3A2-4BBA-A9FA-26E46C245B42}"/>
                  </a:ext>
                </a:extLst>
              </p:cNvPr>
              <p:cNvSpPr txBox="1"/>
              <p:nvPr/>
            </p:nvSpPr>
            <p:spPr>
              <a:xfrm>
                <a:off x="9731480" y="1271811"/>
                <a:ext cx="3838655" cy="489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Chemical </a:t>
                </a:r>
                <a:br>
                  <a:rPr lang="en-GB" sz="2400" dirty="0"/>
                </a:br>
                <a:r>
                  <a:rPr lang="en-GB" sz="2400" dirty="0"/>
                  <a:t>etched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11865F4-9FD3-9117-A581-020ACCCF31B0}"/>
                </a:ext>
              </a:extLst>
            </p:cNvPr>
            <p:cNvGrpSpPr/>
            <p:nvPr/>
          </p:nvGrpSpPr>
          <p:grpSpPr>
            <a:xfrm>
              <a:off x="9142143" y="168262"/>
              <a:ext cx="8266647" cy="3556542"/>
              <a:chOff x="9142143" y="168262"/>
              <a:chExt cx="8266647" cy="355654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FA6ED0-8ACB-4165-A0F1-04CAC644B98E}"/>
                  </a:ext>
                </a:extLst>
              </p:cNvPr>
              <p:cNvSpPr txBox="1"/>
              <p:nvPr/>
            </p:nvSpPr>
            <p:spPr>
              <a:xfrm>
                <a:off x="13570135" y="168262"/>
                <a:ext cx="3838655" cy="27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Wet oxidised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D3BCDF0-B1B8-4829-A6D6-E9AA1D240BFC}"/>
                  </a:ext>
                </a:extLst>
              </p:cNvPr>
              <p:cNvSpPr txBox="1"/>
              <p:nvPr/>
            </p:nvSpPr>
            <p:spPr>
              <a:xfrm>
                <a:off x="9304288" y="1370690"/>
                <a:ext cx="2308534" cy="707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Chemomechanical </a:t>
                </a:r>
                <a:br>
                  <a:rPr lang="en-GB" sz="2400" dirty="0"/>
                </a:br>
                <a:r>
                  <a:rPr lang="en-GB" sz="2400" dirty="0"/>
                  <a:t>polished (CMP)</a:t>
                </a:r>
                <a:br>
                  <a:rPr lang="en-GB" sz="2400" dirty="0"/>
                </a:br>
                <a:r>
                  <a:rPr lang="en-GB" sz="2400" dirty="0"/>
                  <a:t>controls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DA812C-4625-4D97-AC37-698BBFB23728}"/>
                  </a:ext>
                </a:extLst>
              </p:cNvPr>
              <p:cNvSpPr txBox="1"/>
              <p:nvPr/>
            </p:nvSpPr>
            <p:spPr>
              <a:xfrm>
                <a:off x="10919718" y="1437188"/>
                <a:ext cx="3838655" cy="489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Si</a:t>
                </a:r>
                <a:r>
                  <a:rPr lang="en-GB" sz="2400" baseline="-25000" dirty="0"/>
                  <a:t>3</a:t>
                </a:r>
                <a:r>
                  <a:rPr lang="en-GB" sz="2400" dirty="0"/>
                  <a:t>N</a:t>
                </a:r>
                <a:r>
                  <a:rPr lang="en-GB" sz="2400" baseline="-25000" dirty="0"/>
                  <a:t>4</a:t>
                </a:r>
                <a:r>
                  <a:rPr lang="en-GB" sz="2400" dirty="0"/>
                  <a:t> </a:t>
                </a:r>
                <a:br>
                  <a:rPr lang="en-GB" sz="2400" dirty="0"/>
                </a:br>
                <a:r>
                  <a:rPr lang="en-GB" sz="2400" dirty="0"/>
                  <a:t>coated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4031CBA-7110-4772-9DB0-4A3B38C33DC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304288" y="3292624"/>
                <a:ext cx="7873830" cy="0"/>
              </a:xfrm>
              <a:prstGeom prst="lin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25400" cap="flat" cmpd="sng" algn="ctr">
                <a:solidFill>
                  <a:srgbClr val="FF0000"/>
                </a:solidFill>
                <a:prstDash val="dash"/>
                <a:miter lim="400000"/>
                <a:headEnd type="none" w="med" len="med"/>
                <a:tailEnd type="none" w="med" len="med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3F542F55-E90B-4D0D-B1D7-470C098EE41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142143" y="3041280"/>
                <a:ext cx="1428555" cy="683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0800" tIns="50800" rIns="50800" bIns="50800" numCol="1" anchor="t" anchorCtr="0" compatLnSpc="1">
                <a:prstTxWarp prst="textNoShape">
                  <a:avLst/>
                </a:prstTxWarp>
              </a:bodyPr>
              <a:lstStyle>
                <a:lvl1pPr algn="ctr" defTabSz="584229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  <a:cs typeface="+mj-cs"/>
                    <a:sym typeface="Helvetica Light" charset="0"/>
                  </a:defRPr>
                </a:lvl1pPr>
                <a:lvl2pPr algn="ctr" defTabSz="584229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>
                    <a:solidFill>
                      <a:srgbClr val="000000"/>
                    </a:solidFill>
                    <a:latin typeface="Helvetica Light" charset="0"/>
                    <a:ea typeface="MS PGothic" panose="020B0600070205080204" pitchFamily="34" charset="-128"/>
                    <a:cs typeface="Helvetica Light" charset="0"/>
                    <a:sym typeface="Helvetica Light" charset="0"/>
                  </a:defRPr>
                </a:lvl2pPr>
                <a:lvl3pPr algn="ctr" defTabSz="584229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>
                    <a:solidFill>
                      <a:srgbClr val="000000"/>
                    </a:solidFill>
                    <a:latin typeface="Helvetica Light" charset="0"/>
                    <a:ea typeface="MS PGothic" panose="020B0600070205080204" pitchFamily="34" charset="-128"/>
                    <a:cs typeface="Helvetica Light" charset="0"/>
                    <a:sym typeface="Helvetica Light" charset="0"/>
                  </a:defRPr>
                </a:lvl3pPr>
                <a:lvl4pPr algn="ctr" defTabSz="584229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>
                    <a:solidFill>
                      <a:srgbClr val="000000"/>
                    </a:solidFill>
                    <a:latin typeface="Helvetica Light" charset="0"/>
                    <a:ea typeface="MS PGothic" panose="020B0600070205080204" pitchFamily="34" charset="-128"/>
                    <a:cs typeface="Helvetica Light" charset="0"/>
                    <a:sym typeface="Helvetica Light" charset="0"/>
                  </a:defRPr>
                </a:lvl4pPr>
                <a:lvl5pPr algn="ctr" defTabSz="584229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>
                    <a:solidFill>
                      <a:srgbClr val="000000"/>
                    </a:solidFill>
                    <a:latin typeface="Helvetica Light" charset="0"/>
                    <a:ea typeface="MS PGothic" panose="020B0600070205080204" pitchFamily="34" charset="-128"/>
                    <a:cs typeface="Helvetica Light" charset="0"/>
                    <a:sym typeface="Helvetica Light" charset="0"/>
                  </a:defRPr>
                </a:lvl5pPr>
                <a:lvl6pPr marL="457223" algn="ctr" defTabSz="584229" rtl="0" fontAlgn="base" hangingPunct="0">
                  <a:spcBef>
                    <a:spcPct val="0"/>
                  </a:spcBef>
                  <a:spcAft>
                    <a:spcPct val="0"/>
                  </a:spcAft>
                  <a:defRPr sz="8000">
                    <a:solidFill>
                      <a:srgbClr val="000000"/>
                    </a:solidFill>
                    <a:latin typeface="Helvetica Light" charset="0"/>
                    <a:ea typeface="ＭＳ Ｐゴシック" charset="0"/>
                    <a:cs typeface="Helvetica Light" charset="0"/>
                    <a:sym typeface="Helvetica Light" charset="0"/>
                  </a:defRPr>
                </a:lvl6pPr>
                <a:lvl7pPr marL="914446" algn="ctr" defTabSz="584229" rtl="0" fontAlgn="base" hangingPunct="0">
                  <a:spcBef>
                    <a:spcPct val="0"/>
                  </a:spcBef>
                  <a:spcAft>
                    <a:spcPct val="0"/>
                  </a:spcAft>
                  <a:defRPr sz="8000">
                    <a:solidFill>
                      <a:srgbClr val="000000"/>
                    </a:solidFill>
                    <a:latin typeface="Helvetica Light" charset="0"/>
                    <a:ea typeface="ＭＳ Ｐゴシック" charset="0"/>
                    <a:cs typeface="Helvetica Light" charset="0"/>
                    <a:sym typeface="Helvetica Light" charset="0"/>
                  </a:defRPr>
                </a:lvl7pPr>
                <a:lvl8pPr marL="1371668" algn="ctr" defTabSz="584229" rtl="0" fontAlgn="base" hangingPunct="0">
                  <a:spcBef>
                    <a:spcPct val="0"/>
                  </a:spcBef>
                  <a:spcAft>
                    <a:spcPct val="0"/>
                  </a:spcAft>
                  <a:defRPr sz="8000">
                    <a:solidFill>
                      <a:srgbClr val="000000"/>
                    </a:solidFill>
                    <a:latin typeface="Helvetica Light" charset="0"/>
                    <a:ea typeface="ＭＳ Ｐゴシック" charset="0"/>
                    <a:cs typeface="Helvetica Light" charset="0"/>
                    <a:sym typeface="Helvetica Light" charset="0"/>
                  </a:defRPr>
                </a:lvl8pPr>
                <a:lvl9pPr marL="1828892" algn="ctr" defTabSz="584229" rtl="0" fontAlgn="base" hangingPunct="0">
                  <a:spcBef>
                    <a:spcPct val="0"/>
                  </a:spcBef>
                  <a:spcAft>
                    <a:spcPct val="0"/>
                  </a:spcAft>
                  <a:defRPr sz="8000">
                    <a:solidFill>
                      <a:srgbClr val="000000"/>
                    </a:solidFill>
                    <a:latin typeface="Helvetica Light" charset="0"/>
                    <a:ea typeface="ＭＳ Ｐゴシック" charset="0"/>
                    <a:cs typeface="Helvetica Light" charset="0"/>
                    <a:sym typeface="Helvetica Light" charset="0"/>
                  </a:defRPr>
                </a:lvl9pPr>
              </a:lstStyle>
              <a:p>
                <a:pPr algn="l"/>
                <a:r>
                  <a:rPr lang="en-GB" sz="2400" kern="0" dirty="0"/>
                  <a:t>120 MPa</a:t>
                </a: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A6F104F-ED58-81D9-9CA6-E3096C360C29}"/>
              </a:ext>
            </a:extLst>
          </p:cNvPr>
          <p:cNvSpPr txBox="1"/>
          <p:nvPr/>
        </p:nvSpPr>
        <p:spPr>
          <a:xfrm>
            <a:off x="1757363" y="8206253"/>
            <a:ext cx="5091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Data/image from [3]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4666E3-4A83-9E38-84DE-B3B24B8028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9372600"/>
            <a:ext cx="493198" cy="381000"/>
          </a:xfrm>
        </p:spPr>
        <p:txBody>
          <a:bodyPr/>
          <a:lstStyle/>
          <a:p>
            <a:pPr>
              <a:defRPr/>
            </a:pPr>
            <a:fld id="{03265893-2A32-4AE5-9D6C-19AF5DEF225E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0A1529-533B-1954-5447-7286F81C60D0}"/>
              </a:ext>
            </a:extLst>
          </p:cNvPr>
          <p:cNvSpPr txBox="1"/>
          <p:nvPr/>
        </p:nvSpPr>
        <p:spPr>
          <a:xfrm>
            <a:off x="605236" y="9338377"/>
            <a:ext cx="16735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000" kern="0" dirty="0"/>
              <a:t>[3] A V Cumming </a:t>
            </a:r>
            <a:r>
              <a:rPr lang="en-GB" sz="2000" i="1" kern="0" dirty="0"/>
              <a:t>et al</a:t>
            </a:r>
            <a:r>
              <a:rPr lang="en-GB" sz="2000" kern="0" dirty="0"/>
              <a:t>, Silicon mirror suspensions for gravitational wave detectors, </a:t>
            </a:r>
            <a:r>
              <a:rPr lang="en-GB" sz="2000" i="1" kern="0" dirty="0"/>
              <a:t>Class. Quantum </a:t>
            </a:r>
            <a:r>
              <a:rPr lang="en-GB" sz="2000" i="1" kern="0" dirty="0" err="1"/>
              <a:t>Grav</a:t>
            </a:r>
            <a:r>
              <a:rPr lang="en-GB" sz="2000" i="1" kern="0" dirty="0"/>
              <a:t>.</a:t>
            </a:r>
            <a:r>
              <a:rPr lang="en-GB" sz="2000" kern="0" dirty="0"/>
              <a:t>, 31, 025017, 2013.</a:t>
            </a:r>
          </a:p>
        </p:txBody>
      </p:sp>
    </p:spTree>
    <p:extLst>
      <p:ext uri="{BB962C8B-B14F-4D97-AF65-F5344CB8AC3E}">
        <p14:creationId xmlns:p14="http://schemas.microsoft.com/office/powerpoint/2010/main" val="2594564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3E602CF-C0DE-47CA-9F70-1761C4C0D9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749552"/>
              </p:ext>
            </p:extLst>
          </p:nvPr>
        </p:nvGraphicFramePr>
        <p:xfrm>
          <a:off x="1471092" y="804986"/>
          <a:ext cx="14398078" cy="8143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8A8ACA3E-41DB-BCF7-3BF0-14C20AA898A0}"/>
              </a:ext>
            </a:extLst>
          </p:cNvPr>
          <p:cNvSpPr txBox="1">
            <a:spLocks/>
          </p:cNvSpPr>
          <p:nvPr/>
        </p:nvSpPr>
        <p:spPr bwMode="auto">
          <a:xfrm>
            <a:off x="-3355205" y="-580243"/>
            <a:ext cx="22538504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  <a:sym typeface="Helvetica Light" charset="0"/>
              </a:defRPr>
            </a:lvl1pPr>
            <a:lvl2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2pPr>
            <a:lvl3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3pPr>
            <a:lvl4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4pPr>
            <a:lvl5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5pPr>
            <a:lvl6pPr marL="457223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6pPr>
            <a:lvl7pPr marL="914446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7pPr>
            <a:lvl8pPr marL="1371668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8pPr>
            <a:lvl9pPr marL="1828892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9pPr>
          </a:lstStyle>
          <a:p>
            <a:r>
              <a:rPr lang="en-GB" sz="4800" kern="0" dirty="0"/>
              <a:t>Silicon strength - c</a:t>
            </a:r>
            <a:r>
              <a:rPr lang="en-GB" sz="4800" dirty="0"/>
              <a:t>omparison of different surface treatments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D1C20D-3637-96E8-F35D-606222FB1A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65" y="9372600"/>
            <a:ext cx="493198" cy="381000"/>
          </a:xfrm>
        </p:spPr>
        <p:txBody>
          <a:bodyPr/>
          <a:lstStyle/>
          <a:p>
            <a:pPr>
              <a:defRPr/>
            </a:pPr>
            <a:fld id="{03265893-2A32-4AE5-9D6C-19AF5DEF225E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7AD352-8C21-F2A3-62F1-A692F77B0A62}"/>
              </a:ext>
            </a:extLst>
          </p:cNvPr>
          <p:cNvSpPr txBox="1"/>
          <p:nvPr/>
        </p:nvSpPr>
        <p:spPr>
          <a:xfrm>
            <a:off x="6788674" y="4766983"/>
            <a:ext cx="3762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Chemo-</a:t>
            </a:r>
            <a:br>
              <a:rPr lang="en-GB" sz="2400" dirty="0"/>
            </a:br>
            <a:r>
              <a:rPr lang="en-GB" sz="2400" dirty="0"/>
              <a:t>mechanical </a:t>
            </a:r>
            <a:br>
              <a:rPr lang="en-GB" sz="2400" dirty="0"/>
            </a:br>
            <a:r>
              <a:rPr lang="en-GB" sz="2400" dirty="0"/>
              <a:t>polished (CMP)</a:t>
            </a:r>
            <a:br>
              <a:rPr lang="en-GB" sz="2400" dirty="0"/>
            </a:br>
            <a:endParaRPr lang="en-GB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CF84D3-2F5D-F875-F962-F1A6D89B94B7}"/>
              </a:ext>
            </a:extLst>
          </p:cNvPr>
          <p:cNvCxnSpPr>
            <a:cxnSpLocks/>
          </p:cNvCxnSpPr>
          <p:nvPr/>
        </p:nvCxnSpPr>
        <p:spPr bwMode="auto">
          <a:xfrm>
            <a:off x="2837483" y="3724672"/>
            <a:ext cx="12834357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dash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480003F1-49F6-96B6-06AC-85D6ABE2E17B}"/>
              </a:ext>
            </a:extLst>
          </p:cNvPr>
          <p:cNvSpPr txBox="1">
            <a:spLocks/>
          </p:cNvSpPr>
          <p:nvPr/>
        </p:nvSpPr>
        <p:spPr bwMode="auto">
          <a:xfrm>
            <a:off x="2822030" y="3292624"/>
            <a:ext cx="2328547" cy="1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  <a:sym typeface="Helvetica Light" charset="0"/>
              </a:defRPr>
            </a:lvl1pPr>
            <a:lvl2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2pPr>
            <a:lvl3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3pPr>
            <a:lvl4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4pPr>
            <a:lvl5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5pPr>
            <a:lvl6pPr marL="457223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6pPr>
            <a:lvl7pPr marL="914446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7pPr>
            <a:lvl8pPr marL="1371668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8pPr>
            <a:lvl9pPr marL="1828892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9pPr>
          </a:lstStyle>
          <a:p>
            <a:pPr algn="l"/>
            <a:r>
              <a:rPr lang="en-GB" sz="2400" kern="0" dirty="0"/>
              <a:t>120 MPa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FB3D51-9A18-CA64-BBE4-4281566DD42C}"/>
              </a:ext>
            </a:extLst>
          </p:cNvPr>
          <p:cNvSpPr txBox="1"/>
          <p:nvPr/>
        </p:nvSpPr>
        <p:spPr>
          <a:xfrm>
            <a:off x="8886155" y="4881522"/>
            <a:ext cx="376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Argon ion </a:t>
            </a:r>
            <a:br>
              <a:rPr lang="en-GB" sz="2400" dirty="0"/>
            </a:br>
            <a:r>
              <a:rPr lang="en-GB" sz="2400" dirty="0"/>
              <a:t>etched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170F97-B2D5-4917-033D-A5F0D3B9EA1B}"/>
              </a:ext>
            </a:extLst>
          </p:cNvPr>
          <p:cNvSpPr txBox="1"/>
          <p:nvPr/>
        </p:nvSpPr>
        <p:spPr>
          <a:xfrm>
            <a:off x="12083782" y="6105810"/>
            <a:ext cx="376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Wet chemical etched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3FD60F-A2B2-3A9A-C61A-005A3EA63BD3}"/>
              </a:ext>
            </a:extLst>
          </p:cNvPr>
          <p:cNvSpPr txBox="1"/>
          <p:nvPr/>
        </p:nvSpPr>
        <p:spPr>
          <a:xfrm>
            <a:off x="3474545" y="4512450"/>
            <a:ext cx="376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Laser cut controls</a:t>
            </a:r>
          </a:p>
        </p:txBody>
      </p:sp>
    </p:spTree>
    <p:extLst>
      <p:ext uri="{BB962C8B-B14F-4D97-AF65-F5344CB8AC3E}">
        <p14:creationId xmlns:p14="http://schemas.microsoft.com/office/powerpoint/2010/main" val="3002644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D1268F-9F0C-4DD5-8E94-4E9BFEB55546}"/>
              </a:ext>
            </a:extLst>
          </p:cNvPr>
          <p:cNvSpPr txBox="1">
            <a:spLocks/>
          </p:cNvSpPr>
          <p:nvPr/>
        </p:nvSpPr>
        <p:spPr bwMode="auto">
          <a:xfrm>
            <a:off x="34420" y="1420416"/>
            <a:ext cx="8088908" cy="833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  <a:sym typeface="Helvetica Light" charset="0"/>
              </a:defRPr>
            </a:lvl1pPr>
            <a:lvl2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2pPr>
            <a:lvl3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3pPr>
            <a:lvl4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4pPr>
            <a:lvl5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5pPr>
            <a:lvl6pPr marL="457223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6pPr>
            <a:lvl7pPr marL="914446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7pPr>
            <a:lvl8pPr marL="1371668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8pPr>
            <a:lvl9pPr marL="1828892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kern="0" dirty="0"/>
              <a:t>Literature values often quoted (100s MPa-GPa)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u="sng" kern="0" dirty="0">
                <a:solidFill>
                  <a:srgbClr val="FF0000"/>
                </a:solidFill>
              </a:rPr>
              <a:t>Safety factors</a:t>
            </a:r>
            <a:r>
              <a:rPr lang="en-GB" sz="2400" kern="0" dirty="0">
                <a:solidFill>
                  <a:srgbClr val="FF0000"/>
                </a:solidFill>
              </a:rPr>
              <a:t> </a:t>
            </a:r>
            <a:r>
              <a:rPr lang="en-GB" sz="2400" kern="0" dirty="0"/>
              <a:t>must be included (</a:t>
            </a:r>
            <a:r>
              <a:rPr lang="en-GB" sz="2400" b="1" kern="0" dirty="0" err="1"/>
              <a:t>aLIGO</a:t>
            </a:r>
            <a:r>
              <a:rPr lang="en-GB" sz="2400" b="1" kern="0" dirty="0"/>
              <a:t>/</a:t>
            </a:r>
            <a:r>
              <a:rPr lang="en-GB" sz="2400" b="1" kern="0" dirty="0" err="1"/>
              <a:t>AdV</a:t>
            </a:r>
            <a:r>
              <a:rPr lang="en-GB" sz="2400" b="1" kern="0" dirty="0"/>
              <a:t> </a:t>
            </a:r>
            <a:r>
              <a:rPr lang="en-GB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GB" sz="2400" b="1" kern="0" dirty="0"/>
              <a:t> 6</a:t>
            </a:r>
            <a:r>
              <a:rPr lang="en-GB" sz="2400" kern="0" dirty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kern="0" dirty="0"/>
              <a:t>Brittle materials generally require higher safety factor</a:t>
            </a:r>
          </a:p>
          <a:p>
            <a:pPr algn="l"/>
            <a:endParaRPr lang="en-GB" sz="2400" kern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u="sng" kern="0" dirty="0">
                <a:solidFill>
                  <a:srgbClr val="FF0000"/>
                </a:solidFill>
              </a:rPr>
              <a:t>120 MPa</a:t>
            </a:r>
            <a:r>
              <a:rPr lang="en-GB" sz="2400" kern="0" dirty="0">
                <a:solidFill>
                  <a:srgbClr val="FF0000"/>
                </a:solidFill>
              </a:rPr>
              <a:t> </a:t>
            </a:r>
            <a:r>
              <a:rPr lang="en-GB" sz="2400" kern="0" dirty="0"/>
              <a:t>used as realistic reference stress</a:t>
            </a:r>
          </a:p>
          <a:p>
            <a:pPr algn="l"/>
            <a:endParaRPr lang="en-GB" sz="2400" kern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kern="0" dirty="0"/>
              <a:t>Some production and/or surface treatment methods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400" kern="0" dirty="0"/>
              <a:t>Crystal growth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400" kern="0" dirty="0"/>
              <a:t>CO</a:t>
            </a:r>
            <a:r>
              <a:rPr lang="en-GB" sz="2400" kern="0" baseline="-25000" dirty="0"/>
              <a:t>2 </a:t>
            </a:r>
            <a:r>
              <a:rPr lang="en-GB" sz="2400" kern="0" dirty="0"/>
              <a:t>silica-clad laser pulling/recrystallisation (U. Gibson)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400" kern="0" dirty="0"/>
              <a:t>IKZ Berlin float zone and pedestal growth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400" kern="0" dirty="0"/>
              <a:t>Machining followed by surface treatment</a:t>
            </a:r>
          </a:p>
          <a:p>
            <a:pPr marL="1371600" lvl="2" algn="l">
              <a:buFont typeface="Arial" panose="020B0604020202020204" pitchFamily="34" charset="0"/>
              <a:buChar char="•"/>
            </a:pPr>
            <a:r>
              <a:rPr lang="en-GB" sz="2400" kern="0" dirty="0"/>
              <a:t>Grinding, dicing, laser cutting, etc</a:t>
            </a:r>
          </a:p>
          <a:p>
            <a:pPr marL="1371600" lvl="2" algn="l">
              <a:buFont typeface="Arial" panose="020B0604020202020204" pitchFamily="34" charset="0"/>
              <a:buChar char="•"/>
            </a:pPr>
            <a:r>
              <a:rPr lang="en-GB" sz="2400" kern="0" dirty="0"/>
              <a:t>Chemical etching, polishing, argon ion etching, coating</a:t>
            </a:r>
          </a:p>
          <a:p>
            <a:pPr algn="l"/>
            <a:endParaRPr lang="en-GB" sz="2400" kern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kern="0" dirty="0"/>
              <a:t>All surface treatments must be </a:t>
            </a:r>
            <a:r>
              <a:rPr lang="en-GB" sz="2400" u="sng" kern="0" dirty="0"/>
              <a:t>practical, repeatable and scalable</a:t>
            </a:r>
            <a:endParaRPr lang="en-GB" sz="2400" kern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400" kern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kern="0" dirty="0"/>
              <a:t>Material loss must be minimised for any strength treatment since this is the next dominant noise source after jointing, only really have control over the surface loss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B3FEF7-53AF-4514-89B9-B3F194FCE6AA}"/>
              </a:ext>
            </a:extLst>
          </p:cNvPr>
          <p:cNvSpPr txBox="1">
            <a:spLocks/>
          </p:cNvSpPr>
          <p:nvPr/>
        </p:nvSpPr>
        <p:spPr bwMode="auto">
          <a:xfrm>
            <a:off x="-4147293" y="-523800"/>
            <a:ext cx="1480018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  <a:sym typeface="Helvetica Light" charset="0"/>
              </a:defRPr>
            </a:lvl1pPr>
            <a:lvl2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2pPr>
            <a:lvl3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3pPr>
            <a:lvl4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4pPr>
            <a:lvl5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5pPr>
            <a:lvl6pPr marL="457223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6pPr>
            <a:lvl7pPr marL="914446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7pPr>
            <a:lvl8pPr marL="1371668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8pPr>
            <a:lvl9pPr marL="1828892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9pPr>
          </a:lstStyle>
          <a:p>
            <a:r>
              <a:rPr lang="en-GB" sz="7000" kern="0" dirty="0"/>
              <a:t>Silicon strength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4A49BA-D568-DBC9-7930-1F43C1CC20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65893-2A32-4AE5-9D6C-19AF5DEF225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B31F3A-BE41-6A72-6042-6A1E743C6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104" y="4732784"/>
            <a:ext cx="8823159" cy="50208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0A42F0-5D24-0D8D-974C-03E9B3018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104" y="0"/>
            <a:ext cx="8823159" cy="46671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885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27E71F6-BFD5-4A40-9F28-A1FD3F5A34F9}"/>
              </a:ext>
            </a:extLst>
          </p:cNvPr>
          <p:cNvSpPr/>
          <p:nvPr/>
        </p:nvSpPr>
        <p:spPr bwMode="auto">
          <a:xfrm>
            <a:off x="1757363" y="6209249"/>
            <a:ext cx="4608512" cy="180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FFC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eaLnBrk="1"/>
            <a:r>
              <a:rPr lang="en-GB" dirty="0">
                <a:ea typeface="ＭＳ Ｐゴシック" charset="0"/>
              </a:rPr>
              <a:t>STRENGTH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8F7CE90-7076-4C1F-ADBA-685E238A4DDF}"/>
              </a:ext>
            </a:extLst>
          </p:cNvPr>
          <p:cNvSpPr/>
          <p:nvPr/>
        </p:nvSpPr>
        <p:spPr bwMode="auto">
          <a:xfrm>
            <a:off x="6365875" y="844352"/>
            <a:ext cx="4608512" cy="180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584229" eaLnBrk="1"/>
            <a:r>
              <a:rPr lang="en-GB" dirty="0">
                <a:ea typeface="ＭＳ Ｐゴシック" charset="0"/>
                <a:cs typeface="Helvetica Light" charset="0"/>
              </a:rPr>
              <a:t>HEAT EXTRACTION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4F702CF-C4AB-44CF-B907-2F6BF9D3FE14}"/>
              </a:ext>
            </a:extLst>
          </p:cNvPr>
          <p:cNvSpPr/>
          <p:nvPr/>
        </p:nvSpPr>
        <p:spPr bwMode="auto">
          <a:xfrm>
            <a:off x="10970903" y="6258091"/>
            <a:ext cx="4464496" cy="170231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584229" eaLnBrk="1"/>
            <a:r>
              <a:rPr lang="en-GB" dirty="0">
                <a:ea typeface="ＭＳ Ｐゴシック" charset="0"/>
                <a:cs typeface="Helvetica Light" charset="0"/>
              </a:rPr>
              <a:t>JOINTING AND SHAPING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5D66EA2-3F3C-4E27-84A5-339B90162EF8}"/>
              </a:ext>
            </a:extLst>
          </p:cNvPr>
          <p:cNvSpPr/>
          <p:nvPr/>
        </p:nvSpPr>
        <p:spPr bwMode="auto">
          <a:xfrm>
            <a:off x="6362391" y="3976800"/>
            <a:ext cx="4608512" cy="180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eaLnBrk="1"/>
            <a:r>
              <a:rPr lang="en-GB" dirty="0">
                <a:ea typeface="ＭＳ Ｐゴシック" charset="0"/>
              </a:rPr>
              <a:t>THERMAL NOISE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7C7996AA-8404-496D-AA18-B5C6939C6574}"/>
              </a:ext>
            </a:extLst>
          </p:cNvPr>
          <p:cNvSpPr/>
          <p:nvPr/>
        </p:nvSpPr>
        <p:spPr bwMode="auto">
          <a:xfrm rot="15799978">
            <a:off x="3947444" y="1343320"/>
            <a:ext cx="6876867" cy="8064898"/>
          </a:xfrm>
          <a:prstGeom prst="arc">
            <a:avLst>
              <a:gd name="adj1" fmla="val 16200000"/>
              <a:gd name="adj2" fmla="val 20706084"/>
            </a:avLst>
          </a:prstGeom>
          <a:noFill/>
          <a:ln w="76200" cap="flat" cmpd="sng" algn="ctr">
            <a:solidFill>
              <a:srgbClr val="000000"/>
            </a:solidFill>
            <a:prstDash val="solid"/>
            <a:miter lim="400000"/>
            <a:headEnd type="triangle" w="med" len="med"/>
            <a:tailEnd type="triangl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1476AF71-B692-485C-96AD-BE271D05D2E7}"/>
              </a:ext>
            </a:extLst>
          </p:cNvPr>
          <p:cNvSpPr/>
          <p:nvPr/>
        </p:nvSpPr>
        <p:spPr bwMode="auto">
          <a:xfrm rot="5800022" flipH="1">
            <a:off x="6515953" y="1343320"/>
            <a:ext cx="6876867" cy="8064898"/>
          </a:xfrm>
          <a:prstGeom prst="arc">
            <a:avLst>
              <a:gd name="adj1" fmla="val 16200000"/>
              <a:gd name="adj2" fmla="val 20706084"/>
            </a:avLst>
          </a:prstGeom>
          <a:noFill/>
          <a:ln w="76200" cap="flat" cmpd="sng" algn="ctr">
            <a:solidFill>
              <a:srgbClr val="000000"/>
            </a:solidFill>
            <a:prstDash val="solid"/>
            <a:miter lim="400000"/>
            <a:headEnd type="triangle" w="med" len="med"/>
            <a:tailEnd type="triangl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58264D1C-DAC8-4065-A24A-409EED3773C2}"/>
              </a:ext>
            </a:extLst>
          </p:cNvPr>
          <p:cNvSpPr/>
          <p:nvPr/>
        </p:nvSpPr>
        <p:spPr bwMode="auto">
          <a:xfrm rot="13458593" flipH="1">
            <a:off x="5643064" y="1343319"/>
            <a:ext cx="6876867" cy="8064898"/>
          </a:xfrm>
          <a:prstGeom prst="arc">
            <a:avLst>
              <a:gd name="adj1" fmla="val 16200000"/>
              <a:gd name="adj2" fmla="val 20706084"/>
            </a:avLst>
          </a:prstGeom>
          <a:noFill/>
          <a:ln w="76200" cap="flat" cmpd="sng" algn="ctr">
            <a:solidFill>
              <a:srgbClr val="000000"/>
            </a:solidFill>
            <a:prstDash val="solid"/>
            <a:miter lim="400000"/>
            <a:headEnd type="triangle" w="med" len="med"/>
            <a:tailEnd type="triangl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DAAF54-5356-478B-8924-E9BCAA35A81B}"/>
              </a:ext>
            </a:extLst>
          </p:cNvPr>
          <p:cNvCxnSpPr>
            <a:stCxn id="49" idx="4"/>
            <a:endCxn id="52" idx="0"/>
          </p:cNvCxnSpPr>
          <p:nvPr/>
        </p:nvCxnSpPr>
        <p:spPr bwMode="auto">
          <a:xfrm flipH="1">
            <a:off x="8666647" y="2644352"/>
            <a:ext cx="3484" cy="133244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1DE72BC-9EDF-46D7-A9E8-ABF789C8D9D4}"/>
              </a:ext>
            </a:extLst>
          </p:cNvPr>
          <p:cNvCxnSpPr>
            <a:cxnSpLocks/>
            <a:stCxn id="48" idx="7"/>
            <a:endCxn id="52" idx="3"/>
          </p:cNvCxnSpPr>
          <p:nvPr/>
        </p:nvCxnSpPr>
        <p:spPr bwMode="auto">
          <a:xfrm flipV="1">
            <a:off x="5690974" y="5513196"/>
            <a:ext cx="1346318" cy="959657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A87D28C-7446-4786-846F-E066E02D7C74}"/>
              </a:ext>
            </a:extLst>
          </p:cNvPr>
          <p:cNvCxnSpPr>
            <a:cxnSpLocks/>
            <a:stCxn id="51" idx="1"/>
            <a:endCxn id="52" idx="5"/>
          </p:cNvCxnSpPr>
          <p:nvPr/>
        </p:nvCxnSpPr>
        <p:spPr bwMode="auto">
          <a:xfrm flipH="1" flipV="1">
            <a:off x="10296002" y="5513196"/>
            <a:ext cx="1328711" cy="99419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6DB3A947-F430-4B95-A288-DAE3C924D85B}"/>
              </a:ext>
            </a:extLst>
          </p:cNvPr>
          <p:cNvSpPr/>
          <p:nvPr/>
        </p:nvSpPr>
        <p:spPr bwMode="auto">
          <a:xfrm>
            <a:off x="893267" y="3436640"/>
            <a:ext cx="15251760" cy="582247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41BDD-664F-45A1-A0CE-62F143A4EF1D}"/>
              </a:ext>
            </a:extLst>
          </p:cNvPr>
          <p:cNvSpPr txBox="1"/>
          <p:nvPr/>
        </p:nvSpPr>
        <p:spPr>
          <a:xfrm>
            <a:off x="14287318" y="3334790"/>
            <a:ext cx="2410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Focus of my thesis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62B8C-B166-A6B5-2E2A-6D7BA3394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65893-2A32-4AE5-9D6C-19AF5DEF225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6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1335956"/>
          </a:xfrm>
        </p:spPr>
        <p:txBody>
          <a:bodyPr/>
          <a:lstStyle/>
          <a:p>
            <a:r>
              <a:rPr lang="en-GB" dirty="0"/>
              <a:t>Key takeaways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None/>
            </a:pPr>
            <a:fld id="{C0898183-E1E8-449A-8D7A-D6E3CF7DF8C6}" type="slidenum">
              <a:rPr lang="en-GB" altLang="en-US" smtClean="0"/>
              <a:pPr>
                <a:buNone/>
              </a:pPr>
              <a:t>20</a:t>
            </a:fld>
            <a:endParaRPr lang="en-GB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5235" y="1996480"/>
            <a:ext cx="16345815" cy="799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spcBef>
                <a:spcPts val="853"/>
              </a:spcBef>
              <a:spcAft>
                <a:spcPts val="853"/>
              </a:spcAft>
            </a:pPr>
            <a:r>
              <a:rPr lang="en-GB" altLang="en-US" sz="3000" kern="0" dirty="0"/>
              <a:t>Silicon suspensions currently </a:t>
            </a:r>
            <a:r>
              <a:rPr lang="en-GB" altLang="en-US" sz="3000" u="sng" kern="0" dirty="0"/>
              <a:t>strength limited</a:t>
            </a:r>
          </a:p>
          <a:p>
            <a:pPr algn="just" eaLnBrk="1" hangingPunct="1">
              <a:spcBef>
                <a:spcPts val="853"/>
              </a:spcBef>
              <a:spcAft>
                <a:spcPts val="853"/>
              </a:spcAft>
            </a:pPr>
            <a:r>
              <a:rPr lang="en-GB" altLang="en-US" sz="3000" kern="0" dirty="0"/>
              <a:t>After jointing loss, material loss (surface and bulk) is dominant noise source with less significant thermoelastic due to cryogenic temperatures. </a:t>
            </a:r>
            <a:r>
              <a:rPr lang="en-GB" altLang="en-US" sz="3000" u="sng" kern="0" dirty="0"/>
              <a:t>Surface loss is locked to strength</a:t>
            </a:r>
            <a:endParaRPr lang="en-GB" altLang="en-US" sz="3000" kern="0" dirty="0"/>
          </a:p>
          <a:p>
            <a:pPr algn="just" eaLnBrk="1" hangingPunct="1">
              <a:spcBef>
                <a:spcPts val="853"/>
              </a:spcBef>
              <a:spcAft>
                <a:spcPts val="853"/>
              </a:spcAft>
            </a:pPr>
            <a:r>
              <a:rPr lang="en-GB" altLang="en-US" sz="3000" kern="0" dirty="0"/>
              <a:t>Current analysis show </a:t>
            </a:r>
            <a:r>
              <a:rPr lang="en-GB" altLang="en-US" sz="3000" u="sng" kern="0" dirty="0"/>
              <a:t>heat extraction is not dominating </a:t>
            </a:r>
            <a:r>
              <a:rPr lang="en-GB" altLang="en-US" sz="3000" kern="0" dirty="0"/>
              <a:t>compared to strength, however more work required for boundary scattering effects and experimental verification</a:t>
            </a:r>
          </a:p>
          <a:p>
            <a:pPr algn="just" eaLnBrk="1" hangingPunct="1">
              <a:spcBef>
                <a:spcPts val="853"/>
              </a:spcBef>
              <a:spcAft>
                <a:spcPts val="853"/>
              </a:spcAft>
            </a:pPr>
            <a:r>
              <a:rPr lang="en-GB" altLang="en-US" sz="3000" kern="0" dirty="0"/>
              <a:t>Experiment and modelling results on real silicon suspension shows </a:t>
            </a:r>
            <a:r>
              <a:rPr lang="en-GB" altLang="en-US" sz="3000" u="sng" kern="0" dirty="0"/>
              <a:t>jointing loss </a:t>
            </a:r>
            <a:r>
              <a:rPr lang="en-GB" altLang="en-US" sz="3000" kern="0" dirty="0"/>
              <a:t>and resulting mechanical design </a:t>
            </a:r>
            <a:r>
              <a:rPr lang="en-GB" altLang="en-US" sz="3000" u="sng" kern="0" dirty="0"/>
              <a:t>must be carefully considered</a:t>
            </a:r>
            <a:r>
              <a:rPr lang="en-GB" altLang="en-US" sz="3000" kern="0" dirty="0"/>
              <a:t>. Jointing and shaping of silicon may </a:t>
            </a:r>
            <a:r>
              <a:rPr lang="en-GB" altLang="en-US" sz="3000" u="sng" kern="0" dirty="0"/>
              <a:t>ultimately may drive mechanical design</a:t>
            </a:r>
            <a:endParaRPr lang="en-GB" altLang="en-US" sz="3000" kern="0" dirty="0"/>
          </a:p>
          <a:p>
            <a:pPr algn="just" eaLnBrk="1" hangingPunct="1">
              <a:spcBef>
                <a:spcPts val="853"/>
              </a:spcBef>
              <a:spcAft>
                <a:spcPts val="853"/>
              </a:spcAft>
            </a:pPr>
            <a:r>
              <a:rPr lang="en-GB" altLang="en-US" sz="3000" kern="0" dirty="0"/>
              <a:t>As stress increases, dissipation dilution increases but more energy pushed toward ends of the fibre/ribbon (i.e. into a joint region). Care required for particular geometries, as demonstrated in real silicon suspension, </a:t>
            </a:r>
            <a:r>
              <a:rPr lang="en-GB" altLang="en-US" sz="3000" u="sng" kern="0" dirty="0"/>
              <a:t>highlighting the need for d</a:t>
            </a:r>
            <a:r>
              <a:rPr lang="en-GB" sz="3000" u="sng" kern="0" dirty="0"/>
              <a:t>etailed, representative modelling</a:t>
            </a:r>
            <a:endParaRPr lang="en-GB" altLang="en-US" sz="3000" u="sng" kern="0" dirty="0"/>
          </a:p>
          <a:p>
            <a:pPr algn="just" eaLnBrk="1" hangingPunct="1">
              <a:spcBef>
                <a:spcPts val="853"/>
              </a:spcBef>
              <a:spcAft>
                <a:spcPts val="853"/>
              </a:spcAft>
            </a:pPr>
            <a:r>
              <a:rPr lang="en-GB" altLang="en-US" sz="3000" kern="0" dirty="0"/>
              <a:t>To match surface loss in a fibre with HC bond loss, the mechanical design needs sum of all bonds in suspension to contain </a:t>
            </a:r>
            <a:r>
              <a:rPr lang="en-GB" sz="3200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GB" altLang="en-US" sz="3000" u="sng" kern="0" dirty="0"/>
              <a:t> 1 millionth of the elastic energy of the system.</a:t>
            </a:r>
          </a:p>
          <a:p>
            <a:pPr algn="just" eaLnBrk="1" hangingPunct="1">
              <a:spcBef>
                <a:spcPts val="853"/>
              </a:spcBef>
              <a:spcAft>
                <a:spcPts val="853"/>
              </a:spcAft>
            </a:pPr>
            <a:endParaRPr lang="en-GB" altLang="en-US" kern="0" dirty="0"/>
          </a:p>
        </p:txBody>
      </p:sp>
    </p:spTree>
    <p:extLst>
      <p:ext uri="{BB962C8B-B14F-4D97-AF65-F5344CB8AC3E}">
        <p14:creationId xmlns:p14="http://schemas.microsoft.com/office/powerpoint/2010/main" val="16501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8368"/>
            <a:ext cx="17340263" cy="8765232"/>
          </a:xfrm>
        </p:spPr>
        <p:txBody>
          <a:bodyPr/>
          <a:lstStyle/>
          <a:p>
            <a:r>
              <a:rPr lang="en-GB" dirty="0"/>
              <a:t>Questions?</a:t>
            </a:r>
            <a:br>
              <a:rPr lang="en-GB" dirty="0"/>
            </a:br>
            <a:br>
              <a:rPr lang="en-GB" dirty="0"/>
            </a:br>
            <a:r>
              <a:rPr lang="en-GB" sz="4000" b="1" dirty="0"/>
              <a:t>Materials for ET-LF Core Optics and Suspensions - Parallel session discussions</a:t>
            </a:r>
            <a:br>
              <a:rPr lang="en-GB" sz="4000" b="1" dirty="0"/>
            </a:br>
            <a:br>
              <a:rPr lang="en-GB" sz="4000" b="1" dirty="0"/>
            </a:br>
            <a:r>
              <a:rPr lang="en-GB" sz="4000" b="1" dirty="0"/>
              <a:t>Wednesday 19</a:t>
            </a:r>
            <a:r>
              <a:rPr lang="en-GB" sz="4000" b="1" baseline="30000" dirty="0"/>
              <a:t>th</a:t>
            </a:r>
            <a:r>
              <a:rPr lang="en-GB" sz="4000" b="1" dirty="0"/>
              <a:t> Oct</a:t>
            </a:r>
            <a:br>
              <a:rPr lang="en-GB" sz="4000" b="1" dirty="0"/>
            </a:br>
            <a:r>
              <a:rPr lang="en-GB" sz="4000" dirty="0"/>
              <a:t>Core Optics: Coatings (9am - 10.30am)</a:t>
            </a:r>
            <a:br>
              <a:rPr lang="en-GB" sz="4000" dirty="0"/>
            </a:br>
            <a:r>
              <a:rPr lang="en-GB" sz="4000" dirty="0"/>
              <a:t>Suspensions: Strength and Engineering (11am - 12.30pm)</a:t>
            </a:r>
            <a:br>
              <a:rPr lang="en-GB" sz="4000" dirty="0"/>
            </a:br>
            <a:br>
              <a:rPr lang="en-GB" sz="4000" dirty="0"/>
            </a:br>
            <a:r>
              <a:rPr lang="en-GB" sz="4000" b="1" dirty="0"/>
              <a:t>Thursday 20</a:t>
            </a:r>
            <a:r>
              <a:rPr lang="en-GB" sz="4000" b="1" baseline="30000" dirty="0"/>
              <a:t>th</a:t>
            </a:r>
            <a:r>
              <a:rPr lang="en-GB" sz="4000" b="1" dirty="0"/>
              <a:t> Oct</a:t>
            </a:r>
            <a:br>
              <a:rPr lang="en-GB" sz="4000" b="1" dirty="0"/>
            </a:br>
            <a:r>
              <a:rPr lang="en-GB" sz="4000" dirty="0"/>
              <a:t>Core Optics: Heat Extraction and Sapphire updates (3.30pm - 5pm)</a:t>
            </a:r>
            <a:br>
              <a:rPr lang="en-GB" sz="4000" dirty="0"/>
            </a:br>
            <a:r>
              <a:rPr lang="en-GB" sz="4000" dirty="0"/>
              <a:t>Suspensions: Heat Extraction and Thermal Noise (5pm - 7pm)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None/>
            </a:pPr>
            <a:fld id="{C0898183-E1E8-449A-8D7A-D6E3CF7DF8C6}" type="slidenum">
              <a:rPr lang="en-GB" altLang="en-US" smtClean="0"/>
              <a:pPr>
                <a:buNone/>
              </a:pPr>
              <a:t>21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78219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2248-3C23-411F-BFD2-68FE8234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19" y="124272"/>
            <a:ext cx="16070224" cy="2159000"/>
          </a:xfrm>
        </p:spPr>
        <p:txBody>
          <a:bodyPr/>
          <a:lstStyle/>
          <a:p>
            <a:r>
              <a:rPr lang="en-GB" sz="6600" dirty="0"/>
              <a:t>Discussion points - Heat extraction and TN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8C7E49C-997A-41E3-B91B-A26041EA1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235" y="1996480"/>
            <a:ext cx="16345815" cy="799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Realistic number for silicon substrate from the state-of-the-art:</a:t>
            </a:r>
          </a:p>
          <a:p>
            <a:pPr lvl="1"/>
            <a:r>
              <a:rPr lang="en-GB" dirty="0"/>
              <a:t>the state-of-the-art about the diameter of silicon substrate is around 40cm</a:t>
            </a:r>
          </a:p>
          <a:p>
            <a:pPr lvl="1"/>
            <a:r>
              <a:rPr lang="en-GB" dirty="0"/>
              <a:t>taking into account the previous point, a 200 kg silicon substrate will have a really strange aspect ratio</a:t>
            </a:r>
          </a:p>
          <a:p>
            <a:pPr lvl="1"/>
            <a:r>
              <a:rPr lang="en-GB" dirty="0"/>
              <a:t>non-uniformity: it would be necessary to have clear data also regarding the non-uniformity of the optical absorptions and all the other parameters of interest along the diameter of a large substrate (40cm)</a:t>
            </a:r>
          </a:p>
          <a:p>
            <a:pPr lvl="1"/>
            <a:r>
              <a:rPr lang="en-GB" dirty="0"/>
              <a:t>limit on thickness: is there any limit due to production problems</a:t>
            </a:r>
          </a:p>
          <a:p>
            <a:pPr lvl="1"/>
            <a:r>
              <a:rPr lang="en-GB" dirty="0"/>
              <a:t>the need of specific laboratory for the production of silicon substrate in increasing</a:t>
            </a:r>
          </a:p>
          <a:p>
            <a:r>
              <a:rPr lang="en-GB" dirty="0"/>
              <a:t>Publication on extra heat: in the near future there will be a publication with a full description of the extra heating mechanisms inside the cryostat due to the presence of many components: 500mW</a:t>
            </a:r>
          </a:p>
          <a:p>
            <a:r>
              <a:rPr lang="en-GB" dirty="0"/>
              <a:t>Boundary scattering:</a:t>
            </a:r>
          </a:p>
          <a:p>
            <a:pPr lvl="1"/>
            <a:r>
              <a:rPr lang="en-GB" dirty="0"/>
              <a:t>Limiting factor for high conductivities and at low temperatures (due to low </a:t>
            </a:r>
            <a:r>
              <a:rPr lang="en-GB" dirty="0" err="1"/>
              <a:t>C</a:t>
            </a:r>
            <a:r>
              <a:rPr lang="en-GB" baseline="-25000" dirty="0" err="1"/>
              <a:t>v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Better calculations required</a:t>
            </a:r>
          </a:p>
          <a:p>
            <a:r>
              <a:rPr lang="en-GB" dirty="0"/>
              <a:t>Heat extraction vs strength:</a:t>
            </a:r>
          </a:p>
          <a:p>
            <a:pPr lvl="1"/>
            <a:r>
              <a:rPr lang="en-GB" dirty="0"/>
              <a:t>Needs constantly reviewed due to play off between the two</a:t>
            </a:r>
          </a:p>
          <a:p>
            <a:pPr lvl="1"/>
            <a:r>
              <a:rPr lang="en-GB" dirty="0"/>
              <a:t>Experimentation required to better understand boundary scattering in real fibre/ribbon geometries?</a:t>
            </a:r>
          </a:p>
          <a:p>
            <a:r>
              <a:rPr lang="en-GB" dirty="0"/>
              <a:t>Strength increases &gt; thinner fibres &gt; boundary scattering limitations come into play?</a:t>
            </a:r>
            <a:br>
              <a:rPr lang="en-GB" dirty="0"/>
            </a:br>
            <a:endParaRPr lang="en-GB" dirty="0"/>
          </a:p>
          <a:p>
            <a:r>
              <a:rPr lang="en-GB" dirty="0"/>
              <a:t>120 K operation?</a:t>
            </a:r>
          </a:p>
          <a:p>
            <a:endParaRPr lang="en-GB" altLang="en-US" kern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D9335-8632-05C6-4A0E-015C9BB67D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65893-2A32-4AE5-9D6C-19AF5DEF225E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78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2248-3C23-411F-BFD2-68FE8234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24272"/>
            <a:ext cx="17340262" cy="2159000"/>
          </a:xfrm>
        </p:spPr>
        <p:txBody>
          <a:bodyPr/>
          <a:lstStyle/>
          <a:p>
            <a:r>
              <a:rPr lang="en-GB" sz="6600" dirty="0"/>
              <a:t>Discussion points – Strength and jointing/shaping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8C7E49C-997A-41E3-B91B-A26041EA1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23" y="1924472"/>
            <a:ext cx="16345815" cy="799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Geometry of silicon rods, two possible candidates</a:t>
            </a:r>
          </a:p>
          <a:p>
            <a:pPr lvl="1"/>
            <a:r>
              <a:rPr lang="en-GB" dirty="0"/>
              <a:t>Cylindrical fibre or rectangular ribbon?</a:t>
            </a:r>
          </a:p>
          <a:p>
            <a:r>
              <a:rPr lang="en-GB" dirty="0"/>
              <a:t>Surface treatment technique or production could be one of the decision factors on the geometry to be used</a:t>
            </a:r>
          </a:p>
          <a:p>
            <a:r>
              <a:rPr lang="en-GB" dirty="0"/>
              <a:t>Length of silicon rods:</a:t>
            </a:r>
          </a:p>
          <a:p>
            <a:pPr lvl="1"/>
            <a:r>
              <a:rPr lang="en-GB" dirty="0"/>
              <a:t>tune the vertical frequencies for control reason</a:t>
            </a:r>
          </a:p>
          <a:p>
            <a:pPr lvl="1"/>
            <a:r>
              <a:rPr lang="en-GB" dirty="0"/>
              <a:t>what are the frequencies required by the control division</a:t>
            </a:r>
          </a:p>
          <a:p>
            <a:pPr lvl="1"/>
            <a:r>
              <a:rPr lang="en-GB" dirty="0"/>
              <a:t>verify the need to use a "blade / spring" (KAGRA style) to reduce the vertical frequencies of the suspension</a:t>
            </a:r>
          </a:p>
          <a:p>
            <a:pPr lvl="1"/>
            <a:r>
              <a:rPr lang="en-GB" dirty="0"/>
              <a:t>the total length of the suspension will be one of the parameters to be taken into consideration for sizing the cryostat. At present the expected dimensions are: height 6m; diameter 4.20 m</a:t>
            </a:r>
          </a:p>
          <a:p>
            <a:r>
              <a:rPr lang="en-GB" dirty="0"/>
              <a:t>Safety factor: 6 (as starting point: state-of-the-art)</a:t>
            </a:r>
            <a:br>
              <a:rPr lang="en-GB" dirty="0"/>
            </a:br>
            <a:r>
              <a:rPr lang="en-GB" dirty="0"/>
              <a:t>the diameter will decide the vertical frequencies to check with the control division</a:t>
            </a:r>
          </a:p>
          <a:p>
            <a:pPr lvl="1"/>
            <a:r>
              <a:rPr lang="en-GB" dirty="0"/>
              <a:t>the safety factor could be reduced in the future:</a:t>
            </a:r>
          </a:p>
          <a:p>
            <a:pPr lvl="2"/>
            <a:r>
              <a:rPr lang="en-GB" dirty="0"/>
              <a:t> improving the production and polishing technique of silicon rods and thus increasing the breaking strength and reducing its statistical dispersion</a:t>
            </a:r>
          </a:p>
          <a:p>
            <a:pPr lvl="2"/>
            <a:r>
              <a:rPr lang="en-GB" dirty="0"/>
              <a:t>improving the assembly technique and better evaluating/understanding the allowable misalignment margins without the silicon rods breaking</a:t>
            </a:r>
          </a:p>
          <a:p>
            <a:pPr lvl="2"/>
            <a:r>
              <a:rPr lang="en-GB" dirty="0"/>
              <a:t>length and thickness will define the dilution factor</a:t>
            </a:r>
          </a:p>
          <a:p>
            <a:pPr lvl="1"/>
            <a:r>
              <a:rPr lang="en-GB" dirty="0"/>
              <a:t>improve breaking strength statistics as silicon rod production improves</a:t>
            </a:r>
          </a:p>
          <a:p>
            <a:r>
              <a:rPr lang="en-GB" dirty="0"/>
              <a:t>Jointing methods and resultant geometries?</a:t>
            </a:r>
          </a:p>
          <a:p>
            <a:r>
              <a:rPr lang="en-GB" dirty="0"/>
              <a:t>Double and single suspension stage: could be interesting the evaluation of a double (LIGO style) or single (VIRGO style) stages suspension for ET-LF??</a:t>
            </a:r>
          </a:p>
          <a:p>
            <a:pPr marL="0" indent="0">
              <a:buNone/>
            </a:pPr>
            <a:endParaRPr lang="en-GB" altLang="en-US" kern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6FCFF-E14D-4EFC-2427-86427D51AF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65893-2A32-4AE5-9D6C-19AF5DEF225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20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1BAA2-0F51-4DA2-ABCB-BD196DEE9D07}"/>
              </a:ext>
            </a:extLst>
          </p:cNvPr>
          <p:cNvSpPr txBox="1"/>
          <p:nvPr/>
        </p:nvSpPr>
        <p:spPr>
          <a:xfrm>
            <a:off x="320495" y="367657"/>
            <a:ext cx="4124158" cy="898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401" dirty="0"/>
              <a:t>Fibre/ribbon stress</a:t>
            </a:r>
          </a:p>
          <a:p>
            <a:pPr algn="r"/>
            <a:r>
              <a:rPr lang="en-GB" sz="3401" dirty="0"/>
              <a:t>Fibre/ribbon area</a:t>
            </a:r>
          </a:p>
          <a:p>
            <a:pPr algn="r"/>
            <a:r>
              <a:rPr lang="en-GB" sz="3401" dirty="0"/>
              <a:t>Mass</a:t>
            </a:r>
          </a:p>
          <a:p>
            <a:pPr algn="r"/>
            <a:r>
              <a:rPr lang="en-GB" sz="3401" dirty="0"/>
              <a:t>Length</a:t>
            </a:r>
          </a:p>
          <a:p>
            <a:pPr algn="r"/>
            <a:r>
              <a:rPr lang="en-GB" sz="3401" dirty="0"/>
              <a:t>Dilution</a:t>
            </a:r>
          </a:p>
          <a:p>
            <a:pPr algn="r"/>
            <a:r>
              <a:rPr lang="en-GB" sz="3401" dirty="0"/>
              <a:t>Surface loss</a:t>
            </a:r>
          </a:p>
          <a:p>
            <a:pPr algn="r"/>
            <a:r>
              <a:rPr lang="en-GB" sz="3401" dirty="0"/>
              <a:t>Bulk loss</a:t>
            </a:r>
          </a:p>
          <a:p>
            <a:pPr algn="r"/>
            <a:r>
              <a:rPr lang="en-GB" sz="3401" dirty="0"/>
              <a:t>Bond loss</a:t>
            </a:r>
          </a:p>
          <a:p>
            <a:pPr algn="r"/>
            <a:r>
              <a:rPr lang="en-GB" sz="3401" dirty="0"/>
              <a:t>Bond area</a:t>
            </a:r>
          </a:p>
          <a:p>
            <a:pPr algn="r"/>
            <a:r>
              <a:rPr lang="en-GB" sz="3401" dirty="0"/>
              <a:t>Bond stress</a:t>
            </a:r>
          </a:p>
          <a:p>
            <a:pPr algn="r"/>
            <a:r>
              <a:rPr lang="en-GB" sz="3401" dirty="0"/>
              <a:t>Thermoelastic</a:t>
            </a:r>
          </a:p>
          <a:p>
            <a:pPr algn="r"/>
            <a:r>
              <a:rPr lang="en-GB" sz="3401" dirty="0"/>
              <a:t>Resonant modes</a:t>
            </a:r>
          </a:p>
          <a:p>
            <a:pPr algn="r"/>
            <a:r>
              <a:rPr lang="en-GB" sz="3401" dirty="0"/>
              <a:t>Temperature</a:t>
            </a:r>
          </a:p>
          <a:p>
            <a:pPr algn="r"/>
            <a:r>
              <a:rPr lang="en-GB" sz="3401" dirty="0"/>
              <a:t>Thermal expansion</a:t>
            </a:r>
          </a:p>
          <a:p>
            <a:pPr algn="r"/>
            <a:r>
              <a:rPr lang="en-GB" sz="3401" dirty="0"/>
              <a:t>Thermal conductivity</a:t>
            </a:r>
          </a:p>
          <a:p>
            <a:pPr algn="r"/>
            <a:r>
              <a:rPr lang="en-GB" sz="3401" dirty="0"/>
              <a:t>Specific heat</a:t>
            </a:r>
          </a:p>
          <a:p>
            <a:pPr algn="r"/>
            <a:r>
              <a:rPr lang="en-GB" sz="3401" dirty="0"/>
              <a:t>Young’s modulus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5553951-FADD-471F-A301-A6745633C112}"/>
              </a:ext>
            </a:extLst>
          </p:cNvPr>
          <p:cNvSpPr/>
          <p:nvPr/>
        </p:nvSpPr>
        <p:spPr bwMode="auto">
          <a:xfrm>
            <a:off x="6983089" y="1308966"/>
            <a:ext cx="4608512" cy="180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FFC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eaLnBrk="1"/>
            <a:r>
              <a:rPr lang="en-GB" dirty="0">
                <a:ea typeface="ＭＳ Ｐゴシック" charset="0"/>
              </a:rPr>
              <a:t>STRENGTH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FC1F513-6FEF-418E-9BCF-006AC83D697B}"/>
              </a:ext>
            </a:extLst>
          </p:cNvPr>
          <p:cNvSpPr/>
          <p:nvPr/>
        </p:nvSpPr>
        <p:spPr bwMode="auto">
          <a:xfrm>
            <a:off x="6986951" y="6418938"/>
            <a:ext cx="4608512" cy="180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584229" eaLnBrk="1"/>
            <a:r>
              <a:rPr lang="en-GB" dirty="0">
                <a:ea typeface="ＭＳ Ｐゴシック" charset="0"/>
                <a:cs typeface="Helvetica Light" charset="0"/>
              </a:rPr>
              <a:t>HEAT EXTRACTION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496214-CBBE-4456-B6E0-5A2D8B3AEC52}"/>
              </a:ext>
            </a:extLst>
          </p:cNvPr>
          <p:cNvCxnSpPr>
            <a:endCxn id="22" idx="2"/>
          </p:cNvCxnSpPr>
          <p:nvPr/>
        </p:nvCxnSpPr>
        <p:spPr bwMode="auto">
          <a:xfrm>
            <a:off x="4501571" y="697123"/>
            <a:ext cx="2481518" cy="151184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C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CA2AF9-5D8E-4D07-BF33-3785763ADB74}"/>
              </a:ext>
            </a:extLst>
          </p:cNvPr>
          <p:cNvCxnSpPr>
            <a:cxnSpLocks/>
            <a:endCxn id="22" idx="2"/>
          </p:cNvCxnSpPr>
          <p:nvPr/>
        </p:nvCxnSpPr>
        <p:spPr bwMode="auto">
          <a:xfrm>
            <a:off x="4512717" y="1325083"/>
            <a:ext cx="2470372" cy="88388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C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7AD3B04-4FBE-4F50-83F9-4D057B7E5FB2}"/>
              </a:ext>
            </a:extLst>
          </p:cNvPr>
          <p:cNvCxnSpPr>
            <a:cxnSpLocks/>
            <a:endCxn id="22" idx="2"/>
          </p:cNvCxnSpPr>
          <p:nvPr/>
        </p:nvCxnSpPr>
        <p:spPr bwMode="auto">
          <a:xfrm>
            <a:off x="4551603" y="1771625"/>
            <a:ext cx="2431486" cy="43734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C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4299414-D72A-4452-B451-F6FFFBA6B810}"/>
              </a:ext>
            </a:extLst>
          </p:cNvPr>
          <p:cNvCxnSpPr>
            <a:cxnSpLocks/>
            <a:endCxn id="22" idx="2"/>
          </p:cNvCxnSpPr>
          <p:nvPr/>
        </p:nvCxnSpPr>
        <p:spPr bwMode="auto">
          <a:xfrm flipV="1">
            <a:off x="4512717" y="2208966"/>
            <a:ext cx="2470372" cy="59650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C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D1CB24-8E5D-4EC5-9F52-63358612FB48}"/>
              </a:ext>
            </a:extLst>
          </p:cNvPr>
          <p:cNvCxnSpPr>
            <a:cxnSpLocks/>
            <a:endCxn id="22" idx="2"/>
          </p:cNvCxnSpPr>
          <p:nvPr/>
        </p:nvCxnSpPr>
        <p:spPr bwMode="auto">
          <a:xfrm flipV="1">
            <a:off x="4519443" y="2208966"/>
            <a:ext cx="2463646" cy="108960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C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D2225DB-9C45-4E31-B231-3213D2B64459}"/>
              </a:ext>
            </a:extLst>
          </p:cNvPr>
          <p:cNvCxnSpPr>
            <a:cxnSpLocks/>
            <a:endCxn id="22" idx="2"/>
          </p:cNvCxnSpPr>
          <p:nvPr/>
        </p:nvCxnSpPr>
        <p:spPr bwMode="auto">
          <a:xfrm flipV="1">
            <a:off x="4526043" y="2208966"/>
            <a:ext cx="2457046" cy="265168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C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55970D8-246A-4508-AF36-250D52DC612F}"/>
              </a:ext>
            </a:extLst>
          </p:cNvPr>
          <p:cNvCxnSpPr>
            <a:cxnSpLocks/>
            <a:endCxn id="22" idx="2"/>
          </p:cNvCxnSpPr>
          <p:nvPr/>
        </p:nvCxnSpPr>
        <p:spPr bwMode="auto">
          <a:xfrm flipV="1">
            <a:off x="4551603" y="2208966"/>
            <a:ext cx="2431486" cy="310961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C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2DF9185-5DA9-4813-B653-92425B45FB0F}"/>
              </a:ext>
            </a:extLst>
          </p:cNvPr>
          <p:cNvCxnSpPr>
            <a:cxnSpLocks/>
            <a:endCxn id="22" idx="2"/>
          </p:cNvCxnSpPr>
          <p:nvPr/>
        </p:nvCxnSpPr>
        <p:spPr bwMode="auto">
          <a:xfrm flipV="1">
            <a:off x="4551603" y="2208966"/>
            <a:ext cx="2431486" cy="370592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C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824AA2-FB81-4FCE-B93A-A87946DE5117}"/>
              </a:ext>
            </a:extLst>
          </p:cNvPr>
          <p:cNvCxnSpPr>
            <a:cxnSpLocks/>
            <a:endCxn id="22" idx="2"/>
          </p:cNvCxnSpPr>
          <p:nvPr/>
        </p:nvCxnSpPr>
        <p:spPr bwMode="auto">
          <a:xfrm flipV="1">
            <a:off x="4512717" y="2208966"/>
            <a:ext cx="2470372" cy="417679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C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7437380-5683-4DD0-B38E-DACD7AB5F932}"/>
              </a:ext>
            </a:extLst>
          </p:cNvPr>
          <p:cNvCxnSpPr>
            <a:cxnSpLocks/>
            <a:endCxn id="22" idx="2"/>
          </p:cNvCxnSpPr>
          <p:nvPr/>
        </p:nvCxnSpPr>
        <p:spPr bwMode="auto">
          <a:xfrm flipV="1">
            <a:off x="4501571" y="2208966"/>
            <a:ext cx="2481518" cy="585323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C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6C39DC9-2683-4113-BCBE-5E68C62BB205}"/>
              </a:ext>
            </a:extLst>
          </p:cNvPr>
          <p:cNvCxnSpPr>
            <a:cxnSpLocks/>
            <a:endCxn id="24" idx="2"/>
          </p:cNvCxnSpPr>
          <p:nvPr/>
        </p:nvCxnSpPr>
        <p:spPr bwMode="auto">
          <a:xfrm flipV="1">
            <a:off x="4551603" y="7318938"/>
            <a:ext cx="2435348" cy="111623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C5E1D3E-77EA-4D3B-991E-6574809F542D}"/>
              </a:ext>
            </a:extLst>
          </p:cNvPr>
          <p:cNvCxnSpPr>
            <a:cxnSpLocks/>
            <a:endCxn id="24" idx="2"/>
          </p:cNvCxnSpPr>
          <p:nvPr/>
        </p:nvCxnSpPr>
        <p:spPr bwMode="auto">
          <a:xfrm flipV="1">
            <a:off x="4519443" y="7318938"/>
            <a:ext cx="2467508" cy="72155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97E5B28-6DCF-4392-AFC4-2A5738AF160D}"/>
              </a:ext>
            </a:extLst>
          </p:cNvPr>
          <p:cNvCxnSpPr>
            <a:cxnSpLocks/>
            <a:endCxn id="24" idx="2"/>
          </p:cNvCxnSpPr>
          <p:nvPr/>
        </p:nvCxnSpPr>
        <p:spPr bwMode="auto">
          <a:xfrm flipV="1">
            <a:off x="4551603" y="7318938"/>
            <a:ext cx="2435348" cy="11833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ACBE435-8E3F-419B-9BAD-FC3AE7DB24C9}"/>
              </a:ext>
            </a:extLst>
          </p:cNvPr>
          <p:cNvCxnSpPr>
            <a:cxnSpLocks/>
            <a:endCxn id="24" idx="2"/>
          </p:cNvCxnSpPr>
          <p:nvPr/>
        </p:nvCxnSpPr>
        <p:spPr bwMode="auto">
          <a:xfrm>
            <a:off x="4572397" y="6966414"/>
            <a:ext cx="2414554" cy="35252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AAB86EB-D5F1-4D33-A673-2139809344A3}"/>
              </a:ext>
            </a:extLst>
          </p:cNvPr>
          <p:cNvCxnSpPr>
            <a:cxnSpLocks/>
            <a:endCxn id="24" idx="2"/>
          </p:cNvCxnSpPr>
          <p:nvPr/>
        </p:nvCxnSpPr>
        <p:spPr bwMode="auto">
          <a:xfrm>
            <a:off x="4551603" y="6385756"/>
            <a:ext cx="2435348" cy="93318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01E9589-64A3-4487-A4E1-E45983EAE9D3}"/>
              </a:ext>
            </a:extLst>
          </p:cNvPr>
          <p:cNvCxnSpPr>
            <a:cxnSpLocks/>
            <a:endCxn id="24" idx="2"/>
          </p:cNvCxnSpPr>
          <p:nvPr/>
        </p:nvCxnSpPr>
        <p:spPr bwMode="auto">
          <a:xfrm>
            <a:off x="4572397" y="5921786"/>
            <a:ext cx="2414554" cy="139715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EEE3778-C3B3-4080-9D3C-82AEDAA723DF}"/>
              </a:ext>
            </a:extLst>
          </p:cNvPr>
          <p:cNvCxnSpPr>
            <a:cxnSpLocks/>
            <a:endCxn id="24" idx="2"/>
          </p:cNvCxnSpPr>
          <p:nvPr/>
        </p:nvCxnSpPr>
        <p:spPr bwMode="auto">
          <a:xfrm>
            <a:off x="4511603" y="4867828"/>
            <a:ext cx="2475348" cy="245111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2E66F54-2261-4746-A529-0E709FC37C23}"/>
              </a:ext>
            </a:extLst>
          </p:cNvPr>
          <p:cNvCxnSpPr>
            <a:cxnSpLocks/>
            <a:endCxn id="24" idx="2"/>
          </p:cNvCxnSpPr>
          <p:nvPr/>
        </p:nvCxnSpPr>
        <p:spPr bwMode="auto">
          <a:xfrm>
            <a:off x="4499537" y="2242486"/>
            <a:ext cx="2487414" cy="507645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65EE74F-01C4-4A40-98A8-433147FCE486}"/>
              </a:ext>
            </a:extLst>
          </p:cNvPr>
          <p:cNvCxnSpPr>
            <a:cxnSpLocks/>
            <a:endCxn id="24" idx="2"/>
          </p:cNvCxnSpPr>
          <p:nvPr/>
        </p:nvCxnSpPr>
        <p:spPr bwMode="auto">
          <a:xfrm>
            <a:off x="4546885" y="1766296"/>
            <a:ext cx="2440066" cy="5552642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1DC0431-89BF-4738-AFEE-373D7903B5E7}"/>
              </a:ext>
            </a:extLst>
          </p:cNvPr>
          <p:cNvCxnSpPr>
            <a:cxnSpLocks/>
            <a:endCxn id="24" idx="2"/>
          </p:cNvCxnSpPr>
          <p:nvPr/>
        </p:nvCxnSpPr>
        <p:spPr bwMode="auto">
          <a:xfrm>
            <a:off x="4519443" y="1301340"/>
            <a:ext cx="2467508" cy="601759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B4840F75-4CC5-486B-A826-3DF724542B8C}"/>
              </a:ext>
            </a:extLst>
          </p:cNvPr>
          <p:cNvSpPr/>
          <p:nvPr/>
        </p:nvSpPr>
        <p:spPr bwMode="auto">
          <a:xfrm>
            <a:off x="7055097" y="4105393"/>
            <a:ext cx="4464496" cy="170231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584229" eaLnBrk="1"/>
            <a:r>
              <a:rPr lang="en-GB" dirty="0">
                <a:ea typeface="ＭＳ Ｐゴシック" charset="0"/>
                <a:cs typeface="Helvetica Light" charset="0"/>
              </a:rPr>
              <a:t>JOINTING AND SHAPING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002CCE0-39D4-4624-B90B-C4737A5BD105}"/>
              </a:ext>
            </a:extLst>
          </p:cNvPr>
          <p:cNvCxnSpPr>
            <a:cxnSpLocks/>
            <a:endCxn id="97" idx="2"/>
          </p:cNvCxnSpPr>
          <p:nvPr/>
        </p:nvCxnSpPr>
        <p:spPr bwMode="auto">
          <a:xfrm flipV="1">
            <a:off x="4511603" y="4956551"/>
            <a:ext cx="2543494" cy="4079129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C120FA5-2F15-43FD-9621-093815BCD129}"/>
              </a:ext>
            </a:extLst>
          </p:cNvPr>
          <p:cNvCxnSpPr>
            <a:cxnSpLocks/>
            <a:endCxn id="97" idx="2"/>
          </p:cNvCxnSpPr>
          <p:nvPr/>
        </p:nvCxnSpPr>
        <p:spPr bwMode="auto">
          <a:xfrm flipV="1">
            <a:off x="4565675" y="4956551"/>
            <a:ext cx="2489422" cy="248072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FBF4269-BF7A-4313-9AD5-B9784D2A7064}"/>
              </a:ext>
            </a:extLst>
          </p:cNvPr>
          <p:cNvCxnSpPr>
            <a:cxnSpLocks/>
            <a:endCxn id="97" idx="2"/>
          </p:cNvCxnSpPr>
          <p:nvPr/>
        </p:nvCxnSpPr>
        <p:spPr bwMode="auto">
          <a:xfrm flipV="1">
            <a:off x="4572397" y="4956551"/>
            <a:ext cx="2482700" cy="200986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FC8412F-68B5-470F-B5D5-D2781DBEED0C}"/>
              </a:ext>
            </a:extLst>
          </p:cNvPr>
          <p:cNvCxnSpPr>
            <a:cxnSpLocks/>
            <a:endCxn id="97" idx="2"/>
          </p:cNvCxnSpPr>
          <p:nvPr/>
        </p:nvCxnSpPr>
        <p:spPr bwMode="auto">
          <a:xfrm flipV="1">
            <a:off x="4546885" y="4956551"/>
            <a:ext cx="2508212" cy="142128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3557C22-B66A-473F-84A4-1EF826764FB7}"/>
              </a:ext>
            </a:extLst>
          </p:cNvPr>
          <p:cNvCxnSpPr>
            <a:cxnSpLocks/>
            <a:endCxn id="97" idx="2"/>
          </p:cNvCxnSpPr>
          <p:nvPr/>
        </p:nvCxnSpPr>
        <p:spPr bwMode="auto">
          <a:xfrm flipV="1">
            <a:off x="4546885" y="4956551"/>
            <a:ext cx="2508212" cy="35930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4C5AF6C-097C-4163-8623-B4F86F87CAB2}"/>
              </a:ext>
            </a:extLst>
          </p:cNvPr>
          <p:cNvCxnSpPr>
            <a:cxnSpLocks/>
            <a:endCxn id="97" idx="2"/>
          </p:cNvCxnSpPr>
          <p:nvPr/>
        </p:nvCxnSpPr>
        <p:spPr bwMode="auto">
          <a:xfrm>
            <a:off x="4565675" y="4876800"/>
            <a:ext cx="2489422" cy="7975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1A9819E-E55D-49CE-B158-D1CBDB7D2B01}"/>
              </a:ext>
            </a:extLst>
          </p:cNvPr>
          <p:cNvCxnSpPr>
            <a:cxnSpLocks/>
            <a:endCxn id="97" idx="2"/>
          </p:cNvCxnSpPr>
          <p:nvPr/>
        </p:nvCxnSpPr>
        <p:spPr bwMode="auto">
          <a:xfrm>
            <a:off x="4543023" y="2805474"/>
            <a:ext cx="2512074" cy="215107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31FB6E7-8FC5-476E-B36B-21A5FFD4C64E}"/>
              </a:ext>
            </a:extLst>
          </p:cNvPr>
          <p:cNvCxnSpPr>
            <a:cxnSpLocks/>
            <a:endCxn id="97" idx="2"/>
          </p:cNvCxnSpPr>
          <p:nvPr/>
        </p:nvCxnSpPr>
        <p:spPr bwMode="auto">
          <a:xfrm>
            <a:off x="4515581" y="2255974"/>
            <a:ext cx="2539516" cy="270057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6947DA4-14B3-4B81-BB2F-E4213C8B63F9}"/>
              </a:ext>
            </a:extLst>
          </p:cNvPr>
          <p:cNvCxnSpPr>
            <a:cxnSpLocks/>
            <a:endCxn id="97" idx="2"/>
          </p:cNvCxnSpPr>
          <p:nvPr/>
        </p:nvCxnSpPr>
        <p:spPr bwMode="auto">
          <a:xfrm>
            <a:off x="4572397" y="1777506"/>
            <a:ext cx="2482700" cy="317904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35B9F364-AF45-48E1-B46F-28683048CDBE}"/>
              </a:ext>
            </a:extLst>
          </p:cNvPr>
          <p:cNvCxnSpPr>
            <a:cxnSpLocks/>
            <a:endCxn id="97" idx="2"/>
          </p:cNvCxnSpPr>
          <p:nvPr/>
        </p:nvCxnSpPr>
        <p:spPr bwMode="auto">
          <a:xfrm>
            <a:off x="4511603" y="1318423"/>
            <a:ext cx="2543494" cy="363812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E036649-3153-4154-8B35-744F52D9E6E7}"/>
              </a:ext>
            </a:extLst>
          </p:cNvPr>
          <p:cNvCxnSpPr>
            <a:cxnSpLocks/>
            <a:endCxn id="97" idx="2"/>
          </p:cNvCxnSpPr>
          <p:nvPr/>
        </p:nvCxnSpPr>
        <p:spPr bwMode="auto">
          <a:xfrm>
            <a:off x="4497709" y="727754"/>
            <a:ext cx="2557388" cy="422879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0FB3303-F8DA-4A54-BBAE-0A01775555BB}"/>
              </a:ext>
            </a:extLst>
          </p:cNvPr>
          <p:cNvCxnSpPr>
            <a:cxnSpLocks/>
            <a:endCxn id="97" idx="2"/>
          </p:cNvCxnSpPr>
          <p:nvPr/>
        </p:nvCxnSpPr>
        <p:spPr bwMode="auto">
          <a:xfrm>
            <a:off x="4572397" y="4372250"/>
            <a:ext cx="2482700" cy="584301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374D84F-8769-4A87-B7AD-CE56F7495694}"/>
              </a:ext>
            </a:extLst>
          </p:cNvPr>
          <p:cNvCxnSpPr>
            <a:cxnSpLocks/>
            <a:endCxn id="97" idx="2"/>
          </p:cNvCxnSpPr>
          <p:nvPr/>
        </p:nvCxnSpPr>
        <p:spPr bwMode="auto">
          <a:xfrm flipV="1">
            <a:off x="4572397" y="4956551"/>
            <a:ext cx="2482700" cy="95353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/>
            </a:solidFill>
            <a:prstDash val="dash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5FFCDCD-2C0C-4BE5-9EA0-B03ECAE9830F}"/>
              </a:ext>
            </a:extLst>
          </p:cNvPr>
          <p:cNvCxnSpPr>
            <a:cxnSpLocks/>
            <a:endCxn id="97" idx="2"/>
          </p:cNvCxnSpPr>
          <p:nvPr/>
        </p:nvCxnSpPr>
        <p:spPr bwMode="auto">
          <a:xfrm>
            <a:off x="4543023" y="3305464"/>
            <a:ext cx="2512074" cy="165108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id="{50234E13-F677-416E-A5B8-7DF7C04446DC}"/>
              </a:ext>
            </a:extLst>
          </p:cNvPr>
          <p:cNvSpPr/>
          <p:nvPr/>
        </p:nvSpPr>
        <p:spPr bwMode="auto">
          <a:xfrm>
            <a:off x="12439483" y="4056551"/>
            <a:ext cx="4608512" cy="1800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eaLnBrk="1"/>
            <a:r>
              <a:rPr lang="en-GB" dirty="0">
                <a:ea typeface="ＭＳ Ｐゴシック" charset="0"/>
              </a:rPr>
              <a:t>THERMAL NOISE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1120F7E-7023-446E-9529-14A80A631BFA}"/>
              </a:ext>
            </a:extLst>
          </p:cNvPr>
          <p:cNvCxnSpPr>
            <a:cxnSpLocks/>
            <a:stCxn id="22" idx="6"/>
            <a:endCxn id="144" idx="2"/>
          </p:cNvCxnSpPr>
          <p:nvPr/>
        </p:nvCxnSpPr>
        <p:spPr bwMode="auto">
          <a:xfrm>
            <a:off x="11591601" y="2208966"/>
            <a:ext cx="847882" cy="2747585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C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904EAE0-56DD-4E9A-BE86-346B15778B6A}"/>
              </a:ext>
            </a:extLst>
          </p:cNvPr>
          <p:cNvCxnSpPr>
            <a:cxnSpLocks/>
            <a:stCxn id="97" idx="6"/>
            <a:endCxn id="144" idx="2"/>
          </p:cNvCxnSpPr>
          <p:nvPr/>
        </p:nvCxnSpPr>
        <p:spPr bwMode="auto">
          <a:xfrm>
            <a:off x="11519593" y="4956551"/>
            <a:ext cx="91989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1C894DB2-7963-4D05-B7C7-2D3AB6776942}"/>
              </a:ext>
            </a:extLst>
          </p:cNvPr>
          <p:cNvCxnSpPr>
            <a:cxnSpLocks/>
            <a:stCxn id="144" idx="2"/>
            <a:endCxn id="24" idx="6"/>
          </p:cNvCxnSpPr>
          <p:nvPr/>
        </p:nvCxnSpPr>
        <p:spPr bwMode="auto">
          <a:xfrm flipH="1">
            <a:off x="11595463" y="4956551"/>
            <a:ext cx="844020" cy="236238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962CFE45-E91D-4C76-B67C-E4A98565AD41}"/>
              </a:ext>
            </a:extLst>
          </p:cNvPr>
          <p:cNvSpPr/>
          <p:nvPr/>
        </p:nvSpPr>
        <p:spPr>
          <a:xfrm>
            <a:off x="13287876" y="6663462"/>
            <a:ext cx="369197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No easy win</a:t>
            </a:r>
          </a:p>
          <a:p>
            <a:pPr algn="ctr"/>
            <a:r>
              <a:rPr lang="en-GB" dirty="0"/>
              <a:t>e.g. thick fibres = </a:t>
            </a:r>
          </a:p>
          <a:p>
            <a:pPr algn="ctr"/>
            <a:r>
              <a:rPr lang="en-GB" dirty="0">
                <a:solidFill>
                  <a:srgbClr val="00B050"/>
                </a:solidFill>
              </a:rPr>
              <a:t>heat extraction </a:t>
            </a:r>
          </a:p>
          <a:p>
            <a:pPr algn="ctr"/>
            <a:r>
              <a:rPr lang="en-GB" dirty="0">
                <a:solidFill>
                  <a:srgbClr val="00B050"/>
                </a:solidFill>
              </a:rPr>
              <a:t>low stress 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dilution → 1</a:t>
            </a:r>
          </a:p>
        </p:txBody>
      </p:sp>
      <p:sp>
        <p:nvSpPr>
          <p:cNvPr id="158" name="Title 1">
            <a:extLst>
              <a:ext uri="{FF2B5EF4-FFF2-40B4-BE49-F238E27FC236}">
                <a16:creationId xmlns:a16="http://schemas.microsoft.com/office/drawing/2014/main" id="{4B67A209-3213-49A4-940D-A5ED1EBB3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707" y="-495023"/>
            <a:ext cx="14800185" cy="2159000"/>
          </a:xfrm>
        </p:spPr>
        <p:txBody>
          <a:bodyPr/>
          <a:lstStyle/>
          <a:p>
            <a:r>
              <a:rPr lang="en-GB" sz="7000" dirty="0"/>
              <a:t>Suspension thermal noise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E54A7F-807F-C5A3-CFE2-53F3863547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65893-2A32-4AE5-9D6C-19AF5DEF225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84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8828C1-75FC-406D-8D8D-8DF4DDDE3A95}"/>
              </a:ext>
            </a:extLst>
          </p:cNvPr>
          <p:cNvSpPr txBox="1"/>
          <p:nvPr/>
        </p:nvSpPr>
        <p:spPr>
          <a:xfrm>
            <a:off x="3845595" y="3364632"/>
            <a:ext cx="9649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Heat extraction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4C7130-9D31-AFEB-631E-2BA74494B1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65893-2A32-4AE5-9D6C-19AF5DEF225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13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925D-AA39-4799-BA39-1D67BCD4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37253" y="-479134"/>
            <a:ext cx="14800185" cy="2159000"/>
          </a:xfrm>
        </p:spPr>
        <p:txBody>
          <a:bodyPr/>
          <a:lstStyle/>
          <a:p>
            <a:r>
              <a:rPr lang="en-GB" sz="7000" dirty="0"/>
              <a:t>Heat extraction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5DCE11-5A45-4385-917A-6DB859C03BEB}"/>
              </a:ext>
            </a:extLst>
          </p:cNvPr>
          <p:cNvSpPr/>
          <p:nvPr/>
        </p:nvSpPr>
        <p:spPr bwMode="auto">
          <a:xfrm flipH="1">
            <a:off x="8010177" y="1144707"/>
            <a:ext cx="64516" cy="446449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/>
            <a:endParaRPr lang="en-GB">
              <a:ea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27DCEA-AB37-4ED4-A96B-F6192442818A}"/>
              </a:ext>
            </a:extLst>
          </p:cNvPr>
          <p:cNvSpPr/>
          <p:nvPr/>
        </p:nvSpPr>
        <p:spPr bwMode="auto">
          <a:xfrm flipH="1">
            <a:off x="8507443" y="1140638"/>
            <a:ext cx="64516" cy="446449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/>
            <a:endParaRPr lang="en-GB">
              <a:ea typeface="ＭＳ Ｐゴシック" charset="0"/>
            </a:endParaRPr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id="{C7C1F5C6-ECD5-40FF-9B38-1B740350D9CE}"/>
              </a:ext>
            </a:extLst>
          </p:cNvPr>
          <p:cNvSpPr/>
          <p:nvPr/>
        </p:nvSpPr>
        <p:spPr bwMode="auto">
          <a:xfrm rot="16200000">
            <a:off x="6658050" y="3864545"/>
            <a:ext cx="3304082" cy="4032448"/>
          </a:xfrm>
          <a:prstGeom prst="can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9B73E8-F41D-4068-A6FF-D7279C42E457}"/>
              </a:ext>
            </a:extLst>
          </p:cNvPr>
          <p:cNvSpPr/>
          <p:nvPr/>
        </p:nvSpPr>
        <p:spPr bwMode="auto">
          <a:xfrm flipH="1">
            <a:off x="8355810" y="1567814"/>
            <a:ext cx="64516" cy="446449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/>
            <a:endParaRPr lang="en-GB">
              <a:ea typeface="ＭＳ Ｐゴシック" charset="0"/>
            </a:endParaRPr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B389D5D5-32EE-4EA2-9BFE-C4D17EA5AB31}"/>
              </a:ext>
            </a:extLst>
          </p:cNvPr>
          <p:cNvSpPr/>
          <p:nvPr/>
        </p:nvSpPr>
        <p:spPr bwMode="auto">
          <a:xfrm rot="16200000">
            <a:off x="3618858" y="2987551"/>
            <a:ext cx="315968" cy="5854694"/>
          </a:xfrm>
          <a:prstGeom prst="can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DFCAEA-FF03-4B3C-AAAD-AF4552D577A0}"/>
              </a:ext>
            </a:extLst>
          </p:cNvPr>
          <p:cNvSpPr/>
          <p:nvPr/>
        </p:nvSpPr>
        <p:spPr bwMode="auto">
          <a:xfrm flipH="1">
            <a:off x="8853076" y="1563745"/>
            <a:ext cx="64516" cy="446449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/>
            <a:endParaRPr lang="en-GB">
              <a:ea typeface="ＭＳ Ｐゴシック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D38A20-6F2D-4BA4-A2C4-47BD077B1206}"/>
              </a:ext>
            </a:extLst>
          </p:cNvPr>
          <p:cNvSpPr txBox="1"/>
          <p:nvPr/>
        </p:nvSpPr>
        <p:spPr>
          <a:xfrm>
            <a:off x="1432651" y="3328481"/>
            <a:ext cx="3940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Coating absorption</a:t>
            </a:r>
          </a:p>
          <a:p>
            <a:pPr algn="ctr"/>
            <a:r>
              <a:rPr lang="en-GB" dirty="0"/>
              <a:t>18 kW x ? ppm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AF11C1-BBB7-4845-8893-BA75270C9084}"/>
              </a:ext>
            </a:extLst>
          </p:cNvPr>
          <p:cNvCxnSpPr>
            <a:cxnSpLocks/>
            <a:stCxn id="12" idx="3"/>
          </p:cNvCxnSpPr>
          <p:nvPr/>
        </p:nvCxnSpPr>
        <p:spPr bwMode="auto">
          <a:xfrm>
            <a:off x="5373538" y="3928646"/>
            <a:ext cx="1330651" cy="198625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A86417A-D8E2-4415-80F1-B18B914313B6}"/>
              </a:ext>
            </a:extLst>
          </p:cNvPr>
          <p:cNvSpPr txBox="1"/>
          <p:nvPr/>
        </p:nvSpPr>
        <p:spPr>
          <a:xfrm>
            <a:off x="8957217" y="2490333"/>
            <a:ext cx="7263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Extraction </a:t>
            </a:r>
            <a:br>
              <a:rPr lang="en-GB" dirty="0"/>
            </a:br>
            <a:r>
              <a:rPr lang="en-GB" dirty="0"/>
              <a:t>(assuming conduction only at low T)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BA00FBE-0A99-46CE-9CD0-335597C7A9B1}"/>
              </a:ext>
            </a:extLst>
          </p:cNvPr>
          <p:cNvCxnSpPr>
            <a:cxnSpLocks/>
            <a:stCxn id="14" idx="0"/>
          </p:cNvCxnSpPr>
          <p:nvPr/>
        </p:nvCxnSpPr>
        <p:spPr bwMode="auto">
          <a:xfrm flipH="1" flipV="1">
            <a:off x="8936756" y="2149910"/>
            <a:ext cx="3652353" cy="34042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9679F714-349D-4CD3-B6C9-8A08C68AB1B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610186" y="6320343"/>
            <a:ext cx="1855988" cy="1412676"/>
          </a:xfrm>
          <a:prstGeom prst="curved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DE77C858-0828-48C8-B5C2-8F8BCBDC917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842745" y="6067702"/>
            <a:ext cx="1855988" cy="1412676"/>
          </a:xfrm>
          <a:prstGeom prst="curved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807016FB-12A8-4691-9472-89C1FBA7809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075304" y="5815061"/>
            <a:ext cx="1855988" cy="1412676"/>
          </a:xfrm>
          <a:prstGeom prst="curved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0D4C796-5B12-4D62-AA2E-309C0088579F}"/>
              </a:ext>
            </a:extLst>
          </p:cNvPr>
          <p:cNvSpPr txBox="1"/>
          <p:nvPr/>
        </p:nvSpPr>
        <p:spPr>
          <a:xfrm>
            <a:off x="11684163" y="5416608"/>
            <a:ext cx="5656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Environmental ambient load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8C1B14-63EB-457B-9CB8-6C51C55A7EFD}"/>
              </a:ext>
            </a:extLst>
          </p:cNvPr>
          <p:cNvSpPr txBox="1"/>
          <p:nvPr/>
        </p:nvSpPr>
        <p:spPr>
          <a:xfrm>
            <a:off x="4466798" y="8437747"/>
            <a:ext cx="3144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ITM absorption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8D5DBF9-50E6-4C34-A2F1-9B74E4BDD8E6}"/>
              </a:ext>
            </a:extLst>
          </p:cNvPr>
          <p:cNvCxnSpPr>
            <a:cxnSpLocks/>
            <a:stCxn id="29" idx="0"/>
          </p:cNvCxnSpPr>
          <p:nvPr/>
        </p:nvCxnSpPr>
        <p:spPr bwMode="auto">
          <a:xfrm flipV="1">
            <a:off x="6038863" y="6214489"/>
            <a:ext cx="1585656" cy="222325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A987B28-CC7A-422A-8D75-719F8F203031}"/>
              </a:ext>
            </a:extLst>
          </p:cNvPr>
          <p:cNvSpPr/>
          <p:nvPr/>
        </p:nvSpPr>
        <p:spPr>
          <a:xfrm>
            <a:off x="9531612" y="8760912"/>
            <a:ext cx="6490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Total heat load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en-GB" dirty="0"/>
              <a:t>100mW - 1 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D33AD5-34DF-F24D-A8AA-008DD67E2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265893-2A32-4AE5-9D6C-19AF5DEF225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97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7F891A99-6A36-4DAC-8360-50AE3CD66155}"/>
              </a:ext>
            </a:extLst>
          </p:cNvPr>
          <p:cNvSpPr txBox="1">
            <a:spLocks/>
          </p:cNvSpPr>
          <p:nvPr/>
        </p:nvSpPr>
        <p:spPr bwMode="auto">
          <a:xfrm>
            <a:off x="7806035" y="2103527"/>
            <a:ext cx="11518940" cy="84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  <a:sym typeface="Helvetica Light" charset="0"/>
              </a:defRPr>
            </a:lvl1pPr>
            <a:lvl2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2pPr>
            <a:lvl3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3pPr>
            <a:lvl4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4pPr>
            <a:lvl5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5pPr>
            <a:lvl6pPr marL="457223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6pPr>
            <a:lvl7pPr marL="914446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7pPr>
            <a:lvl8pPr marL="1371668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8pPr>
            <a:lvl9pPr marL="1828892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kern="0" dirty="0"/>
              <a:t>Low power</a:t>
            </a:r>
            <a:br>
              <a:rPr lang="en-GB" sz="2800" kern="0" dirty="0"/>
            </a:br>
            <a:r>
              <a:rPr lang="en-GB" sz="2800" kern="0" dirty="0"/>
              <a:t>133 </a:t>
            </a:r>
            <a:r>
              <a:rPr lang="en-GB" sz="2800" kern="0" dirty="0" err="1"/>
              <a:t>mW</a:t>
            </a:r>
            <a:r>
              <a:rPr lang="en-GB" sz="2800" kern="0" dirty="0"/>
              <a:t> (A. Amato) [1]</a:t>
            </a:r>
            <a:br>
              <a:rPr lang="en-GB" sz="2800" kern="0" dirty="0"/>
            </a:br>
            <a:endParaRPr lang="en-GB" sz="28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kern="0" dirty="0"/>
              <a:t>Medium power</a:t>
            </a:r>
            <a:br>
              <a:rPr lang="en-GB" sz="2800" kern="0" dirty="0"/>
            </a:br>
            <a:r>
              <a:rPr lang="en-GB" sz="2800" kern="0" dirty="0"/>
              <a:t>550 </a:t>
            </a:r>
            <a:r>
              <a:rPr lang="en-GB" sz="2800" kern="0" dirty="0" err="1"/>
              <a:t>mW</a:t>
            </a:r>
            <a:r>
              <a:rPr lang="en-GB" sz="2800" kern="0" dirty="0"/>
              <a:t> (“KAGRA optimistic” [1] [2])</a:t>
            </a:r>
            <a:br>
              <a:rPr lang="en-GB" sz="2800" kern="0" dirty="0"/>
            </a:br>
            <a:endParaRPr lang="en-GB" sz="28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kern="0" dirty="0"/>
              <a:t>High power</a:t>
            </a:r>
            <a:br>
              <a:rPr lang="en-GB" sz="2800" kern="0" dirty="0"/>
            </a:br>
            <a:r>
              <a:rPr lang="en-GB" sz="2800" kern="0" dirty="0"/>
              <a:t>1 W (“KAGRA conservative” [1] [2])   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C783A06-D14D-4185-B941-69901FE73A30}"/>
              </a:ext>
            </a:extLst>
          </p:cNvPr>
          <p:cNvSpPr txBox="1">
            <a:spLocks/>
          </p:cNvSpPr>
          <p:nvPr/>
        </p:nvSpPr>
        <p:spPr bwMode="auto">
          <a:xfrm>
            <a:off x="156414" y="1378486"/>
            <a:ext cx="8280878" cy="84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  <a:sym typeface="Helvetica Light" charset="0"/>
              </a:defRPr>
            </a:lvl1pPr>
            <a:lvl2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2pPr>
            <a:lvl3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3pPr>
            <a:lvl4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4pPr>
            <a:lvl5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5pPr>
            <a:lvl6pPr marL="457223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6pPr>
            <a:lvl7pPr marL="914446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7pPr>
            <a:lvl8pPr marL="1371668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8pPr>
            <a:lvl9pPr marL="1828892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9pPr>
          </a:lstStyle>
          <a:p>
            <a:pPr algn="l"/>
            <a:r>
              <a:rPr lang="en-GB" sz="2800" kern="0" dirty="0"/>
              <a:t>Assume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kern="0" dirty="0"/>
              <a:t>20 K TM, 4 K PUM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kern="0" dirty="0"/>
              <a:t>1.2 m length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kern="0" dirty="0" err="1"/>
              <a:t>Touloukian</a:t>
            </a:r>
            <a:r>
              <a:rPr lang="en-GB" sz="2800" kern="0" dirty="0"/>
              <a:t> conservative “low </a:t>
            </a:r>
            <a:r>
              <a:rPr lang="el-GR" sz="2800" kern="0" dirty="0"/>
              <a:t>κ</a:t>
            </a:r>
            <a:r>
              <a:rPr lang="en-GB" sz="2800" kern="0" dirty="0"/>
              <a:t> case”, </a:t>
            </a:r>
            <a:br>
              <a:rPr lang="en-GB" sz="2800" kern="0" dirty="0"/>
            </a:br>
            <a:r>
              <a:rPr lang="en-GB" sz="2800" kern="0" dirty="0"/>
              <a:t>curve 19 silicon (1x10</a:t>
            </a:r>
            <a:r>
              <a:rPr lang="en-GB" sz="2800" kern="0" baseline="30000" dirty="0"/>
              <a:t>15</a:t>
            </a:r>
            <a:r>
              <a:rPr lang="en-GB" sz="2800" kern="0" dirty="0"/>
              <a:t> B atoms/cm,15 </a:t>
            </a:r>
            <a:r>
              <a:rPr lang="el-GR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GB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800" kern="0" dirty="0"/>
              <a:t>)</a:t>
            </a:r>
          </a:p>
          <a:p>
            <a:pPr algn="l"/>
            <a:r>
              <a:rPr lang="en-GB" sz="2800" kern="0" dirty="0"/>
              <a:t>     Also consider </a:t>
            </a:r>
            <a:r>
              <a:rPr lang="en-GB" sz="2800" kern="0" dirty="0" err="1"/>
              <a:t>Touloukian</a:t>
            </a:r>
            <a:r>
              <a:rPr lang="en-GB" sz="2800" kern="0" dirty="0"/>
              <a:t> “high </a:t>
            </a:r>
            <a:r>
              <a:rPr lang="el-GR" sz="2800" kern="0" dirty="0"/>
              <a:t>κ</a:t>
            </a:r>
            <a:r>
              <a:rPr lang="en-GB" sz="2800" kern="0" dirty="0"/>
              <a:t> case”</a:t>
            </a:r>
            <a:br>
              <a:rPr lang="en-GB" sz="2800" kern="0" dirty="0"/>
            </a:br>
            <a:r>
              <a:rPr lang="en-GB" sz="2800" kern="0" dirty="0"/>
              <a:t>     curve 27 (4x10</a:t>
            </a:r>
            <a:r>
              <a:rPr lang="en-GB" sz="2800" kern="0" baseline="30000" dirty="0"/>
              <a:t>14</a:t>
            </a:r>
            <a:r>
              <a:rPr lang="en-GB" sz="2800" kern="0" dirty="0"/>
              <a:t> B atoms/cm,35 </a:t>
            </a:r>
            <a:r>
              <a:rPr lang="el-GR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GB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 </a:t>
            </a:r>
            <a:endParaRPr lang="en-GB" sz="2800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D925D-AA39-4799-BA39-1D67BCD4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01452" y="-361535"/>
            <a:ext cx="14800185" cy="2159000"/>
          </a:xfrm>
        </p:spPr>
        <p:txBody>
          <a:bodyPr/>
          <a:lstStyle/>
          <a:p>
            <a:r>
              <a:rPr lang="en-GB" sz="7000" dirty="0"/>
              <a:t>Heat extraction – 3 cases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4C5B0E7-5B96-4304-AAC8-720BED6827FE}"/>
              </a:ext>
            </a:extLst>
          </p:cNvPr>
          <p:cNvSpPr txBox="1">
            <a:spLocks/>
          </p:cNvSpPr>
          <p:nvPr/>
        </p:nvSpPr>
        <p:spPr bwMode="auto">
          <a:xfrm>
            <a:off x="4292" y="8837240"/>
            <a:ext cx="17179557" cy="84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  <a:sym typeface="Helvetica Light" charset="0"/>
              </a:defRPr>
            </a:lvl1pPr>
            <a:lvl2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2pPr>
            <a:lvl3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3pPr>
            <a:lvl4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4pPr>
            <a:lvl5pPr algn="ctr" defTabSz="584229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Helvetica Light" charset="0"/>
                <a:sym typeface="Helvetica Light" charset="0"/>
              </a:defRPr>
            </a:lvl5pPr>
            <a:lvl6pPr marL="457223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6pPr>
            <a:lvl7pPr marL="914446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7pPr>
            <a:lvl8pPr marL="1371668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8pPr>
            <a:lvl9pPr marL="1828892" algn="ctr" defTabSz="584229" rtl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9pPr>
          </a:lstStyle>
          <a:p>
            <a:pPr algn="r"/>
            <a:r>
              <a:rPr lang="en-GB" sz="2000" kern="0" dirty="0"/>
              <a:t>[1] </a:t>
            </a:r>
            <a:r>
              <a:rPr lang="en-GB" sz="2000" kern="0" dirty="0" err="1"/>
              <a:t>Angelucci</a:t>
            </a:r>
            <a:r>
              <a:rPr lang="en-GB" sz="2000" kern="0" dirty="0"/>
              <a:t> </a:t>
            </a:r>
            <a:r>
              <a:rPr lang="en-GB" sz="2000" i="1" kern="0" dirty="0"/>
              <a:t>et al</a:t>
            </a:r>
            <a:r>
              <a:rPr lang="en-GB" sz="2000" kern="0" dirty="0"/>
              <a:t>, Status of the ET Tower Vacuum, ET-LF Cryostat and ET-LF Payload Cooling Design, 2022 </a:t>
            </a:r>
          </a:p>
          <a:p>
            <a:pPr algn="r"/>
            <a:r>
              <a:rPr lang="en-GB" sz="2000" kern="0" dirty="0"/>
              <a:t>[2] A </a:t>
            </a:r>
            <a:r>
              <a:rPr lang="en-GB" sz="2000" kern="0" dirty="0" err="1"/>
              <a:t>Khalaidovski</a:t>
            </a:r>
            <a:r>
              <a:rPr lang="en-GB" sz="2000" kern="0" dirty="0"/>
              <a:t> </a:t>
            </a:r>
            <a:r>
              <a:rPr lang="en-GB" sz="2000" i="1" kern="0" dirty="0"/>
              <a:t>et al</a:t>
            </a:r>
            <a:r>
              <a:rPr lang="en-GB" sz="2000" kern="0" dirty="0"/>
              <a:t>, Evaluation of heat extraction through sapphire </a:t>
            </a:r>
            <a:r>
              <a:rPr lang="en-GB" sz="2000" kern="0" dirty="0" err="1"/>
              <a:t>fibers</a:t>
            </a:r>
            <a:r>
              <a:rPr lang="en-GB" sz="2000" kern="0" dirty="0"/>
              <a:t> for the GW observatory KAGRA, </a:t>
            </a:r>
            <a:r>
              <a:rPr lang="en-GB" sz="2000" i="1" kern="0" dirty="0"/>
              <a:t>Class. Quantum </a:t>
            </a:r>
            <a:r>
              <a:rPr lang="en-GB" sz="2000" i="1" kern="0" dirty="0" err="1"/>
              <a:t>Grav</a:t>
            </a:r>
            <a:r>
              <a:rPr lang="en-GB" sz="2000" i="1" kern="0" dirty="0"/>
              <a:t>.</a:t>
            </a:r>
            <a:r>
              <a:rPr lang="en-GB" sz="2000" kern="0" dirty="0"/>
              <a:t>, 31, 105004, 2022.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5DCE11-5A45-4385-917A-6DB859C03BEB}"/>
              </a:ext>
            </a:extLst>
          </p:cNvPr>
          <p:cNvSpPr/>
          <p:nvPr/>
        </p:nvSpPr>
        <p:spPr bwMode="auto">
          <a:xfrm flipH="1">
            <a:off x="8010177" y="1144707"/>
            <a:ext cx="64516" cy="446449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/>
            <a:endParaRPr lang="en-GB">
              <a:ea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27DCEA-AB37-4ED4-A96B-F6192442818A}"/>
              </a:ext>
            </a:extLst>
          </p:cNvPr>
          <p:cNvSpPr/>
          <p:nvPr/>
        </p:nvSpPr>
        <p:spPr bwMode="auto">
          <a:xfrm flipH="1">
            <a:off x="8507443" y="1140638"/>
            <a:ext cx="64516" cy="446449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/>
            <a:endParaRPr lang="en-GB">
              <a:ea typeface="ＭＳ Ｐゴシック" charset="0"/>
            </a:endParaRPr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id="{C7C1F5C6-ECD5-40FF-9B38-1B740350D9CE}"/>
              </a:ext>
            </a:extLst>
          </p:cNvPr>
          <p:cNvSpPr/>
          <p:nvPr/>
        </p:nvSpPr>
        <p:spPr bwMode="auto">
          <a:xfrm rot="16200000">
            <a:off x="6658050" y="3864545"/>
            <a:ext cx="3304082" cy="4032448"/>
          </a:xfrm>
          <a:prstGeom prst="can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9B73E8-F41D-4068-A6FF-D7279C42E457}"/>
              </a:ext>
            </a:extLst>
          </p:cNvPr>
          <p:cNvSpPr/>
          <p:nvPr/>
        </p:nvSpPr>
        <p:spPr bwMode="auto">
          <a:xfrm flipH="1">
            <a:off x="8355810" y="1567814"/>
            <a:ext cx="64516" cy="446449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/>
            <a:endParaRPr lang="en-GB">
              <a:ea typeface="ＭＳ Ｐゴシック" charset="0"/>
            </a:endParaRPr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B389D5D5-32EE-4EA2-9BFE-C4D17EA5AB31}"/>
              </a:ext>
            </a:extLst>
          </p:cNvPr>
          <p:cNvSpPr/>
          <p:nvPr/>
        </p:nvSpPr>
        <p:spPr bwMode="auto">
          <a:xfrm rot="16200000">
            <a:off x="3618858" y="2987551"/>
            <a:ext cx="315968" cy="5854694"/>
          </a:xfrm>
          <a:prstGeom prst="can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DFCAEA-FF03-4B3C-AAAD-AF4552D577A0}"/>
              </a:ext>
            </a:extLst>
          </p:cNvPr>
          <p:cNvSpPr/>
          <p:nvPr/>
        </p:nvSpPr>
        <p:spPr bwMode="auto">
          <a:xfrm flipH="1">
            <a:off x="8853076" y="1563745"/>
            <a:ext cx="64516" cy="4464491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/>
            <a:endParaRPr lang="en-GB">
              <a:ea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87195E-1D14-B095-6B70-0C8CF81B96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9372600"/>
            <a:ext cx="493198" cy="381000"/>
          </a:xfrm>
        </p:spPr>
        <p:txBody>
          <a:bodyPr/>
          <a:lstStyle/>
          <a:p>
            <a:pPr>
              <a:defRPr/>
            </a:pPr>
            <a:fld id="{03265893-2A32-4AE5-9D6C-19AF5DEF225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644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9DCBD0-4781-49AF-AD97-FABCA63B4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98925"/>
              </p:ext>
            </p:extLst>
          </p:nvPr>
        </p:nvGraphicFramePr>
        <p:xfrm>
          <a:off x="371847" y="196280"/>
          <a:ext cx="16596567" cy="940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264">
                  <a:extLst>
                    <a:ext uri="{9D8B030D-6E8A-4147-A177-3AD203B41FA5}">
                      <a16:colId xmlns:a16="http://schemas.microsoft.com/office/drawing/2014/main" val="2448207697"/>
                    </a:ext>
                  </a:extLst>
                </a:gridCol>
                <a:gridCol w="3044888">
                  <a:extLst>
                    <a:ext uri="{9D8B030D-6E8A-4147-A177-3AD203B41FA5}">
                      <a16:colId xmlns:a16="http://schemas.microsoft.com/office/drawing/2014/main" val="3126884607"/>
                    </a:ext>
                  </a:extLst>
                </a:gridCol>
                <a:gridCol w="4803775">
                  <a:extLst>
                    <a:ext uri="{9D8B030D-6E8A-4147-A177-3AD203B41FA5}">
                      <a16:colId xmlns:a16="http://schemas.microsoft.com/office/drawing/2014/main" val="3369321622"/>
                    </a:ext>
                  </a:extLst>
                </a:gridCol>
                <a:gridCol w="2581488">
                  <a:extLst>
                    <a:ext uri="{9D8B030D-6E8A-4147-A177-3AD203B41FA5}">
                      <a16:colId xmlns:a16="http://schemas.microsoft.com/office/drawing/2014/main" val="3556807336"/>
                    </a:ext>
                  </a:extLst>
                </a:gridCol>
                <a:gridCol w="3161152">
                  <a:extLst>
                    <a:ext uri="{9D8B030D-6E8A-4147-A177-3AD203B41FA5}">
                      <a16:colId xmlns:a16="http://schemas.microsoft.com/office/drawing/2014/main" val="226372016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Scenario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Fibre radius, r (</a:t>
                      </a:r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Ribbon thickness (5:1 ratio), t (</a:t>
                      </a:r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Stress (MPa)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Safety factor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1819188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Low power</a:t>
                      </a:r>
                    </a:p>
                    <a:p>
                      <a:pPr algn="ctr"/>
                      <a:r>
                        <a:rPr lang="en-GB" sz="2400" dirty="0"/>
                        <a:t>(133 </a:t>
                      </a:r>
                      <a:r>
                        <a:rPr lang="en-GB" sz="2400" dirty="0" err="1"/>
                        <a:t>mW</a:t>
                      </a:r>
                      <a:r>
                        <a:rPr lang="en-GB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0.3 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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8825417"/>
                  </a:ext>
                </a:extLst>
              </a:tr>
              <a:tr h="96697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Medium power</a:t>
                      </a:r>
                      <a:br>
                        <a:rPr lang="en-GB" sz="2400" dirty="0"/>
                      </a:br>
                      <a:r>
                        <a:rPr lang="en-GB" sz="2400" dirty="0"/>
                        <a:t>(550 </a:t>
                      </a:r>
                      <a:r>
                        <a:rPr lang="en-GB" sz="2400" dirty="0" err="1"/>
                        <a:t>mW</a:t>
                      </a:r>
                      <a:r>
                        <a:rPr lang="en-GB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1312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C46700"/>
                          </a:solidFill>
                        </a:rPr>
                        <a:t>1.3 </a:t>
                      </a:r>
                      <a:r>
                        <a:rPr lang="en-GB" sz="2400" dirty="0">
                          <a:solidFill>
                            <a:srgbClr val="C46700"/>
                          </a:solidFill>
                          <a:sym typeface="Wingdings" panose="05000000000000000000" pitchFamily="2" charset="2"/>
                        </a:rPr>
                        <a:t></a:t>
                      </a:r>
                      <a:endParaRPr lang="en-GB" sz="2400" dirty="0">
                        <a:solidFill>
                          <a:srgbClr val="C467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31448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High power</a:t>
                      </a:r>
                    </a:p>
                    <a:p>
                      <a:pPr algn="ctr"/>
                      <a:r>
                        <a:rPr lang="en-GB" sz="2400" dirty="0"/>
                        <a:t>(1 W)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1770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1403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23" rtl="0" eaLnBrk="1" latinLnBrk="0" hangingPunct="1"/>
                      <a:r>
                        <a:rPr lang="en-GB" sz="2400" kern="1200" dirty="0">
                          <a:solidFill>
                            <a:srgbClr val="C46700"/>
                          </a:solidFill>
                          <a:latin typeface="+mn-lt"/>
                          <a:ea typeface="+mn-ea"/>
                          <a:cs typeface="+mn-cs"/>
                        </a:rPr>
                        <a:t>2.4 </a:t>
                      </a:r>
                      <a:r>
                        <a:rPr lang="en-GB" sz="2400" kern="1200" dirty="0">
                          <a:solidFill>
                            <a:srgbClr val="C4670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</a:t>
                      </a:r>
                      <a:endParaRPr lang="en-GB" sz="2400" kern="1200" dirty="0">
                        <a:solidFill>
                          <a:srgbClr val="C467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2046013"/>
                  </a:ext>
                </a:extLst>
              </a:tr>
              <a:tr h="90523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Strength limited</a:t>
                      </a:r>
                    </a:p>
                    <a:p>
                      <a:pPr algn="ctr"/>
                      <a:r>
                        <a:rPr lang="en-GB" sz="2400" dirty="0"/>
                        <a:t>(Safety factor = 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1976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1566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23" rtl="0" eaLnBrk="1" latinLnBrk="0" hangingPunct="1"/>
                      <a:r>
                        <a:rPr lang="en-GB" sz="2400" kern="1200" dirty="0">
                          <a:solidFill>
                            <a:srgbClr val="C46700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GB" sz="2400" kern="1200" dirty="0">
                          <a:solidFill>
                            <a:srgbClr val="C4670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</a:t>
                      </a:r>
                      <a:endParaRPr lang="en-GB" sz="2400" kern="1200" dirty="0">
                        <a:solidFill>
                          <a:srgbClr val="C467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04348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Strength limited</a:t>
                      </a:r>
                    </a:p>
                    <a:p>
                      <a:pPr algn="ctr"/>
                      <a:r>
                        <a:rPr lang="en-GB" sz="2400" dirty="0"/>
                        <a:t>(Safety factor = 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2794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2215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accent2"/>
                          </a:solidFill>
                        </a:rPr>
                        <a:t>6 </a:t>
                      </a:r>
                      <a:r>
                        <a:rPr lang="en-GB" sz="2400" dirty="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en-GB" sz="2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8467591"/>
                  </a:ext>
                </a:extLst>
              </a:tr>
              <a:tr h="110991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Best case, curve 27</a:t>
                      </a:r>
                      <a:br>
                        <a:rPr lang="en-GB" sz="2400" dirty="0"/>
                      </a:br>
                      <a:r>
                        <a:rPr lang="en-GB" sz="2400" dirty="0"/>
                        <a:t>Low power (133 mw)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292* </a:t>
                      </a:r>
                      <a:br>
                        <a:rPr lang="en-GB" sz="2400" dirty="0"/>
                      </a:br>
                      <a:r>
                        <a:rPr lang="en-GB" sz="2400" dirty="0"/>
                        <a:t>1496 (boundary limit)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232*</a:t>
                      </a:r>
                      <a:br>
                        <a:rPr lang="en-GB" sz="2400" dirty="0"/>
                      </a:br>
                      <a:r>
                        <a:rPr lang="en-GB" sz="2400" dirty="0"/>
                        <a:t>1496 (boundary limit)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70 (fibre)</a:t>
                      </a:r>
                      <a:br>
                        <a:rPr lang="en-GB" sz="2400" dirty="0"/>
                      </a:br>
                      <a:r>
                        <a:rPr lang="en-GB" sz="2400" dirty="0"/>
                        <a:t>44 (ribbon)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23" rtl="0" eaLnBrk="1" latinLnBrk="0" hangingPunct="1"/>
                      <a:r>
                        <a:rPr lang="en-GB" sz="2400" kern="1200" dirty="0">
                          <a:solidFill>
                            <a:srgbClr val="C46700"/>
                          </a:solidFill>
                          <a:latin typeface="+mn-lt"/>
                          <a:ea typeface="+mn-ea"/>
                          <a:cs typeface="+mn-cs"/>
                        </a:rPr>
                        <a:t>1.7 (fibre)  </a:t>
                      </a:r>
                      <a:r>
                        <a:rPr lang="en-GB" sz="2400" kern="1200" dirty="0">
                          <a:solidFill>
                            <a:srgbClr val="C4670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</a:t>
                      </a:r>
                      <a:br>
                        <a:rPr lang="en-GB" sz="2400" kern="1200" dirty="0">
                          <a:solidFill>
                            <a:srgbClr val="C467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400" kern="1200" dirty="0">
                          <a:solidFill>
                            <a:srgbClr val="C46700"/>
                          </a:solidFill>
                          <a:latin typeface="+mn-lt"/>
                          <a:ea typeface="+mn-ea"/>
                          <a:cs typeface="+mn-cs"/>
                        </a:rPr>
                        <a:t>2.7 (ribbon) </a:t>
                      </a:r>
                      <a:r>
                        <a:rPr lang="en-GB" sz="2400" kern="1200" dirty="0">
                          <a:solidFill>
                            <a:srgbClr val="C4670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</a:t>
                      </a:r>
                      <a:endParaRPr lang="en-GB" sz="2400" kern="1200" dirty="0">
                        <a:solidFill>
                          <a:srgbClr val="C467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13649"/>
                  </a:ext>
                </a:extLst>
              </a:tr>
              <a:tr h="862176">
                <a:tc>
                  <a:txBody>
                    <a:bodyPr/>
                    <a:lstStyle/>
                    <a:p>
                      <a:pPr marL="0" algn="ctr" defTabSz="457223" rtl="0" eaLnBrk="1" latinLnBrk="0" hangingPunct="1"/>
                      <a:endParaRPr lang="en-GB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23" rtl="0" eaLnBrk="1" latinLnBrk="0" hangingPunct="1"/>
                      <a:endParaRPr lang="en-GB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Reference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 (</a:t>
                      </a:r>
                      <a:r>
                        <a:rPr lang="en-GB" sz="2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aLIGO</a:t>
                      </a:r>
                      <a:r>
                        <a:rPr lang="en-GB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2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AdV</a:t>
                      </a:r>
                      <a:r>
                        <a:rPr lang="en-GB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700208"/>
                  </a:ext>
                </a:extLst>
              </a:tr>
              <a:tr h="1499151">
                <a:tc gridSpan="5">
                  <a:txBody>
                    <a:bodyPr/>
                    <a:lstStyle/>
                    <a:p>
                      <a:pPr algn="r"/>
                      <a:r>
                        <a:rPr lang="en-GB" sz="2400" b="0" dirty="0"/>
                        <a:t>*Found to be boundary limited for curve 27 (</a:t>
                      </a:r>
                      <a:r>
                        <a:rPr lang="en-GB" sz="2400" b="0" dirty="0" err="1"/>
                        <a:t>Touloukian</a:t>
                      </a:r>
                      <a:r>
                        <a:rPr lang="en-GB" sz="2400" b="0" dirty="0"/>
                        <a:t> high case)</a:t>
                      </a:r>
                      <a:endParaRPr lang="en-GB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GB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Taking </a:t>
                      </a:r>
                      <a:r>
                        <a:rPr lang="en-GB" sz="2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GB" sz="2400" b="0" kern="1200" baseline="-250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GB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(4 K) = 49.6, </a:t>
                      </a:r>
                      <a:r>
                        <a:rPr lang="en-GB" sz="2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GB" sz="2400" b="0" kern="1200" baseline="-250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GB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(20 K) = 7940</a:t>
                      </a:r>
                      <a:br>
                        <a:rPr lang="en-GB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curve 19 = 267 </a:t>
                      </a:r>
                      <a:r>
                        <a:rPr lang="el-GR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GB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 (4 K), 61 </a:t>
                      </a:r>
                      <a:r>
                        <a:rPr lang="el-GR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GB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 (20 K) </a:t>
                      </a:r>
                      <a:br>
                        <a:rPr lang="en-GB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curve 27 = </a:t>
                      </a:r>
                      <a:r>
                        <a:rPr lang="en-GB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1496 </a:t>
                      </a:r>
                      <a:r>
                        <a:rPr lang="el-GR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GB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(4K), 287 </a:t>
                      </a:r>
                      <a:r>
                        <a:rPr lang="el-GR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GB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 (20 K)</a:t>
                      </a:r>
                    </a:p>
                    <a:p>
                      <a:pPr algn="r"/>
                      <a:r>
                        <a:rPr lang="en-GB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Isotopic silicon = </a:t>
                      </a:r>
                      <a:r>
                        <a:rPr lang="en-GB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3740 </a:t>
                      </a:r>
                      <a:r>
                        <a:rPr lang="el-GR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GB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(4 K), </a:t>
                      </a:r>
                      <a:r>
                        <a:rPr lang="en-GB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2670 </a:t>
                      </a:r>
                      <a:r>
                        <a:rPr lang="el-GR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GB" sz="24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(20 K)    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0831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2F5859-CE37-4484-9D37-B6C7FAABF785}"/>
                  </a:ext>
                </a:extLst>
              </p:cNvPr>
              <p:cNvSpPr txBox="1"/>
              <p:nvPr/>
            </p:nvSpPr>
            <p:spPr>
              <a:xfrm>
                <a:off x="1188688" y="7683442"/>
                <a:ext cx="2803954" cy="1492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sz="4400" i="1" baseline="-25000" dirty="0" err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GB" sz="4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l-GR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κ</m:t>
                          </m:r>
                        </m:num>
                        <m:den>
                          <m:sSub>
                            <m:sSubPr>
                              <m:ctrlPr>
                                <a:rPr lang="en-GB" sz="44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4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4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2F5859-CE37-4484-9D37-B6C7FAABF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688" y="7683442"/>
                <a:ext cx="2803954" cy="1492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55ACCA-19F2-D679-C5DC-FCE5FD230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9376149"/>
            <a:ext cx="493198" cy="362341"/>
          </a:xfrm>
        </p:spPr>
        <p:txBody>
          <a:bodyPr/>
          <a:lstStyle/>
          <a:p>
            <a:pPr>
              <a:defRPr/>
            </a:pPr>
            <a:fld id="{03265893-2A32-4AE5-9D6C-19AF5DEF225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36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EACE77-8131-436A-BE0E-ADE4F91B9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7339939" cy="975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89B30D-2F3F-454F-BF99-E3AB52C09F13}"/>
              </a:ext>
            </a:extLst>
          </p:cNvPr>
          <p:cNvSpPr txBox="1"/>
          <p:nvPr/>
        </p:nvSpPr>
        <p:spPr>
          <a:xfrm>
            <a:off x="8166075" y="484312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Suspension thermal noise </a:t>
            </a:r>
            <a:r>
              <a:rPr lang="en-GB" b="1" dirty="0"/>
              <a:t>only</a:t>
            </a:r>
            <a:br>
              <a:rPr lang="en-GB" b="1" dirty="0"/>
            </a:br>
            <a:r>
              <a:rPr lang="en-GB" dirty="0"/>
              <a:t>Silicon </a:t>
            </a:r>
            <a:r>
              <a:rPr lang="en-GB" b="1" dirty="0"/>
              <a:t>fibres</a:t>
            </a:r>
          </a:p>
          <a:p>
            <a:pPr algn="ctr"/>
            <a:r>
              <a:rPr lang="en-GB" dirty="0"/>
              <a:t>No jointing loss included*</a:t>
            </a:r>
            <a:br>
              <a:rPr lang="en-GB" dirty="0"/>
            </a:b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5DAD1-EC46-4015-9FF8-78BE5C48C790}"/>
              </a:ext>
            </a:extLst>
          </p:cNvPr>
          <p:cNvSpPr txBox="1"/>
          <p:nvPr/>
        </p:nvSpPr>
        <p:spPr>
          <a:xfrm>
            <a:off x="8022059" y="353682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Total </a:t>
            </a:r>
            <a:r>
              <a:rPr lang="en-GB" dirty="0"/>
              <a:t>ET-D noise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46EDBF-920D-0F16-204B-B0199AC853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4" y="9372600"/>
            <a:ext cx="493198" cy="381000"/>
          </a:xfrm>
        </p:spPr>
        <p:txBody>
          <a:bodyPr/>
          <a:lstStyle/>
          <a:p>
            <a:pPr>
              <a:defRPr/>
            </a:pPr>
            <a:fld id="{03265893-2A32-4AE5-9D6C-19AF5DEF225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2644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B8B1A903-9DB1-AB6E-5671-F5F5EF6BD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7340264" cy="97536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C5DAD1-EC46-4015-9FF8-78BE5C48C790}"/>
              </a:ext>
            </a:extLst>
          </p:cNvPr>
          <p:cNvSpPr txBox="1"/>
          <p:nvPr/>
        </p:nvSpPr>
        <p:spPr>
          <a:xfrm>
            <a:off x="8022059" y="353682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Total </a:t>
            </a:r>
            <a:r>
              <a:rPr lang="en-GB" dirty="0"/>
              <a:t>ET-D noise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CB6612-EEFA-4848-8C42-5F520B55CDD7}"/>
              </a:ext>
            </a:extLst>
          </p:cNvPr>
          <p:cNvSpPr txBox="1"/>
          <p:nvPr/>
        </p:nvSpPr>
        <p:spPr>
          <a:xfrm>
            <a:off x="8166075" y="484312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Suspension thermal noise </a:t>
            </a:r>
            <a:r>
              <a:rPr lang="en-GB" b="1" dirty="0"/>
              <a:t>only</a:t>
            </a:r>
            <a:br>
              <a:rPr lang="en-GB" b="1" dirty="0"/>
            </a:br>
            <a:r>
              <a:rPr lang="en-GB" dirty="0"/>
              <a:t>Silicon </a:t>
            </a:r>
            <a:r>
              <a:rPr lang="en-GB" b="1" dirty="0"/>
              <a:t>ribbons</a:t>
            </a:r>
          </a:p>
          <a:p>
            <a:pPr algn="ctr"/>
            <a:r>
              <a:rPr lang="en-GB" dirty="0"/>
              <a:t>No jointing loss included*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ED6DE0-6B32-6134-51BB-910BBCA75B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1" y="9372600"/>
            <a:ext cx="493198" cy="381000"/>
          </a:xfrm>
        </p:spPr>
        <p:txBody>
          <a:bodyPr/>
          <a:lstStyle/>
          <a:p>
            <a:pPr>
              <a:defRPr/>
            </a:pPr>
            <a:fld id="{03265893-2A32-4AE5-9D6C-19AF5DEF225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2684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10270</TotalTime>
  <Words>2024</Words>
  <Application>Microsoft Macintosh PowerPoint</Application>
  <PresentationFormat>Custom</PresentationFormat>
  <Paragraphs>287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Cambria Math</vt:lpstr>
      <vt:lpstr>Helvetica Light</vt:lpstr>
      <vt:lpstr>Helvetica Neue</vt:lpstr>
      <vt:lpstr>Times New Roman</vt:lpstr>
      <vt:lpstr>Wingdings</vt:lpstr>
      <vt:lpstr>White</vt:lpstr>
      <vt:lpstr>Silicon suspensions  for ET-LF</vt:lpstr>
      <vt:lpstr>PowerPoint Presentation</vt:lpstr>
      <vt:lpstr>Suspension thermal noise</vt:lpstr>
      <vt:lpstr>PowerPoint Presentation</vt:lpstr>
      <vt:lpstr>Heat extraction</vt:lpstr>
      <vt:lpstr>Heat extraction – 3 cases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Jointing and shaping</vt:lpstr>
      <vt:lpstr>PowerPoint Presentation</vt:lpstr>
      <vt:lpstr>PowerPoint Presentation</vt:lpstr>
      <vt:lpstr>PowerPoint Presentation</vt:lpstr>
      <vt:lpstr>PowerPoint Presentation</vt:lpstr>
      <vt:lpstr>Key takeaways</vt:lpstr>
      <vt:lpstr>Questions?  Materials for ET-LF Core Optics and Suspensions - Parallel session discussions  Wednesday 19th Oct Core Optics: Coatings (9am - 10.30am) Suspensions: Strength and Engineering (11am - 12.30pm)  Thursday 20th Oct Core Optics: Heat Extraction and Sapphire updates (3.30pm - 5pm) Suspensions: Heat Extraction and Thermal Noise (5pm - 7pm) </vt:lpstr>
      <vt:lpstr>Discussion points - Heat extraction and TN</vt:lpstr>
      <vt:lpstr>Discussion points – Strength and jointing/shaping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thin fused silica fibre research at Glasgow</dc:title>
  <dc:creator>Graeme Eddolls</dc:creator>
  <cp:lastModifiedBy>Amato, Alex (GWFP)</cp:lastModifiedBy>
  <cp:revision>287</cp:revision>
  <dcterms:modified xsi:type="dcterms:W3CDTF">2022-10-17T13:38:39Z</dcterms:modified>
</cp:coreProperties>
</file>