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342" r:id="rId6"/>
    <p:sldId id="260" r:id="rId7"/>
    <p:sldId id="339" r:id="rId8"/>
    <p:sldId id="352" r:id="rId9"/>
    <p:sldId id="261" r:id="rId10"/>
    <p:sldId id="266" r:id="rId11"/>
    <p:sldId id="262" r:id="rId12"/>
    <p:sldId id="265" r:id="rId13"/>
    <p:sldId id="350" r:id="rId14"/>
    <p:sldId id="263" r:id="rId15"/>
    <p:sldId id="337" r:id="rId16"/>
    <p:sldId id="264" r:id="rId17"/>
    <p:sldId id="270" r:id="rId18"/>
    <p:sldId id="267" r:id="rId19"/>
    <p:sldId id="269" r:id="rId20"/>
    <p:sldId id="268" r:id="rId21"/>
    <p:sldId id="271" r:id="rId22"/>
    <p:sldId id="272" r:id="rId23"/>
    <p:sldId id="273" r:id="rId24"/>
    <p:sldId id="274" r:id="rId25"/>
    <p:sldId id="275" r:id="rId26"/>
    <p:sldId id="276" r:id="rId27"/>
    <p:sldId id="351" r:id="rId28"/>
    <p:sldId id="277" r:id="rId29"/>
    <p:sldId id="280" r:id="rId30"/>
    <p:sldId id="279" r:id="rId3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81"/>
  </p:normalViewPr>
  <p:slideViewPr>
    <p:cSldViewPr snapToGrid="0">
      <p:cViewPr varScale="1">
        <p:scale>
          <a:sx n="119" d="100"/>
          <a:sy n="119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6T10:51:32.70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3771A-CDE5-1F47-BB17-B4E2D3A86FE9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F1A3-4A95-6F49-96D0-8FC2EDC6EF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1948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83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67A2-71A5-FA38-8F35-AEDB5884A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E6EC7-79E5-AD02-22F1-2610AB4F2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B89F1-61E0-55F7-C490-C2B28DD5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B9F2C-8045-5A5D-F8CF-F8ECE28C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6AB25-34DE-6E8F-01F4-BF9FA060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4991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79E4-ABF5-82D5-FD9D-19B3EA73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3D1B3-18DE-49CF-A9B3-8623824D2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233F0-727A-548D-00EA-8C60FEC5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82E19-85D2-288B-0F0A-AFCA5843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1F9DF-2DC4-A3A7-458C-11992210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965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8237-485B-5D99-5595-788AEDF51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4527F-CBD8-612C-04ED-7C25DC3FE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22FC4-7228-6F64-046D-E8A53717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81FC6-BB14-7D66-CB51-AEDD8872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127EA-EB8E-2302-9C9E-4EE50FCF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43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7963803" y="2724146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4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27 Sept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2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8664091" y="1366971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909124" y="4098028"/>
            <a:ext cx="3288853" cy="2312182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775043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r>
              <a:rPr lang="de-DE"/>
              <a:t>5 Sept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3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2656-B5A5-C03B-2D2C-B29EDF1A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97E24-68FE-1EFB-30BB-DC9E8642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AE53-D60A-C450-226F-195F16D2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115A5-16FF-D7E7-9555-5E677478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5884-9812-A29D-BA24-46A9D705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0963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9D57-4CAF-128E-DDE1-0E8C4651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EB1E-22D1-FA4C-F5EA-C2EBC4A19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AB5FC-EADE-47B7-4EAC-2D5E9B20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02E05-6E15-8C6D-2958-A05DDCB1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CFB3D-5CDE-B212-0878-E7C8F429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612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8CB2-93E4-BA76-5E27-5B3461C1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13B3-819C-5C4E-A8FC-10825B304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98F6B-F096-E953-CC4F-700241BFA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44CD9-24B3-C02B-FC26-598CAC45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7C3C-A43E-8815-3216-70747780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3166F-6AD1-2109-2299-CC0AE850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762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62E7-AFE5-9267-DF5D-F6CD2F1B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46D51-4F38-758F-23F7-5D770212C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13310-8F1B-5FE0-1EA1-82AC5609B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7ABC2-D8E7-6741-37A0-B903F3563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F2E60-5BC4-37E5-53FC-1F31A9D89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32FFE-4280-A35E-3635-2AE22291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BD8C7-575D-4BA3-37B3-C03DA3C6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9D391-1DCE-5672-B8A7-ADE70DCF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239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0C09-A659-0A0B-180D-FD6B7201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9691D-75CE-9683-94DB-11E98B7C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6A578-4DC3-72E5-5D5C-B7A0A72B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70E71-4A4A-73ED-66EA-041EBEFD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01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ECE19-211A-5B0E-3FE2-A47F59C5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73229-83E8-56A8-3169-25816E88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E1002-BBF8-972B-8D92-4A874263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6796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BECE-7863-C59E-DA6A-3E64EF56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CF350-142E-66A5-9CB9-08AE4B216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D53C7-5EC1-ADDC-979A-4D511B406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BD6D9-FCD3-5981-8998-D698B84A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672C1-8E7D-B080-E253-E3EBAD2D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04920-22DC-46CC-022E-93044588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1757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A7CB-AC12-E945-448C-958A35CD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4D5FE-2865-DC32-6377-9E1353FB8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00738-0F73-5971-DDF2-90093EE03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A1B43-2196-BC27-DD9C-76408B53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48266-F3B2-F4AE-C85F-BA170B9B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B163E-9940-C3EF-2F54-64FDFFB8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01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A5E02-7CB0-EE1A-8E3E-E2384FE6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FF85D-C157-07B0-8453-F890392E7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AE547-8A7A-EBF8-7407-22CFA7DB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B00AD-0CE7-8C4D-BB4C-6FDD8839BF11}" type="datetimeFigureOut">
              <a:rPr lang="en-IT" smtClean="0"/>
              <a:t>17/10/22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5F39-19EC-D423-8005-D63622E54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D1D8-8ACD-5DFA-97B2-13681BA16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CB05-E842-9B46-A7CF-F3CE5D4B50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364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et-gw.eu/tds/?content=3&amp;r=1800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s.et-gw.eu/tds/?content=3&amp;r=1801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57-899x/1240/1/01209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pps.et-gw.eu/et_outgassing_db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l for 11 postdoctoral fellowships at GSSI">
            <a:extLst>
              <a:ext uri="{FF2B5EF4-FFF2-40B4-BE49-F238E27FC236}">
                <a16:creationId xmlns:a16="http://schemas.microsoft.com/office/drawing/2014/main" id="{FD165828-3ECA-B79B-DEB5-91CA8808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67000"/>
              </a:srgbClr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8FF0C1-9148-3292-2F4C-89870301C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107" y="3162318"/>
            <a:ext cx="9144000" cy="1655762"/>
          </a:xfrm>
        </p:spPr>
        <p:txBody>
          <a:bodyPr>
            <a:noAutofit/>
          </a:bodyPr>
          <a:lstStyle/>
          <a:p>
            <a:r>
              <a:rPr lang="en-GB" sz="3200" b="1" i="1" dirty="0">
                <a:solidFill>
                  <a:srgbClr val="0070C0"/>
                </a:solidFill>
              </a:rPr>
              <a:t>Fu</a:t>
            </a:r>
            <a:r>
              <a:rPr lang="en-IT" sz="3200" b="1" i="1" dirty="0">
                <a:solidFill>
                  <a:srgbClr val="0070C0"/>
                </a:solidFill>
              </a:rPr>
              <a:t>lvio Ricci</a:t>
            </a:r>
          </a:p>
          <a:p>
            <a:r>
              <a:rPr lang="en-IT" sz="3200" b="1" i="1" dirty="0">
                <a:solidFill>
                  <a:srgbClr val="0070C0"/>
                </a:solidFill>
              </a:rPr>
              <a:t>INFN Sezione di Roma</a:t>
            </a:r>
          </a:p>
          <a:p>
            <a:r>
              <a:rPr lang="en-IT" sz="3200" b="1" i="1" dirty="0">
                <a:solidFill>
                  <a:srgbClr val="0070C0"/>
                </a:solidFill>
              </a:rPr>
              <a:t>on behalf of the WP-IV group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79C97-BA86-4758-CD54-AE28CC3E2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8" y="1939823"/>
            <a:ext cx="9516149" cy="1191539"/>
          </a:xfrm>
        </p:spPr>
        <p:txBody>
          <a:bodyPr>
            <a:normAutofit fontScale="90000"/>
          </a:bodyPr>
          <a:lstStyle/>
          <a:p>
            <a:r>
              <a:rPr lang="en-IT" b="1" i="1" dirty="0">
                <a:solidFill>
                  <a:srgbClr val="FF0000"/>
                </a:solidFill>
              </a:rPr>
              <a:t>ET-ISB  </a:t>
            </a:r>
            <a:r>
              <a:rPr lang="en-IT" b="1" dirty="0">
                <a:solidFill>
                  <a:srgbClr val="FF0000"/>
                </a:solidFill>
              </a:rPr>
              <a:t>DIV</a:t>
            </a:r>
            <a:r>
              <a:rPr lang="en-IT" b="1" i="1" dirty="0">
                <a:solidFill>
                  <a:srgbClr val="FF0000"/>
                </a:solidFill>
              </a:rPr>
              <a:t> IV  Vac&amp;Cryo for ET</a:t>
            </a:r>
            <a:br>
              <a:rPr lang="en-IT" b="1" i="1" dirty="0">
                <a:solidFill>
                  <a:srgbClr val="FF0000"/>
                </a:solidFill>
              </a:rPr>
            </a:br>
            <a:r>
              <a:rPr lang="en-IT" b="1" i="1" dirty="0">
                <a:solidFill>
                  <a:srgbClr val="FF0000"/>
                </a:solidFill>
              </a:rPr>
              <a:t>and the ET Cryo-Mirror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D9C74-01A4-4846-2CFE-24613267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3">
            <a:extLst>
              <a:ext uri="{FF2B5EF4-FFF2-40B4-BE49-F238E27FC236}">
                <a16:creationId xmlns:a16="http://schemas.microsoft.com/office/drawing/2014/main" id="{D8FCE9D5-E3A6-5A3C-D38D-1B25F4DB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77" y="927118"/>
            <a:ext cx="5646870" cy="4448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6E5EA-B426-1F27-F59B-9D15E972B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cxnSp>
        <p:nvCxnSpPr>
          <p:cNvPr id="3" name="Gerade Verbindung mit Pfeil 18">
            <a:extLst>
              <a:ext uri="{FF2B5EF4-FFF2-40B4-BE49-F238E27FC236}">
                <a16:creationId xmlns:a16="http://schemas.microsoft.com/office/drawing/2014/main" id="{3B952877-F4DE-022D-4E1F-1E9F9CEE3369}"/>
              </a:ext>
            </a:extLst>
          </p:cNvPr>
          <p:cNvCxnSpPr>
            <a:cxnSpLocks/>
          </p:cNvCxnSpPr>
          <p:nvPr/>
        </p:nvCxnSpPr>
        <p:spPr>
          <a:xfrm flipV="1">
            <a:off x="2335504" y="3654982"/>
            <a:ext cx="2167223" cy="34862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19">
            <a:extLst>
              <a:ext uri="{FF2B5EF4-FFF2-40B4-BE49-F238E27FC236}">
                <a16:creationId xmlns:a16="http://schemas.microsoft.com/office/drawing/2014/main" id="{B71A7867-1B7A-A37F-8F07-E88F15BF8F30}"/>
              </a:ext>
            </a:extLst>
          </p:cNvPr>
          <p:cNvCxnSpPr>
            <a:cxnSpLocks/>
          </p:cNvCxnSpPr>
          <p:nvPr/>
        </p:nvCxnSpPr>
        <p:spPr>
          <a:xfrm flipV="1">
            <a:off x="2062449" y="4514490"/>
            <a:ext cx="3017748" cy="71824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22">
            <a:extLst>
              <a:ext uri="{FF2B5EF4-FFF2-40B4-BE49-F238E27FC236}">
                <a16:creationId xmlns:a16="http://schemas.microsoft.com/office/drawing/2014/main" id="{677E594A-3BEC-2201-955D-478A782ECBD9}"/>
              </a:ext>
            </a:extLst>
          </p:cNvPr>
          <p:cNvSpPr txBox="1"/>
          <p:nvPr/>
        </p:nvSpPr>
        <p:spPr>
          <a:xfrm>
            <a:off x="235052" y="2623450"/>
            <a:ext cx="29370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Pumping</a:t>
            </a:r>
            <a:r>
              <a:rPr lang="de-DE" sz="2133" dirty="0"/>
              <a:t> </a:t>
            </a:r>
            <a:r>
              <a:rPr lang="de-DE" sz="2133" dirty="0" err="1"/>
              <a:t>requirements</a:t>
            </a:r>
            <a:endParaRPr lang="de-DE" sz="2133" dirty="0"/>
          </a:p>
        </p:txBody>
      </p:sp>
      <p:sp>
        <p:nvSpPr>
          <p:cNvPr id="6" name="Textfeld 24">
            <a:extLst>
              <a:ext uri="{FF2B5EF4-FFF2-40B4-BE49-F238E27FC236}">
                <a16:creationId xmlns:a16="http://schemas.microsoft.com/office/drawing/2014/main" id="{AC4B1ACC-8E82-9C8D-FADA-7CCBEA52C69C}"/>
              </a:ext>
            </a:extLst>
          </p:cNvPr>
          <p:cNvSpPr txBox="1"/>
          <p:nvPr/>
        </p:nvSpPr>
        <p:spPr>
          <a:xfrm>
            <a:off x="235052" y="3931217"/>
            <a:ext cx="24945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Design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  <a:r>
              <a:rPr lang="de-DE" sz="2133" dirty="0" err="1"/>
              <a:t>shielding</a:t>
            </a:r>
            <a:endParaRPr lang="de-DE" sz="2133" dirty="0"/>
          </a:p>
        </p:txBody>
      </p:sp>
      <p:sp>
        <p:nvSpPr>
          <p:cNvPr id="7" name="Textfeld 25">
            <a:extLst>
              <a:ext uri="{FF2B5EF4-FFF2-40B4-BE49-F238E27FC236}">
                <a16:creationId xmlns:a16="http://schemas.microsoft.com/office/drawing/2014/main" id="{18CBEB01-1BD7-2CB6-5FB4-0D3D43764A6A}"/>
              </a:ext>
            </a:extLst>
          </p:cNvPr>
          <p:cNvSpPr txBox="1"/>
          <p:nvPr/>
        </p:nvSpPr>
        <p:spPr>
          <a:xfrm>
            <a:off x="8793565" y="1843241"/>
            <a:ext cx="311655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Reduction</a:t>
            </a:r>
            <a:r>
              <a:rPr lang="de-DE" sz="2133" dirty="0"/>
              <a:t> </a:t>
            </a:r>
            <a:r>
              <a:rPr lang="de-DE" sz="2133" err="1"/>
              <a:t>of</a:t>
            </a:r>
            <a:r>
              <a:rPr lang="de-DE" sz="2133"/>
              <a:t> outgassing</a:t>
            </a:r>
            <a:endParaRPr lang="de-DE" sz="2133" dirty="0"/>
          </a:p>
        </p:txBody>
      </p:sp>
      <p:sp>
        <p:nvSpPr>
          <p:cNvPr id="8" name="Textfeld 26">
            <a:extLst>
              <a:ext uri="{FF2B5EF4-FFF2-40B4-BE49-F238E27FC236}">
                <a16:creationId xmlns:a16="http://schemas.microsoft.com/office/drawing/2014/main" id="{CDAC88C7-5F76-2348-9232-6C7BE5E348D8}"/>
              </a:ext>
            </a:extLst>
          </p:cNvPr>
          <p:cNvSpPr txBox="1"/>
          <p:nvPr/>
        </p:nvSpPr>
        <p:spPr>
          <a:xfrm>
            <a:off x="9027123" y="4655036"/>
            <a:ext cx="262924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Frost </a:t>
            </a:r>
            <a:r>
              <a:rPr lang="de-DE" sz="2133" dirty="0" err="1"/>
              <a:t>formation</a:t>
            </a:r>
            <a:r>
              <a:rPr lang="de-DE" sz="2133" dirty="0"/>
              <a:t> </a:t>
            </a:r>
            <a:r>
              <a:rPr lang="de-DE" sz="2133" dirty="0" err="1"/>
              <a:t>and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recovery</a:t>
            </a:r>
            <a:endParaRPr lang="de-DE" sz="2133" dirty="0"/>
          </a:p>
        </p:txBody>
      </p:sp>
      <p:sp>
        <p:nvSpPr>
          <p:cNvPr id="9" name="Textfeld 27">
            <a:extLst>
              <a:ext uri="{FF2B5EF4-FFF2-40B4-BE49-F238E27FC236}">
                <a16:creationId xmlns:a16="http://schemas.microsoft.com/office/drawing/2014/main" id="{97A45237-BC32-E629-CB57-B5B6246816B3}"/>
              </a:ext>
            </a:extLst>
          </p:cNvPr>
          <p:cNvSpPr txBox="1"/>
          <p:nvPr/>
        </p:nvSpPr>
        <p:spPr>
          <a:xfrm>
            <a:off x="313583" y="4870123"/>
            <a:ext cx="2037737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Resulting</a:t>
            </a:r>
            <a:r>
              <a:rPr lang="de-DE" sz="2133" dirty="0"/>
              <a:t> </a:t>
            </a:r>
            <a:r>
              <a:rPr lang="de-DE" sz="2133" dirty="0" err="1"/>
              <a:t>local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pressures</a:t>
            </a:r>
            <a:endParaRPr lang="de-DE" sz="2133" dirty="0"/>
          </a:p>
        </p:txBody>
      </p:sp>
      <p:cxnSp>
        <p:nvCxnSpPr>
          <p:cNvPr id="10" name="Gerade Verbindung mit Pfeil 28">
            <a:extLst>
              <a:ext uri="{FF2B5EF4-FFF2-40B4-BE49-F238E27FC236}">
                <a16:creationId xmlns:a16="http://schemas.microsoft.com/office/drawing/2014/main" id="{D565A944-9176-7250-E17A-D31A8C8CE6BA}"/>
              </a:ext>
            </a:extLst>
          </p:cNvPr>
          <p:cNvCxnSpPr>
            <a:cxnSpLocks/>
          </p:cNvCxnSpPr>
          <p:nvPr/>
        </p:nvCxnSpPr>
        <p:spPr>
          <a:xfrm flipH="1" flipV="1">
            <a:off x="5782552" y="4469530"/>
            <a:ext cx="3112066" cy="40059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31">
            <a:extLst>
              <a:ext uri="{FF2B5EF4-FFF2-40B4-BE49-F238E27FC236}">
                <a16:creationId xmlns:a16="http://schemas.microsoft.com/office/drawing/2014/main" id="{BDCF4B7E-A14F-D6ED-15E3-CFB7127E291C}"/>
              </a:ext>
            </a:extLst>
          </p:cNvPr>
          <p:cNvCxnSpPr>
            <a:cxnSpLocks/>
          </p:cNvCxnSpPr>
          <p:nvPr/>
        </p:nvCxnSpPr>
        <p:spPr>
          <a:xfrm flipV="1">
            <a:off x="2823709" y="744722"/>
            <a:ext cx="2450978" cy="208901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33">
            <a:extLst>
              <a:ext uri="{FF2B5EF4-FFF2-40B4-BE49-F238E27FC236}">
                <a16:creationId xmlns:a16="http://schemas.microsoft.com/office/drawing/2014/main" id="{1C152157-7DA8-786A-60E3-023FEF604015}"/>
              </a:ext>
            </a:extLst>
          </p:cNvPr>
          <p:cNvSpPr txBox="1"/>
          <p:nvPr/>
        </p:nvSpPr>
        <p:spPr>
          <a:xfrm>
            <a:off x="8769120" y="2839668"/>
            <a:ext cx="208262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 err="1"/>
              <a:t>Minimisation</a:t>
            </a:r>
            <a:r>
              <a:rPr lang="de-DE" sz="2133" dirty="0"/>
              <a:t> </a:t>
            </a:r>
            <a:r>
              <a:rPr lang="de-DE" sz="2133" dirty="0" err="1"/>
              <a:t>of</a:t>
            </a:r>
            <a:r>
              <a:rPr lang="de-DE" sz="2133" dirty="0"/>
              <a:t> </a:t>
            </a:r>
          </a:p>
          <a:p>
            <a:r>
              <a:rPr lang="de-DE" sz="2133" dirty="0" err="1"/>
              <a:t>conductance</a:t>
            </a:r>
            <a:endParaRPr lang="de-DE" sz="2133" dirty="0"/>
          </a:p>
        </p:txBody>
      </p:sp>
      <p:cxnSp>
        <p:nvCxnSpPr>
          <p:cNvPr id="13" name="Gerade Verbindung mit Pfeil 34">
            <a:extLst>
              <a:ext uri="{FF2B5EF4-FFF2-40B4-BE49-F238E27FC236}">
                <a16:creationId xmlns:a16="http://schemas.microsoft.com/office/drawing/2014/main" id="{F2115F41-925A-A80E-6ABA-C5537F792728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5598491" y="1806818"/>
            <a:ext cx="3170629" cy="14072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34">
            <a:extLst>
              <a:ext uri="{FF2B5EF4-FFF2-40B4-BE49-F238E27FC236}">
                <a16:creationId xmlns:a16="http://schemas.microsoft.com/office/drawing/2014/main" id="{5F46E469-7787-2FBF-599C-01977433B1B0}"/>
              </a:ext>
            </a:extLst>
          </p:cNvPr>
          <p:cNvCxnSpPr>
            <a:cxnSpLocks/>
          </p:cNvCxnSpPr>
          <p:nvPr/>
        </p:nvCxnSpPr>
        <p:spPr>
          <a:xfrm flipH="1" flipV="1">
            <a:off x="6163187" y="1159728"/>
            <a:ext cx="2282129" cy="83937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32">
            <a:extLst>
              <a:ext uri="{FF2B5EF4-FFF2-40B4-BE49-F238E27FC236}">
                <a16:creationId xmlns:a16="http://schemas.microsoft.com/office/drawing/2014/main" id="{A4E67BE2-1F43-B6F8-184A-3177A7E00C5E}"/>
              </a:ext>
            </a:extLst>
          </p:cNvPr>
          <p:cNvCxnSpPr/>
          <p:nvPr/>
        </p:nvCxnSpPr>
        <p:spPr>
          <a:xfrm>
            <a:off x="5628483" y="1690860"/>
            <a:ext cx="0" cy="616486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73D585-1354-7AC0-AE9B-ACE4591105BD}"/>
              </a:ext>
            </a:extLst>
          </p:cNvPr>
          <p:cNvSpPr txBox="1"/>
          <p:nvPr/>
        </p:nvSpPr>
        <p:spPr>
          <a:xfrm>
            <a:off x="5628483" y="20398"/>
            <a:ext cx="330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Cryostat Interfaces</a:t>
            </a:r>
          </a:p>
        </p:txBody>
      </p:sp>
    </p:spTree>
    <p:extLst>
      <p:ext uri="{BB962C8B-B14F-4D97-AF65-F5344CB8AC3E}">
        <p14:creationId xmlns:p14="http://schemas.microsoft.com/office/powerpoint/2010/main" val="43098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79675-0ED0-5E18-EC27-554D5E303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48333-F86B-5CB0-905D-AE6AB7263479}"/>
              </a:ext>
            </a:extLst>
          </p:cNvPr>
          <p:cNvSpPr txBox="1"/>
          <p:nvPr/>
        </p:nvSpPr>
        <p:spPr>
          <a:xfrm>
            <a:off x="1" y="1323730"/>
            <a:ext cx="87751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LF detector interface: Tower (upper compartment) to cryostat</a:t>
            </a:r>
          </a:p>
          <a:p>
            <a:endParaRPr lang="en-GB" sz="2400" dirty="0"/>
          </a:p>
          <a:p>
            <a:r>
              <a:rPr lang="en-GB" sz="2400" dirty="0">
                <a:effectLst/>
              </a:rPr>
              <a:t>Vacuum of the upper part of the LF-Tower  2-3 times worse that that of the cryostat</a:t>
            </a:r>
          </a:p>
          <a:p>
            <a:r>
              <a:rPr lang="en-GB" sz="2400" dirty="0"/>
              <a:t>Transition for the up-down undisturbed cross of the suspension </a:t>
            </a:r>
            <a:r>
              <a:rPr lang="en-GB" sz="2400" dirty="0" err="1"/>
              <a:t>wire+cable</a:t>
            </a:r>
            <a:r>
              <a:rPr lang="en-GB" sz="2400" dirty="0"/>
              <a:t>  (no-contact)</a:t>
            </a:r>
          </a:p>
          <a:p>
            <a:endParaRPr lang="en-GB" sz="2400" dirty="0"/>
          </a:p>
          <a:p>
            <a:r>
              <a:rPr lang="en-GB" sz="2400" i="1" dirty="0"/>
              <a:t>Solution under study  </a:t>
            </a:r>
          </a:p>
          <a:p>
            <a:r>
              <a:rPr lang="en-GB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r>
              <a:rPr lang="en-GB" sz="2400" dirty="0">
                <a:sym typeface="Wingdings" pitchFamily="2" charset="2"/>
              </a:rPr>
              <a:t> starting point  </a:t>
            </a:r>
            <a:r>
              <a:rPr lang="en-GB" sz="2400" dirty="0" err="1"/>
              <a:t>AdVirgo</a:t>
            </a:r>
            <a:r>
              <a:rPr lang="en-GB" sz="2400" dirty="0"/>
              <a:t> experience:  12 mm diameter </a:t>
            </a:r>
            <a:r>
              <a:rPr lang="en-GB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r>
              <a:rPr lang="en-GB" sz="2400" dirty="0"/>
              <a:t>) </a:t>
            </a:r>
          </a:p>
          <a:p>
            <a:endParaRPr lang="en-GB" sz="2400" dirty="0"/>
          </a:p>
          <a:p>
            <a:r>
              <a:rPr lang="en-GB" sz="2400" i="1" dirty="0"/>
              <a:t>Different approach</a:t>
            </a:r>
          </a:p>
          <a:p>
            <a:r>
              <a:rPr lang="en-GB" sz="2400" dirty="0"/>
              <a:t>Use of a </a:t>
            </a:r>
            <a:r>
              <a:rPr lang="en-GB" sz="2400" i="1" dirty="0"/>
              <a:t>dynamic </a:t>
            </a:r>
            <a:r>
              <a:rPr lang="en-GB" sz="2400" dirty="0"/>
              <a:t>aperture ranging from 12/18 mm to  0.5 mm</a:t>
            </a:r>
          </a:p>
          <a:p>
            <a:r>
              <a:rPr lang="en-GB" sz="2400" dirty="0"/>
              <a:t>		 +</a:t>
            </a:r>
          </a:p>
          <a:p>
            <a:r>
              <a:rPr lang="en-GB" sz="2400" dirty="0"/>
              <a:t> Increase the differential pumping speed with dedicated cryopump</a:t>
            </a:r>
          </a:p>
          <a:p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9A6B4E-B3C6-81BC-0DFA-69C1CBEFAFB0}"/>
              </a:ext>
            </a:extLst>
          </p:cNvPr>
          <p:cNvSpPr/>
          <p:nvPr/>
        </p:nvSpPr>
        <p:spPr>
          <a:xfrm>
            <a:off x="9527458" y="1179871"/>
            <a:ext cx="442451" cy="336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84FF1F-3A50-08DF-A617-71AD077F595E}"/>
              </a:ext>
            </a:extLst>
          </p:cNvPr>
          <p:cNvGrpSpPr/>
          <p:nvPr/>
        </p:nvGrpSpPr>
        <p:grpSpPr>
          <a:xfrm>
            <a:off x="9620846" y="261009"/>
            <a:ext cx="2664543" cy="4927507"/>
            <a:chOff x="9527457" y="1057828"/>
            <a:chExt cx="2664543" cy="49275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04ED42-264E-17E7-B7BB-E0018468B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7696" y="1179871"/>
              <a:ext cx="2604304" cy="48054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9AB795-4DD1-07DC-D6B5-FF7FA1B0F172}"/>
                </a:ext>
              </a:extLst>
            </p:cNvPr>
            <p:cNvSpPr/>
            <p:nvPr/>
          </p:nvSpPr>
          <p:spPr>
            <a:xfrm>
              <a:off x="9527458" y="1057828"/>
              <a:ext cx="2005167" cy="313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0FA3D-BE5B-2E66-56DE-1EF37F3419B7}"/>
                </a:ext>
              </a:extLst>
            </p:cNvPr>
            <p:cNvSpPr/>
            <p:nvPr/>
          </p:nvSpPr>
          <p:spPr>
            <a:xfrm>
              <a:off x="9527457" y="1323729"/>
              <a:ext cx="442451" cy="3218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02063E-5F71-7219-4ED6-7DC1DE1B86C3}"/>
              </a:ext>
            </a:extLst>
          </p:cNvPr>
          <p:cNvSpPr txBox="1"/>
          <p:nvPr/>
        </p:nvSpPr>
        <p:spPr>
          <a:xfrm>
            <a:off x="9306400" y="3274849"/>
            <a:ext cx="10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Interface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76F2B-8314-9FF7-B1BF-A4E89CBCF79F}"/>
              </a:ext>
            </a:extLst>
          </p:cNvPr>
          <p:cNvSpPr txBox="1"/>
          <p:nvPr/>
        </p:nvSpPr>
        <p:spPr>
          <a:xfrm>
            <a:off x="8903031" y="4511978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Payload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D97C84-49F3-DBDE-7B08-BA3FF80FA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415" y="5150780"/>
            <a:ext cx="3347050" cy="16026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EA817C-7E99-7671-27CF-6545D57DA874}"/>
              </a:ext>
            </a:extLst>
          </p:cNvPr>
          <p:cNvCxnSpPr>
            <a:cxnSpLocks/>
          </p:cNvCxnSpPr>
          <p:nvPr/>
        </p:nvCxnSpPr>
        <p:spPr>
          <a:xfrm>
            <a:off x="6644808" y="5754607"/>
            <a:ext cx="1836347" cy="1080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4C2B9A-B35C-7569-F03D-E120B528DA2E}"/>
              </a:ext>
            </a:extLst>
          </p:cNvPr>
          <p:cNvCxnSpPr/>
          <p:nvPr/>
        </p:nvCxnSpPr>
        <p:spPr>
          <a:xfrm>
            <a:off x="9527458" y="4948207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433CF6-7FCB-6331-E320-A48CF4A9487B}"/>
              </a:ext>
            </a:extLst>
          </p:cNvPr>
          <p:cNvSpPr txBox="1"/>
          <p:nvPr/>
        </p:nvSpPr>
        <p:spPr>
          <a:xfrm>
            <a:off x="3710846" y="6587"/>
            <a:ext cx="8424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Room temperature Vacuum / Cryostat Interface -I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5E7E5-474E-5AC2-DC23-39BD02AD7214}"/>
              </a:ext>
            </a:extLst>
          </p:cNvPr>
          <p:cNvSpPr/>
          <p:nvPr/>
        </p:nvSpPr>
        <p:spPr>
          <a:xfrm>
            <a:off x="8626415" y="574781"/>
            <a:ext cx="3565585" cy="4575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758DF-B8A6-13DC-6DF9-5A28EB07D199}"/>
              </a:ext>
            </a:extLst>
          </p:cNvPr>
          <p:cNvSpPr txBox="1"/>
          <p:nvPr/>
        </p:nvSpPr>
        <p:spPr>
          <a:xfrm>
            <a:off x="8587852" y="591362"/>
            <a:ext cx="1642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Schetch </a:t>
            </a:r>
          </a:p>
          <a:p>
            <a:r>
              <a:rPr lang="en-IT" dirty="0">
                <a:solidFill>
                  <a:srgbClr val="FF0000"/>
                </a:solidFill>
              </a:rPr>
              <a:t>of a V</a:t>
            </a:r>
            <a:r>
              <a:rPr lang="en-GB" dirty="0" err="1">
                <a:solidFill>
                  <a:srgbClr val="FF0000"/>
                </a:solidFill>
              </a:rPr>
              <a:t>i</a:t>
            </a:r>
            <a:r>
              <a:rPr lang="en-IT" dirty="0">
                <a:solidFill>
                  <a:srgbClr val="FF0000"/>
                </a:solidFill>
              </a:rPr>
              <a:t>rgo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IT" dirty="0">
                <a:solidFill>
                  <a:srgbClr val="FF0000"/>
                </a:solidFill>
              </a:rPr>
              <a:t>ower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T" dirty="0">
                <a:solidFill>
                  <a:srgbClr val="0070C0"/>
                </a:solidFill>
              </a:rPr>
              <a:t>Similar </a:t>
            </a:r>
          </a:p>
          <a:p>
            <a:r>
              <a:rPr lang="en-IT" dirty="0">
                <a:solidFill>
                  <a:srgbClr val="0070C0"/>
                </a:solidFill>
              </a:rPr>
              <a:t>concept for</a:t>
            </a:r>
          </a:p>
          <a:p>
            <a:r>
              <a:rPr lang="en-IT" dirty="0">
                <a:solidFill>
                  <a:srgbClr val="0070C0"/>
                </a:solidFill>
              </a:rPr>
              <a:t> ET: </a:t>
            </a:r>
            <a:r>
              <a:rPr lang="en-IT" dirty="0"/>
              <a:t>two vacuum zones</a:t>
            </a:r>
          </a:p>
          <a:p>
            <a:r>
              <a:rPr lang="en-IT" dirty="0"/>
              <a:t>improved of a factor 10 at least</a:t>
            </a:r>
          </a:p>
        </p:txBody>
      </p:sp>
    </p:spTree>
    <p:extLst>
      <p:ext uri="{BB962C8B-B14F-4D97-AF65-F5344CB8AC3E}">
        <p14:creationId xmlns:p14="http://schemas.microsoft.com/office/powerpoint/2010/main" val="174850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EDFB2F-0DB7-6270-9BE4-E951B5FCC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54ADC-7743-62D9-B893-80B61ECD254C}"/>
              </a:ext>
            </a:extLst>
          </p:cNvPr>
          <p:cNvSpPr txBox="1"/>
          <p:nvPr/>
        </p:nvSpPr>
        <p:spPr>
          <a:xfrm>
            <a:off x="3981450" y="191800"/>
            <a:ext cx="6454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Studies on </a:t>
            </a:r>
            <a:r>
              <a:rPr lang="de-DE" sz="3200" dirty="0" err="1"/>
              <a:t>Conductance</a:t>
            </a:r>
            <a:r>
              <a:rPr lang="de-DE" dirty="0"/>
              <a:t> </a:t>
            </a:r>
            <a:r>
              <a:rPr lang="de-DE" sz="3200" dirty="0" err="1"/>
              <a:t>Minimisation</a:t>
            </a:r>
            <a:endParaRPr lang="en-IT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E312C-7458-A0B5-EE8B-27A9C672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24" y="4468525"/>
            <a:ext cx="3911600" cy="2197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C545B-EE11-B04D-6340-C16BFECB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28" y="904382"/>
            <a:ext cx="5066393" cy="34363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EF267-4498-425E-5369-DC59DF5F9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68" y="1704814"/>
            <a:ext cx="2493577" cy="2264266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740147-1C27-EF2E-B8D0-A7DD5AFFFA31}"/>
              </a:ext>
            </a:extLst>
          </p:cNvPr>
          <p:cNvSpPr/>
          <p:nvPr/>
        </p:nvSpPr>
        <p:spPr>
          <a:xfrm>
            <a:off x="3499992" y="1622027"/>
            <a:ext cx="283306" cy="35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33640-A21E-DDAC-3DC5-509218416F11}"/>
              </a:ext>
            </a:extLst>
          </p:cNvPr>
          <p:cNvSpPr txBox="1"/>
          <p:nvPr/>
        </p:nvSpPr>
        <p:spPr>
          <a:xfrm>
            <a:off x="6444881" y="3307318"/>
            <a:ext cx="216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Orifice solution + variable conductance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4A44D-75D0-3AD7-BA5D-A8B4BBAEF3FE}"/>
              </a:ext>
            </a:extLst>
          </p:cNvPr>
          <p:cNvSpPr txBox="1"/>
          <p:nvPr/>
        </p:nvSpPr>
        <p:spPr>
          <a:xfrm>
            <a:off x="6971645" y="4644526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Cylindrical tube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6F9B3C-A017-501F-FE5A-C15AEF6F4CD8}"/>
              </a:ext>
            </a:extLst>
          </p:cNvPr>
          <p:cNvSpPr/>
          <p:nvPr/>
        </p:nvSpPr>
        <p:spPr>
          <a:xfrm>
            <a:off x="283029" y="1436914"/>
            <a:ext cx="5007428" cy="51009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0CE6E3-0B66-40FE-A206-662245132AF5}"/>
              </a:ext>
            </a:extLst>
          </p:cNvPr>
          <p:cNvSpPr/>
          <p:nvPr/>
        </p:nvSpPr>
        <p:spPr>
          <a:xfrm>
            <a:off x="957943" y="5856514"/>
            <a:ext cx="1436914" cy="413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BF5F7-2EEB-6717-D882-954B40AAF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44" y="3783788"/>
            <a:ext cx="3875741" cy="27387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53324-063E-5E74-B493-EDE57DD48389}"/>
              </a:ext>
            </a:extLst>
          </p:cNvPr>
          <p:cNvSpPr/>
          <p:nvPr/>
        </p:nvSpPr>
        <p:spPr>
          <a:xfrm flipV="1">
            <a:off x="1386712" y="3860799"/>
            <a:ext cx="828168" cy="191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7892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Calculated</a:t>
            </a:r>
            <a:r>
              <a:rPr lang="de-DE" dirty="0"/>
              <a:t> gas </a:t>
            </a:r>
            <a:r>
              <a:rPr lang="de-DE" dirty="0" err="1"/>
              <a:t>flows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tower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mirror</a:t>
            </a:r>
            <a:endParaRPr lang="de-DE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sz="half" idx="1"/>
          </p:nvPr>
        </p:nvGraphicFramePr>
        <p:xfrm>
          <a:off x="527996" y="1474825"/>
          <a:ext cx="11197838" cy="437265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0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4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0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10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 fontAlgn="ctr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Radius </a:t>
                      </a:r>
                      <a:r>
                        <a:rPr lang="de-DE" sz="1600" u="none" strike="noStrike" dirty="0" err="1">
                          <a:effectLst/>
                        </a:rPr>
                        <a:t>suspension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Radius </a:t>
                      </a:r>
                      <a:r>
                        <a:rPr lang="de-DE" sz="1600" u="none" strike="noStrike" dirty="0" err="1">
                          <a:effectLst/>
                        </a:rPr>
                        <a:t>opening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Radius </a:t>
                      </a:r>
                      <a:r>
                        <a:rPr lang="de-DE" sz="1600" u="none" strike="noStrike" dirty="0" err="1">
                          <a:effectLst/>
                        </a:rPr>
                        <a:t>opening</a:t>
                      </a:r>
                      <a:r>
                        <a:rPr lang="de-DE" sz="1600" u="none" strike="noStrike" dirty="0">
                          <a:effectLst/>
                        </a:rPr>
                        <a:t> 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Clearance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Orifice</a:t>
                      </a:r>
                      <a:r>
                        <a:rPr lang="de-DE" sz="1600" u="none" strike="noStrike" dirty="0">
                          <a:effectLst/>
                        </a:rPr>
                        <a:t>/</a:t>
                      </a:r>
                      <a:r>
                        <a:rPr lang="de-DE" sz="1600" u="none" strike="noStrike" dirty="0" err="1">
                          <a:effectLst/>
                        </a:rPr>
                        <a:t>tube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length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Transmission </a:t>
                      </a:r>
                      <a:r>
                        <a:rPr lang="de-DE" sz="1600" u="none" strike="noStrike" dirty="0" err="1">
                          <a:effectLst/>
                        </a:rPr>
                        <a:t>surface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Transmission </a:t>
                      </a:r>
                      <a:r>
                        <a:rPr lang="de-DE" sz="1600" u="none" strike="noStrike" dirty="0" err="1">
                          <a:effectLst/>
                        </a:rPr>
                        <a:t>probability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Conductance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Gas </a:t>
                      </a:r>
                      <a:r>
                        <a:rPr lang="de-DE" sz="1600" u="none" strike="noStrike" dirty="0" err="1">
                          <a:effectLst/>
                        </a:rPr>
                        <a:t>flow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to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mirror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effectLst/>
                        </a:rPr>
                        <a:t>r</a:t>
                      </a:r>
                      <a:r>
                        <a:rPr lang="de-DE" sz="1600" u="none" strike="noStrike" baseline="-25000" dirty="0" err="1">
                          <a:effectLst/>
                        </a:rPr>
                        <a:t>i</a:t>
                      </a:r>
                      <a:endParaRPr lang="de-DE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effectLst/>
                        </a:rPr>
                        <a:t>r</a:t>
                      </a:r>
                      <a:r>
                        <a:rPr lang="de-DE" sz="1600" u="none" strike="noStrike" baseline="-25000" dirty="0" err="1">
                          <a:effectLst/>
                        </a:rPr>
                        <a:t>o</a:t>
                      </a:r>
                      <a:endParaRPr lang="de-DE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r</a:t>
                      </a:r>
                      <a:r>
                        <a:rPr lang="de-DE" sz="1600" u="none" strike="noStrike" baseline="-25000" dirty="0">
                          <a:effectLst/>
                        </a:rPr>
                        <a:t>o2</a:t>
                      </a:r>
                      <a:endParaRPr lang="de-DE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effectLst/>
                        </a:rPr>
                        <a:t>dr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l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P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C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Q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(mm)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(m²)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(m³/s)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(</a:t>
                      </a:r>
                      <a:r>
                        <a:rPr lang="de-DE" sz="1600" u="none" strike="noStrike" dirty="0" err="1">
                          <a:effectLst/>
                        </a:rPr>
                        <a:t>Pa</a:t>
                      </a:r>
                      <a:r>
                        <a:rPr lang="de-DE" sz="1600" u="none" strike="noStrike" dirty="0">
                          <a:effectLst/>
                        </a:rPr>
                        <a:t> m³/s)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orifice</a:t>
                      </a:r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0.5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3.39E-04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0.95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1.41E-01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1.41E-06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0.5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4.08E-05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0.80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1.43E-02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1.43E-07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6.5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0.5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0.5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1.96E-05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0.70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6.03E-03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6.03E-08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3.39E-04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8.19E-03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8.19E-08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3.39E-04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5.21E-03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5.21E-08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3.39E-04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0.025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3.72E-03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3.72E-08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algn="ctr" fontAlgn="b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3.39E-04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2.97E-03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2.97E-08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4.08E-05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1.21E-03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1.21E-08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6.01E-04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6.01E-09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3.70E-04</a:t>
                      </a:r>
                    </a:p>
                  </a:txBody>
                  <a:tcPr marL="3366" marR="3366" marT="3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3.70E-09</a:t>
                      </a:r>
                    </a:p>
                  </a:txBody>
                  <a:tcPr marL="3366" marR="3366" marT="336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algn="ctr" fontAlgn="ctr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2.37E-04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2.37E-09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pPr algn="ctr" fontAlgn="ctr"/>
                      <a:endParaRPr lang="de-D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6" marR="3366" marT="3366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1.96E-05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1.91E-04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1.91E-09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2A9468-2D81-D4EF-065B-BD3B4D079AE5}"/>
              </a:ext>
            </a:extLst>
          </p:cNvPr>
          <p:cNvSpPr txBox="1"/>
          <p:nvPr/>
        </p:nvSpPr>
        <p:spPr>
          <a:xfrm>
            <a:off x="817418" y="6137564"/>
            <a:ext cx="55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Credits S. Henke  see  talk at   </a:t>
            </a:r>
            <a:r>
              <a:rPr lang="en-GB" sz="1800" dirty="0">
                <a:effectLst/>
              </a:rPr>
              <a:t>GWDVac‘22 Workshop Elba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305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5838A-36A3-0412-640F-F2E5B543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CCBC3-38E1-79D0-A3DF-81F50ADC15E8}"/>
              </a:ext>
            </a:extLst>
          </p:cNvPr>
          <p:cNvSpPr txBox="1"/>
          <p:nvPr/>
        </p:nvSpPr>
        <p:spPr>
          <a:xfrm>
            <a:off x="155276" y="1030288"/>
            <a:ext cx="11636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ET-LF interface: Cryopumps connecting the main tower to  beam pipe and to adjacent towers 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132BB-D112-3D20-E5A9-BFB73B72B483}"/>
              </a:ext>
            </a:extLst>
          </p:cNvPr>
          <p:cNvSpPr txBox="1"/>
          <p:nvPr/>
        </p:nvSpPr>
        <p:spPr>
          <a:xfrm>
            <a:off x="3701845" y="191800"/>
            <a:ext cx="8622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Room temperature Vacuum / Cryostat Interface - 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A3934-ADBC-F437-883B-51DBD4CED45C}"/>
              </a:ext>
            </a:extLst>
          </p:cNvPr>
          <p:cNvSpPr txBox="1"/>
          <p:nvPr/>
        </p:nvSpPr>
        <p:spPr>
          <a:xfrm>
            <a:off x="155276" y="1579269"/>
            <a:ext cx="114731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Once in operation the vacuum towers are connected to the vacuum pipes via cryopumps.</a:t>
            </a:r>
          </a:p>
          <a:p>
            <a:endParaRPr lang="en-IT" sz="2400" dirty="0"/>
          </a:p>
          <a:p>
            <a:r>
              <a:rPr lang="en-IT" sz="2400" dirty="0"/>
              <a:t> In the Virgo jargon these are called cryotraps </a:t>
            </a:r>
          </a:p>
          <a:p>
            <a:r>
              <a:rPr lang="en-IT" sz="2400" dirty="0"/>
              <a:t>In the ET-LF  case crypumps/cryptraps play two roles:</a:t>
            </a:r>
          </a:p>
          <a:p>
            <a:endParaRPr lang="en-IT" sz="2400" dirty="0"/>
          </a:p>
          <a:p>
            <a:pPr marL="342900" indent="-342900">
              <a:buAutoNum type="arabicParenR"/>
            </a:pPr>
            <a:r>
              <a:rPr lang="en-GB" sz="2400" dirty="0">
                <a:solidFill>
                  <a:srgbClr val="FF0000"/>
                </a:solidFill>
              </a:rPr>
              <a:t>R</a:t>
            </a:r>
            <a:r>
              <a:rPr lang="en-IT" sz="2400" dirty="0">
                <a:solidFill>
                  <a:srgbClr val="FF0000"/>
                </a:solidFill>
              </a:rPr>
              <a:t>educe the thermal input due to the radiation emitted by the warm surfaces and seen by the cold surfaces of  the cryostat and the mirror</a:t>
            </a:r>
          </a:p>
          <a:p>
            <a:pPr marL="342900" indent="-342900">
              <a:buAutoNum type="arabicParenR"/>
            </a:pPr>
            <a:endParaRPr lang="en-IT" sz="2400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IT" sz="2400" dirty="0">
                <a:solidFill>
                  <a:srgbClr val="0070C0"/>
                </a:solidFill>
              </a:rPr>
              <a:t>Reduce the molecules exchange between towers and long pipes and between adiacents towers  and that hosting the  test mass </a:t>
            </a:r>
            <a:endParaRPr lang="en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2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6EC8-C8B5-157C-D7A8-B8F61BAC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054" y="376238"/>
            <a:ext cx="5752171" cy="315912"/>
          </a:xfrm>
        </p:spPr>
        <p:txBody>
          <a:bodyPr>
            <a:normAutofit fontScale="90000"/>
          </a:bodyPr>
          <a:lstStyle/>
          <a:p>
            <a:r>
              <a:rPr lang="en-IT" dirty="0"/>
              <a:t>Cryopumps for ET-HF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726F0-182A-A8C8-96CA-0515C82C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23" y="844317"/>
            <a:ext cx="11373117" cy="556763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dirty="0"/>
            </a:b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HF tower </a:t>
            </a:r>
            <a:r>
              <a:rPr lang="en-GB" b="0" i="0" u="none" strike="noStrike" dirty="0">
                <a:effectLst/>
                <a:latin typeface="Arial" panose="020B0604020202020204" pitchFamily="34" charset="0"/>
                <a:sym typeface="Wingdings" pitchFamily="2" charset="2"/>
              </a:rPr>
              <a:t>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cryotraps limit the gas flow into the beam pipe arms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</a:rPr>
              <a:t>V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acuum requirements :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		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p </a:t>
            </a:r>
            <a:r>
              <a:rPr lang="en-GB" sz="2600" b="0" i="0" u="none" strike="noStrike" baseline="-25000" dirty="0" err="1">
                <a:effectLst/>
                <a:latin typeface="Arial" panose="020B0604020202020204" pitchFamily="34" charset="0"/>
              </a:rPr>
              <a:t>HF</a:t>
            </a:r>
            <a:r>
              <a:rPr lang="en-GB" sz="2600" b="0" i="0" u="none" strike="noStrike" baseline="-25000" dirty="0" err="1">
                <a:effectLst/>
                <a:latin typeface="Courier New" panose="02070309020205020404" pitchFamily="49" charset="0"/>
              </a:rPr>
              <a:t>,</a:t>
            </a:r>
            <a:r>
              <a:rPr lang="en-GB" sz="2600" b="0" i="0" u="none" strike="noStrike" baseline="-25000" dirty="0" err="1">
                <a:effectLst/>
                <a:latin typeface="Arial" panose="020B0604020202020204" pitchFamily="34" charset="0"/>
              </a:rPr>
              <a:t>Tower</a:t>
            </a:r>
            <a:r>
              <a:rPr lang="en-GB" sz="2600" b="0" i="0" u="none" strike="noStrike" baseline="-25000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&gt; p </a:t>
            </a:r>
            <a:r>
              <a:rPr lang="en-GB" sz="2600" b="0" i="0" u="none" strike="noStrike" baseline="-25000" dirty="0">
                <a:effectLst/>
                <a:latin typeface="Arial" panose="020B0604020202020204" pitchFamily="34" charset="0"/>
              </a:rPr>
              <a:t>Beam Pipe </a:t>
            </a:r>
          </a:p>
          <a:p>
            <a:pPr marL="0" indent="0">
              <a:buNone/>
            </a:pPr>
            <a:endParaRPr lang="en-GB" sz="2600" baseline="-25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H</a:t>
            </a:r>
            <a:r>
              <a:rPr lang="en-GB" b="0" i="0" u="none" strike="noStrike" baseline="-25000" dirty="0">
                <a:effectLst/>
                <a:latin typeface="Arial" panose="020B0604020202020204" pitchFamily="34" charset="0"/>
              </a:rPr>
              <a:t>2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~ 1 × 10 </a:t>
            </a:r>
            <a:r>
              <a:rPr lang="en-GB" b="0" i="0" u="none" strike="noStrike" baseline="30000" dirty="0">
                <a:effectLst/>
                <a:latin typeface="Courier New" panose="02070309020205020404" pitchFamily="49" charset="0"/>
              </a:rPr>
              <a:t>−</a:t>
            </a:r>
            <a:r>
              <a:rPr lang="en-GB" b="0" i="0" u="none" strike="noStrike" baseline="30000" dirty="0">
                <a:effectLst/>
                <a:latin typeface="Arial" panose="020B0604020202020204" pitchFamily="34" charset="0"/>
              </a:rPr>
              <a:t>10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mbar, </a:t>
            </a:r>
          </a:p>
          <a:p>
            <a:pPr marL="0" indent="0">
              <a:buNone/>
            </a:pP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H</a:t>
            </a:r>
            <a:r>
              <a:rPr lang="en-GB" b="0" i="0" u="none" strike="noStrike" baseline="-25000" dirty="0">
                <a:effectLst/>
                <a:latin typeface="Arial" panose="020B0604020202020204" pitchFamily="34" charset="0"/>
              </a:rPr>
              <a:t>2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O + others ~1 × 10 </a:t>
            </a:r>
            <a:r>
              <a:rPr lang="en-GB" b="0" i="0" u="none" strike="noStrike" baseline="30000" dirty="0">
                <a:effectLst/>
                <a:latin typeface="Courier New" panose="02070309020205020404" pitchFamily="49" charset="0"/>
              </a:rPr>
              <a:t>−</a:t>
            </a:r>
            <a:r>
              <a:rPr lang="en-GB" b="0" i="0" u="none" strike="noStrike" baseline="30000" dirty="0">
                <a:effectLst/>
                <a:latin typeface="Arial" panose="020B0604020202020204" pitchFamily="34" charset="0"/>
              </a:rPr>
              <a:t>11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mbar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>
                <a:latin typeface="Arial" panose="020B0604020202020204" pitchFamily="34" charset="0"/>
              </a:rPr>
              <a:t>Relaxed requirement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for vacuum in the HF towers  ~1 × 10</a:t>
            </a:r>
            <a:r>
              <a:rPr lang="en-GB" b="0" i="0" u="none" strike="noStrike" baseline="30000" dirty="0"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baseline="30000" dirty="0">
                <a:effectLst/>
                <a:latin typeface="Courier New" panose="02070309020205020404" pitchFamily="49" charset="0"/>
              </a:rPr>
              <a:t>−</a:t>
            </a:r>
            <a:r>
              <a:rPr lang="en-GB" b="0" i="0" u="none" strike="noStrike" baseline="30000" dirty="0">
                <a:effectLst/>
                <a:latin typeface="Arial" panose="020B0604020202020204" pitchFamily="34" charset="0"/>
              </a:rPr>
              <a:t>9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mbar</a:t>
            </a:r>
            <a:br>
              <a:rPr lang="en-GB" dirty="0"/>
            </a:br>
            <a:endParaRPr lang="en-IT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26A22C6-FC18-0712-5C58-86DF9D6F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0505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3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3A9FB-00C2-5A45-4042-9B65C492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453381" cy="1064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E9D1B-487A-F74A-A160-EC2A9A5EED06}"/>
              </a:ext>
            </a:extLst>
          </p:cNvPr>
          <p:cNvSpPr txBox="1"/>
          <p:nvPr/>
        </p:nvSpPr>
        <p:spPr>
          <a:xfrm>
            <a:off x="4627524" y="1313854"/>
            <a:ext cx="75510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</a:t>
            </a:r>
            <a:r>
              <a:rPr lang="en-GB" sz="2400" dirty="0">
                <a:effectLst/>
              </a:rPr>
              <a:t>ryopump have to be operated at around 3.5 K for cryo-condensation of hydrogen, or at about 10K for the case of pumping by </a:t>
            </a:r>
            <a:r>
              <a:rPr lang="en-GB" sz="2400" dirty="0" err="1">
                <a:effectLst/>
              </a:rPr>
              <a:t>cryosorption</a:t>
            </a:r>
            <a:r>
              <a:rPr lang="en-GB" sz="2400" dirty="0">
                <a:effectLst/>
              </a:rPr>
              <a:t> at a suitable sorbent. </a:t>
            </a:r>
          </a:p>
          <a:p>
            <a:endParaRPr lang="en-GB" sz="2400" dirty="0">
              <a:effectLst/>
            </a:endParaRPr>
          </a:p>
          <a:p>
            <a:r>
              <a:rPr lang="en-GB" sz="2400" dirty="0">
                <a:effectLst/>
              </a:rPr>
              <a:t>To reduce the cost,  cryopumps could be designed with integrated pumping units for hydrogen and water pumping in one unit, but at different lengths. </a:t>
            </a:r>
          </a:p>
          <a:p>
            <a:endParaRPr lang="en-GB" sz="2400" dirty="0"/>
          </a:p>
          <a:p>
            <a:r>
              <a:rPr lang="en-GB" sz="2400" dirty="0">
                <a:effectLst/>
              </a:rPr>
              <a:t>Preliminary simulation (</a:t>
            </a:r>
            <a:r>
              <a:rPr lang="en-GB" sz="1600" dirty="0">
                <a:effectLst/>
              </a:rPr>
              <a:t>simple payload – no cryostat screens</a:t>
            </a:r>
            <a:r>
              <a:rPr lang="en-GB" sz="2400" dirty="0">
                <a:effectLst/>
              </a:rPr>
              <a:t>) shows that hydrogen pumping integrated in the cryopump at the adjacent tower side of the cryostat fulfils the requirement for hydrogen pumping of the main tower area (</a:t>
            </a:r>
            <a:r>
              <a:rPr lang="en-GB" sz="2400" i="1" dirty="0">
                <a:solidFill>
                  <a:srgbClr val="FF0000"/>
                </a:solidFill>
                <a:effectLst/>
              </a:rPr>
              <a:t>Hanke S, </a:t>
            </a:r>
            <a:r>
              <a:rPr lang="en-GB" sz="2400" i="1" dirty="0" err="1">
                <a:solidFill>
                  <a:srgbClr val="FF0000"/>
                </a:solidFill>
                <a:effectLst/>
              </a:rPr>
              <a:t>Battes</a:t>
            </a:r>
            <a:r>
              <a:rPr lang="en-GB" sz="2400" i="1" dirty="0">
                <a:solidFill>
                  <a:srgbClr val="FF0000"/>
                </a:solidFill>
                <a:effectLst/>
              </a:rPr>
              <a:t> K, Day C and Luo X </a:t>
            </a:r>
            <a:r>
              <a:rPr lang="en-GB" sz="2400" dirty="0">
                <a:effectLst/>
                <a:hlinkClick r:id="rId3"/>
              </a:rPr>
              <a:t>https://apps.et-gw.eu/tds/?content=3&amp;r=18001</a:t>
            </a:r>
            <a:r>
              <a:rPr lang="en-GB" sz="2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66C5E-196E-E352-1C59-74BB813380FC}"/>
              </a:ext>
            </a:extLst>
          </p:cNvPr>
          <p:cNvSpPr txBox="1"/>
          <p:nvPr/>
        </p:nvSpPr>
        <p:spPr>
          <a:xfrm>
            <a:off x="4724944" y="177941"/>
            <a:ext cx="3453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Cryopumps studies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94C03-B461-F083-BD80-E401E484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33" y="1002571"/>
            <a:ext cx="3373229" cy="2504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D86A4-C37F-CD0A-DDC5-C42CF0796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2" y="3552088"/>
            <a:ext cx="4414990" cy="33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05969-8746-ACE3-B844-7EEA62ED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98BC7-161A-8989-CA28-0674F3D6C9CD}"/>
              </a:ext>
            </a:extLst>
          </p:cNvPr>
          <p:cNvSpPr txBox="1"/>
          <p:nvPr/>
        </p:nvSpPr>
        <p:spPr>
          <a:xfrm>
            <a:off x="3543300" y="191800"/>
            <a:ext cx="7111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Mirror electrostatic charging and frosting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1860E-E179-0CC9-0758-CBA14797AC86}"/>
              </a:ext>
            </a:extLst>
          </p:cNvPr>
          <p:cNvSpPr txBox="1"/>
          <p:nvPr/>
        </p:nvSpPr>
        <p:spPr>
          <a:xfrm>
            <a:off x="573437" y="1074423"/>
            <a:ext cx="107868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Elecrostatic charging:</a:t>
            </a:r>
          </a:p>
          <a:p>
            <a:r>
              <a:rPr lang="en-IT" sz="2400" dirty="0"/>
              <a:t>LIGO solution: </a:t>
            </a:r>
            <a:r>
              <a:rPr lang="en-GB" sz="2400" dirty="0">
                <a:effectLst/>
              </a:rPr>
              <a:t>some tenth of mbar of a N</a:t>
            </a:r>
            <a:r>
              <a:rPr lang="en-GB" sz="2400" baseline="-25000" dirty="0">
                <a:effectLst/>
              </a:rPr>
              <a:t>2</a:t>
            </a:r>
            <a:r>
              <a:rPr lang="en-GB" sz="2400" dirty="0">
                <a:effectLst/>
              </a:rPr>
              <a:t> plasma for a long time (∼ 1 h) </a:t>
            </a:r>
            <a:endParaRPr lang="en-GB" sz="2400" dirty="0"/>
          </a:p>
          <a:p>
            <a:endParaRPr lang="en-IT" sz="2400" dirty="0"/>
          </a:p>
          <a:p>
            <a:r>
              <a:rPr lang="en-IT" sz="2400" dirty="0"/>
              <a:t>Frosting:</a:t>
            </a:r>
          </a:p>
          <a:p>
            <a:r>
              <a:rPr lang="en-IT" sz="2400" dirty="0"/>
              <a:t>KAGRA solution : use  hetaers at the level of the marionette</a:t>
            </a:r>
          </a:p>
          <a:p>
            <a:endParaRPr lang="en-IT" sz="2400" dirty="0"/>
          </a:p>
          <a:p>
            <a:r>
              <a:rPr lang="en-GB" sz="2400" dirty="0"/>
              <a:t>A</a:t>
            </a:r>
            <a:r>
              <a:rPr lang="en-IT" sz="2400" dirty="0"/>
              <a:t>lternative solution proposed in 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use of electrons of variable energy (∼10 eV to 100 eV)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fully compatible with the cryogenic environment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minimal effects on mirror quality due to the low mean free path of low energy electrons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very efficient in inducing non-thermal desorption of condensed molecules from a cold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proof of principle has been recently published </a:t>
            </a:r>
            <a:endParaRPr lang="en-GB" sz="2400" dirty="0"/>
          </a:p>
          <a:p>
            <a:r>
              <a:rPr lang="en-GB" sz="1600" i="1" dirty="0" err="1">
                <a:effectLst/>
              </a:rPr>
              <a:t>Spallino</a:t>
            </a:r>
            <a:r>
              <a:rPr lang="en-GB" sz="1600" i="1" dirty="0">
                <a:effectLst/>
              </a:rPr>
              <a:t> L et al. 2022 Phys. Rev. D 105 042003 URL https://</a:t>
            </a:r>
            <a:r>
              <a:rPr lang="en-GB" sz="1600" i="1" dirty="0" err="1">
                <a:effectLst/>
              </a:rPr>
              <a:t>doi.org</a:t>
            </a:r>
            <a:r>
              <a:rPr lang="en-GB" sz="1600" i="1" dirty="0">
                <a:effectLst/>
              </a:rPr>
              <a:t>/10.1103/PhysRevD.105. 042003 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398090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1D4E2-D0DF-170A-9A72-56F2E26A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757A6-3BAA-BF21-E5AB-9BE68A6294E3}"/>
              </a:ext>
            </a:extLst>
          </p:cNvPr>
          <p:cNvSpPr txBox="1"/>
          <p:nvPr/>
        </p:nvSpPr>
        <p:spPr>
          <a:xfrm>
            <a:off x="3543300" y="191800"/>
            <a:ext cx="8566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The Cryostat and  Its Impact on the Infrastructures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C0133-CE82-AC8D-F96E-C0E75D7D2C28}"/>
              </a:ext>
            </a:extLst>
          </p:cNvPr>
          <p:cNvSpPr txBox="1"/>
          <p:nvPr/>
        </p:nvSpPr>
        <p:spPr>
          <a:xfrm>
            <a:off x="360217" y="3198904"/>
            <a:ext cx="100445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Why?</a:t>
            </a:r>
          </a:p>
          <a:p>
            <a:r>
              <a:rPr lang="en-GB" sz="2400" i="1" dirty="0">
                <a:effectLst/>
              </a:rPr>
              <a:t>It simplifies a lot the cryostat design and the assembly, reduces the cost  and allows the integration procedures developed in Virgo to be used. 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C</a:t>
            </a:r>
            <a:r>
              <a:rPr lang="en-GB" sz="2400" dirty="0">
                <a:solidFill>
                  <a:srgbClr val="0070C0"/>
                </a:solidFill>
                <a:effectLst/>
              </a:rPr>
              <a:t>onsequences of this choice: </a:t>
            </a:r>
            <a:endParaRPr lang="en-GB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large rooms below the main galleries hosting the ET-LF towers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effectLst/>
              </a:rPr>
              <a:t>large enough clean rooms </a:t>
            </a:r>
            <a:r>
              <a:rPr lang="en-GB" sz="2400" u="sng" dirty="0">
                <a:solidFill>
                  <a:srgbClr val="0070C0"/>
                </a:solidFill>
                <a:effectLst/>
              </a:rPr>
              <a:t>under each TM tower</a:t>
            </a:r>
            <a:r>
              <a:rPr lang="en-GB" sz="2400" dirty="0">
                <a:solidFill>
                  <a:srgbClr val="0070C0"/>
                </a:solidFill>
                <a:effectLst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effectLst/>
              </a:rPr>
              <a:t>all connections and feedthroughs must be above the payload chamber. 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608DB-A0FA-2BC0-4B4E-BFDA23CFB5EE}"/>
              </a:ext>
            </a:extLst>
          </p:cNvPr>
          <p:cNvSpPr txBox="1"/>
          <p:nvPr/>
        </p:nvSpPr>
        <p:spPr>
          <a:xfrm>
            <a:off x="360217" y="1615431"/>
            <a:ext cx="86209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effectLst/>
              </a:rPr>
              <a:t>Basic choices</a:t>
            </a:r>
            <a:endParaRPr lang="en-GB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effectLst/>
              </a:rPr>
              <a:t>access from below </a:t>
            </a:r>
            <a:r>
              <a:rPr lang="en-GB" sz="2400" dirty="0">
                <a:solidFill>
                  <a:srgbClr val="FF0000"/>
                </a:solidFill>
                <a:effectLst/>
              </a:rPr>
              <a:t>for assembly and integration, as in Virgo, </a:t>
            </a:r>
            <a:endParaRPr lang="en-GB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effectLst/>
              </a:rPr>
              <a:t>single cryostat vacuum. </a:t>
            </a:r>
          </a:p>
        </p:txBody>
      </p:sp>
    </p:spTree>
    <p:extLst>
      <p:ext uri="{BB962C8B-B14F-4D97-AF65-F5344CB8AC3E}">
        <p14:creationId xmlns:p14="http://schemas.microsoft.com/office/powerpoint/2010/main" val="36511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77701-D80B-668C-A33F-B1F30709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9957C-46C0-B3EE-2431-613B1DB6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97" y="0"/>
            <a:ext cx="50364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9CCFA7-5071-0DA7-1E9D-A0B60AD37179}"/>
              </a:ext>
            </a:extLst>
          </p:cNvPr>
          <p:cNvSpPr txBox="1"/>
          <p:nvPr/>
        </p:nvSpPr>
        <p:spPr>
          <a:xfrm>
            <a:off x="8839200" y="1569660"/>
            <a:ext cx="3352800" cy="2677656"/>
          </a:xfrm>
          <a:prstGeom prst="rect">
            <a:avLst/>
          </a:prstGeom>
          <a:noFill/>
          <a:ln w="444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</a:rPr>
              <a:t>The inner chamber may be passive or actively cooled, depending on the results of our evaluation of the residual noise generated by </a:t>
            </a:r>
            <a:r>
              <a:rPr lang="en-GB" sz="2400" dirty="0"/>
              <a:t>the</a:t>
            </a:r>
            <a:r>
              <a:rPr lang="en-GB" sz="2400" dirty="0">
                <a:effectLst/>
              </a:rPr>
              <a:t> cooling system. 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C85F6-923A-B3E8-27D0-A77E1E18973B}"/>
              </a:ext>
            </a:extLst>
          </p:cNvPr>
          <p:cNvSpPr txBox="1"/>
          <p:nvPr/>
        </p:nvSpPr>
        <p:spPr>
          <a:xfrm>
            <a:off x="219799" y="1120676"/>
            <a:ext cx="3543300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  <a:r>
              <a:rPr lang="en-GB" sz="2400" dirty="0">
                <a:solidFill>
                  <a:srgbClr val="FF0000"/>
                </a:solidFill>
                <a:effectLst/>
              </a:rPr>
              <a:t>learance is needed around the payload for integration and additional instrumentation (extra </a:t>
            </a:r>
            <a:r>
              <a:rPr lang="en-GB" sz="2400" dirty="0">
                <a:solidFill>
                  <a:srgbClr val="FF0000"/>
                </a:solidFill>
              </a:rPr>
              <a:t>vibration attenuators) </a:t>
            </a:r>
            <a:r>
              <a:rPr lang="en-GB" sz="2400" dirty="0">
                <a:solidFill>
                  <a:srgbClr val="FF0000"/>
                </a:solidFill>
                <a:effectLst/>
              </a:rPr>
              <a:t>close to the mirror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4E03E-529E-394E-EB8E-335807B9E2D7}"/>
              </a:ext>
            </a:extLst>
          </p:cNvPr>
          <p:cNvSpPr txBox="1"/>
          <p:nvPr/>
        </p:nvSpPr>
        <p:spPr>
          <a:xfrm>
            <a:off x="219799" y="3916325"/>
            <a:ext cx="3241964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effectLst/>
              </a:rPr>
              <a:t>Re-enforcements on the vacuum vessel and/or the thermal shields may be required to prevent low resonant frequencies.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772E4-3B13-8C93-8890-16B48F58BED8}"/>
              </a:ext>
            </a:extLst>
          </p:cNvPr>
          <p:cNvSpPr txBox="1"/>
          <p:nvPr/>
        </p:nvSpPr>
        <p:spPr>
          <a:xfrm>
            <a:off x="9434945" y="0"/>
            <a:ext cx="2479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dirty="0"/>
              <a:t>Conceptual design of the cryostat - II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A10D34-3A4E-1C2E-E225-64A842CD1C97}"/>
              </a:ext>
            </a:extLst>
          </p:cNvPr>
          <p:cNvCxnSpPr/>
          <p:nvPr/>
        </p:nvCxnSpPr>
        <p:spPr>
          <a:xfrm flipH="1" flipV="1">
            <a:off x="7900988" y="2157413"/>
            <a:ext cx="938212" cy="28158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A6E910-D8F3-F533-720D-435936E0CD2C}"/>
              </a:ext>
            </a:extLst>
          </p:cNvPr>
          <p:cNvSpPr txBox="1"/>
          <p:nvPr/>
        </p:nvSpPr>
        <p:spPr>
          <a:xfrm>
            <a:off x="8839200" y="4285357"/>
            <a:ext cx="3352800" cy="2308324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T" sz="2400" dirty="0"/>
              <a:t>Super-insulation</a:t>
            </a:r>
          </a:p>
          <a:p>
            <a:endParaRPr lang="en-IT" sz="2400" dirty="0"/>
          </a:p>
          <a:p>
            <a:r>
              <a:rPr lang="en-GB" sz="2400" dirty="0">
                <a:effectLst/>
              </a:rPr>
              <a:t>Standard multi-layer insulation to reduce the heat flux may not be acceptable</a:t>
            </a:r>
            <a:endParaRPr lang="en-GB" sz="2400" dirty="0"/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F060B358-7930-086E-3AD0-E95679E8C87B}"/>
              </a:ext>
            </a:extLst>
          </p:cNvPr>
          <p:cNvSpPr/>
          <p:nvPr/>
        </p:nvSpPr>
        <p:spPr>
          <a:xfrm>
            <a:off x="11654725" y="3997314"/>
            <a:ext cx="317476" cy="5990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5248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E40E5B-0D46-2F73-8171-D470735A4DB8}"/>
              </a:ext>
            </a:extLst>
          </p:cNvPr>
          <p:cNvSpPr txBox="1"/>
          <p:nvPr/>
        </p:nvSpPr>
        <p:spPr>
          <a:xfrm>
            <a:off x="0" y="1109645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effectLst/>
                <a:latin typeface="CMBX12"/>
              </a:rPr>
              <a:t>Status of the ET Tower Vacuum, ET-LF Cryostat and ET-LF Payload Cooling Design 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F938C-E88E-54FF-E7BD-9ECC55E9944D}"/>
              </a:ext>
            </a:extLst>
          </p:cNvPr>
          <p:cNvSpPr txBox="1"/>
          <p:nvPr/>
        </p:nvSpPr>
        <p:spPr>
          <a:xfrm>
            <a:off x="2543694" y="1632865"/>
            <a:ext cx="6164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dirty="0"/>
              <a:t>Document on ET-TDS since October 10</a:t>
            </a:r>
            <a:r>
              <a:rPr lang="en-IT" sz="2400" baseline="30000" dirty="0"/>
              <a:t>th</a:t>
            </a:r>
            <a:r>
              <a:rPr lang="en-IT" sz="2400" dirty="0"/>
              <a:t>, 2022</a:t>
            </a:r>
          </a:p>
          <a:p>
            <a:pPr algn="ctr"/>
            <a:r>
              <a:rPr lang="en-GB" sz="2400" dirty="0">
                <a:hlinkClick r:id="rId2"/>
              </a:rPr>
              <a:t>https://apps.et-gw.eu/tds/?content=3&amp;r=18011</a:t>
            </a:r>
            <a:endParaRPr lang="en-IT" sz="2400" dirty="0"/>
          </a:p>
          <a:p>
            <a:pPr algn="ctr"/>
            <a:endParaRPr lang="en-I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5B176-B52B-8E6F-1C29-2F813B483229}"/>
              </a:ext>
            </a:extLst>
          </p:cNvPr>
          <p:cNvSpPr txBox="1"/>
          <p:nvPr/>
        </p:nvSpPr>
        <p:spPr>
          <a:xfrm>
            <a:off x="448887" y="2783318"/>
            <a:ext cx="113219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MBX12"/>
              </a:rPr>
              <a:t>Marco </a:t>
            </a:r>
            <a:r>
              <a:rPr lang="en-GB" sz="2000" dirty="0" err="1">
                <a:effectLst/>
                <a:latin typeface="CMBX12"/>
              </a:rPr>
              <a:t>Angelucci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1</a:t>
            </a:r>
            <a:r>
              <a:rPr lang="en-GB" sz="2000" dirty="0">
                <a:effectLst/>
                <a:latin typeface="CMBX12"/>
              </a:rPr>
              <a:t>, Katharina </a:t>
            </a:r>
            <a:r>
              <a:rPr lang="en-GB" sz="2000" dirty="0" err="1">
                <a:effectLst/>
                <a:latin typeface="CMBX12"/>
              </a:rPr>
              <a:t>Battes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2</a:t>
            </a:r>
            <a:r>
              <a:rPr lang="en-GB" sz="2000" dirty="0">
                <a:effectLst/>
                <a:latin typeface="CMBX12"/>
              </a:rPr>
              <a:t>, Lennard Busch </a:t>
            </a:r>
            <a:r>
              <a:rPr lang="en-GB" sz="2000" dirty="0">
                <a:effectLst/>
                <a:latin typeface="CMR8"/>
              </a:rPr>
              <a:t>3</a:t>
            </a:r>
            <a:r>
              <a:rPr lang="en-GB" sz="2000" dirty="0">
                <a:effectLst/>
                <a:latin typeface="CMBX12"/>
              </a:rPr>
              <a:t>, Roberto Cimino </a:t>
            </a:r>
            <a:r>
              <a:rPr lang="en-GB" sz="2000" dirty="0">
                <a:effectLst/>
                <a:latin typeface="CMR8"/>
              </a:rPr>
              <a:t>1</a:t>
            </a:r>
            <a:r>
              <a:rPr lang="en-GB" sz="2000" dirty="0">
                <a:effectLst/>
                <a:latin typeface="CMBX12"/>
              </a:rPr>
              <a:t>, Angelo </a:t>
            </a:r>
            <a:r>
              <a:rPr lang="en-GB" sz="2000" dirty="0" err="1">
                <a:effectLst/>
                <a:latin typeface="CMBX12"/>
              </a:rPr>
              <a:t>Cruciani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BX12"/>
              </a:rPr>
              <a:t>, Christian Day </a:t>
            </a:r>
            <a:r>
              <a:rPr lang="en-GB" sz="2000" dirty="0">
                <a:effectLst/>
                <a:latin typeface="CMR8"/>
              </a:rPr>
              <a:t>2</a:t>
            </a:r>
            <a:r>
              <a:rPr lang="en-GB" sz="2000" dirty="0">
                <a:effectLst/>
                <a:latin typeface="CMBX12"/>
              </a:rPr>
              <a:t>, Julien Gargiulo </a:t>
            </a:r>
            <a:r>
              <a:rPr lang="en-GB" sz="2000" dirty="0">
                <a:effectLst/>
                <a:latin typeface="CMR8"/>
              </a:rPr>
              <a:t>6</a:t>
            </a:r>
            <a:r>
              <a:rPr lang="en-GB" sz="2000" dirty="0">
                <a:effectLst/>
                <a:latin typeface="CMBX12"/>
              </a:rPr>
              <a:t>, Steffen </a:t>
            </a:r>
            <a:r>
              <a:rPr lang="en-GB" sz="2000" dirty="0" err="1">
                <a:effectLst/>
                <a:latin typeface="CMBX12"/>
              </a:rPr>
              <a:t>Grohmann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3</a:t>
            </a:r>
            <a:r>
              <a:rPr lang="en-GB" sz="2000" dirty="0">
                <a:effectLst/>
                <a:latin typeface="CMBX12"/>
              </a:rPr>
              <a:t>, Stefan Hanke </a:t>
            </a:r>
            <a:r>
              <a:rPr lang="en-GB" sz="2000" dirty="0">
                <a:effectLst/>
                <a:latin typeface="CMR8"/>
              </a:rPr>
              <a:t>2</a:t>
            </a:r>
            <a:r>
              <a:rPr lang="en-GB" sz="2000" dirty="0">
                <a:effectLst/>
                <a:latin typeface="CMBX12"/>
              </a:rPr>
              <a:t>, </a:t>
            </a:r>
            <a:r>
              <a:rPr lang="en-GB" sz="2000" dirty="0" err="1">
                <a:effectLst/>
                <a:latin typeface="CMBX12"/>
              </a:rPr>
              <a:t>Xhesika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 err="1">
                <a:effectLst/>
                <a:latin typeface="CMBX12"/>
              </a:rPr>
              <a:t>Koroveshi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3</a:t>
            </a:r>
            <a:r>
              <a:rPr lang="en-GB" sz="2000" dirty="0">
                <a:effectLst/>
                <a:latin typeface="CMBX12"/>
              </a:rPr>
              <a:t>, Andrea </a:t>
            </a:r>
            <a:r>
              <a:rPr lang="en-GB" sz="2000" dirty="0" err="1">
                <a:effectLst/>
                <a:latin typeface="CMBX12"/>
              </a:rPr>
              <a:t>Liedl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1</a:t>
            </a:r>
            <a:r>
              <a:rPr lang="en-GB" sz="2000" dirty="0">
                <a:effectLst/>
                <a:latin typeface="CMBX12"/>
              </a:rPr>
              <a:t>, </a:t>
            </a:r>
            <a:r>
              <a:rPr lang="en-GB" sz="2000" dirty="0" err="1">
                <a:effectLst/>
                <a:latin typeface="CMBX12"/>
              </a:rPr>
              <a:t>Xueli</a:t>
            </a:r>
            <a:r>
              <a:rPr lang="en-GB" sz="2000" dirty="0">
                <a:effectLst/>
                <a:latin typeface="CMBX12"/>
              </a:rPr>
              <a:t> Luo </a:t>
            </a:r>
            <a:r>
              <a:rPr lang="en-GB" sz="2000" dirty="0">
                <a:effectLst/>
                <a:latin typeface="CMR8"/>
              </a:rPr>
              <a:t>2</a:t>
            </a:r>
            <a:r>
              <a:rPr lang="en-GB" sz="2000" dirty="0">
                <a:effectLst/>
                <a:latin typeface="CMBX12"/>
              </a:rPr>
              <a:t>, Ettore Majorana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MI8"/>
              </a:rPr>
              <a:t>,</a:t>
            </a:r>
            <a:r>
              <a:rPr lang="en-GB" sz="2000" dirty="0">
                <a:effectLst/>
                <a:latin typeface="CMR8"/>
              </a:rPr>
              <a:t>5</a:t>
            </a:r>
            <a:r>
              <a:rPr lang="en-GB" sz="2000" dirty="0">
                <a:effectLst/>
                <a:latin typeface="CMBX12"/>
              </a:rPr>
              <a:t>, Luca </a:t>
            </a:r>
            <a:r>
              <a:rPr lang="en-GB" sz="2000" dirty="0" err="1">
                <a:effectLst/>
                <a:latin typeface="CMBX12"/>
              </a:rPr>
              <a:t>Naticchioni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BX12"/>
              </a:rPr>
              <a:t>, Antonio </a:t>
            </a:r>
            <a:r>
              <a:rPr lang="en-GB" sz="2000" dirty="0" err="1">
                <a:effectLst/>
                <a:latin typeface="CMBX12"/>
              </a:rPr>
              <a:t>Pasqualetti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6</a:t>
            </a:r>
            <a:r>
              <a:rPr lang="en-GB" sz="2000" dirty="0">
                <a:effectLst/>
                <a:latin typeface="CMBX12"/>
              </a:rPr>
              <a:t>, Paola </a:t>
            </a:r>
            <a:r>
              <a:rPr lang="en-GB" sz="2000" dirty="0" err="1">
                <a:effectLst/>
                <a:latin typeface="CMBX12"/>
              </a:rPr>
              <a:t>Puppo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BX12"/>
              </a:rPr>
              <a:t>, Piero </a:t>
            </a:r>
            <a:r>
              <a:rPr lang="en-GB" sz="2000" dirty="0" err="1">
                <a:effectLst/>
                <a:latin typeface="CMBX12"/>
              </a:rPr>
              <a:t>Rapagnani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MI8"/>
              </a:rPr>
              <a:t>,</a:t>
            </a:r>
            <a:r>
              <a:rPr lang="en-GB" sz="2000" dirty="0">
                <a:effectLst/>
                <a:latin typeface="CMR8"/>
              </a:rPr>
              <a:t>5</a:t>
            </a:r>
            <a:r>
              <a:rPr lang="en-GB" sz="2000" dirty="0">
                <a:effectLst/>
                <a:latin typeface="CMBX12"/>
              </a:rPr>
              <a:t>, </a:t>
            </a:r>
            <a:r>
              <a:rPr lang="en-GB" sz="2000" dirty="0" err="1">
                <a:effectLst/>
                <a:latin typeface="CMBX12"/>
              </a:rPr>
              <a:t>Fulvio</a:t>
            </a:r>
            <a:r>
              <a:rPr lang="en-GB" sz="2000" dirty="0">
                <a:effectLst/>
                <a:latin typeface="CMBX12"/>
              </a:rPr>
              <a:t> Ricci </a:t>
            </a:r>
            <a:r>
              <a:rPr lang="en-GB" sz="2000" dirty="0">
                <a:effectLst/>
                <a:latin typeface="CMR8"/>
              </a:rPr>
              <a:t>4</a:t>
            </a:r>
            <a:r>
              <a:rPr lang="en-GB" sz="2000" dirty="0">
                <a:effectLst/>
                <a:latin typeface="CMBX12"/>
              </a:rPr>
              <a:t>, Luisa </a:t>
            </a:r>
            <a:r>
              <a:rPr lang="en-GB" sz="2000" dirty="0" err="1">
                <a:effectLst/>
                <a:latin typeface="CMBX12"/>
              </a:rPr>
              <a:t>Spallino</a:t>
            </a:r>
            <a:r>
              <a:rPr lang="en-GB" sz="2000" dirty="0">
                <a:effectLst/>
                <a:latin typeface="CMBX12"/>
              </a:rPr>
              <a:t> </a:t>
            </a:r>
            <a:r>
              <a:rPr lang="en-GB" sz="2000" dirty="0">
                <a:effectLst/>
                <a:latin typeface="CMR8"/>
              </a:rPr>
              <a:t>1</a:t>
            </a:r>
            <a:r>
              <a:rPr lang="en-GB" sz="2000" dirty="0">
                <a:effectLst/>
                <a:latin typeface="CMBX12"/>
              </a:rPr>
              <a:t>, Achim Stahl </a:t>
            </a:r>
            <a:r>
              <a:rPr lang="en-GB" sz="2000" dirty="0">
                <a:effectLst/>
                <a:latin typeface="CMR8"/>
              </a:rPr>
              <a:t>7 </a:t>
            </a:r>
          </a:p>
          <a:p>
            <a:endParaRPr lang="en-GB" sz="2000" dirty="0"/>
          </a:p>
          <a:p>
            <a:r>
              <a:rPr lang="en-GB" sz="2000" dirty="0">
                <a:effectLst/>
                <a:latin typeface="CMR7"/>
              </a:rPr>
              <a:t>1 </a:t>
            </a:r>
            <a:r>
              <a:rPr lang="en-GB" sz="2000" dirty="0">
                <a:effectLst/>
                <a:latin typeface="CMR10"/>
              </a:rPr>
              <a:t>LNF-INFN, 00044 Frascati (Rome), Italy</a:t>
            </a:r>
            <a:br>
              <a:rPr lang="en-GB" sz="2000" dirty="0">
                <a:effectLst/>
                <a:latin typeface="CMR10"/>
              </a:rPr>
            </a:br>
            <a:r>
              <a:rPr lang="en-GB" sz="2000" dirty="0">
                <a:effectLst/>
                <a:latin typeface="CMR7"/>
              </a:rPr>
              <a:t>2 </a:t>
            </a:r>
            <a:r>
              <a:rPr lang="en-GB" sz="2000" dirty="0">
                <a:effectLst/>
                <a:latin typeface="CMR10"/>
              </a:rPr>
              <a:t>Inst. for Technical Physics, KIT, 76344 </a:t>
            </a:r>
            <a:r>
              <a:rPr lang="en-GB" sz="2000" dirty="0" err="1">
                <a:effectLst/>
                <a:latin typeface="CMR10"/>
              </a:rPr>
              <a:t>Eggenstein-Leopoldshafen</a:t>
            </a:r>
            <a:r>
              <a:rPr lang="en-GB" sz="2000" dirty="0">
                <a:effectLst/>
                <a:latin typeface="CMR10"/>
              </a:rPr>
              <a:t>, Germany</a:t>
            </a:r>
            <a:br>
              <a:rPr lang="en-GB" sz="2000" dirty="0">
                <a:effectLst/>
                <a:latin typeface="CMR10"/>
              </a:rPr>
            </a:br>
            <a:r>
              <a:rPr lang="en-GB" sz="2000" dirty="0">
                <a:effectLst/>
                <a:latin typeface="CMR7"/>
              </a:rPr>
              <a:t>3 </a:t>
            </a:r>
            <a:r>
              <a:rPr lang="en-GB" sz="2000" dirty="0">
                <a:effectLst/>
                <a:latin typeface="CMR10"/>
              </a:rPr>
              <a:t>Inst. for Tech. Thermodynamics and Refrigeration, KIT, 76131 Karlsruhe, Germany </a:t>
            </a:r>
          </a:p>
          <a:p>
            <a:r>
              <a:rPr lang="en-GB" sz="2000" dirty="0">
                <a:effectLst/>
                <a:latin typeface="CMR7"/>
              </a:rPr>
              <a:t>4 </a:t>
            </a:r>
            <a:r>
              <a:rPr lang="en-GB" sz="2000" dirty="0">
                <a:effectLst/>
                <a:latin typeface="CMR10"/>
              </a:rPr>
              <a:t>INFN, </a:t>
            </a:r>
            <a:r>
              <a:rPr lang="en-GB" sz="2000" dirty="0" err="1">
                <a:effectLst/>
                <a:latin typeface="CMR10"/>
              </a:rPr>
              <a:t>Sezione</a:t>
            </a:r>
            <a:r>
              <a:rPr lang="en-GB" sz="2000" dirty="0">
                <a:effectLst/>
                <a:latin typeface="CMR10"/>
              </a:rPr>
              <a:t> di Roma, I-00185 Roma, Italy</a:t>
            </a:r>
            <a:br>
              <a:rPr lang="en-GB" sz="2000" dirty="0">
                <a:effectLst/>
                <a:latin typeface="CMR10"/>
              </a:rPr>
            </a:br>
            <a:r>
              <a:rPr lang="en-GB" sz="2000" dirty="0">
                <a:effectLst/>
                <a:latin typeface="CMR7"/>
              </a:rPr>
              <a:t>5 </a:t>
            </a:r>
            <a:r>
              <a:rPr lang="en-GB" sz="2000" dirty="0" err="1">
                <a:effectLst/>
                <a:latin typeface="CMR10"/>
              </a:rPr>
              <a:t>Universit</a:t>
            </a:r>
            <a:r>
              <a:rPr lang="en-GB" sz="2000" dirty="0" err="1">
                <a:latin typeface="CMR10"/>
              </a:rPr>
              <a:t>à</a:t>
            </a:r>
            <a:r>
              <a:rPr lang="en-GB" sz="2000" dirty="0">
                <a:effectLst/>
                <a:latin typeface="CMR10"/>
              </a:rPr>
              <a:t> </a:t>
            </a:r>
            <a:r>
              <a:rPr lang="en-GB" sz="2000" dirty="0" err="1">
                <a:effectLst/>
                <a:latin typeface="CMR10"/>
              </a:rPr>
              <a:t>degli</a:t>
            </a:r>
            <a:r>
              <a:rPr lang="en-GB" sz="2000" dirty="0">
                <a:effectLst/>
                <a:latin typeface="CMR10"/>
              </a:rPr>
              <a:t> </a:t>
            </a:r>
            <a:r>
              <a:rPr lang="en-GB" sz="2000" dirty="0" err="1">
                <a:effectLst/>
                <a:latin typeface="CMR10"/>
              </a:rPr>
              <a:t>studi</a:t>
            </a:r>
            <a:r>
              <a:rPr lang="en-GB" sz="2000" dirty="0">
                <a:effectLst/>
                <a:latin typeface="CMR10"/>
              </a:rPr>
              <a:t> di Roma </a:t>
            </a:r>
            <a:r>
              <a:rPr lang="en-GB" sz="2000" dirty="0">
                <a:effectLst/>
                <a:latin typeface="CMTI10"/>
              </a:rPr>
              <a:t>Sapienza</a:t>
            </a:r>
            <a:r>
              <a:rPr lang="en-GB" sz="2000" dirty="0">
                <a:effectLst/>
                <a:latin typeface="CMR10"/>
              </a:rPr>
              <a:t>, I-00185 Roma, Italy</a:t>
            </a:r>
            <a:br>
              <a:rPr lang="en-GB" sz="2000" dirty="0">
                <a:effectLst/>
                <a:latin typeface="CMR10"/>
              </a:rPr>
            </a:br>
            <a:r>
              <a:rPr lang="en-GB" sz="2000" dirty="0">
                <a:effectLst/>
                <a:latin typeface="CMR7"/>
              </a:rPr>
              <a:t>6 </a:t>
            </a:r>
            <a:r>
              <a:rPr lang="en-GB" sz="2000" dirty="0">
                <a:effectLst/>
                <a:latin typeface="CMR10"/>
              </a:rPr>
              <a:t>European Gravitational Observatory, I-56061 Cascina (Pi), Italy</a:t>
            </a:r>
            <a:br>
              <a:rPr lang="en-GB" sz="2000" dirty="0">
                <a:effectLst/>
                <a:latin typeface="CMR10"/>
              </a:rPr>
            </a:br>
            <a:r>
              <a:rPr lang="en-GB" sz="2000" dirty="0">
                <a:effectLst/>
                <a:latin typeface="CMR7"/>
              </a:rPr>
              <a:t>7 </a:t>
            </a:r>
            <a:r>
              <a:rPr lang="en-GB" sz="2000" dirty="0">
                <a:effectLst/>
                <a:latin typeface="CMR10"/>
              </a:rPr>
              <a:t>RWTH Aachen University, 52056 Aachen, Germany 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9ADA9-B297-F1F9-8402-1620798C5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C921C-B625-C78B-4737-DE9CAF6D9164}"/>
              </a:ext>
            </a:extLst>
          </p:cNvPr>
          <p:cNvSpPr txBox="1"/>
          <p:nvPr/>
        </p:nvSpPr>
        <p:spPr>
          <a:xfrm>
            <a:off x="4701092" y="211253"/>
            <a:ext cx="245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Talk content</a:t>
            </a:r>
          </a:p>
        </p:txBody>
      </p:sp>
    </p:spTree>
    <p:extLst>
      <p:ext uri="{BB962C8B-B14F-4D97-AF65-F5344CB8AC3E}">
        <p14:creationId xmlns:p14="http://schemas.microsoft.com/office/powerpoint/2010/main" val="253940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17C713-1A6F-0AF9-893F-6CF290E81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12" y="0"/>
            <a:ext cx="2869100" cy="884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DF265-6ADD-8CB3-9D40-357EE4A8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721" y="0"/>
            <a:ext cx="62985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8F8D9-039B-028A-24DA-B68549E9A2C8}"/>
              </a:ext>
            </a:extLst>
          </p:cNvPr>
          <p:cNvSpPr txBox="1"/>
          <p:nvPr/>
        </p:nvSpPr>
        <p:spPr>
          <a:xfrm>
            <a:off x="9434945" y="0"/>
            <a:ext cx="2479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dirty="0"/>
              <a:t>Conceptual design of the cryostat -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86179-4A5F-CB27-73F0-EA6B9FC6DA50}"/>
              </a:ext>
            </a:extLst>
          </p:cNvPr>
          <p:cNvSpPr txBox="1"/>
          <p:nvPr/>
        </p:nvSpPr>
        <p:spPr>
          <a:xfrm>
            <a:off x="77620" y="884382"/>
            <a:ext cx="28691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>
                <a:solidFill>
                  <a:srgbClr val="0070C0"/>
                </a:solidFill>
              </a:rPr>
              <a:t>Inner chamber:</a:t>
            </a:r>
          </a:p>
          <a:p>
            <a:r>
              <a:rPr lang="en-IT" sz="2400" dirty="0">
                <a:solidFill>
                  <a:srgbClr val="0070C0"/>
                </a:solidFill>
              </a:rPr>
              <a:t>3.0 m diameter</a:t>
            </a:r>
          </a:p>
          <a:p>
            <a:r>
              <a:rPr lang="en-IT" sz="2400" dirty="0">
                <a:solidFill>
                  <a:srgbClr val="0070C0"/>
                </a:solidFill>
              </a:rPr>
              <a:t>3.8 m height</a:t>
            </a:r>
          </a:p>
          <a:p>
            <a:endParaRPr lang="en-IT" dirty="0"/>
          </a:p>
          <a:p>
            <a:r>
              <a:rPr lang="en-IT" b="1" dirty="0">
                <a:solidFill>
                  <a:srgbClr val="0070C0"/>
                </a:solidFill>
              </a:rPr>
              <a:t>Payload </a:t>
            </a:r>
          </a:p>
          <a:p>
            <a:r>
              <a:rPr lang="en-IT" dirty="0"/>
              <a:t>1.25 m  max diamater </a:t>
            </a:r>
          </a:p>
          <a:p>
            <a:r>
              <a:rPr lang="en-IT" dirty="0"/>
              <a:t>600 mm diameter mirror</a:t>
            </a:r>
          </a:p>
          <a:p>
            <a:endParaRPr lang="en-IT" dirty="0"/>
          </a:p>
          <a:p>
            <a:r>
              <a:rPr lang="en-IT" b="1" dirty="0">
                <a:solidFill>
                  <a:srgbClr val="0070C0"/>
                </a:solidFill>
              </a:rPr>
              <a:t>Payload Vertical Dimensions</a:t>
            </a:r>
          </a:p>
          <a:p>
            <a:r>
              <a:rPr lang="en-IT" dirty="0"/>
              <a:t>1.2 m leng</a:t>
            </a:r>
            <a:r>
              <a:rPr lang="en-GB" dirty="0" err="1"/>
              <a:t>th</a:t>
            </a:r>
            <a:r>
              <a:rPr lang="en-IT" dirty="0"/>
              <a:t> from mirror to marionette</a:t>
            </a:r>
          </a:p>
          <a:p>
            <a:r>
              <a:rPr lang="en-GB" sz="1800" dirty="0">
                <a:effectLst/>
                <a:latin typeface="CMR12"/>
              </a:rPr>
              <a:t>1</a:t>
            </a:r>
            <a:r>
              <a:rPr lang="en-GB" sz="1800" dirty="0">
                <a:effectLst/>
                <a:latin typeface="CMMI12"/>
              </a:rPr>
              <a:t>.</a:t>
            </a:r>
            <a:r>
              <a:rPr lang="en-GB" sz="1800" dirty="0">
                <a:effectLst/>
                <a:latin typeface="CMR12"/>
              </a:rPr>
              <a:t>0 m for the marionette suspension from the platform </a:t>
            </a:r>
          </a:p>
          <a:p>
            <a:r>
              <a:rPr lang="en-GB" sz="1800" dirty="0">
                <a:effectLst/>
                <a:latin typeface="CMR12"/>
              </a:rPr>
              <a:t>0</a:t>
            </a:r>
            <a:r>
              <a:rPr lang="en-GB" sz="1800" dirty="0">
                <a:effectLst/>
                <a:latin typeface="CMMI12"/>
              </a:rPr>
              <a:t>.</a:t>
            </a:r>
            <a:r>
              <a:rPr lang="en-GB" sz="1800" dirty="0">
                <a:effectLst/>
                <a:latin typeface="CMR12"/>
              </a:rPr>
              <a:t>8 m for the operator to act on the junction box from the super-attenuator to the platform</a:t>
            </a:r>
            <a:endParaRPr lang="en-GB" dirty="0"/>
          </a:p>
          <a:p>
            <a:endParaRPr lang="en-GB" dirty="0"/>
          </a:p>
          <a:p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B4C89-BDEA-EEEE-00CB-FDE1D0BDD65D}"/>
              </a:ext>
            </a:extLst>
          </p:cNvPr>
          <p:cNvSpPr txBox="1"/>
          <p:nvPr/>
        </p:nvSpPr>
        <p:spPr>
          <a:xfrm>
            <a:off x="9245278" y="2039100"/>
            <a:ext cx="28691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External Dimensions</a:t>
            </a:r>
          </a:p>
          <a:p>
            <a:endParaRPr lang="en-IT" dirty="0"/>
          </a:p>
          <a:p>
            <a:r>
              <a:rPr lang="en-GB" sz="1800" dirty="0">
                <a:effectLst/>
                <a:latin typeface="CMR12"/>
              </a:rPr>
              <a:t>6</a:t>
            </a:r>
            <a:r>
              <a:rPr lang="en-GB" sz="1800" dirty="0">
                <a:effectLst/>
                <a:latin typeface="CMMI12"/>
              </a:rPr>
              <a:t>.</a:t>
            </a:r>
            <a:r>
              <a:rPr lang="en-GB" sz="1800" dirty="0">
                <a:effectLst/>
                <a:latin typeface="CMR12"/>
              </a:rPr>
              <a:t>4 m  overall height up to the upper tower interface</a:t>
            </a:r>
          </a:p>
          <a:p>
            <a:endParaRPr lang="en-GB" dirty="0">
              <a:latin typeface="CMR12"/>
            </a:endParaRPr>
          </a:p>
          <a:p>
            <a:r>
              <a:rPr lang="en-GB" sz="1800" dirty="0">
                <a:effectLst/>
                <a:latin typeface="CMR12"/>
              </a:rPr>
              <a:t>4.7 m maximum diameter</a:t>
            </a:r>
          </a:p>
          <a:p>
            <a:endParaRPr lang="en-GB" dirty="0">
              <a:latin typeface="CMR12"/>
            </a:endParaRPr>
          </a:p>
          <a:p>
            <a:r>
              <a:rPr lang="en-GB" dirty="0">
                <a:latin typeface="CMR12"/>
              </a:rPr>
              <a:t>2 m flange for the connection to the upper tower</a:t>
            </a:r>
          </a:p>
          <a:p>
            <a:endParaRPr lang="en-GB" dirty="0">
              <a:latin typeface="CMR12"/>
            </a:endParaRPr>
          </a:p>
          <a:p>
            <a:r>
              <a:rPr lang="en-GB" dirty="0">
                <a:latin typeface="CMR12"/>
              </a:rPr>
              <a:t>1.6 m flange for the bottom access of payload and the part of the bottom thermal screens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18157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40B4A-A569-C3FD-3D38-1567796F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691AA-0AD8-E6F4-5AAA-C8969199A3EA}"/>
              </a:ext>
            </a:extLst>
          </p:cNvPr>
          <p:cNvSpPr txBox="1"/>
          <p:nvPr/>
        </p:nvSpPr>
        <p:spPr>
          <a:xfrm>
            <a:off x="4726982" y="161022"/>
            <a:ext cx="488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Cryogenic Infrastructures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4BE41-8D3B-E1A7-3F76-0E233F91B564}"/>
              </a:ext>
            </a:extLst>
          </p:cNvPr>
          <p:cNvSpPr txBox="1"/>
          <p:nvPr/>
        </p:nvSpPr>
        <p:spPr>
          <a:xfrm>
            <a:off x="146427" y="1020077"/>
            <a:ext cx="32504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</a:t>
            </a:r>
            <a:r>
              <a:rPr lang="en-GB" sz="2400" dirty="0">
                <a:effectLst/>
              </a:rPr>
              <a:t>irst conceptual layout completed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9F386-9724-72A4-EAD5-132305BED015}"/>
              </a:ext>
            </a:extLst>
          </p:cNvPr>
          <p:cNvSpPr txBox="1"/>
          <p:nvPr/>
        </p:nvSpPr>
        <p:spPr>
          <a:xfrm>
            <a:off x="3543300" y="658634"/>
            <a:ext cx="790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effectLst/>
                <a:latin typeface="CMR10"/>
              </a:rPr>
              <a:t>Busch L and </a:t>
            </a:r>
            <a:r>
              <a:rPr lang="en-GB" sz="1800" i="1" dirty="0" err="1">
                <a:effectLst/>
                <a:latin typeface="CMR10"/>
              </a:rPr>
              <a:t>Grohmann</a:t>
            </a:r>
            <a:r>
              <a:rPr lang="en-GB" sz="1800" i="1" dirty="0">
                <a:effectLst/>
                <a:latin typeface="CMR10"/>
              </a:rPr>
              <a:t> S 2022 </a:t>
            </a:r>
            <a:r>
              <a:rPr lang="en-GB" sz="1800" i="1" dirty="0">
                <a:effectLst/>
                <a:latin typeface="CMTI10"/>
              </a:rPr>
              <a:t>IOP Conference Series: Materials Science and Engineering </a:t>
            </a:r>
            <a:r>
              <a:rPr lang="en-GB" sz="1800" i="1" dirty="0">
                <a:effectLst/>
                <a:latin typeface="CMBX10"/>
              </a:rPr>
              <a:t>1240 </a:t>
            </a:r>
            <a:r>
              <a:rPr lang="en-GB" sz="1800" i="1" dirty="0">
                <a:effectLst/>
                <a:latin typeface="CMR10"/>
              </a:rPr>
              <a:t>012095 URL </a:t>
            </a:r>
            <a:r>
              <a:rPr lang="en-GB" sz="1800" i="1" dirty="0">
                <a:effectLst/>
                <a:latin typeface="CMTT10"/>
                <a:hlinkClick r:id="rId3"/>
              </a:rPr>
              <a:t>https://doi.org/10.1088/1757-899x/1240/1/012095 </a:t>
            </a:r>
            <a:endParaRPr lang="en-GB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AEDE9-D2A2-EFDE-254E-7E3070A7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379619"/>
            <a:ext cx="6663814" cy="5317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857E26-45C0-1008-C6B1-2F5657EA530B}"/>
              </a:ext>
            </a:extLst>
          </p:cNvPr>
          <p:cNvSpPr txBox="1"/>
          <p:nvPr/>
        </p:nvSpPr>
        <p:spPr>
          <a:xfrm>
            <a:off x="9968450" y="1397675"/>
            <a:ext cx="22235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effectLst/>
              </a:rPr>
              <a:t>Colors</a:t>
            </a:r>
            <a:r>
              <a:rPr lang="en-GB" sz="1800" dirty="0">
                <a:effectLst/>
              </a:rPr>
              <a:t> indicate different helium temperature levels</a:t>
            </a:r>
            <a:r>
              <a:rPr lang="en-GB" dirty="0"/>
              <a:t>:</a:t>
            </a:r>
          </a:p>
          <a:p>
            <a:r>
              <a:rPr lang="en-GB" sz="1800" dirty="0">
                <a:solidFill>
                  <a:srgbClr val="4463A8"/>
                </a:solidFill>
                <a:effectLst/>
              </a:rPr>
              <a:t>blue </a:t>
            </a:r>
            <a:r>
              <a:rPr lang="en-GB" dirty="0">
                <a:solidFill>
                  <a:srgbClr val="4463A8"/>
                </a:solidFill>
              </a:rPr>
              <a:t> </a:t>
            </a:r>
            <a:r>
              <a:rPr lang="en-GB" sz="1800" dirty="0">
                <a:effectLst/>
              </a:rPr>
              <a:t> ≈ 2 K </a:t>
            </a:r>
          </a:p>
          <a:p>
            <a:r>
              <a:rPr lang="en-GB" sz="1800" dirty="0">
                <a:solidFill>
                  <a:srgbClr val="21A0DD"/>
                </a:solidFill>
                <a:effectLst/>
              </a:rPr>
              <a:t>cyan </a:t>
            </a:r>
            <a:r>
              <a:rPr lang="en-GB" sz="1800" dirty="0">
                <a:effectLst/>
              </a:rPr>
              <a:t> ≈ 5 K</a:t>
            </a:r>
            <a:r>
              <a:rPr lang="en-GB" dirty="0"/>
              <a:t> </a:t>
            </a:r>
          </a:p>
          <a:p>
            <a:r>
              <a:rPr lang="en-GB" sz="1800" dirty="0">
                <a:effectLst/>
              </a:rPr>
              <a:t> </a:t>
            </a:r>
            <a:r>
              <a:rPr lang="en-GB" sz="1800" dirty="0">
                <a:solidFill>
                  <a:srgbClr val="00937F"/>
                </a:solidFill>
                <a:effectLst/>
              </a:rPr>
              <a:t>green</a:t>
            </a:r>
            <a:r>
              <a:rPr lang="en-GB" sz="1800" dirty="0">
                <a:effectLst/>
              </a:rPr>
              <a:t> = 50 - 80 K) </a:t>
            </a:r>
            <a:r>
              <a:rPr lang="en-GB" sz="1800" dirty="0">
                <a:solidFill>
                  <a:srgbClr val="A00F7A"/>
                </a:solidFill>
                <a:effectLst/>
              </a:rPr>
              <a:t>purple </a:t>
            </a:r>
            <a:r>
              <a:rPr lang="en-GB" sz="1800" dirty="0">
                <a:effectLst/>
              </a:rPr>
              <a:t>= 80 - 300 K)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06414-7409-C4AC-D71D-1DE0009A0C32}"/>
              </a:ext>
            </a:extLst>
          </p:cNvPr>
          <p:cNvSpPr txBox="1"/>
          <p:nvPr/>
        </p:nvSpPr>
        <p:spPr>
          <a:xfrm>
            <a:off x="226018" y="1851074"/>
            <a:ext cx="32504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The system can provide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sng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cooling capacity at 80 K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for cryopumps (designed for pumping water) and all the outer thermal shields in cryostats and transfer lines</a:t>
            </a:r>
            <a:endParaRPr lang="en-GB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u="sng" dirty="0">
                <a:effectLst/>
              </a:rPr>
              <a:t>refrigeration power via supercritical He </a:t>
            </a:r>
            <a:r>
              <a:rPr lang="en-GB" dirty="0">
                <a:effectLst/>
              </a:rPr>
              <a:t>(5-6 bar) to cool the inner thermal shield of the TM cryostat at </a:t>
            </a:r>
            <a:r>
              <a:rPr lang="en-GB" u="sng" dirty="0">
                <a:effectLst/>
              </a:rPr>
              <a:t>T ≈ 5K </a:t>
            </a:r>
            <a:endParaRPr lang="en-GB" u="sng" dirty="0"/>
          </a:p>
          <a:p>
            <a:pPr lvl="1"/>
            <a:r>
              <a:rPr lang="en-GB" sz="1600" i="1" dirty="0">
                <a:solidFill>
                  <a:srgbClr val="0070C0"/>
                </a:solidFill>
                <a:effectLst/>
              </a:rPr>
              <a:t>The inner shield must be cooled prior to the payload in order to avoid frost on the optics</a:t>
            </a:r>
            <a:r>
              <a:rPr lang="en-GB" sz="1600" i="1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/>
              <a:t>superfluid He II down to T</a:t>
            </a:r>
            <a:r>
              <a:rPr lang="en-GB" u="sng" dirty="0">
                <a:effectLst/>
              </a:rPr>
              <a:t> ≈ </a:t>
            </a:r>
            <a:r>
              <a:rPr lang="en-GB" u="sng" dirty="0"/>
              <a:t>1.8 K </a:t>
            </a:r>
            <a:r>
              <a:rPr lang="en-GB" dirty="0"/>
              <a:t>to cool marionette or platform</a:t>
            </a:r>
          </a:p>
        </p:txBody>
      </p:sp>
    </p:spTree>
    <p:extLst>
      <p:ext uri="{BB962C8B-B14F-4D97-AF65-F5344CB8AC3E}">
        <p14:creationId xmlns:p14="http://schemas.microsoft.com/office/powerpoint/2010/main" val="8460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FC502D-9000-B726-8658-E82367477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38988-86ED-3686-0F75-94B41D67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553" y="127164"/>
            <a:ext cx="4499722" cy="275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AB17F-C613-4EFD-46F0-0ABA18F7C085}"/>
              </a:ext>
            </a:extLst>
          </p:cNvPr>
          <p:cNvSpPr txBox="1"/>
          <p:nvPr/>
        </p:nvSpPr>
        <p:spPr>
          <a:xfrm>
            <a:off x="4908420" y="628026"/>
            <a:ext cx="3543300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MR12"/>
              </a:rPr>
              <a:t>Suspension Thermal Noise is the reference criterion for the design optimization of the payload 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518DA-144E-06D0-72B6-973AF8FBF3D1}"/>
              </a:ext>
            </a:extLst>
          </p:cNvPr>
          <p:cNvSpPr txBox="1"/>
          <p:nvPr/>
        </p:nvSpPr>
        <p:spPr>
          <a:xfrm>
            <a:off x="-31698" y="1237254"/>
            <a:ext cx="4743137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CMR12"/>
              </a:rPr>
              <a:t>C</a:t>
            </a:r>
            <a:r>
              <a:rPr lang="en-GB" sz="2400" dirty="0">
                <a:effectLst/>
                <a:latin typeface="CMR12"/>
              </a:rPr>
              <a:t>ryogenics reduces the Suspension Thermal Noise contribution at the level of that of the Newtonian Noise  to the overall ET sensitivity curve 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2197F-9E62-7819-3A45-1F816E40560D}"/>
              </a:ext>
            </a:extLst>
          </p:cNvPr>
          <p:cNvSpPr txBox="1"/>
          <p:nvPr/>
        </p:nvSpPr>
        <p:spPr>
          <a:xfrm>
            <a:off x="3662705" y="43251"/>
            <a:ext cx="486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Cooling of the ET-LF Payload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EA163-C676-D75D-B961-A631D732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9479"/>
            <a:ext cx="10314769" cy="39985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9714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A2B467-856C-7E58-5695-0348F57E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2D304-151E-0F04-AB5B-7985A5C63953}"/>
              </a:ext>
            </a:extLst>
          </p:cNvPr>
          <p:cNvSpPr txBox="1"/>
          <p:nvPr/>
        </p:nvSpPr>
        <p:spPr>
          <a:xfrm>
            <a:off x="0" y="1768254"/>
            <a:ext cx="121920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</a:rPr>
              <a:t>Experience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  <a:effectLst/>
              </a:rPr>
              <a:t>shows that heat loads in cryostats cannot be calculated precisely, typically caused by the sum of non-</a:t>
            </a:r>
            <a:r>
              <a:rPr lang="en-GB" sz="2400" b="1" dirty="0" err="1">
                <a:solidFill>
                  <a:srgbClr val="FF0000"/>
                </a:solidFill>
                <a:effectLst/>
              </a:rPr>
              <a:t>idealities</a:t>
            </a:r>
            <a:r>
              <a:rPr lang="en-GB" sz="2400" b="1" dirty="0">
                <a:solidFill>
                  <a:srgbClr val="FF0000"/>
                </a:solidFill>
                <a:effectLst/>
              </a:rPr>
              <a:t> in thermal insulation. 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  <a:effectLst/>
            </a:endParaRPr>
          </a:p>
          <a:p>
            <a:r>
              <a:rPr lang="en-GB" sz="2400" dirty="0">
                <a:solidFill>
                  <a:srgbClr val="FF0000"/>
                </a:solidFill>
                <a:effectLst/>
              </a:rPr>
              <a:t>Considering the size (volume and surfaces) and complexity of the ET-LF cryostat including the need for optical access, </a:t>
            </a:r>
            <a:r>
              <a:rPr lang="en-GB" sz="2400" b="1" dirty="0">
                <a:solidFill>
                  <a:srgbClr val="FF0000"/>
                </a:solidFill>
                <a:effectLst/>
              </a:rPr>
              <a:t>a </a:t>
            </a:r>
            <a:r>
              <a:rPr lang="en-GB" sz="2400" b="1" u="sng" dirty="0">
                <a:solidFill>
                  <a:srgbClr val="FF0000"/>
                </a:solidFill>
                <a:effectLst/>
              </a:rPr>
              <a:t>conservative assumption </a:t>
            </a:r>
            <a:r>
              <a:rPr lang="en-GB" sz="2400" b="1" dirty="0">
                <a:solidFill>
                  <a:srgbClr val="FF0000"/>
                </a:solidFill>
                <a:effectLst/>
              </a:rPr>
              <a:t>of </a:t>
            </a:r>
            <a:r>
              <a:rPr lang="en-GB" sz="2800" b="1" dirty="0">
                <a:solidFill>
                  <a:srgbClr val="FF0000"/>
                </a:solidFill>
                <a:effectLst/>
              </a:rPr>
              <a:t>0.5 W heat load </a:t>
            </a:r>
            <a:r>
              <a:rPr lang="en-GB" sz="2400" dirty="0">
                <a:solidFill>
                  <a:srgbClr val="FF0000"/>
                </a:solidFill>
                <a:effectLst/>
              </a:rPr>
              <a:t>shall be used for the design of cooling systems. 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FF0000"/>
              </a:solidFill>
              <a:effectLst/>
            </a:endParaRPr>
          </a:p>
          <a:p>
            <a:r>
              <a:rPr lang="en-GB" sz="2400" i="1" dirty="0">
                <a:solidFill>
                  <a:srgbClr val="0070C0"/>
                </a:solidFill>
                <a:effectLst/>
              </a:rPr>
              <a:t>For comparison, </a:t>
            </a:r>
            <a:r>
              <a:rPr lang="en-GB" sz="2800" i="1" dirty="0">
                <a:solidFill>
                  <a:srgbClr val="0070C0"/>
                </a:solidFill>
                <a:effectLst/>
              </a:rPr>
              <a:t>KAGRA </a:t>
            </a:r>
            <a:r>
              <a:rPr lang="en-GB" sz="2400" i="1" dirty="0">
                <a:solidFill>
                  <a:srgbClr val="0070C0"/>
                </a:solidFill>
                <a:effectLst/>
              </a:rPr>
              <a:t>assumes </a:t>
            </a:r>
            <a:r>
              <a:rPr lang="en-GB" sz="2800" b="1" i="1" dirty="0">
                <a:solidFill>
                  <a:srgbClr val="0070C0"/>
                </a:solidFill>
                <a:effectLst/>
              </a:rPr>
              <a:t>1.0 W heat load </a:t>
            </a:r>
            <a:r>
              <a:rPr lang="en-GB" sz="2400" i="1" dirty="0">
                <a:solidFill>
                  <a:srgbClr val="0070C0"/>
                </a:solidFill>
                <a:effectLst/>
              </a:rPr>
              <a:t>on its cryogenic detectors, only </a:t>
            </a:r>
            <a:r>
              <a:rPr lang="en-GB" sz="2400" i="1" u="sng" dirty="0">
                <a:solidFill>
                  <a:srgbClr val="0070C0"/>
                </a:solidFill>
                <a:effectLst/>
              </a:rPr>
              <a:t>partially caused by the higher absorption in its sapphire mirrors</a:t>
            </a:r>
            <a:r>
              <a:rPr lang="en-GB" sz="2400" i="1" dirty="0">
                <a:solidFill>
                  <a:srgbClr val="0070C0"/>
                </a:solidFill>
                <a:effectLst/>
              </a:rPr>
              <a:t>. </a:t>
            </a:r>
            <a:endParaRPr lang="en-GB" sz="2400" i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0D21B-C5A4-ADB3-7934-EE789D3D0CC2}"/>
              </a:ext>
            </a:extLst>
          </p:cNvPr>
          <p:cNvSpPr txBox="1"/>
          <p:nvPr/>
        </p:nvSpPr>
        <p:spPr>
          <a:xfrm>
            <a:off x="3812583" y="226877"/>
            <a:ext cx="8113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Heat load on the inner chamber of the cryostat </a:t>
            </a:r>
          </a:p>
        </p:txBody>
      </p:sp>
    </p:spTree>
    <p:extLst>
      <p:ext uri="{BB962C8B-B14F-4D97-AF65-F5344CB8AC3E}">
        <p14:creationId xmlns:p14="http://schemas.microsoft.com/office/powerpoint/2010/main" val="98590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008BAE-9734-1744-D6B3-886030274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04" y="105139"/>
            <a:ext cx="6566117" cy="2818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F21209-2EF6-2459-880A-5E386AFC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275BF3-1D1F-8D16-43A1-258EBA8B7D8D}"/>
              </a:ext>
            </a:extLst>
          </p:cNvPr>
          <p:cNvSpPr txBox="1"/>
          <p:nvPr/>
        </p:nvSpPr>
        <p:spPr>
          <a:xfrm>
            <a:off x="3605777" y="0"/>
            <a:ext cx="21621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Payload </a:t>
            </a:r>
          </a:p>
          <a:p>
            <a:pPr algn="ctr"/>
            <a:r>
              <a:rPr lang="en-GB" sz="3200" dirty="0"/>
              <a:t>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3FE43-D2FC-0086-D373-73D958BCE89B}"/>
              </a:ext>
            </a:extLst>
          </p:cNvPr>
          <p:cNvSpPr txBox="1"/>
          <p:nvPr/>
        </p:nvSpPr>
        <p:spPr>
          <a:xfrm>
            <a:off x="0" y="1687925"/>
            <a:ext cx="543990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effectLst/>
              </a:rPr>
              <a:t>D</a:t>
            </a:r>
            <a:r>
              <a:rPr lang="en-GB" sz="2200" dirty="0"/>
              <a:t>imensions of the m</a:t>
            </a:r>
            <a:r>
              <a:rPr lang="en-GB" sz="2200" dirty="0">
                <a:effectLst/>
              </a:rPr>
              <a:t>irror suspension dimensions impact on 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suspension thermal noise, i.e. the ET-LF sensitivity,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achievable mirror temperature,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cryostat dimensions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r>
              <a:rPr lang="en-GB" sz="2200" dirty="0">
                <a:effectLst/>
              </a:rPr>
              <a:t>Constraints due to the tensile strength of the chosen material</a:t>
            </a:r>
          </a:p>
          <a:p>
            <a:endParaRPr lang="en-GB" sz="2200" dirty="0"/>
          </a:p>
          <a:p>
            <a:r>
              <a:rPr lang="en-GB" sz="2200" dirty="0"/>
              <a:t>Breaking Strength Values (@ 300 K) </a:t>
            </a:r>
          </a:p>
          <a:p>
            <a:r>
              <a:rPr lang="en-GB" sz="2200" dirty="0"/>
              <a:t>Silicon 200 - 300 MPa      </a:t>
            </a:r>
          </a:p>
          <a:p>
            <a:r>
              <a:rPr lang="en-GB" sz="2200" dirty="0"/>
              <a:t>Sapphire 400 MPa</a:t>
            </a:r>
            <a:endParaRPr lang="en-GB" sz="2200" dirty="0"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601AC-36F9-4E22-E1A8-81DB1F3CF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62" y="3028445"/>
            <a:ext cx="6811759" cy="37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9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A5C15B-A697-20E8-472E-9D8E6298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7D933-D43D-64B2-72D2-F26F1D1114E5}"/>
              </a:ext>
            </a:extLst>
          </p:cNvPr>
          <p:cNvSpPr txBox="1"/>
          <p:nvPr/>
        </p:nvSpPr>
        <p:spPr>
          <a:xfrm>
            <a:off x="3928532" y="191800"/>
            <a:ext cx="4818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Payload cooling: constraints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7D13D-93D4-D377-AF8A-38F93B987D52}"/>
              </a:ext>
            </a:extLst>
          </p:cNvPr>
          <p:cNvSpPr txBox="1"/>
          <p:nvPr/>
        </p:nvSpPr>
        <p:spPr>
          <a:xfrm>
            <a:off x="0" y="1950302"/>
            <a:ext cx="65756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a) Mechanical simulation shows that soft aluminium heat links cannot be attached to the marionette directly: they spoil the Thermal Noise requirement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effectLst/>
              </a:rPr>
              <a:t>b)  Thermal simulation shows that with a titanium suspension (e.g. 3mm diameter , 0.8 m long) between platform and marionette the cooling is completely ineffective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E3DB0-852F-2D88-4954-5473D59B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786" y="914298"/>
            <a:ext cx="4818948" cy="58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83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E9FE3-C901-8033-997F-CB3341739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9BD44-716B-6E78-8059-EEE28DD98B84}"/>
              </a:ext>
            </a:extLst>
          </p:cNvPr>
          <p:cNvSpPr txBox="1"/>
          <p:nvPr/>
        </p:nvSpPr>
        <p:spPr>
          <a:xfrm>
            <a:off x="-158993" y="1010835"/>
            <a:ext cx="56761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GB" sz="2400" dirty="0">
                <a:effectLst/>
              </a:rPr>
              <a:t>using a high-conductivity material also for the marionette suspension, providing low mechanical losses thanks to the very high Q of crystalline materials (</a:t>
            </a:r>
            <a:r>
              <a:rPr lang="en-GB" sz="2400" dirty="0">
                <a:solidFill>
                  <a:srgbClr val="FF0000"/>
                </a:solidFill>
                <a:effectLst/>
              </a:rPr>
              <a:t>silicon or sapphire</a:t>
            </a:r>
            <a:r>
              <a:rPr lang="en-GB" sz="2400" dirty="0">
                <a:effectLst/>
              </a:rPr>
              <a:t>), and reaching the platform via soft heat links. </a:t>
            </a:r>
          </a:p>
          <a:p>
            <a:endParaRPr lang="en-GB" sz="2400" dirty="0">
              <a:effectLst/>
            </a:endParaRPr>
          </a:p>
          <a:p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605AD-441C-DA5F-3893-272700E94FD9}"/>
              </a:ext>
            </a:extLst>
          </p:cNvPr>
          <p:cNvSpPr txBox="1"/>
          <p:nvPr/>
        </p:nvSpPr>
        <p:spPr>
          <a:xfrm>
            <a:off x="3691466" y="145533"/>
            <a:ext cx="8090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3200" dirty="0"/>
              <a:t>Fir</a:t>
            </a:r>
            <a:r>
              <a:rPr lang="en-GB" sz="3200" dirty="0" err="1"/>
              <a:t>st</a:t>
            </a:r>
            <a:r>
              <a:rPr lang="en-IT" sz="3200" dirty="0"/>
              <a:t> possible cooling configuration </a:t>
            </a:r>
          </a:p>
          <a:p>
            <a:pPr algn="ctr"/>
            <a:r>
              <a:rPr lang="en-IT" sz="3200" dirty="0"/>
              <a:t>(to be tested)</a:t>
            </a:r>
            <a:endParaRPr lang="en-GB" sz="3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A3A6F-8414-C059-E020-98E82DA03B40}"/>
              </a:ext>
            </a:extLst>
          </p:cNvPr>
          <p:cNvGrpSpPr/>
          <p:nvPr/>
        </p:nvGrpSpPr>
        <p:grpSpPr>
          <a:xfrm>
            <a:off x="0" y="3429000"/>
            <a:ext cx="2679097" cy="3315382"/>
            <a:chOff x="0" y="3429000"/>
            <a:chExt cx="2679097" cy="33153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6A9DEC-2C3B-FFBC-3C74-4A7A73A5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29000"/>
              <a:ext cx="2679097" cy="3315382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E24C94-A0D5-6463-93F4-35691CDAFA72}"/>
                </a:ext>
              </a:extLst>
            </p:cNvPr>
            <p:cNvCxnSpPr/>
            <p:nvPr/>
          </p:nvCxnSpPr>
          <p:spPr>
            <a:xfrm>
              <a:off x="1035170" y="5086691"/>
              <a:ext cx="0" cy="951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0E672C5-6FF6-BA5F-B873-26CF001EBD98}"/>
                </a:ext>
              </a:extLst>
            </p:cNvPr>
            <p:cNvCxnSpPr/>
            <p:nvPr/>
          </p:nvCxnSpPr>
          <p:spPr>
            <a:xfrm>
              <a:off x="1567133" y="5086691"/>
              <a:ext cx="0" cy="951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CD2B8F-1EBE-895B-9541-67F6E70B42A8}"/>
              </a:ext>
            </a:extLst>
          </p:cNvPr>
          <p:cNvCxnSpPr>
            <a:cxnSpLocks/>
          </p:cNvCxnSpPr>
          <p:nvPr/>
        </p:nvCxnSpPr>
        <p:spPr>
          <a:xfrm flipH="1">
            <a:off x="1387814" y="2846717"/>
            <a:ext cx="1961057" cy="1794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BAE774-6715-1982-126E-9D5F71A283D2}"/>
              </a:ext>
            </a:extLst>
          </p:cNvPr>
          <p:cNvCxnSpPr>
            <a:cxnSpLocks/>
          </p:cNvCxnSpPr>
          <p:nvPr/>
        </p:nvCxnSpPr>
        <p:spPr>
          <a:xfrm flipH="1">
            <a:off x="1567133" y="2846717"/>
            <a:ext cx="1781738" cy="2647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FA16187-C339-BE23-E2B5-6C41B3EA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87" y="1449888"/>
            <a:ext cx="4452736" cy="54081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1426930-8562-CA1A-DCDF-8864AA63ED97}"/>
              </a:ext>
            </a:extLst>
          </p:cNvPr>
          <p:cNvSpPr txBox="1"/>
          <p:nvPr/>
        </p:nvSpPr>
        <p:spPr>
          <a:xfrm>
            <a:off x="3034663" y="3416054"/>
            <a:ext cx="2661843" cy="341632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IT" dirty="0"/>
              <a:t>Double pendulum</a:t>
            </a:r>
          </a:p>
          <a:p>
            <a:r>
              <a:rPr lang="en-IT" dirty="0"/>
              <a:t>Cryostat Platform (PF) with Blades</a:t>
            </a:r>
          </a:p>
          <a:p>
            <a:endParaRPr lang="en-IT" dirty="0"/>
          </a:p>
          <a:p>
            <a:r>
              <a:rPr lang="en-IT" dirty="0"/>
              <a:t>Platform with blades for vertical attenuation</a:t>
            </a:r>
          </a:p>
          <a:p>
            <a:endParaRPr lang="en-IT" dirty="0"/>
          </a:p>
          <a:p>
            <a:r>
              <a:rPr lang="en-IT" dirty="0"/>
              <a:t>Heat links on the screen </a:t>
            </a:r>
          </a:p>
          <a:p>
            <a:endParaRPr lang="en-IT" dirty="0"/>
          </a:p>
          <a:p>
            <a:r>
              <a:rPr lang="en-IT" dirty="0"/>
              <a:t>Screen connected to PF with 3 wires (for angular control)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B17DC4-AFB5-3D24-482C-59F9765D8117}"/>
              </a:ext>
            </a:extLst>
          </p:cNvPr>
          <p:cNvSpPr txBox="1"/>
          <p:nvPr/>
        </p:nvSpPr>
        <p:spPr>
          <a:xfrm>
            <a:off x="9565136" y="1585039"/>
            <a:ext cx="24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Cryostat Inner Chamber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BE4AC7-F0E0-C149-B276-8A76D9EA0E17}"/>
              </a:ext>
            </a:extLst>
          </p:cNvPr>
          <p:cNvSpPr txBox="1"/>
          <p:nvPr/>
        </p:nvSpPr>
        <p:spPr>
          <a:xfrm>
            <a:off x="9983839" y="2131993"/>
            <a:ext cx="99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Platform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27319-C81E-85F0-6B4F-AF253086C7B0}"/>
              </a:ext>
            </a:extLst>
          </p:cNvPr>
          <p:cNvSpPr txBox="1"/>
          <p:nvPr/>
        </p:nvSpPr>
        <p:spPr>
          <a:xfrm>
            <a:off x="10161917" y="3517030"/>
            <a:ext cx="124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Marionette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04E131-F595-50CE-6FF5-3B3891DD9938}"/>
              </a:ext>
            </a:extLst>
          </p:cNvPr>
          <p:cNvSpPr txBox="1"/>
          <p:nvPr/>
        </p:nvSpPr>
        <p:spPr>
          <a:xfrm>
            <a:off x="9965207" y="4763525"/>
            <a:ext cx="16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Actuation cage with baffles,….. </a:t>
            </a:r>
          </a:p>
        </p:txBody>
      </p:sp>
    </p:spTree>
    <p:extLst>
      <p:ext uri="{BB962C8B-B14F-4D97-AF65-F5344CB8AC3E}">
        <p14:creationId xmlns:p14="http://schemas.microsoft.com/office/powerpoint/2010/main" val="2572826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E9FE3-C901-8033-997F-CB3341739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9BD44-716B-6E78-8059-EEE28DD98B84}"/>
              </a:ext>
            </a:extLst>
          </p:cNvPr>
          <p:cNvSpPr txBox="1"/>
          <p:nvPr/>
        </p:nvSpPr>
        <p:spPr>
          <a:xfrm>
            <a:off x="1" y="1300802"/>
            <a:ext cx="30519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Take advantage of quantum properties of He II</a:t>
            </a:r>
          </a:p>
          <a:p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  <a:effectLst/>
              </a:rPr>
              <a:t>He-II fills the marionette suspension tube made of titanium, (relatively high quality factor @2 K)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M</a:t>
            </a:r>
            <a:r>
              <a:rPr lang="en-GB" sz="2400" dirty="0">
                <a:solidFill>
                  <a:srgbClr val="0070C0"/>
                </a:solidFill>
                <a:effectLst/>
              </a:rPr>
              <a:t>arionette@ ~2 K 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  <a:effectLst/>
              </a:rPr>
              <a:t>He-II reaches the platform via a set of supply capillaries.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605AD-441C-DA5F-3893-272700E94FD9}"/>
              </a:ext>
            </a:extLst>
          </p:cNvPr>
          <p:cNvSpPr txBox="1"/>
          <p:nvPr/>
        </p:nvSpPr>
        <p:spPr>
          <a:xfrm>
            <a:off x="3731787" y="-142026"/>
            <a:ext cx="8090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3200" dirty="0"/>
              <a:t>Second  possible cooling configuration </a:t>
            </a:r>
          </a:p>
          <a:p>
            <a:pPr algn="ctr"/>
            <a:r>
              <a:rPr lang="en-IT" sz="3200" dirty="0"/>
              <a:t>(to be tested)</a:t>
            </a:r>
            <a:endParaRPr lang="en-GB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1E88EA-C36C-BF1C-FCE6-D95213CE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208" y="1745418"/>
            <a:ext cx="4102762" cy="496704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BEB45-1FD9-E053-BF73-D1C893A77176}"/>
              </a:ext>
            </a:extLst>
          </p:cNvPr>
          <p:cNvGrpSpPr/>
          <p:nvPr/>
        </p:nvGrpSpPr>
        <p:grpSpPr>
          <a:xfrm>
            <a:off x="3051936" y="1030288"/>
            <a:ext cx="8877836" cy="5682179"/>
            <a:chOff x="5957801" y="2330489"/>
            <a:chExt cx="6047933" cy="45245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EF0496-34C0-5A5A-285E-D4AF83382F56}"/>
                </a:ext>
              </a:extLst>
            </p:cNvPr>
            <p:cNvSpPr txBox="1"/>
            <p:nvPr/>
          </p:nvSpPr>
          <p:spPr>
            <a:xfrm>
              <a:off x="9559230" y="2523067"/>
              <a:ext cx="2446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  <a:r>
                <a:rPr lang="en-IT" dirty="0"/>
                <a:t>apillaries filled of He II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4E70F7-4DE3-E5E2-67C6-DF25A9E65151}"/>
                </a:ext>
              </a:extLst>
            </p:cNvPr>
            <p:cNvSpPr/>
            <p:nvPr/>
          </p:nvSpPr>
          <p:spPr>
            <a:xfrm>
              <a:off x="5957801" y="2330489"/>
              <a:ext cx="6047933" cy="45245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1EC674-2E5C-5BDC-B431-FF5338F50CAB}"/>
                </a:ext>
              </a:extLst>
            </p:cNvPr>
            <p:cNvSpPr txBox="1"/>
            <p:nvPr/>
          </p:nvSpPr>
          <p:spPr>
            <a:xfrm>
              <a:off x="10432521" y="3429000"/>
              <a:ext cx="1573213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T" dirty="0"/>
                <a:t>Double walled tube made of titanium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119175-2FA0-00D2-C475-AEB0F9992A30}"/>
              </a:ext>
            </a:extLst>
          </p:cNvPr>
          <p:cNvSpPr txBox="1"/>
          <p:nvPr/>
        </p:nvSpPr>
        <p:spPr>
          <a:xfrm>
            <a:off x="3359257" y="5142958"/>
            <a:ext cx="1895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mbria Math" panose="02040503050406030204" pitchFamily="18" charset="0"/>
              </a:rPr>
              <a:t>𝐿</a:t>
            </a:r>
            <a:r>
              <a:rPr lang="en-GB" sz="1400" dirty="0">
                <a:effectLst/>
                <a:latin typeface="Cambria Math" panose="02040503050406030204" pitchFamily="18" charset="0"/>
              </a:rPr>
              <a:t>o </a:t>
            </a:r>
            <a:r>
              <a:rPr lang="en-GB" sz="1800" dirty="0">
                <a:effectLst/>
                <a:latin typeface="Cambria Math" panose="02040503050406030204" pitchFamily="18" charset="0"/>
              </a:rPr>
              <a:t>= 1 m</a:t>
            </a:r>
            <a:br>
              <a:rPr lang="en-GB" sz="1800" dirty="0">
                <a:effectLst/>
                <a:latin typeface="Cambria Math" panose="02040503050406030204" pitchFamily="18" charset="0"/>
              </a:rPr>
            </a:br>
            <a:r>
              <a:rPr lang="en-GB" sz="1800" dirty="0">
                <a:effectLst/>
                <a:latin typeface="Cambria Math" panose="02040503050406030204" pitchFamily="18" charset="0"/>
              </a:rPr>
              <a:t>𝑑</a:t>
            </a:r>
            <a:r>
              <a:rPr lang="en-GB" sz="1400" dirty="0">
                <a:effectLst/>
                <a:latin typeface="Cambria Math" panose="02040503050406030204" pitchFamily="18" charset="0"/>
              </a:rPr>
              <a:t>o </a:t>
            </a:r>
            <a:r>
              <a:rPr lang="en-GB" sz="1800" dirty="0">
                <a:effectLst/>
                <a:latin typeface="Cambria Math" panose="02040503050406030204" pitchFamily="18" charset="0"/>
              </a:rPr>
              <a:t>= 8.3 mm </a:t>
            </a:r>
          </a:p>
          <a:p>
            <a:r>
              <a:rPr lang="en-GB" sz="1800" dirty="0">
                <a:effectLst/>
                <a:latin typeface="Cambria Math" panose="02040503050406030204" pitchFamily="18" charset="0"/>
              </a:rPr>
              <a:t>𝑠</a:t>
            </a:r>
            <a:r>
              <a:rPr lang="en-GB" sz="1400" dirty="0">
                <a:effectLst/>
                <a:latin typeface="Cambria Math" panose="02040503050406030204" pitchFamily="18" charset="0"/>
              </a:rPr>
              <a:t>o </a:t>
            </a:r>
            <a:r>
              <a:rPr lang="en-GB" sz="1800" dirty="0">
                <a:effectLst/>
                <a:latin typeface="Cambria Math" panose="02040503050406030204" pitchFamily="18" charset="0"/>
              </a:rPr>
              <a:t>= 0.43 mm </a:t>
            </a:r>
          </a:p>
          <a:p>
            <a:endParaRPr lang="en-GB" dirty="0">
              <a:latin typeface="Cambria Math" panose="02040503050406030204" pitchFamily="18" charset="0"/>
            </a:endParaRPr>
          </a:p>
          <a:p>
            <a:r>
              <a:rPr lang="en-GB" sz="1800" dirty="0">
                <a:effectLst/>
                <a:latin typeface="Cambria Math" panose="02040503050406030204" pitchFamily="18" charset="0"/>
              </a:rPr>
              <a:t>𝑑</a:t>
            </a:r>
            <a:r>
              <a:rPr lang="en-GB" sz="1800" dirty="0" err="1">
                <a:effectLst/>
                <a:latin typeface="Cambria Math" panose="02040503050406030204" pitchFamily="18" charset="0"/>
              </a:rPr>
              <a:t>i</a:t>
            </a:r>
            <a:r>
              <a:rPr lang="en-GB" sz="1800" dirty="0">
                <a:effectLst/>
                <a:latin typeface="Cambria Math" panose="02040503050406030204" pitchFamily="18" charset="0"/>
              </a:rPr>
              <a:t>, 𝑠</a:t>
            </a:r>
            <a:r>
              <a:rPr lang="en-GB" sz="1800" dirty="0" err="1">
                <a:effectLst/>
                <a:latin typeface="Cambria Math" panose="02040503050406030204" pitchFamily="18" charset="0"/>
              </a:rPr>
              <a:t>i</a:t>
            </a:r>
            <a:r>
              <a:rPr lang="en-GB" sz="1800" dirty="0">
                <a:effectLst/>
                <a:latin typeface="Arial" panose="020B0604020202020204" pitchFamily="34" charset="0"/>
              </a:rPr>
              <a:t>: adjustable </a:t>
            </a:r>
            <a:endParaRPr lang="en-GB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427DF5-207F-94BA-9822-AC2600635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632" y="4815896"/>
            <a:ext cx="1612926" cy="1700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6B1F5-4DF5-501E-F0CA-ED5BA2E07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912" y="1142409"/>
            <a:ext cx="1489810" cy="1388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9C9E0E-CB9E-F10D-1015-F27323A7C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895" y="2779102"/>
            <a:ext cx="1577225" cy="1388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8A3B3A-0587-9C8C-E36F-89F6646891A1}"/>
              </a:ext>
            </a:extLst>
          </p:cNvPr>
          <p:cNvSpPr txBox="1"/>
          <p:nvPr/>
        </p:nvSpPr>
        <p:spPr>
          <a:xfrm>
            <a:off x="3645530" y="1385601"/>
            <a:ext cx="135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He I flow </a:t>
            </a:r>
            <a:r>
              <a:rPr lang="en-GB" dirty="0"/>
              <a:t>d</a:t>
            </a:r>
            <a:r>
              <a:rPr lang="en-IT" dirty="0"/>
              <a:t>uring the cool down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B92747-7D5D-E4DF-F23B-817EC25FB367}"/>
              </a:ext>
            </a:extLst>
          </p:cNvPr>
          <p:cNvSpPr txBox="1"/>
          <p:nvPr/>
        </p:nvSpPr>
        <p:spPr>
          <a:xfrm>
            <a:off x="3575727" y="2854325"/>
            <a:ext cx="1495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MT"/>
              </a:rPr>
              <a:t>He-II no macroscopic flow</a:t>
            </a:r>
            <a:r>
              <a:rPr lang="en-GB" dirty="0">
                <a:latin typeface="ArialMT"/>
              </a:rPr>
              <a:t> </a:t>
            </a:r>
            <a:r>
              <a:rPr lang="en-GB" dirty="0"/>
              <a:t>i</a:t>
            </a:r>
            <a:r>
              <a:rPr lang="en-GB" sz="1800" dirty="0">
                <a:effectLst/>
                <a:latin typeface="ArialMT"/>
              </a:rPr>
              <a:t>n the steady-state</a:t>
            </a:r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A4FC55-BD3C-0089-5ED7-2F926E95B6EF}"/>
              </a:ext>
            </a:extLst>
          </p:cNvPr>
          <p:cNvSpPr/>
          <p:nvPr/>
        </p:nvSpPr>
        <p:spPr>
          <a:xfrm>
            <a:off x="8200832" y="3429000"/>
            <a:ext cx="1056494" cy="956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24206D6-2E15-D958-C85E-6614DCF331E5}"/>
              </a:ext>
            </a:extLst>
          </p:cNvPr>
          <p:cNvSpPr/>
          <p:nvPr/>
        </p:nvSpPr>
        <p:spPr>
          <a:xfrm>
            <a:off x="6793558" y="1272137"/>
            <a:ext cx="605609" cy="524413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A0874E-D7A5-E8D9-333A-2CDBB7CD65D7}"/>
              </a:ext>
            </a:extLst>
          </p:cNvPr>
          <p:cNvCxnSpPr/>
          <p:nvPr/>
        </p:nvCxnSpPr>
        <p:spPr>
          <a:xfrm flipV="1">
            <a:off x="7399167" y="3871377"/>
            <a:ext cx="801665" cy="22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15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8CDDD-B4B4-3F6E-627B-CDDE8223C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098BC-36C6-4B7C-CA10-4ACEA32B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0"/>
            <a:ext cx="7772400" cy="2049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7C380-E20F-30FD-3CD0-3648B9AF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26" y="1763171"/>
            <a:ext cx="10257865" cy="50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9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A6A22-D718-C5FC-27BE-EDCA4154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D662D-A9CE-342F-A701-60FF4D8B356F}"/>
              </a:ext>
            </a:extLst>
          </p:cNvPr>
          <p:cNvSpPr txBox="1"/>
          <p:nvPr/>
        </p:nvSpPr>
        <p:spPr>
          <a:xfrm>
            <a:off x="3711389" y="0"/>
            <a:ext cx="8050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 dirty="0"/>
              <a:t>No conclusion: </a:t>
            </a:r>
            <a:r>
              <a:rPr lang="en-IT" sz="3200" dirty="0"/>
              <a:t>instead point to be  discussed during the parallel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132C5-079E-5344-77F2-49878D5721A1}"/>
              </a:ext>
            </a:extLst>
          </p:cNvPr>
          <p:cNvSpPr txBox="1"/>
          <p:nvPr/>
        </p:nvSpPr>
        <p:spPr>
          <a:xfrm>
            <a:off x="42582" y="1030288"/>
            <a:ext cx="1214941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“Initial” gas budget as a basis for discussion, based on the current experience shared among the WPs expertise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Cooling concept: discussion on the two proposals and consequent R&amp;D actions to validate the solutions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Suspension thermal noise, i.e. the ET-LF sensitivity,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Interface of the cryostat with adjacent towers: how many and where we plan to install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LF detector interface with the upper vacuum hosting the super-attenuator : Tower (upper compartment) to cryostat and passage between the tower vacuum and the cryostat vacuum 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Cryostat dimensions.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Cryopumps: how many, locations, dimensions and which type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</a:rPr>
              <a:t>Extra point regarding Cryo-system and Vacuum </a:t>
            </a:r>
            <a:r>
              <a:rPr lang="en-GB" sz="2200" dirty="0" err="1">
                <a:effectLst/>
              </a:rPr>
              <a:t>Cryoplant</a:t>
            </a:r>
            <a:r>
              <a:rPr lang="en-GB" sz="2200" dirty="0">
                <a:effectLst/>
              </a:rPr>
              <a:t> on surface and interface with infrastructure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00976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03050-F88F-AFFA-F4E6-930F12815192}"/>
              </a:ext>
            </a:extLst>
          </p:cNvPr>
          <p:cNvSpPr txBox="1"/>
          <p:nvPr/>
        </p:nvSpPr>
        <p:spPr>
          <a:xfrm>
            <a:off x="4162262" y="148185"/>
            <a:ext cx="3355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Document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FF653-DFC5-E2ED-FB49-31BDB94CB28D}"/>
              </a:ext>
            </a:extLst>
          </p:cNvPr>
          <p:cNvSpPr txBox="1"/>
          <p:nvPr/>
        </p:nvSpPr>
        <p:spPr>
          <a:xfrm>
            <a:off x="342967" y="943056"/>
            <a:ext cx="118179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</a:rPr>
              <a:t>What is not inside:</a:t>
            </a:r>
          </a:p>
          <a:p>
            <a:r>
              <a:rPr lang="en-GB" sz="2400" i="1" dirty="0">
                <a:effectLst/>
              </a:rPr>
              <a:t>The beam pipe vacuum is not addressed, as it is not in the scope of the ISB activities. </a:t>
            </a:r>
          </a:p>
          <a:p>
            <a:endParaRPr lang="en-GB" sz="2400" i="1" dirty="0"/>
          </a:p>
          <a:p>
            <a:r>
              <a:rPr lang="en-GB" sz="2400" b="1" dirty="0"/>
              <a:t>What is inside:</a:t>
            </a:r>
          </a:p>
          <a:p>
            <a:r>
              <a:rPr lang="en-GB" sz="2400" dirty="0">
                <a:effectLst/>
              </a:rPr>
              <a:t>Tower vacuum</a:t>
            </a:r>
          </a:p>
          <a:p>
            <a:endParaRPr lang="en-GB" sz="2400" dirty="0">
              <a:effectLst/>
            </a:endParaRPr>
          </a:p>
          <a:p>
            <a:r>
              <a:rPr lang="en-GB" sz="2400" dirty="0">
                <a:effectLst/>
              </a:rPr>
              <a:t>ET-LF cryostat, geometrical constraints </a:t>
            </a:r>
          </a:p>
          <a:p>
            <a:endParaRPr lang="en-GB" sz="2400" dirty="0"/>
          </a:p>
          <a:p>
            <a:r>
              <a:rPr lang="en-GB" sz="2400" dirty="0">
                <a:effectLst/>
              </a:rPr>
              <a:t>Concept of the </a:t>
            </a:r>
            <a:r>
              <a:rPr lang="en-GB" sz="2400" dirty="0" err="1">
                <a:effectLst/>
              </a:rPr>
              <a:t>cryopumping</a:t>
            </a:r>
            <a:endParaRPr lang="en-GB" sz="2400" dirty="0">
              <a:effectLst/>
            </a:endParaRPr>
          </a:p>
          <a:p>
            <a:endParaRPr lang="en-GB" sz="2400" dirty="0"/>
          </a:p>
          <a:p>
            <a:r>
              <a:rPr lang="en-GB" sz="2400" dirty="0"/>
              <a:t>C</a:t>
            </a:r>
            <a:r>
              <a:rPr lang="en-GB" sz="2400" dirty="0">
                <a:effectLst/>
              </a:rPr>
              <a:t>ryogenic infrastructure requirements </a:t>
            </a:r>
          </a:p>
          <a:p>
            <a:endParaRPr lang="en-GB" sz="2400" dirty="0"/>
          </a:p>
          <a:p>
            <a:r>
              <a:rPr lang="en-GB" sz="2400" dirty="0">
                <a:effectLst/>
              </a:rPr>
              <a:t>Two options for the ET-LF payload design and cooling discussed in terms of </a:t>
            </a:r>
          </a:p>
          <a:p>
            <a:r>
              <a:rPr lang="en-GB" sz="2400" dirty="0"/>
              <a:t>	</a:t>
            </a:r>
            <a:r>
              <a:rPr lang="en-GB" sz="2400" dirty="0">
                <a:effectLst/>
              </a:rPr>
              <a:t>suspension thermal noise, </a:t>
            </a:r>
          </a:p>
          <a:p>
            <a:r>
              <a:rPr lang="en-GB" sz="2400" dirty="0"/>
              <a:t>	</a:t>
            </a:r>
            <a:r>
              <a:rPr lang="en-GB" sz="2400" dirty="0">
                <a:effectLst/>
              </a:rPr>
              <a:t>cool-down</a:t>
            </a:r>
          </a:p>
          <a:p>
            <a:r>
              <a:rPr lang="en-GB" sz="2400" dirty="0"/>
              <a:t>	</a:t>
            </a:r>
            <a:r>
              <a:rPr lang="en-GB" sz="2400" dirty="0">
                <a:effectLst/>
              </a:rPr>
              <a:t>steady-state operation. 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C8A8F-A1FC-09D6-A477-7EAC35DA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7CE138-E1FE-E8F7-E765-B3AD7465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008598-3DF0-DD3B-F73F-ACB6A834291D}"/>
              </a:ext>
            </a:extLst>
          </p:cNvPr>
          <p:cNvSpPr txBox="1"/>
          <p:nvPr/>
        </p:nvSpPr>
        <p:spPr>
          <a:xfrm>
            <a:off x="4457700" y="2705100"/>
            <a:ext cx="2549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EXTRA SLIDES </a:t>
            </a:r>
          </a:p>
        </p:txBody>
      </p:sp>
    </p:spTree>
    <p:extLst>
      <p:ext uri="{BB962C8B-B14F-4D97-AF65-F5344CB8AC3E}">
        <p14:creationId xmlns:p14="http://schemas.microsoft.com/office/powerpoint/2010/main" val="234929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74906-AB06-4C6D-90D7-C24AEB9FDB50}"/>
              </a:ext>
            </a:extLst>
          </p:cNvPr>
          <p:cNvSpPr txBox="1"/>
          <p:nvPr/>
        </p:nvSpPr>
        <p:spPr>
          <a:xfrm>
            <a:off x="4779165" y="0"/>
            <a:ext cx="2633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Tower Vacuum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B0D18-D782-1219-9AD7-69041DC0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8301C-0DE5-3DF2-FFBA-F30F967D2718}"/>
              </a:ext>
            </a:extLst>
          </p:cNvPr>
          <p:cNvSpPr txBox="1"/>
          <p:nvPr/>
        </p:nvSpPr>
        <p:spPr>
          <a:xfrm>
            <a:off x="362564" y="1277035"/>
            <a:ext cx="11466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ET-LF tower vacuum influences the t</a:t>
            </a:r>
            <a:r>
              <a:rPr lang="en-GB" sz="2400" dirty="0">
                <a:effectLst/>
              </a:rPr>
              <a:t>he cryostat design </a:t>
            </a:r>
          </a:p>
          <a:p>
            <a:endParaRPr lang="en-GB" sz="2400" dirty="0"/>
          </a:p>
          <a:p>
            <a:r>
              <a:rPr lang="en-GB" sz="2400" dirty="0">
                <a:effectLst/>
              </a:rPr>
              <a:t> We need to assess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>
                <a:effectLst/>
              </a:rPr>
              <a:t>the gas load,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>
                <a:effectLst/>
              </a:rPr>
              <a:t>how to manage, 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/>
              <a:t>define the </a:t>
            </a:r>
            <a:r>
              <a:rPr lang="en-GB" sz="2400" dirty="0">
                <a:effectLst/>
              </a:rPr>
              <a:t>interfaces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8D9AB-52C0-8CE5-4D46-71A69D9242EA}"/>
              </a:ext>
            </a:extLst>
          </p:cNvPr>
          <p:cNvSpPr txBox="1"/>
          <p:nvPr/>
        </p:nvSpPr>
        <p:spPr>
          <a:xfrm>
            <a:off x="0" y="3832106"/>
            <a:ext cx="109641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400" dirty="0"/>
              <a:t>A</a:t>
            </a:r>
            <a:r>
              <a:rPr lang="en-GB" sz="2400" dirty="0">
                <a:effectLst/>
              </a:rPr>
              <a:t> first tool to assess the gas load is ready: </a:t>
            </a:r>
            <a:r>
              <a:rPr lang="en-GB" sz="2400" dirty="0">
                <a:solidFill>
                  <a:srgbClr val="FF0000"/>
                </a:solidFill>
                <a:effectLst/>
              </a:rPr>
              <a:t>the outgassing database </a:t>
            </a:r>
            <a:endParaRPr lang="en-GB" sz="2400" dirty="0">
              <a:solidFill>
                <a:srgbClr val="FF0000"/>
              </a:solidFill>
            </a:endParaRPr>
          </a:p>
          <a:p>
            <a:pPr lvl="1"/>
            <a:r>
              <a:rPr lang="en-GB" sz="2400" dirty="0">
                <a:solidFill>
                  <a:srgbClr val="FF0000"/>
                </a:solidFill>
              </a:rPr>
              <a:t>Based on data on literature and specific measurements done in the ET labs ( standardised procedure needed)</a:t>
            </a:r>
          </a:p>
          <a:p>
            <a:pPr lvl="1"/>
            <a:r>
              <a:rPr lang="en-GB" sz="2400" dirty="0">
                <a:solidFill>
                  <a:srgbClr val="FF0000"/>
                </a:solidFill>
              </a:rPr>
              <a:t>The aim is:</a:t>
            </a:r>
            <a:endParaRPr lang="en-GB" sz="2400" dirty="0"/>
          </a:p>
          <a:p>
            <a:r>
              <a:rPr lang="en-GB" sz="2400" dirty="0"/>
              <a:t>	to </a:t>
            </a:r>
            <a:r>
              <a:rPr lang="en-GB" sz="2400" dirty="0">
                <a:effectLst/>
              </a:rPr>
              <a:t>collect and categorize the outgassing data for single materials </a:t>
            </a:r>
          </a:p>
          <a:p>
            <a:r>
              <a:rPr lang="en-GB" sz="2400" dirty="0"/>
              <a:t>	to </a:t>
            </a:r>
            <a:r>
              <a:rPr lang="en-GB" sz="2400" dirty="0">
                <a:effectLst/>
              </a:rPr>
              <a:t>assembly candidates for the installation inside the tower vacuum chambers 	(coils, motors, mounts, complete ‘filters’, . . . ) 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0CC20-7DE3-D877-61D5-F9174E495EB0}"/>
              </a:ext>
            </a:extLst>
          </p:cNvPr>
          <p:cNvSpPr txBox="1"/>
          <p:nvPr/>
        </p:nvSpPr>
        <p:spPr>
          <a:xfrm>
            <a:off x="5724144" y="4801602"/>
            <a:ext cx="475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Credits to EGO  =&gt; Gargiulo/Pasqualetti/Buggiani</a:t>
            </a:r>
          </a:p>
        </p:txBody>
      </p:sp>
    </p:spTree>
    <p:extLst>
      <p:ext uri="{BB962C8B-B14F-4D97-AF65-F5344CB8AC3E}">
        <p14:creationId xmlns:p14="http://schemas.microsoft.com/office/powerpoint/2010/main" val="20027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2086E4B-5D84-969B-B596-A2993CD9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28"/>
            <a:ext cx="2305050" cy="692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FBE39-B93F-E27A-087E-57C0D3D92396}"/>
              </a:ext>
            </a:extLst>
          </p:cNvPr>
          <p:cNvSpPr txBox="1"/>
          <p:nvPr/>
        </p:nvSpPr>
        <p:spPr>
          <a:xfrm>
            <a:off x="3590693" y="324547"/>
            <a:ext cx="193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Credits: J. Gargiulo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55936-D606-ED61-F3D2-45660E8C9552}"/>
              </a:ext>
            </a:extLst>
          </p:cNvPr>
          <p:cNvGrpSpPr/>
          <p:nvPr/>
        </p:nvGrpSpPr>
        <p:grpSpPr>
          <a:xfrm>
            <a:off x="0" y="871382"/>
            <a:ext cx="12641748" cy="5868631"/>
            <a:chOff x="-206478" y="856634"/>
            <a:chExt cx="12641748" cy="58686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A9A919-51F8-CBEF-9A4C-D553012B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6478" y="856634"/>
              <a:ext cx="12641748" cy="586863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579887-F7B4-C26C-06B3-8D693DC7CDD2}"/>
                </a:ext>
              </a:extLst>
            </p:cNvPr>
            <p:cNvSpPr/>
            <p:nvPr/>
          </p:nvSpPr>
          <p:spPr>
            <a:xfrm>
              <a:off x="3200400" y="2757948"/>
              <a:ext cx="6607277" cy="560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82B6C3-6CB9-333C-F889-1A2008B1889F}"/>
              </a:ext>
            </a:extLst>
          </p:cNvPr>
          <p:cNvSpPr txBox="1"/>
          <p:nvPr/>
        </p:nvSpPr>
        <p:spPr>
          <a:xfrm>
            <a:off x="3221500" y="2757948"/>
            <a:ext cx="61987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https://apps.et-gw.eu/et_outgassing_db</a:t>
            </a:r>
            <a:r>
              <a:rPr lang="en-IT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IT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4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DBB8A-6EC9-34D2-FF5D-FC4775E3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99006-1507-A5B7-80D3-F046358D8DDF}"/>
              </a:ext>
            </a:extLst>
          </p:cNvPr>
          <p:cNvSpPr txBox="1"/>
          <p:nvPr/>
        </p:nvSpPr>
        <p:spPr>
          <a:xfrm>
            <a:off x="845574" y="1297858"/>
            <a:ext cx="105008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</a:rPr>
              <a:t>Attentive estimates of gas loads needed: </a:t>
            </a:r>
            <a:endParaRPr lang="en-GB" sz="2400" dirty="0"/>
          </a:p>
          <a:p>
            <a:r>
              <a:rPr lang="en-GB" sz="2400" b="1" i="1" dirty="0">
                <a:solidFill>
                  <a:srgbClr val="FF0000"/>
                </a:solidFill>
                <a:effectLst/>
              </a:rPr>
              <a:t>towers are unbaked and frequently vented: </a:t>
            </a:r>
            <a:r>
              <a:rPr lang="en-GB" sz="2400" b="1" i="1" dirty="0">
                <a:solidFill>
                  <a:srgbClr val="FF0000"/>
                </a:solidFill>
              </a:rPr>
              <a:t> study of the </a:t>
            </a:r>
            <a:r>
              <a:rPr lang="en-GB" sz="2400" b="1" i="1" dirty="0">
                <a:solidFill>
                  <a:srgbClr val="FF0000"/>
                </a:solidFill>
                <a:effectLst/>
              </a:rPr>
              <a:t>transitory phase of vacuum recovery needed. </a:t>
            </a:r>
          </a:p>
          <a:p>
            <a:endParaRPr lang="en-GB" sz="2400" dirty="0"/>
          </a:p>
          <a:p>
            <a:r>
              <a:rPr lang="en-GB" sz="2400" dirty="0"/>
              <a:t>S</a:t>
            </a:r>
            <a:r>
              <a:rPr lang="en-GB" sz="2400" dirty="0">
                <a:effectLst/>
              </a:rPr>
              <a:t>teps to evaluate the gas load: </a:t>
            </a:r>
            <a:endParaRPr lang="en-GB" sz="2400" dirty="0"/>
          </a:p>
          <a:p>
            <a:r>
              <a:rPr lang="en-GB" sz="2400" dirty="0">
                <a:effectLst/>
              </a:rPr>
              <a:t>a)   an “initial” gas budget as a basis for discussion, based on the current experience shared among the WPs expertise; </a:t>
            </a:r>
          </a:p>
          <a:p>
            <a:r>
              <a:rPr lang="en-GB" sz="2400" dirty="0"/>
              <a:t>b)</a:t>
            </a:r>
            <a:r>
              <a:rPr lang="en-GB" sz="2400" dirty="0">
                <a:effectLst/>
              </a:rPr>
              <a:t> a “preliminary” budget using the first data that will begin to populate the database and the preliminary design options chosen for the towers and in-vacuum parts; </a:t>
            </a:r>
          </a:p>
          <a:p>
            <a:r>
              <a:rPr lang="en-GB" sz="2400" dirty="0">
                <a:effectLst/>
              </a:rPr>
              <a:t>c) the “consolidated” budget in a mature stage, when most of the systems of the towers and ancillary equipment will be defined. </a:t>
            </a:r>
          </a:p>
          <a:p>
            <a:endParaRPr lang="en-GB" sz="2400" dirty="0"/>
          </a:p>
          <a:p>
            <a:r>
              <a:rPr lang="en-GB" sz="2400" i="1" dirty="0">
                <a:solidFill>
                  <a:srgbClr val="002060"/>
                </a:solidFill>
              </a:rPr>
              <a:t>F</a:t>
            </a:r>
            <a:r>
              <a:rPr lang="en-GB" sz="2400" i="1" dirty="0">
                <a:solidFill>
                  <a:srgbClr val="002060"/>
                </a:solidFill>
                <a:effectLst/>
              </a:rPr>
              <a:t>ull-scale tests of major assemblies required</a:t>
            </a:r>
            <a:endParaRPr lang="en-GB" sz="2400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F9C70-19A0-E9B1-9251-3BFE4B7A8610}"/>
              </a:ext>
            </a:extLst>
          </p:cNvPr>
          <p:cNvSpPr txBox="1"/>
          <p:nvPr/>
        </p:nvSpPr>
        <p:spPr>
          <a:xfrm>
            <a:off x="4754880" y="297163"/>
            <a:ext cx="309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Following Steps</a:t>
            </a:r>
          </a:p>
        </p:txBody>
      </p:sp>
    </p:spTree>
    <p:extLst>
      <p:ext uri="{BB962C8B-B14F-4D97-AF65-F5344CB8AC3E}">
        <p14:creationId xmlns:p14="http://schemas.microsoft.com/office/powerpoint/2010/main" val="100754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9E4F-4B50-B98A-638A-3F8B00A2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632" y="187518"/>
            <a:ext cx="7440168" cy="493519"/>
          </a:xfrm>
        </p:spPr>
        <p:txBody>
          <a:bodyPr>
            <a:normAutofit fontScale="90000"/>
          </a:bodyPr>
          <a:lstStyle/>
          <a:p>
            <a:r>
              <a:rPr lang="en-IT" dirty="0"/>
              <a:t>ET  VACUUM Towers: cleaness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C2217-B6C8-13E9-3271-6666CEF00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370"/>
            <a:ext cx="10515600" cy="209561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Ten’s of  vertical vacuum towers hosting the optical elements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	ET-LF tower basements </a:t>
            </a:r>
            <a:r>
              <a:rPr lang="en-GB" sz="2000" dirty="0">
                <a:sym typeface="Wingdings" pitchFamily="2" charset="2"/>
              </a:rPr>
              <a:t></a:t>
            </a:r>
            <a:r>
              <a:rPr lang="en-GB" sz="2000" dirty="0"/>
              <a:t>cryostat,  ET-HF basements </a:t>
            </a:r>
            <a:r>
              <a:rPr lang="en-GB" sz="2000" dirty="0">
                <a:sym typeface="Wingdings" pitchFamily="2" charset="2"/>
              </a:rPr>
              <a:t> </a:t>
            </a:r>
            <a:r>
              <a:rPr lang="en-GB" sz="2000" dirty="0"/>
              <a:t>UHV chamber </a:t>
            </a:r>
            <a:endParaRPr lang="en-GB" sz="2400" dirty="0"/>
          </a:p>
          <a:p>
            <a:r>
              <a:rPr lang="en-GB" sz="2400" dirty="0"/>
              <a:t>Absolute cleanness: </a:t>
            </a:r>
            <a:r>
              <a:rPr lang="en-GB" sz="2400" dirty="0">
                <a:solidFill>
                  <a:srgbClr val="FFC000"/>
                </a:solidFill>
              </a:rPr>
              <a:t>any residual particles of dust along the light path and near the monolithic suspensions </a:t>
            </a:r>
            <a:r>
              <a:rPr lang="en-GB" sz="2400" dirty="0">
                <a:sym typeface="Wingdings" pitchFamily="2" charset="2"/>
              </a:rPr>
              <a:t> let us make an effort in translate this requirement in a quantitative language define a method to check the cleanness 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     XX residual particles/m</a:t>
            </a:r>
            <a:r>
              <a:rPr lang="en-GB" sz="2400" baseline="30000" dirty="0">
                <a:sym typeface="Wingdings" pitchFamily="2" charset="2"/>
              </a:rPr>
              <a:t>2    </a:t>
            </a:r>
            <a:r>
              <a:rPr lang="en-GB" sz="2400" dirty="0">
                <a:sym typeface="Wingdings" pitchFamily="2" charset="2"/>
              </a:rPr>
              <a:t>??? XX residual particles/m</a:t>
            </a:r>
            <a:r>
              <a:rPr lang="en-GB" sz="2400" baseline="30000" dirty="0">
                <a:sym typeface="Wingdings" pitchFamily="2" charset="2"/>
              </a:rPr>
              <a:t>3    </a:t>
            </a:r>
            <a:r>
              <a:rPr lang="en-GB" sz="2400" dirty="0">
                <a:sym typeface="Wingdings" pitchFamily="2" charset="2"/>
              </a:rPr>
              <a:t>???  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BD996-689F-4DFF-9AC8-EE3C1719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8" y="3118068"/>
            <a:ext cx="6513351" cy="3483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274E3-82B4-508F-2225-A1AC5F81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12AAE-E740-B5A7-686C-A66419FC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925EE19-34AF-572E-41F6-78EB320D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39" y="237428"/>
            <a:ext cx="8714935" cy="493519"/>
          </a:xfrm>
        </p:spPr>
        <p:txBody>
          <a:bodyPr>
            <a:noAutofit/>
          </a:bodyPr>
          <a:lstStyle/>
          <a:p>
            <a:r>
              <a:rPr lang="en-IT" sz="3200" dirty="0"/>
              <a:t>ET  VACUUM Towers: few categories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8CA59-2BED-EA13-6266-9980AEBE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38" y="783527"/>
            <a:ext cx="4586361" cy="2872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A97272-BCA4-16C5-AFA0-6F1F11917A4D}"/>
              </a:ext>
            </a:extLst>
          </p:cNvPr>
          <p:cNvSpPr txBox="1"/>
          <p:nvPr/>
        </p:nvSpPr>
        <p:spPr>
          <a:xfrm>
            <a:off x="1" y="1030288"/>
            <a:ext cx="7061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1 Detector </a:t>
            </a:r>
            <a:r>
              <a:rPr lang="en-IT" sz="2000" dirty="0">
                <a:sym typeface="Wingdings" pitchFamily="2" charset="2"/>
              </a:rPr>
              <a:t> </a:t>
            </a:r>
            <a:r>
              <a:rPr lang="en-IT" sz="2000" u="sng" dirty="0">
                <a:sym typeface="Wingdings" pitchFamily="2" charset="2"/>
              </a:rPr>
              <a:t>~</a:t>
            </a:r>
            <a:r>
              <a:rPr lang="en-IT" sz="2000" dirty="0">
                <a:sym typeface="Wingdings" pitchFamily="2" charset="2"/>
              </a:rPr>
              <a:t> 42 towers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rgbClr val="FF0000"/>
                </a:solidFill>
                <a:effectLst/>
              </a:rPr>
              <a:t>) HF towers: low 10</a:t>
            </a:r>
            <a:r>
              <a:rPr lang="en-GB" sz="2000" baseline="30000" dirty="0">
                <a:solidFill>
                  <a:srgbClr val="FF0000"/>
                </a:solidFill>
                <a:effectLst/>
              </a:rPr>
              <a:t>-9</a:t>
            </a:r>
            <a:r>
              <a:rPr lang="en-GB" sz="2000" dirty="0">
                <a:solidFill>
                  <a:srgbClr val="FF0000"/>
                </a:solidFill>
                <a:effectLst/>
              </a:rPr>
              <a:t> mbar range, unbaked</a:t>
            </a:r>
            <a:r>
              <a:rPr lang="en-GB" sz="2000" dirty="0">
                <a:solidFill>
                  <a:srgbClr val="4270C1"/>
                </a:solidFill>
                <a:effectLst/>
              </a:rPr>
              <a:t>. </a:t>
            </a:r>
            <a:r>
              <a:rPr lang="en-GB" sz="2000" dirty="0">
                <a:solidFill>
                  <a:srgbClr val="FF0000"/>
                </a:solidFill>
                <a:effectLst/>
              </a:rPr>
              <a:t>Note: vacuum level in HF tubes is highly demanding;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b</a:t>
            </a:r>
            <a:r>
              <a:rPr lang="en-GB" sz="2000" dirty="0">
                <a:solidFill>
                  <a:srgbClr val="FF0000"/>
                </a:solidFill>
                <a:effectLst/>
              </a:rPr>
              <a:t>) LF towers: low 10</a:t>
            </a:r>
            <a:r>
              <a:rPr lang="en-GB" sz="2000" baseline="30000" dirty="0">
                <a:solidFill>
                  <a:srgbClr val="FF0000"/>
                </a:solidFill>
                <a:effectLst/>
              </a:rPr>
              <a:t>-9 </a:t>
            </a:r>
            <a:r>
              <a:rPr lang="en-GB" sz="2000" dirty="0">
                <a:solidFill>
                  <a:srgbClr val="FF0000"/>
                </a:solidFill>
                <a:effectLst/>
              </a:rPr>
              <a:t>mbar range, unbaked. Note: many gas species are a potential risk for deposition on mirrors;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c</a:t>
            </a:r>
            <a:r>
              <a:rPr lang="en-GB" sz="2000" dirty="0">
                <a:solidFill>
                  <a:srgbClr val="FF0000"/>
                </a:solidFill>
                <a:effectLst/>
              </a:rPr>
              <a:t>) Upper compartments: 10</a:t>
            </a:r>
            <a:r>
              <a:rPr lang="en-GB" sz="2000" baseline="30000" dirty="0">
                <a:solidFill>
                  <a:srgbClr val="FF0000"/>
                </a:solidFill>
                <a:effectLst/>
              </a:rPr>
              <a:t>-7</a:t>
            </a:r>
            <a:r>
              <a:rPr lang="en-GB" sz="2000" dirty="0">
                <a:solidFill>
                  <a:srgbClr val="FF0000"/>
                </a:solidFill>
                <a:effectLst/>
              </a:rPr>
              <a:t> mbar range, unbaked, water prevalent</a:t>
            </a:r>
            <a:r>
              <a:rPr lang="en-GB" sz="2000" dirty="0">
                <a:solidFill>
                  <a:srgbClr val="4270C1"/>
                </a:solidFill>
                <a:effectLst/>
              </a:rPr>
              <a:t>; </a:t>
            </a:r>
            <a:endParaRPr lang="en-GB" sz="2000" dirty="0">
              <a:solidFill>
                <a:srgbClr val="FF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</a:t>
            </a:r>
            <a:r>
              <a:rPr lang="en-GB" sz="2000" dirty="0">
                <a:effectLst/>
              </a:rPr>
              <a:t>) Other auxiliary chambers, typically lower-rated concerning residual pressure.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6C82BC-205C-88AB-B98F-003047A1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82" y="4302921"/>
            <a:ext cx="5130018" cy="25550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BC649D-0AC7-1D77-3C7F-0DEB79CC04FD}"/>
              </a:ext>
            </a:extLst>
          </p:cNvPr>
          <p:cNvCxnSpPr/>
          <p:nvPr/>
        </p:nvCxnSpPr>
        <p:spPr>
          <a:xfrm>
            <a:off x="0" y="389261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EB93E26-6192-EB6E-E604-AA52A89B0EFD}"/>
              </a:ext>
            </a:extLst>
          </p:cNvPr>
          <p:cNvSpPr txBox="1">
            <a:spLocks/>
          </p:cNvSpPr>
          <p:nvPr/>
        </p:nvSpPr>
        <p:spPr>
          <a:xfrm>
            <a:off x="3029243" y="3945191"/>
            <a:ext cx="7440168" cy="493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sz="3200" dirty="0"/>
              <a:t>ET  VACUUM Towers: the interface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098D8-77B6-DD94-42E0-845269EEA9E6}"/>
              </a:ext>
            </a:extLst>
          </p:cNvPr>
          <p:cNvSpPr txBox="1"/>
          <p:nvPr/>
        </p:nvSpPr>
        <p:spPr>
          <a:xfrm>
            <a:off x="614448" y="4609203"/>
            <a:ext cx="62691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effectLst/>
                <a:latin typeface="ArialMT"/>
              </a:rPr>
              <a:t>Vacuum tight glass separation are in use to allow beam passage between chambers at much different vacuum levels.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b="1" dirty="0">
                <a:effectLst/>
                <a:latin typeface="ArialMT"/>
              </a:rPr>
              <a:t>May become a disturbance for the experiment (or for vacuum if removed).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  <a:effectLst/>
                <a:latin typeface="ArialMT"/>
              </a:rPr>
              <a:t>Not a valid solution for critical areas / beams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>
                <a:solidFill>
                  <a:srgbClr val="FF0000"/>
                </a:solidFill>
                <a:latin typeface="ArialMT"/>
              </a:rPr>
              <a:t>Even more critic if connected to the ET-LF cryostat</a:t>
            </a:r>
            <a:endParaRPr lang="en-GB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3FC94C-35D7-6370-9797-52B7C0AC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11" y="809305"/>
            <a:ext cx="4586361" cy="2872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943AC9-DE4A-AA53-4F3F-8AE0357F762C}"/>
              </a:ext>
            </a:extLst>
          </p:cNvPr>
          <p:cNvSpPr txBox="1"/>
          <p:nvPr/>
        </p:nvSpPr>
        <p:spPr>
          <a:xfrm>
            <a:off x="10492900" y="1908064"/>
            <a:ext cx="16991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accent1"/>
                </a:solidFill>
              </a:rPr>
              <a:t>Standardisation </a:t>
            </a:r>
            <a:r>
              <a:rPr lang="en-IT" dirty="0"/>
              <a:t>to reduce cost and make easier the mantainance</a:t>
            </a:r>
          </a:p>
        </p:txBody>
      </p:sp>
    </p:spTree>
    <p:extLst>
      <p:ext uri="{BB962C8B-B14F-4D97-AF65-F5344CB8AC3E}">
        <p14:creationId xmlns:p14="http://schemas.microsoft.com/office/powerpoint/2010/main" val="287206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8AD4F-3EC0-8C7C-56C0-98F37C61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"/>
            <a:ext cx="3543300" cy="109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35F97F-2FCC-4F7C-4300-F0D44AE8AAC2}"/>
              </a:ext>
            </a:extLst>
          </p:cNvPr>
          <p:cNvSpPr txBox="1"/>
          <p:nvPr/>
        </p:nvSpPr>
        <p:spPr>
          <a:xfrm>
            <a:off x="4601497" y="339213"/>
            <a:ext cx="6024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Further Remarks on Tower Vacuum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B2A41-3200-A48D-4A5A-FD58CB674672}"/>
              </a:ext>
            </a:extLst>
          </p:cNvPr>
          <p:cNvSpPr txBox="1"/>
          <p:nvPr/>
        </p:nvSpPr>
        <p:spPr>
          <a:xfrm>
            <a:off x="494070" y="1655405"/>
            <a:ext cx="116979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Too many towers in ET ask for a rapid recovery of the vacuum to keep a high duty cycle of the machine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. Large and quiet pumping speed, such as that potentially provided by cryopumps.</a:t>
            </a:r>
          </a:p>
          <a:p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I</a:t>
            </a:r>
            <a:r>
              <a:rPr lang="en-GB" sz="2400" dirty="0">
                <a:effectLst/>
              </a:rPr>
              <a:t>ndependent venting of the “tower vacuum” and the “cryostat vacuum” should be avoided.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The lower bound time scale for interventions and/or vacuum recovery in the LF cryostats is on the order of a month. </a:t>
            </a: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2703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2618</Words>
  <Application>Microsoft Macintosh PowerPoint</Application>
  <PresentationFormat>Widescreen</PresentationFormat>
  <Paragraphs>411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Arial</vt:lpstr>
      <vt:lpstr>ArialMT</vt:lpstr>
      <vt:lpstr>Calibri</vt:lpstr>
      <vt:lpstr>Calibri Light</vt:lpstr>
      <vt:lpstr>Cambria Math</vt:lpstr>
      <vt:lpstr>CMBX10</vt:lpstr>
      <vt:lpstr>CMBX12</vt:lpstr>
      <vt:lpstr>CMMI12</vt:lpstr>
      <vt:lpstr>CMMI8</vt:lpstr>
      <vt:lpstr>CMR10</vt:lpstr>
      <vt:lpstr>CMR12</vt:lpstr>
      <vt:lpstr>CMR7</vt:lpstr>
      <vt:lpstr>CMR8</vt:lpstr>
      <vt:lpstr>CMTI10</vt:lpstr>
      <vt:lpstr>CMTT10</vt:lpstr>
      <vt:lpstr>Courier New</vt:lpstr>
      <vt:lpstr>Helvetica</vt:lpstr>
      <vt:lpstr>Wingdings</vt:lpstr>
      <vt:lpstr>Office Theme</vt:lpstr>
      <vt:lpstr>ET-ISB  DIV IV  Vac&amp;Cryo for ET and the ET Cryo-Mirror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  VACUUM Towers: cleaness</vt:lpstr>
      <vt:lpstr>ET  VACUUM Towers: few categories</vt:lpstr>
      <vt:lpstr>PowerPoint Presentation</vt:lpstr>
      <vt:lpstr>PowerPoint Presentation</vt:lpstr>
      <vt:lpstr>PowerPoint Presentation</vt:lpstr>
      <vt:lpstr>PowerPoint Presentation</vt:lpstr>
      <vt:lpstr>Calculated gas flows from tower to mirror</vt:lpstr>
      <vt:lpstr>PowerPoint Presentation</vt:lpstr>
      <vt:lpstr>Cryopumps for ET-HF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–IV  Vac&amp;Cryo for ET and the ET Cryo-Mirror</dc:title>
  <dc:creator>Microsoft Office User</dc:creator>
  <cp:lastModifiedBy>Microsoft Office User</cp:lastModifiedBy>
  <cp:revision>38</cp:revision>
  <dcterms:created xsi:type="dcterms:W3CDTF">2022-10-14T07:17:21Z</dcterms:created>
  <dcterms:modified xsi:type="dcterms:W3CDTF">2022-10-17T11:01:31Z</dcterms:modified>
</cp:coreProperties>
</file>