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999" r:id="rId2"/>
    <p:sldId id="1001" r:id="rId3"/>
    <p:sldId id="1002" r:id="rId4"/>
    <p:sldId id="1004" r:id="rId5"/>
    <p:sldId id="1003" r:id="rId6"/>
    <p:sldId id="1006" r:id="rId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433"/>
    <p:restoredTop sz="93675"/>
  </p:normalViewPr>
  <p:slideViewPr>
    <p:cSldViewPr snapToGrid="0" snapToObjects="1">
      <p:cViewPr>
        <p:scale>
          <a:sx n="102" d="100"/>
          <a:sy n="102" d="100"/>
        </p:scale>
        <p:origin x="192" y="5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06ECD5-D198-8C4E-AD51-12A7947A69CD}" type="datetimeFigureOut">
              <a:rPr lang="en-GB" smtClean="0"/>
              <a:t>15/10/2022</a:t>
            </a:fld>
            <a:endParaRPr lang="en-GB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FA0BD-9046-6445-9443-E64FA56DDD8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3626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1FC70FC-4C6B-9B47-9BE4-991C7ADD735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DE02DC0B-7329-0B41-88C7-00A7D6E33D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4E29257D-6985-E145-B34D-A8F5A66BCE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975C5-0404-784B-A309-B1CCF17F28B0}" type="datetime1">
              <a:rPr lang="it-IT" smtClean="0"/>
              <a:t>15/10/22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6F03457-D1A6-5343-A59D-4F0DF457A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31EB11C-D240-5B48-AC1C-53D254FB1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3826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8B3EF75-6E44-6346-BDC1-D8DC0BF3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C8275BF6-4430-C747-BD2B-05E9AF5F3A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ED96DC9-409A-254B-BBED-91945B80E4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AB200-BDB7-204F-9A77-CE0AF425B2E9}" type="datetime1">
              <a:rPr lang="it-IT" smtClean="0"/>
              <a:t>15/10/22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45B347-1363-4D47-AD40-386AA4D700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B7667D4C-A757-F140-B9E8-0D9DD4F001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59698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FF270AE8-60A4-E84D-A6F0-868977F8BFD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F4D9F84B-EFBF-4C49-B3F9-93FDF54284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12A7A2E-89FC-934F-B82E-FB2E655B70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A28318-1A28-4E4B-B8D7-498F45120B40}" type="datetime1">
              <a:rPr lang="it-IT" smtClean="0"/>
              <a:t>15/10/22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AEB2A8C5-F9DF-3046-8F99-155349B5F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11DD783-688F-8245-893B-592B7895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6158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E12DB47-0607-4240-89CF-3540D57C82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0593094-02B6-2E4A-8612-8A784323FC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659F9B5-CFE9-664D-AD4F-02B2D6083E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F2A0F-DE17-E547-807A-3E21AE9EDBA7}" type="datetime1">
              <a:rPr lang="it-IT" smtClean="0"/>
              <a:t>15/10/22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DCDB6B1-77B0-AE43-BAF6-E1F78C6E1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68A012F-060F-8F4D-8DCE-434BB52C03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002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470C351-BBDA-074C-948B-5E66EE477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92D95A4-3C78-6D47-93D5-049616E459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BEE6259-2FA4-784A-B56E-7A10F4D014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57D67D-BD8E-BF49-920C-721A46B110D6}" type="datetime1">
              <a:rPr lang="it-IT" smtClean="0"/>
              <a:t>15/10/22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6B80C3D1-708E-5646-9029-6509512613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2396FA38-E42B-F442-96D4-EFF5596812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8202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1D0EEF5-896C-294E-BFD8-68E4F2028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BC52440-FD03-F242-B565-DA5330C40A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A89401C-5DDD-1A43-A291-C78B959314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7BCEB13F-D78B-FC44-A8EC-6006ED8B8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83CB4B-9B00-7B4C-89B3-3E72D3F17C5D}" type="datetime1">
              <a:rPr lang="it-IT" smtClean="0"/>
              <a:t>15/10/22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3F2960E-66F4-C74F-B710-8B433D2AE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0242527-2866-E04B-B824-00C8C32A54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5823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FD68C6-92DF-6146-A02A-A9B17EB47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240CF89-F4FC-8D42-8179-1199BBA02A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6AE7602-044A-E243-BF88-377164D85A9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71C2344F-1BFF-BE4A-91EE-AD6101976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F59D34EC-4673-CD44-B414-7F93B9517B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20C65C63-552E-1D41-B528-7BBC1DE0C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C41AFB-A734-594D-9FED-D5261165E580}" type="datetime1">
              <a:rPr lang="it-IT" smtClean="0"/>
              <a:t>15/10/22</a:t>
            </a:fld>
            <a:endParaRPr lang="en-GB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96FFE09-2B03-3F4B-851A-A81B66A80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C472873-9FD8-1345-804E-205646106D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540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F47C37-5416-0A47-8815-E4CE137E9F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037DF1B-D5B9-7B40-A239-B6000E7C66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1D4AB-15F3-2A48-94EB-6BA47BC8CFD7}" type="datetime1">
              <a:rPr lang="it-IT" smtClean="0"/>
              <a:t>15/10/22</a:t>
            </a:fld>
            <a:endParaRPr lang="en-GB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1928B357-5BD5-C04D-BDA0-B592D44ED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034F3F1-C123-BF44-805F-1AD717A6C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0954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F83ED2D2-7854-3B46-A4D9-D0BA680507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6C210A-A620-A84B-A233-1D6D78DBCED1}" type="datetime1">
              <a:rPr lang="it-IT" smtClean="0"/>
              <a:t>15/10/22</a:t>
            </a:fld>
            <a:endParaRPr lang="en-GB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9EBE51C2-77AE-1A41-B568-35ACC127A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F996EFCB-61F7-544E-8CF6-51B5668A3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4144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8F16342-8E93-6A48-AB10-A338E5E65A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C59C8FA-C6E7-CC46-872C-F50FDDB8F8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7417F01D-2332-084C-B239-D99B033E93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8F07896-3548-D045-9372-3C22E2904F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A584B-9A45-6644-B31F-D1BDF374F42D}" type="datetime1">
              <a:rPr lang="it-IT" smtClean="0"/>
              <a:t>15/10/22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9B9391D-DD2E-9E48-8BC8-E5A043F2DE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AC9BB9A4-0CCF-6E47-968B-D6A02B012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06060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3FC11D0-5361-8544-BBA8-A5361A8EF5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927CB10A-0982-D248-AEF2-BC6C142F6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C363F4E-5130-CB40-8B2C-4DDCBE4728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1411B92-AE24-AB4E-BF31-939903A3B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14198-332C-514D-A3B7-4B556CE9A155}" type="datetime1">
              <a:rPr lang="it-IT" smtClean="0"/>
              <a:t>15/10/22</a:t>
            </a:fld>
            <a:endParaRPr lang="en-GB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3107679F-6380-A744-A4CE-F08BC19FE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B911FFA1-AF36-BD4E-A785-F692AC6423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176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8B9EF3BB-D677-1A4E-AABF-0B49C7190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GB"/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CA36F84D-BF53-9E41-9DD7-3DBEA02A0E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GB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2BE3570-CB6F-3E4A-8146-7DD280F6C1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573C8-48D9-9044-ABD2-517DA1728B4A}" type="datetime1">
              <a:rPr lang="it-IT" smtClean="0"/>
              <a:t>15/10/22</a:t>
            </a:fld>
            <a:endParaRPr lang="en-GB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2BC6CFC-2727-ED4E-B638-454519FBF7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653D3C1-4EF9-8C4D-951F-C4E579AE3A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5A335-AE3A-A84F-9340-55B234F99AB8}" type="slidenum">
              <a:rPr lang="en-GB" smtClean="0"/>
              <a:t>‹N›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0800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0854" y="655966"/>
            <a:ext cx="8321564" cy="3131961"/>
          </a:xfrm>
        </p:spPr>
        <p:txBody>
          <a:bodyPr>
            <a:noAutofit/>
          </a:bodyPr>
          <a:lstStyle/>
          <a:p>
            <a:r>
              <a:rPr lang="it-IT" sz="5333" dirty="0">
                <a:solidFill>
                  <a:schemeClr val="bg1"/>
                </a:solidFill>
              </a:rPr>
              <a:t> </a:t>
            </a:r>
            <a:r>
              <a:rPr lang="en-GB" sz="5333" b="1" dirty="0">
                <a:solidFill>
                  <a:schemeClr val="bg1"/>
                </a:solidFill>
              </a:rPr>
              <a:t>Einstein Telescope </a:t>
            </a:r>
            <a:br>
              <a:rPr lang="en-GB" sz="5333" dirty="0">
                <a:solidFill>
                  <a:schemeClr val="bg1"/>
                </a:solidFill>
              </a:rPr>
            </a:br>
            <a:br>
              <a:rPr lang="en-GB" sz="1467" dirty="0">
                <a:solidFill>
                  <a:schemeClr val="bg1"/>
                </a:solidFill>
              </a:rPr>
            </a:br>
            <a:r>
              <a:rPr lang="en-GB" sz="3600" i="1" dirty="0">
                <a:solidFill>
                  <a:schemeClr val="bg1"/>
                </a:solidFill>
              </a:rPr>
              <a:t>Beam pipes requirements</a:t>
            </a:r>
            <a:endParaRPr lang="en-IT" sz="4267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14877" y="4638627"/>
            <a:ext cx="4038923" cy="702808"/>
          </a:xfrm>
        </p:spPr>
        <p:txBody>
          <a:bodyPr>
            <a:normAutofit/>
          </a:bodyPr>
          <a:lstStyle/>
          <a:p>
            <a:pPr algn="l"/>
            <a:r>
              <a:rPr lang="en-US" sz="2667" dirty="0">
                <a:solidFill>
                  <a:schemeClr val="bg1"/>
                </a:solidFill>
              </a:rPr>
              <a:t>	</a:t>
            </a:r>
            <a:r>
              <a:rPr lang="en-US" sz="3200" b="1" dirty="0">
                <a:solidFill>
                  <a:schemeClr val="bg1"/>
                </a:solidFill>
              </a:rPr>
              <a:t>Aniello Grado	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13689AC-0E2A-B54B-883F-8785E1E9685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267" y="168285"/>
            <a:ext cx="2540000" cy="83793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EF71A456-01E2-1F42-B3C1-99AB57D0546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20090" y="173797"/>
            <a:ext cx="1722031" cy="964338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36C8EA9-38A6-A447-BB85-E9BF5C7F20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37259" y="286339"/>
            <a:ext cx="1945308" cy="601830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31F2DBDD-B82F-2B4E-A547-F5A1327859C6}"/>
              </a:ext>
            </a:extLst>
          </p:cNvPr>
          <p:cNvSpPr txBox="1"/>
          <p:nvPr/>
        </p:nvSpPr>
        <p:spPr>
          <a:xfrm>
            <a:off x="5301748" y="6338857"/>
            <a:ext cx="6740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ISB Workshop 17</a:t>
            </a:r>
            <a:r>
              <a:rPr lang="en-GB" sz="2000" i="1" baseline="30000" dirty="0">
                <a:solidFill>
                  <a:schemeClr val="bg1"/>
                </a:solidFill>
              </a:rPr>
              <a:t>th</a:t>
            </a:r>
            <a:r>
              <a:rPr lang="en-GB" sz="2000" i="1" dirty="0">
                <a:solidFill>
                  <a:schemeClr val="bg1"/>
                </a:solidFill>
              </a:rPr>
              <a:t> October 2022, ET Vacuum&amp; </a:t>
            </a:r>
            <a:r>
              <a:rPr lang="en-GB" sz="2000" i="1" dirty="0" err="1">
                <a:solidFill>
                  <a:schemeClr val="bg1"/>
                </a:solidFill>
              </a:rPr>
              <a:t>Cryo</a:t>
            </a:r>
            <a:r>
              <a:rPr lang="en-GB" sz="2000" i="1" dirty="0">
                <a:solidFill>
                  <a:schemeClr val="bg1"/>
                </a:solidFill>
              </a:rPr>
              <a:t> – WP IV.2  </a:t>
            </a:r>
          </a:p>
        </p:txBody>
      </p:sp>
      <p:sp>
        <p:nvSpPr>
          <p:cNvPr id="14" name="Segnaposto numero diapositiva 13">
            <a:extLst>
              <a:ext uri="{FF2B5EF4-FFF2-40B4-BE49-F238E27FC236}">
                <a16:creationId xmlns:a16="http://schemas.microsoft.com/office/drawing/2014/main" id="{E412B7CA-3AE9-974E-815F-642506E08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1</a:t>
            </a:fld>
            <a:endParaRPr lang="en-GB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D5F9741A-456C-7D4A-92C6-362B48A0AA18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2017B115-E55D-1D4B-A5C3-03084E4EE55F}"/>
              </a:ext>
            </a:extLst>
          </p:cNvPr>
          <p:cNvSpPr txBox="1">
            <a:spLocks/>
          </p:cNvSpPr>
          <p:nvPr/>
        </p:nvSpPr>
        <p:spPr>
          <a:xfrm>
            <a:off x="-1006687" y="2003646"/>
            <a:ext cx="8321564" cy="313196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5333" dirty="0">
                <a:solidFill>
                  <a:schemeClr val="bg1"/>
                </a:solidFill>
              </a:rPr>
              <a:t> </a:t>
            </a:r>
            <a:r>
              <a:rPr lang="en-GB" sz="5333" b="1" dirty="0">
                <a:solidFill>
                  <a:schemeClr val="bg1"/>
                </a:solidFill>
              </a:rPr>
              <a:t>Einstein Telescope </a:t>
            </a:r>
            <a:br>
              <a:rPr lang="en-GB" sz="5333" dirty="0">
                <a:solidFill>
                  <a:schemeClr val="bg1"/>
                </a:solidFill>
              </a:rPr>
            </a:br>
            <a:br>
              <a:rPr lang="en-GB" sz="1467" dirty="0">
                <a:solidFill>
                  <a:schemeClr val="bg1"/>
                </a:solidFill>
              </a:rPr>
            </a:br>
            <a:r>
              <a:rPr lang="en-GB" sz="3600" i="1" dirty="0">
                <a:solidFill>
                  <a:schemeClr val="bg1"/>
                </a:solidFill>
              </a:rPr>
              <a:t>Beam pipe requirements</a:t>
            </a:r>
          </a:p>
          <a:p>
            <a:r>
              <a:rPr lang="en-GB" sz="3600" i="1" dirty="0">
                <a:solidFill>
                  <a:schemeClr val="bg1"/>
                </a:solidFill>
              </a:rPr>
              <a:t>Parallel sections</a:t>
            </a:r>
            <a:endParaRPr lang="en-IT" sz="4267" dirty="0">
              <a:solidFill>
                <a:schemeClr val="bg1"/>
              </a:solidFill>
            </a:endParaRPr>
          </a:p>
        </p:txBody>
      </p:sp>
      <p:sp>
        <p:nvSpPr>
          <p:cNvPr id="15" name="CasellaDiTesto 14">
            <a:extLst>
              <a:ext uri="{FF2B5EF4-FFF2-40B4-BE49-F238E27FC236}">
                <a16:creationId xmlns:a16="http://schemas.microsoft.com/office/drawing/2014/main" id="{B725A05A-BA36-EB4F-9804-E1AA7AE93A77}"/>
              </a:ext>
            </a:extLst>
          </p:cNvPr>
          <p:cNvSpPr txBox="1"/>
          <p:nvPr/>
        </p:nvSpPr>
        <p:spPr>
          <a:xfrm>
            <a:off x="2937259" y="6356350"/>
            <a:ext cx="674037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i="1" dirty="0">
                <a:solidFill>
                  <a:schemeClr val="bg1"/>
                </a:solidFill>
              </a:rPr>
              <a:t>ISB Workshop 17</a:t>
            </a:r>
            <a:r>
              <a:rPr lang="en-GB" sz="2000" i="1" baseline="30000" dirty="0">
                <a:solidFill>
                  <a:schemeClr val="bg1"/>
                </a:solidFill>
              </a:rPr>
              <a:t>th</a:t>
            </a:r>
            <a:r>
              <a:rPr lang="en-GB" sz="2000" i="1" dirty="0">
                <a:solidFill>
                  <a:schemeClr val="bg1"/>
                </a:solidFill>
              </a:rPr>
              <a:t> October 2022, ET Vacuum&amp; </a:t>
            </a:r>
            <a:r>
              <a:rPr lang="en-GB" sz="2000" i="1" dirty="0" err="1">
                <a:solidFill>
                  <a:schemeClr val="bg1"/>
                </a:solidFill>
              </a:rPr>
              <a:t>Cryo</a:t>
            </a:r>
            <a:r>
              <a:rPr lang="en-GB" sz="2000" i="1" dirty="0">
                <a:solidFill>
                  <a:schemeClr val="bg1"/>
                </a:solidFill>
              </a:rPr>
              <a:t> – WP IV.2  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1FCB162C-9AB1-5A43-92EF-58DC251F905A}"/>
              </a:ext>
            </a:extLst>
          </p:cNvPr>
          <p:cNvSpPr/>
          <p:nvPr/>
        </p:nvSpPr>
        <p:spPr>
          <a:xfrm>
            <a:off x="5903411" y="4389866"/>
            <a:ext cx="5952258" cy="461665"/>
          </a:xfrm>
          <a:prstGeom prst="rect">
            <a:avLst/>
          </a:prstGeom>
          <a:solidFill>
            <a:schemeClr val="tx1">
              <a:alpha val="51000"/>
            </a:schemeClr>
          </a:solidFill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Contribution from many people….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141137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CF3C8-0E3B-694A-A031-E1B38217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BAFFLES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A49D0E-85A3-1D4A-B924-11CAB168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If we assume that:</a:t>
            </a:r>
          </a:p>
          <a:p>
            <a:r>
              <a:rPr lang="en-GB" dirty="0"/>
              <a:t> we need ~ 2000 baffles</a:t>
            </a:r>
          </a:p>
          <a:p>
            <a:r>
              <a:rPr lang="en-GB" dirty="0"/>
              <a:t>cost of each baffle (to be assessed)</a:t>
            </a:r>
          </a:p>
          <a:p>
            <a:r>
              <a:rPr lang="en-GB" dirty="0"/>
              <a:t>We find a way to put them in place without welding (spring in whatever is helical or conical baffle)</a:t>
            </a:r>
          </a:p>
          <a:p>
            <a:pPr marL="0" indent="0">
              <a:buNone/>
            </a:pPr>
            <a:r>
              <a:rPr lang="en-GB" dirty="0"/>
              <a:t> we aspect that the cost/benefit is so that we can install baffles and reduce the risk connected with unexpected scattered light </a:t>
            </a:r>
          </a:p>
          <a:p>
            <a:pPr marL="0" indent="0">
              <a:buNone/>
            </a:pPr>
            <a:r>
              <a:rPr lang="en-GB" b="1" dirty="0"/>
              <a:t>For corrugated tube we certainly need baffles</a:t>
            </a:r>
          </a:p>
          <a:p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DCF440-72DA-1644-814B-8A53D7D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10C0CE-A04C-D541-9D69-990ABF90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2</a:t>
            </a:fld>
            <a:endParaRPr lang="en-GB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A96F1241-6FAB-7C46-AD35-D60C9792120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6810" r="31984" b="6848"/>
          <a:stretch/>
        </p:blipFill>
        <p:spPr>
          <a:xfrm>
            <a:off x="6751529" y="321512"/>
            <a:ext cx="4621115" cy="293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380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3CF3C8-0E3B-694A-A031-E1B3821786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TUBE DIAMETER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A49D0E-85A3-1D4A-B924-11CAB1684B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We assume a tunnel 6.5 m straight inner diameter (constraint)</a:t>
            </a:r>
          </a:p>
          <a:p>
            <a:r>
              <a:rPr lang="en-GB" dirty="0"/>
              <a:t>We need to know (from safety group) the space necessary for safety issues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In the space left CERN will evaluate the possibility to accommodate a 1 m or 1.2  m tube including all the installation operation.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Why 1m or 1.2 m ? Because we want to have room for future upgrade on the mirror size (for HF) </a:t>
            </a:r>
          </a:p>
          <a:p>
            <a:pPr marL="0" indent="0">
              <a:buNone/>
            </a:pPr>
            <a:r>
              <a:rPr lang="en-GB" dirty="0"/>
              <a:t>Maximum allowed mirror size vs tube diameter  will be assessed by Mario’s group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BDCF440-72DA-1644-814B-8A53D7DD9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2A10C0CE-A04C-D541-9D69-990ABF90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85790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32FDF1B-1BA1-4B41-BAEE-383375071E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i="1" dirty="0"/>
              <a:t>Dust</a:t>
            </a:r>
            <a:r>
              <a:rPr lang="en-GB" dirty="0"/>
              <a:t>	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8CBC3F0-0A9E-8349-87EE-5161D71AB9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49011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/>
              <a:t>We need to put requirements on size and number of allowed particles dust we can have inside the tube. </a:t>
            </a:r>
          </a:p>
          <a:p>
            <a:pPr marL="0" indent="0">
              <a:buNone/>
            </a:pPr>
            <a:r>
              <a:rPr lang="en-GB" dirty="0"/>
              <a:t>Two effects were discussed:</a:t>
            </a:r>
          </a:p>
          <a:p>
            <a:r>
              <a:rPr lang="en-GB" dirty="0"/>
              <a:t>Particle going trough the beam </a:t>
            </a:r>
          </a:p>
          <a:p>
            <a:r>
              <a:rPr lang="en-GB" dirty="0"/>
              <a:t>Particle contaminating the baffles and increasing the light scattering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These requirement has a strong impact on the production/installation procedure and on cleaning. </a:t>
            </a:r>
          </a:p>
          <a:p>
            <a:pPr marL="0" indent="0">
              <a:buNone/>
            </a:pPr>
            <a:r>
              <a:rPr lang="en-GB" dirty="0"/>
              <a:t>Tests can be done at CERN on the pilot sector 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4416A54E-71C8-9942-A3C6-69B18AFCF0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BD5F4739-62C3-094F-BFC0-7839765B3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06571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0E18DC6-7025-BF44-9D97-6DFDAA333D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i="1" dirty="0"/>
              <a:t>Pressure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57D5B5F-1C19-6645-B125-B93975736B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GB" dirty="0"/>
              <a:t>We assume a minimum margin of 10 for the noise induced by residual gas fluctuation.</a:t>
            </a:r>
          </a:p>
          <a:p>
            <a:pPr marL="0" indent="0">
              <a:buNone/>
            </a:pPr>
            <a:r>
              <a:rPr lang="en-GB" dirty="0"/>
              <a:t>Then we can derive the specific outgassing rate we need to achieve </a:t>
            </a:r>
          </a:p>
          <a:p>
            <a:pPr marL="0" indent="0">
              <a:buNone/>
            </a:pPr>
            <a:r>
              <a:rPr lang="en-GB" dirty="0"/>
              <a:t>taking into account contribution to the gas load from welding and baffles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These numbers will be verified on the pilot sector @ CERN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Action: we will produce a document with detailed arguments on the tube diameter choice (ranging from 1 to 1.2 m)</a:t>
            </a: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BCEB2B8B-3F3D-CA4F-838A-C6CAF3152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60D46E9-D390-0F4C-A44E-CD3731D8E1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417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A501916-7ED4-AD40-B677-C749BA4E7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 lot of interesting discussion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8A4E5E9-76E4-0E4B-AE71-EA8B81AC9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Discovering some interesting issue….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we will have regular meetings (biweekly or monthly)  on vacuum requirements (be prepared to </a:t>
            </a:r>
            <a:r>
              <a:rPr lang="en-GB"/>
              <a:t>be involved </a:t>
            </a:r>
            <a:r>
              <a:rPr lang="en-GB">
                <a:sym typeface="Wingdings" pitchFamily="2" charset="2"/>
              </a:rPr>
              <a:t>)</a:t>
            </a:r>
            <a:r>
              <a:rPr lang="en-GB"/>
              <a:t>.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/>
              <a:t>First document by March 2023</a:t>
            </a:r>
          </a:p>
          <a:p>
            <a:endParaRPr lang="en-GB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D9B38390-F18D-224F-83E8-6E0EB97C78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A848131A-B242-7A45-8751-CAC2D35D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5A335-AE3A-A84F-9340-55B234F99AB8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45192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70996</TotalTime>
  <Words>403</Words>
  <Application>Microsoft Macintosh PowerPoint</Application>
  <PresentationFormat>Widescreen</PresentationFormat>
  <Paragraphs>50</Paragraphs>
  <Slides>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di Office</vt:lpstr>
      <vt:lpstr> Einstein Telescope   Beam pipes requirements</vt:lpstr>
      <vt:lpstr>BAFFLES</vt:lpstr>
      <vt:lpstr>TUBE DIAMETER</vt:lpstr>
      <vt:lpstr>Dust </vt:lpstr>
      <vt:lpstr>Pressure</vt:lpstr>
      <vt:lpstr>A lot of interesting discussion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 pipe vacuum system</dc:title>
  <dc:creator>Aniello Grado</dc:creator>
  <cp:lastModifiedBy>Aniello Grado</cp:lastModifiedBy>
  <cp:revision>253</cp:revision>
  <dcterms:created xsi:type="dcterms:W3CDTF">2021-08-24T20:58:43Z</dcterms:created>
  <dcterms:modified xsi:type="dcterms:W3CDTF">2022-10-19T14:58:30Z</dcterms:modified>
</cp:coreProperties>
</file>