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7" r:id="rId2"/>
    <p:sldId id="287" r:id="rId3"/>
    <p:sldId id="286" r:id="rId4"/>
    <p:sldId id="289" r:id="rId5"/>
    <p:sldId id="290" r:id="rId6"/>
    <p:sldId id="291" r:id="rId7"/>
    <p:sldId id="288" r:id="rId8"/>
    <p:sldId id="7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D0E68-CF03-C34B-89BD-CC5FF3E941FB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4887B8-3580-E647-BF51-F05A2C44E619}">
      <dgm:prSet phldrT="[Text]" custT="1"/>
      <dgm:spPr/>
      <dgm:t>
        <a:bodyPr anchor="b" anchorCtr="0"/>
        <a:lstStyle/>
        <a:p>
          <a:r>
            <a:rPr lang="en-GB" sz="3200" dirty="0"/>
            <a:t>Parameters</a:t>
          </a:r>
        </a:p>
      </dgm:t>
    </dgm:pt>
    <dgm:pt modelId="{88C25BE6-74F0-D347-B4D1-4A2C922408CE}" type="parTrans" cxnId="{B7B2F213-944A-624D-B17F-E88C239C6CB3}">
      <dgm:prSet/>
      <dgm:spPr/>
      <dgm:t>
        <a:bodyPr/>
        <a:lstStyle/>
        <a:p>
          <a:endParaRPr lang="en-GB"/>
        </a:p>
      </dgm:t>
    </dgm:pt>
    <dgm:pt modelId="{13F16953-D5AB-004D-ABD5-783A4DFA76B8}" type="sibTrans" cxnId="{B7B2F213-944A-624D-B17F-E88C239C6CB3}">
      <dgm:prSet/>
      <dgm:spPr/>
      <dgm:t>
        <a:bodyPr/>
        <a:lstStyle/>
        <a:p>
          <a:endParaRPr lang="en-GB"/>
        </a:p>
      </dgm:t>
    </dgm:pt>
    <dgm:pt modelId="{8DACCCE9-CAB1-6146-B11D-6BF4B64B79B7}">
      <dgm:prSet phldrT="[Text]"/>
      <dgm:spPr/>
      <dgm:t>
        <a:bodyPr/>
        <a:lstStyle/>
        <a:p>
          <a:r>
            <a:rPr lang="en-GB" dirty="0"/>
            <a:t>Define better estimate about substrate production (diameter, absorption, …)</a:t>
          </a:r>
        </a:p>
      </dgm:t>
    </dgm:pt>
    <dgm:pt modelId="{11C0A5B0-98C9-6E42-ADD4-A4C471C4BC5A}" type="parTrans" cxnId="{6CA4D29C-0ED4-C542-84C8-476B968E9631}">
      <dgm:prSet/>
      <dgm:spPr/>
      <dgm:t>
        <a:bodyPr/>
        <a:lstStyle/>
        <a:p>
          <a:endParaRPr lang="en-GB"/>
        </a:p>
      </dgm:t>
    </dgm:pt>
    <dgm:pt modelId="{D19F39C1-40AE-6D42-878E-44CFA123E5BB}" type="sibTrans" cxnId="{6CA4D29C-0ED4-C542-84C8-476B968E9631}">
      <dgm:prSet/>
      <dgm:spPr/>
      <dgm:t>
        <a:bodyPr/>
        <a:lstStyle/>
        <a:p>
          <a:endParaRPr lang="en-GB"/>
        </a:p>
      </dgm:t>
    </dgm:pt>
    <dgm:pt modelId="{5480748A-F609-3943-9D37-6FBD6A4DD165}">
      <dgm:prSet phldrT="[Text]"/>
      <dgm:spPr/>
      <dgm:t>
        <a:bodyPr/>
        <a:lstStyle/>
        <a:p>
          <a:r>
            <a:rPr lang="en-GB" dirty="0"/>
            <a:t>Define the missing data for R&amp;D (both substrate and coatings)</a:t>
          </a:r>
        </a:p>
      </dgm:t>
    </dgm:pt>
    <dgm:pt modelId="{8884E093-204C-994E-94F9-09EBE368C037}" type="parTrans" cxnId="{EEABDC3F-2948-574E-8ABB-4A0C75DE6A4F}">
      <dgm:prSet/>
      <dgm:spPr/>
      <dgm:t>
        <a:bodyPr/>
        <a:lstStyle/>
        <a:p>
          <a:endParaRPr lang="en-GB"/>
        </a:p>
      </dgm:t>
    </dgm:pt>
    <dgm:pt modelId="{48C607AC-2995-BA41-8DB9-75581B314478}" type="sibTrans" cxnId="{EEABDC3F-2948-574E-8ABB-4A0C75DE6A4F}">
      <dgm:prSet/>
      <dgm:spPr/>
      <dgm:t>
        <a:bodyPr/>
        <a:lstStyle/>
        <a:p>
          <a:endParaRPr lang="en-GB"/>
        </a:p>
      </dgm:t>
    </dgm:pt>
    <dgm:pt modelId="{6C234810-389D-BC4D-A364-92AABEF28E69}">
      <dgm:prSet phldrT="[Text]"/>
      <dgm:spPr/>
      <dgm:t>
        <a:bodyPr/>
        <a:lstStyle/>
        <a:p>
          <a:r>
            <a:rPr lang="en-GB" dirty="0" err="1"/>
            <a:t>AlGaAs</a:t>
          </a:r>
          <a:r>
            <a:rPr lang="en-GB" dirty="0"/>
            <a:t>: time and costs – Is it a real option?</a:t>
          </a:r>
        </a:p>
      </dgm:t>
    </dgm:pt>
    <dgm:pt modelId="{61330DC2-4296-4C45-81E2-2A7C900E2972}" type="parTrans" cxnId="{EF0D7A5A-0EA3-3846-9F4C-A67CCC1DE5D2}">
      <dgm:prSet/>
      <dgm:spPr/>
      <dgm:t>
        <a:bodyPr/>
        <a:lstStyle/>
        <a:p>
          <a:endParaRPr lang="en-GB"/>
        </a:p>
      </dgm:t>
    </dgm:pt>
    <dgm:pt modelId="{1E2D90DE-3B5E-BF4B-9882-9523E0CC1BF9}" type="sibTrans" cxnId="{EF0D7A5A-0EA3-3846-9F4C-A67CCC1DE5D2}">
      <dgm:prSet/>
      <dgm:spPr/>
      <dgm:t>
        <a:bodyPr/>
        <a:lstStyle/>
        <a:p>
          <a:endParaRPr lang="en-GB"/>
        </a:p>
      </dgm:t>
    </dgm:pt>
    <dgm:pt modelId="{7A5D0968-83C4-2D42-A046-E087679AE72C}">
      <dgm:prSet phldrT="[Text]" custT="1"/>
      <dgm:spPr/>
      <dgm:t>
        <a:bodyPr anchor="b" anchorCtr="0"/>
        <a:lstStyle/>
        <a:p>
          <a:r>
            <a:rPr lang="en-GB" sz="3200" dirty="0"/>
            <a:t>Heat Extraction</a:t>
          </a:r>
        </a:p>
      </dgm:t>
    </dgm:pt>
    <dgm:pt modelId="{B2DB5D5F-A7E5-DC43-8014-64EEF4A9A7AE}" type="parTrans" cxnId="{FD3410C7-3E2A-F446-92E9-032D224628C5}">
      <dgm:prSet/>
      <dgm:spPr/>
      <dgm:t>
        <a:bodyPr/>
        <a:lstStyle/>
        <a:p>
          <a:endParaRPr lang="en-GB"/>
        </a:p>
      </dgm:t>
    </dgm:pt>
    <dgm:pt modelId="{8F5830C7-C4EC-2D40-B3FE-E9CDD66B585E}" type="sibTrans" cxnId="{FD3410C7-3E2A-F446-92E9-032D224628C5}">
      <dgm:prSet/>
      <dgm:spPr/>
      <dgm:t>
        <a:bodyPr/>
        <a:lstStyle/>
        <a:p>
          <a:endParaRPr lang="en-GB"/>
        </a:p>
      </dgm:t>
    </dgm:pt>
    <dgm:pt modelId="{2A68425A-10CC-1046-96C7-20383274D5C1}">
      <dgm:prSet phldrT="[Text]"/>
      <dgm:spPr/>
      <dgm:t>
        <a:bodyPr/>
        <a:lstStyle/>
        <a:p>
          <a:r>
            <a:rPr lang="en-GB" dirty="0"/>
            <a:t>Absorbed power with measured absorption</a:t>
          </a:r>
        </a:p>
      </dgm:t>
    </dgm:pt>
    <dgm:pt modelId="{4939A90A-E452-4A4A-AC27-45AEB6B25F3F}" type="parTrans" cxnId="{2E195975-283E-434D-A3CD-01C8D8A2CCBA}">
      <dgm:prSet/>
      <dgm:spPr/>
      <dgm:t>
        <a:bodyPr/>
        <a:lstStyle/>
        <a:p>
          <a:endParaRPr lang="en-GB"/>
        </a:p>
      </dgm:t>
    </dgm:pt>
    <dgm:pt modelId="{B4EEEDAD-CC0E-C841-AA2E-E3435D5F78F7}" type="sibTrans" cxnId="{2E195975-283E-434D-A3CD-01C8D8A2CCBA}">
      <dgm:prSet/>
      <dgm:spPr/>
      <dgm:t>
        <a:bodyPr/>
        <a:lstStyle/>
        <a:p>
          <a:endParaRPr lang="en-GB"/>
        </a:p>
      </dgm:t>
    </dgm:pt>
    <dgm:pt modelId="{3D086C7F-746F-F043-9F6F-457F2E109B15}">
      <dgm:prSet phldrT="[Text]"/>
      <dgm:spPr/>
      <dgm:t>
        <a:bodyPr/>
        <a:lstStyle/>
        <a:p>
          <a:r>
            <a:rPr lang="en-GB" dirty="0"/>
            <a:t>Safety factor = 6 -&gt; “fibre” size?</a:t>
          </a:r>
        </a:p>
      </dgm:t>
    </dgm:pt>
    <dgm:pt modelId="{C174A318-4B00-8746-9D11-7C04E5300010}" type="parTrans" cxnId="{74C6B1B0-D4CB-CF46-A157-87D4952633F2}">
      <dgm:prSet/>
      <dgm:spPr/>
      <dgm:t>
        <a:bodyPr/>
        <a:lstStyle/>
        <a:p>
          <a:endParaRPr lang="en-GB"/>
        </a:p>
      </dgm:t>
    </dgm:pt>
    <dgm:pt modelId="{D3CCED5B-D9E3-3043-9F67-55E8CAD70FF9}" type="sibTrans" cxnId="{74C6B1B0-D4CB-CF46-A157-87D4952633F2}">
      <dgm:prSet/>
      <dgm:spPr/>
      <dgm:t>
        <a:bodyPr/>
        <a:lstStyle/>
        <a:p>
          <a:endParaRPr lang="en-GB"/>
        </a:p>
      </dgm:t>
    </dgm:pt>
    <dgm:pt modelId="{0580B8CD-20BD-CF47-A0D9-E8CC8C24DA0A}">
      <dgm:prSet phldrT="[Text]"/>
      <dgm:spPr/>
      <dgm:t>
        <a:bodyPr/>
        <a:lstStyle/>
        <a:p>
          <a:r>
            <a:rPr lang="en-GB" dirty="0"/>
            <a:t>Fibres TN, Bounce frequencies, …? </a:t>
          </a:r>
        </a:p>
      </dgm:t>
    </dgm:pt>
    <dgm:pt modelId="{EE6388D5-4682-2149-AEA7-9D5442EF1936}" type="parTrans" cxnId="{5C86C6AC-35B9-9245-8CC3-26F78D75E6C1}">
      <dgm:prSet/>
      <dgm:spPr/>
      <dgm:t>
        <a:bodyPr/>
        <a:lstStyle/>
        <a:p>
          <a:endParaRPr lang="en-GB"/>
        </a:p>
      </dgm:t>
    </dgm:pt>
    <dgm:pt modelId="{7B5441D6-A8C7-8F41-9320-299B95CFA379}" type="sibTrans" cxnId="{5C86C6AC-35B9-9245-8CC3-26F78D75E6C1}">
      <dgm:prSet/>
      <dgm:spPr/>
      <dgm:t>
        <a:bodyPr/>
        <a:lstStyle/>
        <a:p>
          <a:endParaRPr lang="en-GB"/>
        </a:p>
      </dgm:t>
    </dgm:pt>
    <dgm:pt modelId="{D99B4DB7-3075-C749-B7F1-577A0870C603}" type="pres">
      <dgm:prSet presAssocID="{651D0E68-CF03-C34B-89BD-CC5FF3E941FB}" presName="layout" presStyleCnt="0">
        <dgm:presLayoutVars>
          <dgm:chMax/>
          <dgm:chPref/>
          <dgm:dir/>
          <dgm:resizeHandles/>
        </dgm:presLayoutVars>
      </dgm:prSet>
      <dgm:spPr/>
    </dgm:pt>
    <dgm:pt modelId="{1E64A3E2-F4E1-CB45-869E-6BB8A8669051}" type="pres">
      <dgm:prSet presAssocID="{A44887B8-3580-E647-BF51-F05A2C44E619}" presName="root" presStyleCnt="0">
        <dgm:presLayoutVars>
          <dgm:chMax/>
          <dgm:chPref/>
        </dgm:presLayoutVars>
      </dgm:prSet>
      <dgm:spPr/>
    </dgm:pt>
    <dgm:pt modelId="{2ACAE73D-352F-9F48-B23F-C6DBFB907258}" type="pres">
      <dgm:prSet presAssocID="{A44887B8-3580-E647-BF51-F05A2C44E619}" presName="rootComposite" presStyleCnt="0">
        <dgm:presLayoutVars/>
      </dgm:prSet>
      <dgm:spPr/>
    </dgm:pt>
    <dgm:pt modelId="{B838D4AB-9C7F-C743-BA18-2C2BB6D7C9DB}" type="pres">
      <dgm:prSet presAssocID="{A44887B8-3580-E647-BF51-F05A2C44E619}" presName="ParentAccent" presStyleLbl="alignNode1" presStyleIdx="0" presStyleCnt="2" custScaleY="98402"/>
      <dgm:spPr/>
    </dgm:pt>
    <dgm:pt modelId="{4502CC88-29BC-7349-8891-7ED89A7A26E7}" type="pres">
      <dgm:prSet presAssocID="{A44887B8-3580-E647-BF51-F05A2C44E619}" presName="ParentSmallAccent" presStyleLbl="fgAcc1" presStyleIdx="0" presStyleCnt="2"/>
      <dgm:spPr>
        <a:noFill/>
        <a:ln>
          <a:noFill/>
        </a:ln>
      </dgm:spPr>
    </dgm:pt>
    <dgm:pt modelId="{19DAF059-1DE2-194F-8397-DFFA154955A2}" type="pres">
      <dgm:prSet presAssocID="{A44887B8-3580-E647-BF51-F05A2C44E619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5B0A285B-A45F-5C48-A571-0BBF5E0414C8}" type="pres">
      <dgm:prSet presAssocID="{A44887B8-3580-E647-BF51-F05A2C44E619}" presName="childShape" presStyleCnt="0">
        <dgm:presLayoutVars>
          <dgm:chMax val="0"/>
          <dgm:chPref val="0"/>
        </dgm:presLayoutVars>
      </dgm:prSet>
      <dgm:spPr/>
    </dgm:pt>
    <dgm:pt modelId="{5DA6D497-7F95-BD42-B76E-8689ECBED178}" type="pres">
      <dgm:prSet presAssocID="{8DACCCE9-CAB1-6146-B11D-6BF4B64B79B7}" presName="childComposite" presStyleCnt="0">
        <dgm:presLayoutVars>
          <dgm:chMax val="0"/>
          <dgm:chPref val="0"/>
        </dgm:presLayoutVars>
      </dgm:prSet>
      <dgm:spPr/>
    </dgm:pt>
    <dgm:pt modelId="{F2C129D7-863F-AB4B-A669-F085FD8EB1F0}" type="pres">
      <dgm:prSet presAssocID="{8DACCCE9-CAB1-6146-B11D-6BF4B64B79B7}" presName="ChildAccent" presStyleLbl="solidFgAcc1" presStyleIdx="0" presStyleCnt="6"/>
      <dgm:spPr/>
    </dgm:pt>
    <dgm:pt modelId="{E60DCADD-129C-F84F-AA6A-0CD998714089}" type="pres">
      <dgm:prSet presAssocID="{8DACCCE9-CAB1-6146-B11D-6BF4B64B79B7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B848A33A-9567-2D43-BA19-F69AD739DFE1}" type="pres">
      <dgm:prSet presAssocID="{5480748A-F609-3943-9D37-6FBD6A4DD165}" presName="childComposite" presStyleCnt="0">
        <dgm:presLayoutVars>
          <dgm:chMax val="0"/>
          <dgm:chPref val="0"/>
        </dgm:presLayoutVars>
      </dgm:prSet>
      <dgm:spPr/>
    </dgm:pt>
    <dgm:pt modelId="{D9A5A488-33FC-E540-AFFF-A34DDE402BB6}" type="pres">
      <dgm:prSet presAssocID="{5480748A-F609-3943-9D37-6FBD6A4DD165}" presName="ChildAccent" presStyleLbl="solidFgAcc1" presStyleIdx="1" presStyleCnt="6"/>
      <dgm:spPr/>
    </dgm:pt>
    <dgm:pt modelId="{C10071DA-D975-0B4C-9E4A-E5ED4B498FEF}" type="pres">
      <dgm:prSet presAssocID="{5480748A-F609-3943-9D37-6FBD6A4DD165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587995A-3008-5243-A862-5FC65A66A8B3}" type="pres">
      <dgm:prSet presAssocID="{6C234810-389D-BC4D-A364-92AABEF28E69}" presName="childComposite" presStyleCnt="0">
        <dgm:presLayoutVars>
          <dgm:chMax val="0"/>
          <dgm:chPref val="0"/>
        </dgm:presLayoutVars>
      </dgm:prSet>
      <dgm:spPr/>
    </dgm:pt>
    <dgm:pt modelId="{C927F048-88AD-E243-87D5-A1D0A890774B}" type="pres">
      <dgm:prSet presAssocID="{6C234810-389D-BC4D-A364-92AABEF28E69}" presName="ChildAccent" presStyleLbl="solidFgAcc1" presStyleIdx="2" presStyleCnt="6"/>
      <dgm:spPr/>
    </dgm:pt>
    <dgm:pt modelId="{F03EB994-3008-9848-B3D8-CBFE7C600E3B}" type="pres">
      <dgm:prSet presAssocID="{6C234810-389D-BC4D-A364-92AABEF28E69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ED3B7AC9-6FB9-BB4F-BE41-2A069C9CC57B}" type="pres">
      <dgm:prSet presAssocID="{7A5D0968-83C4-2D42-A046-E087679AE72C}" presName="root" presStyleCnt="0">
        <dgm:presLayoutVars>
          <dgm:chMax/>
          <dgm:chPref/>
        </dgm:presLayoutVars>
      </dgm:prSet>
      <dgm:spPr/>
    </dgm:pt>
    <dgm:pt modelId="{E6AED097-C520-FE48-9921-DB9921F53D03}" type="pres">
      <dgm:prSet presAssocID="{7A5D0968-83C4-2D42-A046-E087679AE72C}" presName="rootComposite" presStyleCnt="0">
        <dgm:presLayoutVars/>
      </dgm:prSet>
      <dgm:spPr/>
    </dgm:pt>
    <dgm:pt modelId="{80668C3F-CA3F-1143-97A4-B19733C2759D}" type="pres">
      <dgm:prSet presAssocID="{7A5D0968-83C4-2D42-A046-E087679AE72C}" presName="ParentAccent" presStyleLbl="alignNode1" presStyleIdx="1" presStyleCnt="2" custScaleY="98402"/>
      <dgm:spPr/>
    </dgm:pt>
    <dgm:pt modelId="{DEAC3159-355A-B947-B2DB-364C19E194D6}" type="pres">
      <dgm:prSet presAssocID="{7A5D0968-83C4-2D42-A046-E087679AE72C}" presName="ParentSmallAccent" presStyleLbl="fgAcc1" presStyleIdx="1" presStyleCnt="2"/>
      <dgm:spPr>
        <a:noFill/>
        <a:ln>
          <a:noFill/>
        </a:ln>
      </dgm:spPr>
    </dgm:pt>
    <dgm:pt modelId="{55688B47-EF9A-5244-8B91-D093B532C08F}" type="pres">
      <dgm:prSet presAssocID="{7A5D0968-83C4-2D42-A046-E087679AE72C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4A0202F3-AF13-7441-A22A-19DB7C1A90D6}" type="pres">
      <dgm:prSet presAssocID="{7A5D0968-83C4-2D42-A046-E087679AE72C}" presName="childShape" presStyleCnt="0">
        <dgm:presLayoutVars>
          <dgm:chMax val="0"/>
          <dgm:chPref val="0"/>
        </dgm:presLayoutVars>
      </dgm:prSet>
      <dgm:spPr/>
    </dgm:pt>
    <dgm:pt modelId="{47BA325F-AA4D-5A4F-9BF2-374B76CF40D9}" type="pres">
      <dgm:prSet presAssocID="{2A68425A-10CC-1046-96C7-20383274D5C1}" presName="childComposite" presStyleCnt="0">
        <dgm:presLayoutVars>
          <dgm:chMax val="0"/>
          <dgm:chPref val="0"/>
        </dgm:presLayoutVars>
      </dgm:prSet>
      <dgm:spPr/>
    </dgm:pt>
    <dgm:pt modelId="{7A7126F1-71E3-8E48-8D05-EC4F0CA3EEF4}" type="pres">
      <dgm:prSet presAssocID="{2A68425A-10CC-1046-96C7-20383274D5C1}" presName="ChildAccent" presStyleLbl="solidFgAcc1" presStyleIdx="3" presStyleCnt="6"/>
      <dgm:spPr/>
    </dgm:pt>
    <dgm:pt modelId="{5F66FF33-143A-0D47-B30B-07E5C5B5624A}" type="pres">
      <dgm:prSet presAssocID="{2A68425A-10CC-1046-96C7-20383274D5C1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BBDFE517-3E4F-A74F-B7BE-DEF742ED89F1}" type="pres">
      <dgm:prSet presAssocID="{3D086C7F-746F-F043-9F6F-457F2E109B15}" presName="childComposite" presStyleCnt="0">
        <dgm:presLayoutVars>
          <dgm:chMax val="0"/>
          <dgm:chPref val="0"/>
        </dgm:presLayoutVars>
      </dgm:prSet>
      <dgm:spPr/>
    </dgm:pt>
    <dgm:pt modelId="{27C3C815-68AE-9840-8A74-D963F1FA583B}" type="pres">
      <dgm:prSet presAssocID="{3D086C7F-746F-F043-9F6F-457F2E109B15}" presName="ChildAccent" presStyleLbl="solidFgAcc1" presStyleIdx="4" presStyleCnt="6"/>
      <dgm:spPr/>
    </dgm:pt>
    <dgm:pt modelId="{7C36E674-1875-3A4C-8EFC-E7DFB9F3266E}" type="pres">
      <dgm:prSet presAssocID="{3D086C7F-746F-F043-9F6F-457F2E109B15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9D512D3A-92C6-DD41-A746-CB823D6575B5}" type="pres">
      <dgm:prSet presAssocID="{0580B8CD-20BD-CF47-A0D9-E8CC8C24DA0A}" presName="childComposite" presStyleCnt="0">
        <dgm:presLayoutVars>
          <dgm:chMax val="0"/>
          <dgm:chPref val="0"/>
        </dgm:presLayoutVars>
      </dgm:prSet>
      <dgm:spPr/>
    </dgm:pt>
    <dgm:pt modelId="{AC1E181F-124C-0E41-BA5E-D6F336497342}" type="pres">
      <dgm:prSet presAssocID="{0580B8CD-20BD-CF47-A0D9-E8CC8C24DA0A}" presName="ChildAccent" presStyleLbl="solidFgAcc1" presStyleIdx="5" presStyleCnt="6"/>
      <dgm:spPr/>
    </dgm:pt>
    <dgm:pt modelId="{8643218E-136C-884D-B8F8-AFE95B54E2A7}" type="pres">
      <dgm:prSet presAssocID="{0580B8CD-20BD-CF47-A0D9-E8CC8C24DA0A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DDBE050F-3856-DC44-B52D-761550B73C73}" type="presOf" srcId="{0580B8CD-20BD-CF47-A0D9-E8CC8C24DA0A}" destId="{8643218E-136C-884D-B8F8-AFE95B54E2A7}" srcOrd="0" destOrd="0" presId="urn:microsoft.com/office/officeart/2008/layout/SquareAccentList"/>
    <dgm:cxn modelId="{B7B2F213-944A-624D-B17F-E88C239C6CB3}" srcId="{651D0E68-CF03-C34B-89BD-CC5FF3E941FB}" destId="{A44887B8-3580-E647-BF51-F05A2C44E619}" srcOrd="0" destOrd="0" parTransId="{88C25BE6-74F0-D347-B4D1-4A2C922408CE}" sibTransId="{13F16953-D5AB-004D-ABD5-783A4DFA76B8}"/>
    <dgm:cxn modelId="{4B42C716-FBC3-354C-965A-B69746ABF77D}" type="presOf" srcId="{5480748A-F609-3943-9D37-6FBD6A4DD165}" destId="{C10071DA-D975-0B4C-9E4A-E5ED4B498FEF}" srcOrd="0" destOrd="0" presId="urn:microsoft.com/office/officeart/2008/layout/SquareAccentList"/>
    <dgm:cxn modelId="{4A69DE26-C6A2-FF4C-B3BC-CF425DB098FC}" type="presOf" srcId="{A44887B8-3580-E647-BF51-F05A2C44E619}" destId="{19DAF059-1DE2-194F-8397-DFFA154955A2}" srcOrd="0" destOrd="0" presId="urn:microsoft.com/office/officeart/2008/layout/SquareAccentList"/>
    <dgm:cxn modelId="{13707334-EA6E-6B4D-B90B-B034E4004419}" type="presOf" srcId="{7A5D0968-83C4-2D42-A046-E087679AE72C}" destId="{55688B47-EF9A-5244-8B91-D093B532C08F}" srcOrd="0" destOrd="0" presId="urn:microsoft.com/office/officeart/2008/layout/SquareAccentList"/>
    <dgm:cxn modelId="{EEABDC3F-2948-574E-8ABB-4A0C75DE6A4F}" srcId="{A44887B8-3580-E647-BF51-F05A2C44E619}" destId="{5480748A-F609-3943-9D37-6FBD6A4DD165}" srcOrd="1" destOrd="0" parTransId="{8884E093-204C-994E-94F9-09EBE368C037}" sibTransId="{48C607AC-2995-BA41-8DB9-75581B314478}"/>
    <dgm:cxn modelId="{EF0D7A5A-0EA3-3846-9F4C-A67CCC1DE5D2}" srcId="{A44887B8-3580-E647-BF51-F05A2C44E619}" destId="{6C234810-389D-BC4D-A364-92AABEF28E69}" srcOrd="2" destOrd="0" parTransId="{61330DC2-4296-4C45-81E2-2A7C900E2972}" sibTransId="{1E2D90DE-3B5E-BF4B-9882-9523E0CC1BF9}"/>
    <dgm:cxn modelId="{2E195975-283E-434D-A3CD-01C8D8A2CCBA}" srcId="{7A5D0968-83C4-2D42-A046-E087679AE72C}" destId="{2A68425A-10CC-1046-96C7-20383274D5C1}" srcOrd="0" destOrd="0" parTransId="{4939A90A-E452-4A4A-AC27-45AEB6B25F3F}" sibTransId="{B4EEEDAD-CC0E-C841-AA2E-E3435D5F78F7}"/>
    <dgm:cxn modelId="{5BFBAA7C-B7A8-5E48-9FE9-E85D00E04C80}" type="presOf" srcId="{6C234810-389D-BC4D-A364-92AABEF28E69}" destId="{F03EB994-3008-9848-B3D8-CBFE7C600E3B}" srcOrd="0" destOrd="0" presId="urn:microsoft.com/office/officeart/2008/layout/SquareAccentList"/>
    <dgm:cxn modelId="{61DF3A9C-1C61-A846-B04E-F6AF697CF40A}" type="presOf" srcId="{8DACCCE9-CAB1-6146-B11D-6BF4B64B79B7}" destId="{E60DCADD-129C-F84F-AA6A-0CD998714089}" srcOrd="0" destOrd="0" presId="urn:microsoft.com/office/officeart/2008/layout/SquareAccentList"/>
    <dgm:cxn modelId="{6CA4D29C-0ED4-C542-84C8-476B968E9631}" srcId="{A44887B8-3580-E647-BF51-F05A2C44E619}" destId="{8DACCCE9-CAB1-6146-B11D-6BF4B64B79B7}" srcOrd="0" destOrd="0" parTransId="{11C0A5B0-98C9-6E42-ADD4-A4C471C4BC5A}" sibTransId="{D19F39C1-40AE-6D42-878E-44CFA123E5BB}"/>
    <dgm:cxn modelId="{5C86C6AC-35B9-9245-8CC3-26F78D75E6C1}" srcId="{7A5D0968-83C4-2D42-A046-E087679AE72C}" destId="{0580B8CD-20BD-CF47-A0D9-E8CC8C24DA0A}" srcOrd="2" destOrd="0" parTransId="{EE6388D5-4682-2149-AEA7-9D5442EF1936}" sibTransId="{7B5441D6-A8C7-8F41-9320-299B95CFA379}"/>
    <dgm:cxn modelId="{74C6B1B0-D4CB-CF46-A157-87D4952633F2}" srcId="{7A5D0968-83C4-2D42-A046-E087679AE72C}" destId="{3D086C7F-746F-F043-9F6F-457F2E109B15}" srcOrd="1" destOrd="0" parTransId="{C174A318-4B00-8746-9D11-7C04E5300010}" sibTransId="{D3CCED5B-D9E3-3043-9F67-55E8CAD70FF9}"/>
    <dgm:cxn modelId="{34AC1DC5-A2EE-A444-B0FF-C5954B5DD8EA}" type="presOf" srcId="{651D0E68-CF03-C34B-89BD-CC5FF3E941FB}" destId="{D99B4DB7-3075-C749-B7F1-577A0870C603}" srcOrd="0" destOrd="0" presId="urn:microsoft.com/office/officeart/2008/layout/SquareAccentList"/>
    <dgm:cxn modelId="{FD3410C7-3E2A-F446-92E9-032D224628C5}" srcId="{651D0E68-CF03-C34B-89BD-CC5FF3E941FB}" destId="{7A5D0968-83C4-2D42-A046-E087679AE72C}" srcOrd="1" destOrd="0" parTransId="{B2DB5D5F-A7E5-DC43-8014-64EEF4A9A7AE}" sibTransId="{8F5830C7-C4EC-2D40-B3FE-E9CDD66B585E}"/>
    <dgm:cxn modelId="{7639D7C7-5627-EC41-BCB4-02C03C4BB738}" type="presOf" srcId="{3D086C7F-746F-F043-9F6F-457F2E109B15}" destId="{7C36E674-1875-3A4C-8EFC-E7DFB9F3266E}" srcOrd="0" destOrd="0" presId="urn:microsoft.com/office/officeart/2008/layout/SquareAccentList"/>
    <dgm:cxn modelId="{24DC7DFE-819C-5743-9C97-8F27D750CB47}" type="presOf" srcId="{2A68425A-10CC-1046-96C7-20383274D5C1}" destId="{5F66FF33-143A-0D47-B30B-07E5C5B5624A}" srcOrd="0" destOrd="0" presId="urn:microsoft.com/office/officeart/2008/layout/SquareAccentList"/>
    <dgm:cxn modelId="{322B463A-E29C-3E4C-8933-D18BCA4819C0}" type="presParOf" srcId="{D99B4DB7-3075-C749-B7F1-577A0870C603}" destId="{1E64A3E2-F4E1-CB45-869E-6BB8A8669051}" srcOrd="0" destOrd="0" presId="urn:microsoft.com/office/officeart/2008/layout/SquareAccentList"/>
    <dgm:cxn modelId="{445D7AFD-637F-394E-A8C0-82426844D524}" type="presParOf" srcId="{1E64A3E2-F4E1-CB45-869E-6BB8A8669051}" destId="{2ACAE73D-352F-9F48-B23F-C6DBFB907258}" srcOrd="0" destOrd="0" presId="urn:microsoft.com/office/officeart/2008/layout/SquareAccentList"/>
    <dgm:cxn modelId="{092131D0-5884-2B42-8053-58B3C5712FC7}" type="presParOf" srcId="{2ACAE73D-352F-9F48-B23F-C6DBFB907258}" destId="{B838D4AB-9C7F-C743-BA18-2C2BB6D7C9DB}" srcOrd="0" destOrd="0" presId="urn:microsoft.com/office/officeart/2008/layout/SquareAccentList"/>
    <dgm:cxn modelId="{18BF1A09-07F1-CA43-888A-DCCA0C2C91FE}" type="presParOf" srcId="{2ACAE73D-352F-9F48-B23F-C6DBFB907258}" destId="{4502CC88-29BC-7349-8891-7ED89A7A26E7}" srcOrd="1" destOrd="0" presId="urn:microsoft.com/office/officeart/2008/layout/SquareAccentList"/>
    <dgm:cxn modelId="{DDE6F855-C026-064D-91B6-1B2CF5734942}" type="presParOf" srcId="{2ACAE73D-352F-9F48-B23F-C6DBFB907258}" destId="{19DAF059-1DE2-194F-8397-DFFA154955A2}" srcOrd="2" destOrd="0" presId="urn:microsoft.com/office/officeart/2008/layout/SquareAccentList"/>
    <dgm:cxn modelId="{679CE51C-22C0-C74D-86FC-BF6F423207D7}" type="presParOf" srcId="{1E64A3E2-F4E1-CB45-869E-6BB8A8669051}" destId="{5B0A285B-A45F-5C48-A571-0BBF5E0414C8}" srcOrd="1" destOrd="0" presId="urn:microsoft.com/office/officeart/2008/layout/SquareAccentList"/>
    <dgm:cxn modelId="{FDB4C45E-CCA7-3245-AAB2-A625F133BD8C}" type="presParOf" srcId="{5B0A285B-A45F-5C48-A571-0BBF5E0414C8}" destId="{5DA6D497-7F95-BD42-B76E-8689ECBED178}" srcOrd="0" destOrd="0" presId="urn:microsoft.com/office/officeart/2008/layout/SquareAccentList"/>
    <dgm:cxn modelId="{277640F2-CD8A-0543-9B89-4D4BECAB4995}" type="presParOf" srcId="{5DA6D497-7F95-BD42-B76E-8689ECBED178}" destId="{F2C129D7-863F-AB4B-A669-F085FD8EB1F0}" srcOrd="0" destOrd="0" presId="urn:microsoft.com/office/officeart/2008/layout/SquareAccentList"/>
    <dgm:cxn modelId="{DB209381-59C2-CD4E-BB1E-F635DD2E0EE5}" type="presParOf" srcId="{5DA6D497-7F95-BD42-B76E-8689ECBED178}" destId="{E60DCADD-129C-F84F-AA6A-0CD998714089}" srcOrd="1" destOrd="0" presId="urn:microsoft.com/office/officeart/2008/layout/SquareAccentList"/>
    <dgm:cxn modelId="{3C11C1B2-DF1B-714F-8AE2-0381D61FD37F}" type="presParOf" srcId="{5B0A285B-A45F-5C48-A571-0BBF5E0414C8}" destId="{B848A33A-9567-2D43-BA19-F69AD739DFE1}" srcOrd="1" destOrd="0" presId="urn:microsoft.com/office/officeart/2008/layout/SquareAccentList"/>
    <dgm:cxn modelId="{F9AF0346-EF55-5045-B9AD-E236FE0D2B36}" type="presParOf" srcId="{B848A33A-9567-2D43-BA19-F69AD739DFE1}" destId="{D9A5A488-33FC-E540-AFFF-A34DDE402BB6}" srcOrd="0" destOrd="0" presId="urn:microsoft.com/office/officeart/2008/layout/SquareAccentList"/>
    <dgm:cxn modelId="{7E0A5E79-D23F-8841-B906-A50A54E2C124}" type="presParOf" srcId="{B848A33A-9567-2D43-BA19-F69AD739DFE1}" destId="{C10071DA-D975-0B4C-9E4A-E5ED4B498FEF}" srcOrd="1" destOrd="0" presId="urn:microsoft.com/office/officeart/2008/layout/SquareAccentList"/>
    <dgm:cxn modelId="{FE40C96D-D796-F741-9324-4EBFF7AB9712}" type="presParOf" srcId="{5B0A285B-A45F-5C48-A571-0BBF5E0414C8}" destId="{8587995A-3008-5243-A862-5FC65A66A8B3}" srcOrd="2" destOrd="0" presId="urn:microsoft.com/office/officeart/2008/layout/SquareAccentList"/>
    <dgm:cxn modelId="{29198660-3EDB-864B-B507-A8D3F12E7EA8}" type="presParOf" srcId="{8587995A-3008-5243-A862-5FC65A66A8B3}" destId="{C927F048-88AD-E243-87D5-A1D0A890774B}" srcOrd="0" destOrd="0" presId="urn:microsoft.com/office/officeart/2008/layout/SquareAccentList"/>
    <dgm:cxn modelId="{39E2838A-7737-3547-8319-CE1F12DB56FA}" type="presParOf" srcId="{8587995A-3008-5243-A862-5FC65A66A8B3}" destId="{F03EB994-3008-9848-B3D8-CBFE7C600E3B}" srcOrd="1" destOrd="0" presId="urn:microsoft.com/office/officeart/2008/layout/SquareAccentList"/>
    <dgm:cxn modelId="{8E1EBDE4-4E07-2148-88D8-8707BB1C88E2}" type="presParOf" srcId="{D99B4DB7-3075-C749-B7F1-577A0870C603}" destId="{ED3B7AC9-6FB9-BB4F-BE41-2A069C9CC57B}" srcOrd="1" destOrd="0" presId="urn:microsoft.com/office/officeart/2008/layout/SquareAccentList"/>
    <dgm:cxn modelId="{081DE83C-AE20-3847-97FD-62DC645E408B}" type="presParOf" srcId="{ED3B7AC9-6FB9-BB4F-BE41-2A069C9CC57B}" destId="{E6AED097-C520-FE48-9921-DB9921F53D03}" srcOrd="0" destOrd="0" presId="urn:microsoft.com/office/officeart/2008/layout/SquareAccentList"/>
    <dgm:cxn modelId="{C45372EE-8ADB-F144-AC2C-48B3FB082E14}" type="presParOf" srcId="{E6AED097-C520-FE48-9921-DB9921F53D03}" destId="{80668C3F-CA3F-1143-97A4-B19733C2759D}" srcOrd="0" destOrd="0" presId="urn:microsoft.com/office/officeart/2008/layout/SquareAccentList"/>
    <dgm:cxn modelId="{7441B076-C349-E841-97FE-DB7C15F2BCE3}" type="presParOf" srcId="{E6AED097-C520-FE48-9921-DB9921F53D03}" destId="{DEAC3159-355A-B947-B2DB-364C19E194D6}" srcOrd="1" destOrd="0" presId="urn:microsoft.com/office/officeart/2008/layout/SquareAccentList"/>
    <dgm:cxn modelId="{C79C116E-6D9D-A24A-B2F8-6429F1C32566}" type="presParOf" srcId="{E6AED097-C520-FE48-9921-DB9921F53D03}" destId="{55688B47-EF9A-5244-8B91-D093B532C08F}" srcOrd="2" destOrd="0" presId="urn:microsoft.com/office/officeart/2008/layout/SquareAccentList"/>
    <dgm:cxn modelId="{EDE84BF2-D2B0-A04F-B9BA-2B78AF71D072}" type="presParOf" srcId="{ED3B7AC9-6FB9-BB4F-BE41-2A069C9CC57B}" destId="{4A0202F3-AF13-7441-A22A-19DB7C1A90D6}" srcOrd="1" destOrd="0" presId="urn:microsoft.com/office/officeart/2008/layout/SquareAccentList"/>
    <dgm:cxn modelId="{FD042FF9-CB00-9A49-82CF-65986D148FEB}" type="presParOf" srcId="{4A0202F3-AF13-7441-A22A-19DB7C1A90D6}" destId="{47BA325F-AA4D-5A4F-9BF2-374B76CF40D9}" srcOrd="0" destOrd="0" presId="urn:microsoft.com/office/officeart/2008/layout/SquareAccentList"/>
    <dgm:cxn modelId="{40F2E274-1AD6-5747-98FB-2923D3A14058}" type="presParOf" srcId="{47BA325F-AA4D-5A4F-9BF2-374B76CF40D9}" destId="{7A7126F1-71E3-8E48-8D05-EC4F0CA3EEF4}" srcOrd="0" destOrd="0" presId="urn:microsoft.com/office/officeart/2008/layout/SquareAccentList"/>
    <dgm:cxn modelId="{ADA920AF-4CEF-C744-913A-830FCA44364F}" type="presParOf" srcId="{47BA325F-AA4D-5A4F-9BF2-374B76CF40D9}" destId="{5F66FF33-143A-0D47-B30B-07E5C5B5624A}" srcOrd="1" destOrd="0" presId="urn:microsoft.com/office/officeart/2008/layout/SquareAccentList"/>
    <dgm:cxn modelId="{B814DAA0-C674-1F4D-80C5-8E3F4877A9E9}" type="presParOf" srcId="{4A0202F3-AF13-7441-A22A-19DB7C1A90D6}" destId="{BBDFE517-3E4F-A74F-B7BE-DEF742ED89F1}" srcOrd="1" destOrd="0" presId="urn:microsoft.com/office/officeart/2008/layout/SquareAccentList"/>
    <dgm:cxn modelId="{DA412B83-1A49-0440-B304-5BDAE8A7B6F4}" type="presParOf" srcId="{BBDFE517-3E4F-A74F-B7BE-DEF742ED89F1}" destId="{27C3C815-68AE-9840-8A74-D963F1FA583B}" srcOrd="0" destOrd="0" presId="urn:microsoft.com/office/officeart/2008/layout/SquareAccentList"/>
    <dgm:cxn modelId="{7DDB25BF-5BAC-CE49-8653-1ACF201FA0F3}" type="presParOf" srcId="{BBDFE517-3E4F-A74F-B7BE-DEF742ED89F1}" destId="{7C36E674-1875-3A4C-8EFC-E7DFB9F3266E}" srcOrd="1" destOrd="0" presId="urn:microsoft.com/office/officeart/2008/layout/SquareAccentList"/>
    <dgm:cxn modelId="{6F5FCFA3-55E4-2D46-BB89-ADB1EB33C3B8}" type="presParOf" srcId="{4A0202F3-AF13-7441-A22A-19DB7C1A90D6}" destId="{9D512D3A-92C6-DD41-A746-CB823D6575B5}" srcOrd="2" destOrd="0" presId="urn:microsoft.com/office/officeart/2008/layout/SquareAccentList"/>
    <dgm:cxn modelId="{D676B823-4AC0-104D-9384-C211C7319EA7}" type="presParOf" srcId="{9D512D3A-92C6-DD41-A746-CB823D6575B5}" destId="{AC1E181F-124C-0E41-BA5E-D6F336497342}" srcOrd="0" destOrd="0" presId="urn:microsoft.com/office/officeart/2008/layout/SquareAccentList"/>
    <dgm:cxn modelId="{B352AD69-5C69-5742-B80F-14EF8B8B4F60}" type="presParOf" srcId="{9D512D3A-92C6-DD41-A746-CB823D6575B5}" destId="{8643218E-136C-884D-B8F8-AFE95B54E2A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D4AB-9C7F-C743-BA18-2C2BB6D7C9DB}">
      <dsp:nvSpPr>
        <dsp:cNvPr id="0" name=""/>
        <dsp:cNvSpPr/>
      </dsp:nvSpPr>
      <dsp:spPr>
        <a:xfrm>
          <a:off x="5943" y="1188241"/>
          <a:ext cx="5597423" cy="647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2CC88-29BC-7349-8891-7ED89A7A26E7}">
      <dsp:nvSpPr>
        <dsp:cNvPr id="0" name=""/>
        <dsp:cNvSpPr/>
      </dsp:nvSpPr>
      <dsp:spPr>
        <a:xfrm>
          <a:off x="5943" y="1430293"/>
          <a:ext cx="411206" cy="41120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AF059-1DE2-194F-8397-DFFA154955A2}">
      <dsp:nvSpPr>
        <dsp:cNvPr id="0" name=""/>
        <dsp:cNvSpPr/>
      </dsp:nvSpPr>
      <dsp:spPr>
        <a:xfrm>
          <a:off x="5943" y="0"/>
          <a:ext cx="5597423" cy="1182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Parameters</a:t>
          </a:r>
        </a:p>
      </dsp:txBody>
      <dsp:txXfrm>
        <a:off x="5943" y="0"/>
        <a:ext cx="5597423" cy="1182979"/>
      </dsp:txXfrm>
    </dsp:sp>
    <dsp:sp modelId="{F2C129D7-863F-AB4B-A669-F085FD8EB1F0}">
      <dsp:nvSpPr>
        <dsp:cNvPr id="0" name=""/>
        <dsp:cNvSpPr/>
      </dsp:nvSpPr>
      <dsp:spPr>
        <a:xfrm>
          <a:off x="5943" y="2388804"/>
          <a:ext cx="411196" cy="411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DCADD-129C-F84F-AA6A-0CD998714089}">
      <dsp:nvSpPr>
        <dsp:cNvPr id="0" name=""/>
        <dsp:cNvSpPr/>
      </dsp:nvSpPr>
      <dsp:spPr>
        <a:xfrm>
          <a:off x="397763" y="2115152"/>
          <a:ext cx="5205604" cy="9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Define better estimate about substrate production (diameter, absorption, …)</a:t>
          </a:r>
        </a:p>
      </dsp:txBody>
      <dsp:txXfrm>
        <a:off x="397763" y="2115152"/>
        <a:ext cx="5205604" cy="958500"/>
      </dsp:txXfrm>
    </dsp:sp>
    <dsp:sp modelId="{D9A5A488-33FC-E540-AFFF-A34DDE402BB6}">
      <dsp:nvSpPr>
        <dsp:cNvPr id="0" name=""/>
        <dsp:cNvSpPr/>
      </dsp:nvSpPr>
      <dsp:spPr>
        <a:xfrm>
          <a:off x="5943" y="3347304"/>
          <a:ext cx="411196" cy="411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071DA-D975-0B4C-9E4A-E5ED4B498FEF}">
      <dsp:nvSpPr>
        <dsp:cNvPr id="0" name=""/>
        <dsp:cNvSpPr/>
      </dsp:nvSpPr>
      <dsp:spPr>
        <a:xfrm>
          <a:off x="397763" y="3073652"/>
          <a:ext cx="5205604" cy="9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Define the missing data for R&amp;D (both substrate and coatings)</a:t>
          </a:r>
        </a:p>
      </dsp:txBody>
      <dsp:txXfrm>
        <a:off x="397763" y="3073652"/>
        <a:ext cx="5205604" cy="958500"/>
      </dsp:txXfrm>
    </dsp:sp>
    <dsp:sp modelId="{C927F048-88AD-E243-87D5-A1D0A890774B}">
      <dsp:nvSpPr>
        <dsp:cNvPr id="0" name=""/>
        <dsp:cNvSpPr/>
      </dsp:nvSpPr>
      <dsp:spPr>
        <a:xfrm>
          <a:off x="5943" y="4305805"/>
          <a:ext cx="411196" cy="411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EB994-3008-9848-B3D8-CBFE7C600E3B}">
      <dsp:nvSpPr>
        <dsp:cNvPr id="0" name=""/>
        <dsp:cNvSpPr/>
      </dsp:nvSpPr>
      <dsp:spPr>
        <a:xfrm>
          <a:off x="397763" y="4032153"/>
          <a:ext cx="5205604" cy="9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AlGaAs</a:t>
          </a:r>
          <a:r>
            <a:rPr lang="en-GB" sz="2200" kern="1200" dirty="0"/>
            <a:t>: time and costs – Is it a real option?</a:t>
          </a:r>
        </a:p>
      </dsp:txBody>
      <dsp:txXfrm>
        <a:off x="397763" y="4032153"/>
        <a:ext cx="5205604" cy="958500"/>
      </dsp:txXfrm>
    </dsp:sp>
    <dsp:sp modelId="{80668C3F-CA3F-1143-97A4-B19733C2759D}">
      <dsp:nvSpPr>
        <dsp:cNvPr id="0" name=""/>
        <dsp:cNvSpPr/>
      </dsp:nvSpPr>
      <dsp:spPr>
        <a:xfrm>
          <a:off x="5883238" y="1188241"/>
          <a:ext cx="5597423" cy="647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C3159-355A-B947-B2DB-364C19E194D6}">
      <dsp:nvSpPr>
        <dsp:cNvPr id="0" name=""/>
        <dsp:cNvSpPr/>
      </dsp:nvSpPr>
      <dsp:spPr>
        <a:xfrm>
          <a:off x="5883238" y="1430293"/>
          <a:ext cx="411206" cy="41120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88B47-EF9A-5244-8B91-D093B532C08F}">
      <dsp:nvSpPr>
        <dsp:cNvPr id="0" name=""/>
        <dsp:cNvSpPr/>
      </dsp:nvSpPr>
      <dsp:spPr>
        <a:xfrm>
          <a:off x="5883238" y="0"/>
          <a:ext cx="5597423" cy="1182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Heat Extraction</a:t>
          </a:r>
        </a:p>
      </dsp:txBody>
      <dsp:txXfrm>
        <a:off x="5883238" y="0"/>
        <a:ext cx="5597423" cy="1182979"/>
      </dsp:txXfrm>
    </dsp:sp>
    <dsp:sp modelId="{7A7126F1-71E3-8E48-8D05-EC4F0CA3EEF4}">
      <dsp:nvSpPr>
        <dsp:cNvPr id="0" name=""/>
        <dsp:cNvSpPr/>
      </dsp:nvSpPr>
      <dsp:spPr>
        <a:xfrm>
          <a:off x="5883238" y="2388804"/>
          <a:ext cx="411196" cy="411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6FF33-143A-0D47-B30B-07E5C5B5624A}">
      <dsp:nvSpPr>
        <dsp:cNvPr id="0" name=""/>
        <dsp:cNvSpPr/>
      </dsp:nvSpPr>
      <dsp:spPr>
        <a:xfrm>
          <a:off x="6275058" y="2115152"/>
          <a:ext cx="5205604" cy="9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Absorbed power with measured absorption</a:t>
          </a:r>
        </a:p>
      </dsp:txBody>
      <dsp:txXfrm>
        <a:off x="6275058" y="2115152"/>
        <a:ext cx="5205604" cy="958500"/>
      </dsp:txXfrm>
    </dsp:sp>
    <dsp:sp modelId="{27C3C815-68AE-9840-8A74-D963F1FA583B}">
      <dsp:nvSpPr>
        <dsp:cNvPr id="0" name=""/>
        <dsp:cNvSpPr/>
      </dsp:nvSpPr>
      <dsp:spPr>
        <a:xfrm>
          <a:off x="5883238" y="3347304"/>
          <a:ext cx="411196" cy="411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6E674-1875-3A4C-8EFC-E7DFB9F3266E}">
      <dsp:nvSpPr>
        <dsp:cNvPr id="0" name=""/>
        <dsp:cNvSpPr/>
      </dsp:nvSpPr>
      <dsp:spPr>
        <a:xfrm>
          <a:off x="6275058" y="3073652"/>
          <a:ext cx="5205604" cy="9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Safety factor = 6 -&gt; “fibre” size?</a:t>
          </a:r>
        </a:p>
      </dsp:txBody>
      <dsp:txXfrm>
        <a:off x="6275058" y="3073652"/>
        <a:ext cx="5205604" cy="958500"/>
      </dsp:txXfrm>
    </dsp:sp>
    <dsp:sp modelId="{AC1E181F-124C-0E41-BA5E-D6F336497342}">
      <dsp:nvSpPr>
        <dsp:cNvPr id="0" name=""/>
        <dsp:cNvSpPr/>
      </dsp:nvSpPr>
      <dsp:spPr>
        <a:xfrm>
          <a:off x="5883238" y="4305805"/>
          <a:ext cx="411196" cy="411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3218E-136C-884D-B8F8-AFE95B54E2A7}">
      <dsp:nvSpPr>
        <dsp:cNvPr id="0" name=""/>
        <dsp:cNvSpPr/>
      </dsp:nvSpPr>
      <dsp:spPr>
        <a:xfrm>
          <a:off x="6275058" y="4032153"/>
          <a:ext cx="5205604" cy="9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Fibres TN, Bounce frequencies, …? </a:t>
          </a:r>
        </a:p>
      </dsp:txBody>
      <dsp:txXfrm>
        <a:off x="6275058" y="4032153"/>
        <a:ext cx="5205604" cy="95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A9D35-538A-4117-9C0F-872FECFD088E}" type="datetimeFigureOut">
              <a:rPr lang="it-IT" smtClean="0"/>
              <a:t>21/10/22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D6F9-A1B5-4996-96EF-9C1935E1623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9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D6F9-A1B5-4996-96EF-9C1935E1623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71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D6F9-A1B5-4996-96EF-9C1935E16237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820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D6F9-A1B5-4996-96EF-9C1935E1623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74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D6F9-A1B5-4996-96EF-9C1935E1623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28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D6F9-A1B5-4996-96EF-9C1935E1623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74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D6F9-A1B5-4996-96EF-9C1935E16237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19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A522-62B9-4BE4-A792-74EA2DD83F40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B0DF-11BF-458A-B15B-CDFB1B916932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02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B65-FB36-4CED-B7B3-657B3F189549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01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DBE-A8C5-4EBF-A411-9A7D9A012CED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42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2AA3-A83E-45EB-9563-6BFF51FDFFA5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AECA-B4DF-4FF5-92A5-514D31986BC7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244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CDF-0D75-458B-B8DA-51A36987C3D3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229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50D3-3266-4120-907D-C8339FA37780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402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331C-2062-466B-B0D1-EC25D7823E90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83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33CEF2-C9C9-4A04-BC74-5D076EEDCF92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53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53F-E00E-42B2-B6C3-4FDEA16BF2B9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6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182562-2F55-41F2-940A-560DE4E18D78}" type="datetime1">
              <a:rPr lang="it-IT" smtClean="0"/>
              <a:t>21/10/22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7CAA1D-7701-43DC-8DE9-EF63B0E46277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2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0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EABD4-3114-4D96-9904-C9407B91A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758952"/>
            <a:ext cx="11091950" cy="3566160"/>
          </a:xfrm>
        </p:spPr>
        <p:txBody>
          <a:bodyPr>
            <a:normAutofit/>
          </a:bodyPr>
          <a:lstStyle/>
          <a:p>
            <a:r>
              <a:rPr lang="en-GB" sz="7200" dirty="0"/>
              <a:t>Materials for ET-LF </a:t>
            </a:r>
            <a:br>
              <a:rPr lang="en-GB" sz="7200" dirty="0"/>
            </a:br>
            <a:r>
              <a:rPr lang="en-GB" sz="4000" dirty="0"/>
              <a:t>Core optics and Suspensions</a:t>
            </a:r>
            <a:endParaRPr lang="en-GB" sz="7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B8E88-B3A2-4A2B-BF53-0B5176BA0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ISB workshop October 2022 – Parallel session 1</a:t>
            </a:r>
          </a:p>
          <a:p>
            <a:endParaRPr lang="en-GB" sz="1800" dirty="0"/>
          </a:p>
          <a:p>
            <a:r>
              <a:rPr lang="en-GB" sz="1800" dirty="0"/>
              <a:t>A. Amato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1B0626-E612-4D8E-9B48-94DDB06E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82"/>
            <a:ext cx="1712562" cy="5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1B0626-E612-4D8E-9B48-94DDB06E0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82"/>
            <a:ext cx="1712562" cy="528919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DD93E4E-27F2-4989-B39A-554FFB878050}"/>
              </a:ext>
            </a:extLst>
          </p:cNvPr>
          <p:cNvCxnSpPr>
            <a:cxnSpLocks/>
          </p:cNvCxnSpPr>
          <p:nvPr/>
        </p:nvCxnSpPr>
        <p:spPr>
          <a:xfrm>
            <a:off x="352697" y="679269"/>
            <a:ext cx="1148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42CDD7D8-6698-EBFB-4021-710193B6F138}"/>
              </a:ext>
            </a:extLst>
          </p:cNvPr>
          <p:cNvSpPr txBox="1">
            <a:spLocks/>
          </p:cNvSpPr>
          <p:nvPr/>
        </p:nvSpPr>
        <p:spPr>
          <a:xfrm>
            <a:off x="352697" y="54311"/>
            <a:ext cx="10058400" cy="635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Core Optics – Tasks for Workshop</a:t>
            </a:r>
          </a:p>
        </p:txBody>
      </p:sp>
      <p:sp>
        <p:nvSpPr>
          <p:cNvPr id="58" name="CasellaDiTesto 15">
            <a:extLst>
              <a:ext uri="{FF2B5EF4-FFF2-40B4-BE49-F238E27FC236}">
                <a16:creationId xmlns:a16="http://schemas.microsoft.com/office/drawing/2014/main" id="{E26F12E8-A21B-13F9-376A-E9DC059CFC3F}"/>
              </a:ext>
            </a:extLst>
          </p:cNvPr>
          <p:cNvSpPr txBox="1"/>
          <p:nvPr/>
        </p:nvSpPr>
        <p:spPr>
          <a:xfrm>
            <a:off x="7952509" y="6408875"/>
            <a:ext cx="423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/>
              <a:t>Core Optics - ISB workshop October 2022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2F33D6-AB3D-6804-CA15-61208F8157DE}"/>
              </a:ext>
            </a:extLst>
          </p:cNvPr>
          <p:cNvGraphicFramePr/>
          <p:nvPr/>
        </p:nvGraphicFramePr>
        <p:xfrm>
          <a:off x="352697" y="719666"/>
          <a:ext cx="114866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72CD70-43D2-83F2-BDD2-02DC30B17BD0}"/>
              </a:ext>
            </a:extLst>
          </p:cNvPr>
          <p:cNvSpPr/>
          <p:nvPr/>
        </p:nvSpPr>
        <p:spPr>
          <a:xfrm>
            <a:off x="6071286" y="1210962"/>
            <a:ext cx="5978081" cy="46149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A7B4CD-EDBD-CC25-BA84-2FFD6E16F07A}"/>
              </a:ext>
            </a:extLst>
          </p:cNvPr>
          <p:cNvSpPr/>
          <p:nvPr/>
        </p:nvSpPr>
        <p:spPr>
          <a:xfrm>
            <a:off x="1" y="3830615"/>
            <a:ext cx="5978081" cy="225566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0181B52-BD39-10AE-B09C-9C5E2779F181}"/>
              </a:ext>
            </a:extLst>
          </p:cNvPr>
          <p:cNvSpPr/>
          <p:nvPr/>
        </p:nvSpPr>
        <p:spPr>
          <a:xfrm>
            <a:off x="105033" y="2842058"/>
            <a:ext cx="5978081" cy="11240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884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1B0626-E612-4D8E-9B48-94DDB06E0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82"/>
            <a:ext cx="1712562" cy="528919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DD93E4E-27F2-4989-B39A-554FFB878050}"/>
              </a:ext>
            </a:extLst>
          </p:cNvPr>
          <p:cNvCxnSpPr>
            <a:cxnSpLocks/>
          </p:cNvCxnSpPr>
          <p:nvPr/>
        </p:nvCxnSpPr>
        <p:spPr>
          <a:xfrm>
            <a:off x="352697" y="679269"/>
            <a:ext cx="1148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42CDD7D8-6698-EBFB-4021-710193B6F138}"/>
              </a:ext>
            </a:extLst>
          </p:cNvPr>
          <p:cNvSpPr txBox="1">
            <a:spLocks/>
          </p:cNvSpPr>
          <p:nvPr/>
        </p:nvSpPr>
        <p:spPr>
          <a:xfrm>
            <a:off x="352697" y="54311"/>
            <a:ext cx="10058400" cy="635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207F4F-EF84-D87B-D794-954D10A3CD2B}"/>
              </a:ext>
            </a:extLst>
          </p:cNvPr>
          <p:cNvSpPr txBox="1"/>
          <p:nvPr/>
        </p:nvSpPr>
        <p:spPr>
          <a:xfrm>
            <a:off x="173769" y="838479"/>
            <a:ext cx="11844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b="1" dirty="0"/>
              <a:t>PARAMETERS:</a:t>
            </a:r>
          </a:p>
          <a:p>
            <a:r>
              <a:rPr lang="en-NL" dirty="0"/>
              <a:t>We need to keep record of the evolution of the parameters + desired parameters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en-GB" dirty="0">
                <a:highlight>
                  <a:srgbClr val="FFFF00"/>
                </a:highlight>
              </a:rPr>
              <a:t>A new database will be created.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</a:t>
            </a: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90C78086-AF95-DB1D-1E48-2B9145066F66}"/>
              </a:ext>
            </a:extLst>
          </p:cNvPr>
          <p:cNvSpPr txBox="1"/>
          <p:nvPr/>
        </p:nvSpPr>
        <p:spPr>
          <a:xfrm>
            <a:off x="6715125" y="6408875"/>
            <a:ext cx="547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Materials Parallel Session 1 - ISB workshop October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0B1FB-A2B4-E7F9-CB5D-2693E31AC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" y="1921018"/>
            <a:ext cx="12394921" cy="43105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9F5C49B-CAFC-F0B9-B1AF-357053BA80DA}"/>
              </a:ext>
            </a:extLst>
          </p:cNvPr>
          <p:cNvSpPr/>
          <p:nvPr/>
        </p:nvSpPr>
        <p:spPr>
          <a:xfrm rot="20145771">
            <a:off x="3946002" y="3228976"/>
            <a:ext cx="2871788" cy="11858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60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44921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1B0626-E612-4D8E-9B48-94DDB06E0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82"/>
            <a:ext cx="1712562" cy="528919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DD93E4E-27F2-4989-B39A-554FFB878050}"/>
              </a:ext>
            </a:extLst>
          </p:cNvPr>
          <p:cNvCxnSpPr>
            <a:cxnSpLocks/>
          </p:cNvCxnSpPr>
          <p:nvPr/>
        </p:nvCxnSpPr>
        <p:spPr>
          <a:xfrm>
            <a:off x="352697" y="679269"/>
            <a:ext cx="1148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42CDD7D8-6698-EBFB-4021-710193B6F138}"/>
              </a:ext>
            </a:extLst>
          </p:cNvPr>
          <p:cNvSpPr txBox="1">
            <a:spLocks/>
          </p:cNvSpPr>
          <p:nvPr/>
        </p:nvSpPr>
        <p:spPr>
          <a:xfrm>
            <a:off x="352697" y="54311"/>
            <a:ext cx="10058400" cy="635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Suspension – Jointing and Strength</a:t>
            </a:r>
            <a:endParaRPr lang="en-NL" sz="4800" dirty="0"/>
          </a:p>
        </p:txBody>
      </p:sp>
      <p:sp>
        <p:nvSpPr>
          <p:cNvPr id="58" name="CasellaDiTesto 15">
            <a:extLst>
              <a:ext uri="{FF2B5EF4-FFF2-40B4-BE49-F238E27FC236}">
                <a16:creationId xmlns:a16="http://schemas.microsoft.com/office/drawing/2014/main" id="{E26F12E8-A21B-13F9-376A-E9DC059CFC3F}"/>
              </a:ext>
            </a:extLst>
          </p:cNvPr>
          <p:cNvSpPr txBox="1"/>
          <p:nvPr/>
        </p:nvSpPr>
        <p:spPr>
          <a:xfrm>
            <a:off x="7952509" y="6408875"/>
            <a:ext cx="423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/>
              <a:t>Core Optics - ISB workshop October 2022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05A8A6-E0C6-EC00-B113-B78EF016632D}"/>
              </a:ext>
            </a:extLst>
          </p:cNvPr>
          <p:cNvSpPr txBox="1">
            <a:spLocks/>
          </p:cNvSpPr>
          <p:nvPr/>
        </p:nvSpPr>
        <p:spPr>
          <a:xfrm>
            <a:off x="695325" y="1109733"/>
            <a:ext cx="10515600" cy="429901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Jointing methods dominant noise source</a:t>
            </a:r>
          </a:p>
          <a:p>
            <a:pPr lvl="1"/>
            <a:r>
              <a:rPr lang="en-GB" dirty="0"/>
              <a:t>Require ability to lower joint loss and/or shape silicon to drive energy from lossy joint regions crucial to design</a:t>
            </a:r>
          </a:p>
          <a:p>
            <a:pPr lvl="1"/>
            <a:r>
              <a:rPr lang="en-GB" dirty="0"/>
              <a:t>≈1 millionth energy in all bonds for joints to match next dominant loss mechanism (surface)</a:t>
            </a:r>
          </a:p>
          <a:p>
            <a:pPr lvl="1"/>
            <a:r>
              <a:rPr lang="en-GB" i="1" dirty="0"/>
              <a:t>Accurate, representative </a:t>
            </a:r>
            <a:r>
              <a:rPr lang="en-GB" dirty="0"/>
              <a:t>modelling required to determine joint thermal noise contribution</a:t>
            </a:r>
          </a:p>
          <a:p>
            <a:pPr lvl="1"/>
            <a:endParaRPr lang="en-GB" dirty="0"/>
          </a:p>
          <a:p>
            <a:r>
              <a:rPr lang="en-GB" sz="1800" dirty="0"/>
              <a:t>1.2 m length confirmed between cryogenics and suspensions group</a:t>
            </a:r>
          </a:p>
          <a:p>
            <a:pPr lvl="1"/>
            <a:r>
              <a:rPr lang="en-GB" dirty="0"/>
              <a:t>Some techniques compatible with this length but work required to demonstrate this in practice</a:t>
            </a:r>
          </a:p>
          <a:p>
            <a:pPr lvl="1"/>
            <a:r>
              <a:rPr lang="en-GB" dirty="0"/>
              <a:t>Caution: Increasing stress may being vertical/bounce mode &lt;30 Hz</a:t>
            </a:r>
          </a:p>
          <a:p>
            <a:pPr lvl="1"/>
            <a:endParaRPr lang="en-US" sz="1800" dirty="0"/>
          </a:p>
          <a:p>
            <a:r>
              <a:rPr lang="en-US" sz="1800" dirty="0"/>
              <a:t>Safety factor of 6 decided with current reference stress at 120 MPa for silicon</a:t>
            </a:r>
          </a:p>
          <a:p>
            <a:pPr lvl="1"/>
            <a:r>
              <a:rPr lang="en-US" dirty="0"/>
              <a:t>More work required to strengthen silicon/reduce SF, without increasing surface loss</a:t>
            </a:r>
          </a:p>
          <a:p>
            <a:pPr lvl="1"/>
            <a:r>
              <a:rPr lang="en-US" dirty="0"/>
              <a:t>Caution: current surface loss value (1e-9 is </a:t>
            </a:r>
            <a:r>
              <a:rPr lang="en-US" i="1" dirty="0"/>
              <a:t>best</a:t>
            </a:r>
            <a:r>
              <a:rPr lang="en-US" dirty="0"/>
              <a:t> measured value – not necessarily representative of real ribbon/</a:t>
            </a:r>
            <a:r>
              <a:rPr lang="en-US" dirty="0" err="1"/>
              <a:t>fibre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80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1B0626-E612-4D8E-9B48-94DDB06E0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82"/>
            <a:ext cx="1712562" cy="528919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DD93E4E-27F2-4989-B39A-554FFB878050}"/>
              </a:ext>
            </a:extLst>
          </p:cNvPr>
          <p:cNvCxnSpPr>
            <a:cxnSpLocks/>
          </p:cNvCxnSpPr>
          <p:nvPr/>
        </p:nvCxnSpPr>
        <p:spPr>
          <a:xfrm>
            <a:off x="352697" y="679269"/>
            <a:ext cx="1148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42CDD7D8-6698-EBFB-4021-710193B6F138}"/>
              </a:ext>
            </a:extLst>
          </p:cNvPr>
          <p:cNvSpPr txBox="1">
            <a:spLocks/>
          </p:cNvSpPr>
          <p:nvPr/>
        </p:nvSpPr>
        <p:spPr>
          <a:xfrm>
            <a:off x="352696" y="54311"/>
            <a:ext cx="11839303" cy="635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Suspension – Heat Extraction and STN </a:t>
            </a:r>
            <a:r>
              <a:rPr lang="en-GB" sz="3600" dirty="0"/>
              <a:t>(</a:t>
            </a:r>
            <a:r>
              <a:rPr lang="en-GB" sz="3600" u="sng" dirty="0">
                <a:solidFill>
                  <a:srgbClr val="FF0000"/>
                </a:solidFill>
              </a:rPr>
              <a:t>and errata</a:t>
            </a:r>
            <a:r>
              <a:rPr lang="en-GB" sz="3600" dirty="0"/>
              <a:t>!)</a:t>
            </a:r>
          </a:p>
        </p:txBody>
      </p:sp>
      <p:sp>
        <p:nvSpPr>
          <p:cNvPr id="58" name="CasellaDiTesto 15">
            <a:extLst>
              <a:ext uri="{FF2B5EF4-FFF2-40B4-BE49-F238E27FC236}">
                <a16:creationId xmlns:a16="http://schemas.microsoft.com/office/drawing/2014/main" id="{E26F12E8-A21B-13F9-376A-E9DC059CFC3F}"/>
              </a:ext>
            </a:extLst>
          </p:cNvPr>
          <p:cNvSpPr txBox="1"/>
          <p:nvPr/>
        </p:nvSpPr>
        <p:spPr>
          <a:xfrm>
            <a:off x="7952509" y="6408875"/>
            <a:ext cx="423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/>
              <a:t>Core Optics - ISB workshop October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E1543-0C8D-92BE-0CD4-823C147C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21" y="745900"/>
            <a:ext cx="10341977" cy="55900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31C0-9E34-0CDC-2699-3C325E63F2FF}"/>
              </a:ext>
            </a:extLst>
          </p:cNvPr>
          <p:cNvSpPr txBox="1">
            <a:spLocks/>
          </p:cNvSpPr>
          <p:nvPr/>
        </p:nvSpPr>
        <p:spPr>
          <a:xfrm>
            <a:off x="1854437" y="2664237"/>
            <a:ext cx="9217461" cy="282865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Font typeface="Calibri" pitchFamily="34" charset="0"/>
              <a:buNone/>
            </a:pPr>
            <a:endParaRPr lang="en-US" sz="2000"/>
          </a:p>
          <a:p>
            <a:pPr marL="457200" lvl="1" indent="0" algn="r">
              <a:buFont typeface="Calibri" pitchFamily="34" charset="0"/>
              <a:buNone/>
            </a:pPr>
            <a:r>
              <a:rPr lang="en-US" sz="2000" b="1"/>
              <a:t>Old values</a:t>
            </a:r>
            <a:r>
              <a:rPr lang="en-US" sz="2000"/>
              <a:t> </a:t>
            </a:r>
            <a:br>
              <a:rPr lang="en-US" sz="2000"/>
            </a:br>
            <a:r>
              <a:rPr lang="el-GR" sz="2000"/>
              <a:t>κ</a:t>
            </a:r>
            <a:r>
              <a:rPr lang="en-GB" sz="2000" baseline="-25000"/>
              <a:t>curve 19</a:t>
            </a:r>
            <a:r>
              <a:rPr lang="en-GB" sz="2000"/>
              <a:t> =</a:t>
            </a:r>
            <a:r>
              <a:rPr lang="en-US" sz="2000"/>
              <a:t> 6300 W/m.K</a:t>
            </a:r>
            <a:br>
              <a:rPr lang="en-US" sz="2000"/>
            </a:br>
            <a:r>
              <a:rPr lang="el-GR" sz="2000"/>
              <a:t>κ</a:t>
            </a:r>
            <a:r>
              <a:rPr lang="en-GB" sz="2000" baseline="-25000"/>
              <a:t>curve 27</a:t>
            </a:r>
            <a:r>
              <a:rPr lang="en-GB" sz="2000"/>
              <a:t> = </a:t>
            </a:r>
            <a:r>
              <a:rPr lang="en-US" sz="2000"/>
              <a:t>37000 W/m.K</a:t>
            </a:r>
          </a:p>
          <a:p>
            <a:pPr marL="457200" lvl="1" indent="0" algn="r">
              <a:buFont typeface="Calibri" pitchFamily="34" charset="0"/>
              <a:buNone/>
            </a:pPr>
            <a:br>
              <a:rPr lang="en-US" sz="2000" b="1"/>
            </a:br>
            <a:r>
              <a:rPr lang="en-US" sz="2000" b="1"/>
              <a:t>Corrected values</a:t>
            </a:r>
            <a:br>
              <a:rPr lang="en-US" sz="2000"/>
            </a:br>
            <a:r>
              <a:rPr lang="el-GR" sz="2000"/>
              <a:t>κ</a:t>
            </a:r>
            <a:r>
              <a:rPr lang="en-GB" sz="2000" baseline="-25000"/>
              <a:t>curve 19</a:t>
            </a:r>
            <a:r>
              <a:rPr lang="en-GB" sz="2000"/>
              <a:t> =</a:t>
            </a:r>
            <a:r>
              <a:rPr lang="en-US" sz="2000"/>
              <a:t> 400 W/m.K</a:t>
            </a:r>
            <a:br>
              <a:rPr lang="en-US" sz="2000"/>
            </a:br>
            <a:r>
              <a:rPr lang="el-GR" sz="2000"/>
              <a:t>κ</a:t>
            </a:r>
            <a:r>
              <a:rPr lang="en-GB" sz="2000" baseline="-25000"/>
              <a:t>curve 27</a:t>
            </a:r>
            <a:r>
              <a:rPr lang="en-GB" sz="2000"/>
              <a:t> = </a:t>
            </a:r>
            <a:r>
              <a:rPr lang="en-US" sz="2000"/>
              <a:t>2300 W/m.K </a:t>
            </a:r>
            <a:br>
              <a:rPr lang="en-US" sz="2000"/>
            </a:br>
            <a:r>
              <a:rPr lang="en-US" sz="2000"/>
              <a:t>(mean value used by A. Amato ≈1300 W/m.K)</a:t>
            </a:r>
          </a:p>
          <a:p>
            <a:pPr lvl="2" algn="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48CDE-11D8-6172-BD63-A53711831305}"/>
              </a:ext>
            </a:extLst>
          </p:cNvPr>
          <p:cNvSpPr txBox="1"/>
          <p:nvPr/>
        </p:nvSpPr>
        <p:spPr>
          <a:xfrm>
            <a:off x="2546648" y="1125515"/>
            <a:ext cx="70246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Decided suspension TN calculations based on </a:t>
            </a:r>
            <a:r>
              <a:rPr lang="en-US" sz="1800" b="1" dirty="0"/>
              <a:t>0.5 W heat 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Suspension TN calculations correct </a:t>
            </a:r>
            <a:r>
              <a:rPr lang="en-US" sz="1800" i="1" dirty="0"/>
              <a:t>but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incorrect conductivities used for model 19 and 27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Forgot to divide integrated </a:t>
            </a:r>
            <a:r>
              <a:rPr lang="el-GR" sz="1800" dirty="0"/>
              <a:t>κ</a:t>
            </a:r>
            <a:r>
              <a:rPr lang="en-US" sz="1800" dirty="0"/>
              <a:t> over PUM-TM temperature range giving artificially high </a:t>
            </a:r>
            <a:r>
              <a:rPr lang="el-GR" sz="1800" dirty="0"/>
              <a:t>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4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1B0626-E612-4D8E-9B48-94DDB06E0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82"/>
            <a:ext cx="1712562" cy="528919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DD93E4E-27F2-4989-B39A-554FFB878050}"/>
              </a:ext>
            </a:extLst>
          </p:cNvPr>
          <p:cNvCxnSpPr>
            <a:cxnSpLocks/>
          </p:cNvCxnSpPr>
          <p:nvPr/>
        </p:nvCxnSpPr>
        <p:spPr>
          <a:xfrm>
            <a:off x="352697" y="679269"/>
            <a:ext cx="1148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42CDD7D8-6698-EBFB-4021-710193B6F138}"/>
              </a:ext>
            </a:extLst>
          </p:cNvPr>
          <p:cNvSpPr txBox="1">
            <a:spLocks/>
          </p:cNvSpPr>
          <p:nvPr/>
        </p:nvSpPr>
        <p:spPr>
          <a:xfrm>
            <a:off x="352696" y="54311"/>
            <a:ext cx="11839303" cy="635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Suspension – Heat Extraction and STN </a:t>
            </a:r>
            <a:r>
              <a:rPr lang="en-GB" sz="3600" dirty="0"/>
              <a:t>(</a:t>
            </a:r>
            <a:r>
              <a:rPr lang="en-GB" sz="3600" u="sng" dirty="0">
                <a:solidFill>
                  <a:srgbClr val="FF0000"/>
                </a:solidFill>
              </a:rPr>
              <a:t>and errata</a:t>
            </a:r>
            <a:r>
              <a:rPr lang="en-GB" sz="3600" dirty="0"/>
              <a:t>!)</a:t>
            </a:r>
          </a:p>
        </p:txBody>
      </p:sp>
      <p:sp>
        <p:nvSpPr>
          <p:cNvPr id="58" name="CasellaDiTesto 15">
            <a:extLst>
              <a:ext uri="{FF2B5EF4-FFF2-40B4-BE49-F238E27FC236}">
                <a16:creationId xmlns:a16="http://schemas.microsoft.com/office/drawing/2014/main" id="{E26F12E8-A21B-13F9-376A-E9DC059CFC3F}"/>
              </a:ext>
            </a:extLst>
          </p:cNvPr>
          <p:cNvSpPr txBox="1"/>
          <p:nvPr/>
        </p:nvSpPr>
        <p:spPr>
          <a:xfrm>
            <a:off x="7952509" y="6408875"/>
            <a:ext cx="423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/>
              <a:t>Core Optics - ISB workshop October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3353EA-2934-B88B-96F8-F9687883E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23930"/>
              </p:ext>
            </p:extLst>
          </p:nvPr>
        </p:nvGraphicFramePr>
        <p:xfrm>
          <a:off x="261448" y="884753"/>
          <a:ext cx="11669105" cy="423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012">
                  <a:extLst>
                    <a:ext uri="{9D8B030D-6E8A-4147-A177-3AD203B41FA5}">
                      <a16:colId xmlns:a16="http://schemas.microsoft.com/office/drawing/2014/main" val="2448207697"/>
                    </a:ext>
                  </a:extLst>
                </a:gridCol>
                <a:gridCol w="2140872">
                  <a:extLst>
                    <a:ext uri="{9D8B030D-6E8A-4147-A177-3AD203B41FA5}">
                      <a16:colId xmlns:a16="http://schemas.microsoft.com/office/drawing/2014/main" val="3126884607"/>
                    </a:ext>
                  </a:extLst>
                </a:gridCol>
                <a:gridCol w="3377551">
                  <a:extLst>
                    <a:ext uri="{9D8B030D-6E8A-4147-A177-3AD203B41FA5}">
                      <a16:colId xmlns:a16="http://schemas.microsoft.com/office/drawing/2014/main" val="3369321622"/>
                    </a:ext>
                  </a:extLst>
                </a:gridCol>
                <a:gridCol w="1815053">
                  <a:extLst>
                    <a:ext uri="{9D8B030D-6E8A-4147-A177-3AD203B41FA5}">
                      <a16:colId xmlns:a16="http://schemas.microsoft.com/office/drawing/2014/main" val="3556807336"/>
                    </a:ext>
                  </a:extLst>
                </a:gridCol>
                <a:gridCol w="2222617">
                  <a:extLst>
                    <a:ext uri="{9D8B030D-6E8A-4147-A177-3AD203B41FA5}">
                      <a16:colId xmlns:a16="http://schemas.microsoft.com/office/drawing/2014/main" val="2263720161"/>
                    </a:ext>
                  </a:extLst>
                </a:gridCol>
              </a:tblGrid>
              <a:tr h="506291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Scenario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Fibre radius, r (</a:t>
                      </a:r>
                      <a:r>
                        <a:rPr lang="el-G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en-GB" sz="1700" dirty="0"/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Ribbon thickness (5:1 ratio), t (</a:t>
                      </a:r>
                      <a:r>
                        <a:rPr lang="el-G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en-GB" sz="1700" dirty="0"/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Stress (MPa)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Safety factor</a:t>
                      </a: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2561819188"/>
                  </a:ext>
                </a:extLst>
              </a:tr>
              <a:tr h="689449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Medium power</a:t>
                      </a:r>
                      <a:br>
                        <a:rPr lang="en-GB" sz="1700" dirty="0"/>
                      </a:br>
                      <a:r>
                        <a:rPr lang="en-GB" sz="1700" dirty="0"/>
                        <a:t>(550 </a:t>
                      </a:r>
                      <a:r>
                        <a:rPr lang="en-GB" sz="1700" dirty="0" err="1"/>
                        <a:t>mW</a:t>
                      </a:r>
                      <a:r>
                        <a:rPr lang="en-GB" sz="1700" dirty="0"/>
                        <a:t>) – </a:t>
                      </a:r>
                      <a:br>
                        <a:rPr lang="en-GB" sz="1700" dirty="0"/>
                      </a:br>
                      <a:r>
                        <a:rPr lang="en-GB" sz="1700" dirty="0"/>
                        <a:t>curve 19 “Low </a:t>
                      </a:r>
                      <a:r>
                        <a:rPr lang="el-GR" sz="1600" dirty="0"/>
                        <a:t>κ</a:t>
                      </a:r>
                      <a:r>
                        <a:rPr lang="en-GB" sz="1600" dirty="0"/>
                        <a:t>”</a:t>
                      </a:r>
                      <a:endParaRPr lang="en-GB" sz="1700" dirty="0"/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0000"/>
                          </a:solidFill>
                        </a:rPr>
                        <a:t>1312</a:t>
                      </a:r>
                      <a:r>
                        <a:rPr lang="en-GB" sz="1700" dirty="0"/>
                        <a:t> / 5750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0000"/>
                          </a:solidFill>
                        </a:rPr>
                        <a:t>1040</a:t>
                      </a:r>
                      <a:r>
                        <a:rPr lang="en-GB" sz="1700" dirty="0"/>
                        <a:t> / 4558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0000"/>
                          </a:solidFill>
                        </a:rPr>
                        <a:t>91</a:t>
                      </a:r>
                      <a:r>
                        <a:rPr lang="en-GB" sz="1700" dirty="0"/>
                        <a:t> / 4.7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C46700"/>
                          </a:solidFill>
                        </a:rPr>
                        <a:t>1.3 </a:t>
                      </a:r>
                      <a:r>
                        <a:rPr lang="en-GB" sz="1700" dirty="0">
                          <a:solidFill>
                            <a:srgbClr val="C46700"/>
                          </a:solidFill>
                          <a:sym typeface="Wingdings" panose="05000000000000000000" pitchFamily="2" charset="2"/>
                        </a:rPr>
                        <a:t> </a:t>
                      </a:r>
                      <a:r>
                        <a:rPr lang="en-GB" sz="17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GB" sz="1700" dirty="0">
                          <a:solidFill>
                            <a:srgbClr val="C467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7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25 </a:t>
                      </a:r>
                      <a:endParaRPr lang="en-GB" sz="1700" dirty="0">
                        <a:solidFill>
                          <a:srgbClr val="00B050"/>
                        </a:solidFill>
                      </a:endParaRP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3961314482"/>
                  </a:ext>
                </a:extLst>
              </a:tr>
              <a:tr h="636472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Medium power</a:t>
                      </a:r>
                      <a:br>
                        <a:rPr lang="en-GB" sz="1700" dirty="0"/>
                      </a:br>
                      <a:r>
                        <a:rPr lang="en-GB" sz="1700" dirty="0"/>
                        <a:t>(550 </a:t>
                      </a:r>
                      <a:r>
                        <a:rPr lang="en-GB" sz="1700" dirty="0" err="1"/>
                        <a:t>mW</a:t>
                      </a:r>
                      <a:r>
                        <a:rPr lang="en-GB" sz="1700" dirty="0"/>
                        <a:t>) – </a:t>
                      </a:r>
                      <a:br>
                        <a:rPr lang="en-GB" sz="1700" dirty="0"/>
                      </a:br>
                      <a:r>
                        <a:rPr lang="en-GB" sz="1700" dirty="0"/>
                        <a:t>curve 27 “High </a:t>
                      </a:r>
                      <a:r>
                        <a:rPr lang="el-GR" sz="1600" dirty="0"/>
                        <a:t>κ</a:t>
                      </a:r>
                      <a:r>
                        <a:rPr lang="en-GB" sz="1600" dirty="0"/>
                        <a:t>”</a:t>
                      </a:r>
                      <a:endParaRPr lang="en-GB" sz="1700" dirty="0"/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0000"/>
                          </a:solidFill>
                        </a:rPr>
                        <a:t>1976</a:t>
                      </a:r>
                      <a:r>
                        <a:rPr lang="en-GB" sz="1700" dirty="0"/>
                        <a:t> / 2382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0000"/>
                          </a:solidFill>
                        </a:rPr>
                        <a:t>1566</a:t>
                      </a:r>
                      <a:r>
                        <a:rPr lang="en-GB" sz="1700" dirty="0"/>
                        <a:t> / 1888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GB" sz="1700" dirty="0"/>
                        <a:t> / 27.5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r>
                        <a:rPr lang="en-GB" sz="17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7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 / 4.4 </a:t>
                      </a:r>
                      <a:endParaRPr lang="en-GB" sz="1700" kern="1200" dirty="0">
                        <a:solidFill>
                          <a:srgbClr val="C467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596043481"/>
                  </a:ext>
                </a:extLst>
              </a:tr>
              <a:tr h="65817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Strength limited</a:t>
                      </a:r>
                    </a:p>
                    <a:p>
                      <a:pPr algn="ctr"/>
                      <a:r>
                        <a:rPr lang="en-GB" sz="1700" dirty="0"/>
                        <a:t>(Safety factor = 3)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1976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1566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40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r>
                        <a:rPr lang="en-GB" sz="17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7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</a:t>
                      </a:r>
                      <a:endParaRPr lang="en-GB" sz="1700" kern="1200" dirty="0">
                        <a:solidFill>
                          <a:srgbClr val="C467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2288467591"/>
                  </a:ext>
                </a:extLst>
              </a:tr>
              <a:tr h="780382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Strength limited</a:t>
                      </a:r>
                    </a:p>
                    <a:p>
                      <a:pPr algn="ctr"/>
                      <a:r>
                        <a:rPr lang="en-GB" sz="1700" dirty="0"/>
                        <a:t>(Safety factor = 6)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2794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2215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20</a:t>
                      </a: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accent6"/>
                          </a:solidFill>
                        </a:rPr>
                        <a:t>6 </a:t>
                      </a:r>
                      <a:r>
                        <a:rPr lang="en-GB" sz="17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GB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260413649"/>
                  </a:ext>
                </a:extLst>
              </a:tr>
              <a:tr h="606199"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endParaRPr lang="en-GB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2" marR="64292" marT="32146" marB="321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r>
                        <a:rPr lang="en-GB" sz="17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Old incorrect value</a:t>
                      </a:r>
                    </a:p>
                  </a:txBody>
                  <a:tcPr marL="64292" marR="64292" marT="32146" marB="321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</a:p>
                  </a:txBody>
                  <a:tcPr marL="64292" marR="64292" marT="32146" marB="321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4292" marR="64292" marT="32146" marB="321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 (</a:t>
                      </a:r>
                      <a:r>
                        <a:rPr lang="en-GB" sz="17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aLIGO</a:t>
                      </a:r>
                      <a:r>
                        <a:rPr lang="en-GB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7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4292" marR="64292" marT="32146" marB="3214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00208"/>
                  </a:ext>
                </a:extLst>
              </a:tr>
            </a:tbl>
          </a:graphicData>
        </a:graphic>
      </p:graphicFrame>
      <p:sp>
        <p:nvSpPr>
          <p:cNvPr id="8" name="Flowchart: Summing Junction 4">
            <a:extLst>
              <a:ext uri="{FF2B5EF4-FFF2-40B4-BE49-F238E27FC236}">
                <a16:creationId xmlns:a16="http://schemas.microsoft.com/office/drawing/2014/main" id="{C6C92198-3E7C-27EE-8B78-97DFF65EA3AC}"/>
              </a:ext>
            </a:extLst>
          </p:cNvPr>
          <p:cNvSpPr/>
          <p:nvPr/>
        </p:nvSpPr>
        <p:spPr>
          <a:xfrm>
            <a:off x="2829115" y="1535208"/>
            <a:ext cx="618760" cy="57884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Summing Junction 5">
            <a:extLst>
              <a:ext uri="{FF2B5EF4-FFF2-40B4-BE49-F238E27FC236}">
                <a16:creationId xmlns:a16="http://schemas.microsoft.com/office/drawing/2014/main" id="{9586AC3F-1980-98AD-4B33-12DE529ADEEE}"/>
              </a:ext>
            </a:extLst>
          </p:cNvPr>
          <p:cNvSpPr/>
          <p:nvPr/>
        </p:nvSpPr>
        <p:spPr>
          <a:xfrm>
            <a:off x="2829115" y="2355930"/>
            <a:ext cx="618760" cy="57884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Summing Junction 7">
            <a:extLst>
              <a:ext uri="{FF2B5EF4-FFF2-40B4-BE49-F238E27FC236}">
                <a16:creationId xmlns:a16="http://schemas.microsoft.com/office/drawing/2014/main" id="{4E4E573A-7C90-7CFF-594E-EC06034C02AC}"/>
              </a:ext>
            </a:extLst>
          </p:cNvPr>
          <p:cNvSpPr/>
          <p:nvPr/>
        </p:nvSpPr>
        <p:spPr>
          <a:xfrm>
            <a:off x="5598880" y="1535208"/>
            <a:ext cx="618760" cy="57884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Summing Junction 8">
            <a:extLst>
              <a:ext uri="{FF2B5EF4-FFF2-40B4-BE49-F238E27FC236}">
                <a16:creationId xmlns:a16="http://schemas.microsoft.com/office/drawing/2014/main" id="{A1383709-765E-0743-A1FE-185EA208ABA8}"/>
              </a:ext>
            </a:extLst>
          </p:cNvPr>
          <p:cNvSpPr/>
          <p:nvPr/>
        </p:nvSpPr>
        <p:spPr>
          <a:xfrm>
            <a:off x="5598880" y="2355930"/>
            <a:ext cx="618760" cy="57884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Summing Junction 9">
            <a:extLst>
              <a:ext uri="{FF2B5EF4-FFF2-40B4-BE49-F238E27FC236}">
                <a16:creationId xmlns:a16="http://schemas.microsoft.com/office/drawing/2014/main" id="{69B49553-8C29-DED7-A750-341E549CB2D8}"/>
              </a:ext>
            </a:extLst>
          </p:cNvPr>
          <p:cNvSpPr/>
          <p:nvPr/>
        </p:nvSpPr>
        <p:spPr>
          <a:xfrm>
            <a:off x="8248744" y="1571562"/>
            <a:ext cx="548516" cy="51312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Summing Junction 10">
            <a:extLst>
              <a:ext uri="{FF2B5EF4-FFF2-40B4-BE49-F238E27FC236}">
                <a16:creationId xmlns:a16="http://schemas.microsoft.com/office/drawing/2014/main" id="{87A0602F-13EA-B2DE-28F0-5B6673C19EB0}"/>
              </a:ext>
            </a:extLst>
          </p:cNvPr>
          <p:cNvSpPr/>
          <p:nvPr/>
        </p:nvSpPr>
        <p:spPr>
          <a:xfrm>
            <a:off x="8248744" y="2388786"/>
            <a:ext cx="548516" cy="51312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Summing Junction 11">
            <a:extLst>
              <a:ext uri="{FF2B5EF4-FFF2-40B4-BE49-F238E27FC236}">
                <a16:creationId xmlns:a16="http://schemas.microsoft.com/office/drawing/2014/main" id="{8E688660-35BB-28B3-A200-BABB76182B49}"/>
              </a:ext>
            </a:extLst>
          </p:cNvPr>
          <p:cNvSpPr/>
          <p:nvPr/>
        </p:nvSpPr>
        <p:spPr>
          <a:xfrm>
            <a:off x="10226723" y="1571562"/>
            <a:ext cx="548516" cy="51312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Summing Junction 12">
            <a:extLst>
              <a:ext uri="{FF2B5EF4-FFF2-40B4-BE49-F238E27FC236}">
                <a16:creationId xmlns:a16="http://schemas.microsoft.com/office/drawing/2014/main" id="{BBDD824A-FF29-DDD6-7DBA-E0EDA79BDB4A}"/>
              </a:ext>
            </a:extLst>
          </p:cNvPr>
          <p:cNvSpPr/>
          <p:nvPr/>
        </p:nvSpPr>
        <p:spPr>
          <a:xfrm>
            <a:off x="10226723" y="2388786"/>
            <a:ext cx="548516" cy="51312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B789D-3206-B9FD-3CB9-08D4653B431E}"/>
              </a:ext>
            </a:extLst>
          </p:cNvPr>
          <p:cNvSpPr txBox="1"/>
          <p:nvPr/>
        </p:nvSpPr>
        <p:spPr>
          <a:xfrm>
            <a:off x="261447" y="5224624"/>
            <a:ext cx="11669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u="sng" dirty="0"/>
              <a:t>This slightly modifies the conclusions presented in my plenary</a:t>
            </a:r>
          </a:p>
        </p:txBody>
      </p:sp>
    </p:spTree>
    <p:extLst>
      <p:ext uri="{BB962C8B-B14F-4D97-AF65-F5344CB8AC3E}">
        <p14:creationId xmlns:p14="http://schemas.microsoft.com/office/powerpoint/2010/main" val="103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1B0626-E612-4D8E-9B48-94DDB06E0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82"/>
            <a:ext cx="1712562" cy="528919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DD93E4E-27F2-4989-B39A-554FFB878050}"/>
              </a:ext>
            </a:extLst>
          </p:cNvPr>
          <p:cNvCxnSpPr>
            <a:cxnSpLocks/>
          </p:cNvCxnSpPr>
          <p:nvPr/>
        </p:nvCxnSpPr>
        <p:spPr>
          <a:xfrm>
            <a:off x="352697" y="679269"/>
            <a:ext cx="1148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42CDD7D8-6698-EBFB-4021-710193B6F138}"/>
              </a:ext>
            </a:extLst>
          </p:cNvPr>
          <p:cNvSpPr txBox="1">
            <a:spLocks/>
          </p:cNvSpPr>
          <p:nvPr/>
        </p:nvSpPr>
        <p:spPr>
          <a:xfrm>
            <a:off x="352697" y="54311"/>
            <a:ext cx="10058400" cy="635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90C78086-AF95-DB1D-1E48-2B9145066F66}"/>
              </a:ext>
            </a:extLst>
          </p:cNvPr>
          <p:cNvSpPr txBox="1"/>
          <p:nvPr/>
        </p:nvSpPr>
        <p:spPr>
          <a:xfrm>
            <a:off x="6715125" y="6408875"/>
            <a:ext cx="547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Materials Parallel Session 1 - ISB workshop October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2">
                <a:extLst>
                  <a:ext uri="{FF2B5EF4-FFF2-40B4-BE49-F238E27FC236}">
                    <a16:creationId xmlns:a16="http://schemas.microsoft.com/office/drawing/2014/main" id="{32F04E07-CFC1-F9B3-8350-8E625C0DC545}"/>
                  </a:ext>
                </a:extLst>
              </p:cNvPr>
              <p:cNvSpPr txBox="1"/>
              <p:nvPr/>
            </p:nvSpPr>
            <p:spPr>
              <a:xfrm>
                <a:off x="150572" y="822089"/>
                <a:ext cx="4460773" cy="1730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Fibers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it-IT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=7.2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" name="CasellaDiTesto 12">
                <a:extLst>
                  <a:ext uri="{FF2B5EF4-FFF2-40B4-BE49-F238E27FC236}">
                    <a16:creationId xmlns:a16="http://schemas.microsoft.com/office/drawing/2014/main" id="{32F04E07-CFC1-F9B3-8350-8E625C0DC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72" y="822089"/>
                <a:ext cx="4460773" cy="1730602"/>
              </a:xfrm>
              <a:prstGeom prst="rect">
                <a:avLst/>
              </a:prstGeom>
              <a:blipFill>
                <a:blip r:embed="rId4"/>
                <a:stretch>
                  <a:fillRect l="-1425" t="-144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5">
            <a:extLst>
              <a:ext uri="{FF2B5EF4-FFF2-40B4-BE49-F238E27FC236}">
                <a16:creationId xmlns:a16="http://schemas.microsoft.com/office/drawing/2014/main" id="{628F39AC-E60D-4E63-17AB-44ABC9E90E09}"/>
              </a:ext>
            </a:extLst>
          </p:cNvPr>
          <p:cNvCxnSpPr>
            <a:cxnSpLocks/>
          </p:cNvCxnSpPr>
          <p:nvPr/>
        </p:nvCxnSpPr>
        <p:spPr>
          <a:xfrm flipH="1" flipV="1">
            <a:off x="2370885" y="1017698"/>
            <a:ext cx="44174" cy="25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6">
            <a:extLst>
              <a:ext uri="{FF2B5EF4-FFF2-40B4-BE49-F238E27FC236}">
                <a16:creationId xmlns:a16="http://schemas.microsoft.com/office/drawing/2014/main" id="{835FC592-B1B5-1AA1-76E7-493BF2A2B357}"/>
              </a:ext>
            </a:extLst>
          </p:cNvPr>
          <p:cNvSpPr txBox="1"/>
          <p:nvPr/>
        </p:nvSpPr>
        <p:spPr>
          <a:xfrm>
            <a:off x="1607144" y="707776"/>
            <a:ext cx="20440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Thermal Resistance</a:t>
            </a:r>
            <a:endParaRPr lang="it-IT" sz="1600" dirty="0"/>
          </a:p>
        </p:txBody>
      </p:sp>
      <p:sp>
        <p:nvSpPr>
          <p:cNvPr id="8" name="CasellaDiTesto 17">
            <a:extLst>
              <a:ext uri="{FF2B5EF4-FFF2-40B4-BE49-F238E27FC236}">
                <a16:creationId xmlns:a16="http://schemas.microsoft.com/office/drawing/2014/main" id="{02334480-31FE-4093-EDD7-5BEA5B900924}"/>
              </a:ext>
            </a:extLst>
          </p:cNvPr>
          <p:cNvSpPr txBox="1"/>
          <p:nvPr/>
        </p:nvSpPr>
        <p:spPr>
          <a:xfrm>
            <a:off x="3614844" y="1420509"/>
            <a:ext cx="1556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Thermal Cond.</a:t>
            </a:r>
            <a:endParaRPr lang="it-IT" sz="1600" dirty="0"/>
          </a:p>
        </p:txBody>
      </p:sp>
      <p:sp>
        <p:nvSpPr>
          <p:cNvPr id="9" name="Arco 13">
            <a:extLst>
              <a:ext uri="{FF2B5EF4-FFF2-40B4-BE49-F238E27FC236}">
                <a16:creationId xmlns:a16="http://schemas.microsoft.com/office/drawing/2014/main" id="{49589E22-05C5-2E09-28D3-E60C92FAEFF3}"/>
              </a:ext>
            </a:extLst>
          </p:cNvPr>
          <p:cNvSpPr/>
          <p:nvPr/>
        </p:nvSpPr>
        <p:spPr>
          <a:xfrm rot="7837720">
            <a:off x="3225734" y="1115524"/>
            <a:ext cx="655321" cy="682335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28">
            <a:extLst>
              <a:ext uri="{FF2B5EF4-FFF2-40B4-BE49-F238E27FC236}">
                <a16:creationId xmlns:a16="http://schemas.microsoft.com/office/drawing/2014/main" id="{371CDEE0-EC08-CB98-52A9-40FA5795C1B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377267" y="896542"/>
            <a:ext cx="410066" cy="24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31">
            <a:extLst>
              <a:ext uri="{FF2B5EF4-FFF2-40B4-BE49-F238E27FC236}">
                <a16:creationId xmlns:a16="http://schemas.microsoft.com/office/drawing/2014/main" id="{31FC5A49-14A8-621D-B950-0F0C0DB6812C}"/>
              </a:ext>
            </a:extLst>
          </p:cNvPr>
          <p:cNvSpPr txBox="1"/>
          <p:nvPr/>
        </p:nvSpPr>
        <p:spPr>
          <a:xfrm>
            <a:off x="3787333" y="727265"/>
            <a:ext cx="1370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Fiber Length</a:t>
            </a:r>
            <a:endParaRPr lang="it-IT" sz="1600" dirty="0"/>
          </a:p>
        </p:txBody>
      </p:sp>
      <p:cxnSp>
        <p:nvCxnSpPr>
          <p:cNvPr id="14" name="Connettore 2 33">
            <a:extLst>
              <a:ext uri="{FF2B5EF4-FFF2-40B4-BE49-F238E27FC236}">
                <a16:creationId xmlns:a16="http://schemas.microsoft.com/office/drawing/2014/main" id="{0FB0494D-FA2D-6B86-A324-46E74C9D5532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459508" y="1288902"/>
            <a:ext cx="374452" cy="21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34">
            <a:extLst>
              <a:ext uri="{FF2B5EF4-FFF2-40B4-BE49-F238E27FC236}">
                <a16:creationId xmlns:a16="http://schemas.microsoft.com/office/drawing/2014/main" id="{C485B814-F96B-1401-0ADE-C50349D59116}"/>
              </a:ext>
            </a:extLst>
          </p:cNvPr>
          <p:cNvSpPr txBox="1"/>
          <p:nvPr/>
        </p:nvSpPr>
        <p:spPr>
          <a:xfrm>
            <a:off x="3833960" y="1119625"/>
            <a:ext cx="1370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Fiber Surface</a:t>
            </a:r>
            <a:endParaRPr lang="it-IT" sz="1600" dirty="0"/>
          </a:p>
        </p:txBody>
      </p:sp>
      <p:grpSp>
        <p:nvGrpSpPr>
          <p:cNvPr id="16" name="Gruppo 27">
            <a:extLst>
              <a:ext uri="{FF2B5EF4-FFF2-40B4-BE49-F238E27FC236}">
                <a16:creationId xmlns:a16="http://schemas.microsoft.com/office/drawing/2014/main" id="{CB599028-809A-8580-7F95-420ED1DBFE4E}"/>
              </a:ext>
            </a:extLst>
          </p:cNvPr>
          <p:cNvGrpSpPr/>
          <p:nvPr/>
        </p:nvGrpSpPr>
        <p:grpSpPr>
          <a:xfrm>
            <a:off x="5091960" y="877053"/>
            <a:ext cx="864000" cy="1415069"/>
            <a:chOff x="6880194" y="1158536"/>
            <a:chExt cx="864000" cy="1415069"/>
          </a:xfrm>
        </p:grpSpPr>
        <p:sp>
          <p:nvSpPr>
            <p:cNvPr id="17" name="Rettangolo 14">
              <a:extLst>
                <a:ext uri="{FF2B5EF4-FFF2-40B4-BE49-F238E27FC236}">
                  <a16:creationId xmlns:a16="http://schemas.microsoft.com/office/drawing/2014/main" id="{99072633-8EE3-9E45-709B-C49FE73A9633}"/>
                </a:ext>
              </a:extLst>
            </p:cNvPr>
            <p:cNvSpPr/>
            <p:nvPr/>
          </p:nvSpPr>
          <p:spPr>
            <a:xfrm>
              <a:off x="6880194" y="1158536"/>
              <a:ext cx="864000" cy="3595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4 K</a:t>
              </a:r>
            </a:p>
          </p:txBody>
        </p:sp>
        <p:sp>
          <p:nvSpPr>
            <p:cNvPr id="18" name="Ovale 19">
              <a:extLst>
                <a:ext uri="{FF2B5EF4-FFF2-40B4-BE49-F238E27FC236}">
                  <a16:creationId xmlns:a16="http://schemas.microsoft.com/office/drawing/2014/main" id="{E97C806A-798A-8542-EDAC-B2C0A702CD37}"/>
                </a:ext>
              </a:extLst>
            </p:cNvPr>
            <p:cNvSpPr/>
            <p:nvPr/>
          </p:nvSpPr>
          <p:spPr>
            <a:xfrm>
              <a:off x="6880194" y="1709605"/>
              <a:ext cx="864000" cy="86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20 K</a:t>
              </a:r>
            </a:p>
          </p:txBody>
        </p:sp>
        <p:cxnSp>
          <p:nvCxnSpPr>
            <p:cNvPr id="19" name="Connettore diritto 21">
              <a:extLst>
                <a:ext uri="{FF2B5EF4-FFF2-40B4-BE49-F238E27FC236}">
                  <a16:creationId xmlns:a16="http://schemas.microsoft.com/office/drawing/2014/main" id="{B1F2C0F9-BC9A-B6C9-A9AE-279B81F55792}"/>
                </a:ext>
              </a:extLst>
            </p:cNvPr>
            <p:cNvCxnSpPr>
              <a:cxnSpLocks/>
              <a:stCxn id="18" idx="2"/>
              <a:endCxn id="17" idx="1"/>
            </p:cNvCxnSpPr>
            <p:nvPr/>
          </p:nvCxnSpPr>
          <p:spPr>
            <a:xfrm flipV="1">
              <a:off x="6880194" y="1338309"/>
              <a:ext cx="0" cy="8032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22">
              <a:extLst>
                <a:ext uri="{FF2B5EF4-FFF2-40B4-BE49-F238E27FC236}">
                  <a16:creationId xmlns:a16="http://schemas.microsoft.com/office/drawing/2014/main" id="{D02CD4E1-7932-5369-C026-634AAD3C9CCE}"/>
                </a:ext>
              </a:extLst>
            </p:cNvPr>
            <p:cNvCxnSpPr>
              <a:cxnSpLocks/>
              <a:stCxn id="18" idx="6"/>
              <a:endCxn id="17" idx="3"/>
            </p:cNvCxnSpPr>
            <p:nvPr/>
          </p:nvCxnSpPr>
          <p:spPr>
            <a:xfrm flipV="1">
              <a:off x="7744194" y="1338309"/>
              <a:ext cx="0" cy="8032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40">
                <a:extLst>
                  <a:ext uri="{FF2B5EF4-FFF2-40B4-BE49-F238E27FC236}">
                    <a16:creationId xmlns:a16="http://schemas.microsoft.com/office/drawing/2014/main" id="{D5C414CE-A026-6C81-EEB1-B31F09DC54C4}"/>
                  </a:ext>
                </a:extLst>
              </p:cNvPr>
              <p:cNvSpPr txBox="1"/>
              <p:nvPr/>
            </p:nvSpPr>
            <p:spPr>
              <a:xfrm>
                <a:off x="150572" y="3463207"/>
                <a:ext cx="4835761" cy="1202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Bending distance and Dilution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𝑑𝑖𝑙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=0.13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CasellaDiTesto 40">
                <a:extLst>
                  <a:ext uri="{FF2B5EF4-FFF2-40B4-BE49-F238E27FC236}">
                    <a16:creationId xmlns:a16="http://schemas.microsoft.com/office/drawing/2014/main" id="{D5C414CE-A026-6C81-EEB1-B31F09DC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72" y="3463207"/>
                <a:ext cx="4835761" cy="1202445"/>
              </a:xfrm>
              <a:prstGeom prst="rect">
                <a:avLst/>
              </a:prstGeom>
              <a:blipFill>
                <a:blip r:embed="rId5"/>
                <a:stretch>
                  <a:fillRect l="-1312" t="-20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12">
                <a:extLst>
                  <a:ext uri="{FF2B5EF4-FFF2-40B4-BE49-F238E27FC236}">
                    <a16:creationId xmlns:a16="http://schemas.microsoft.com/office/drawing/2014/main" id="{8801E746-AF61-4BA5-7664-419D6938926C}"/>
                  </a:ext>
                </a:extLst>
              </p:cNvPr>
              <p:cNvSpPr txBox="1"/>
              <p:nvPr/>
            </p:nvSpPr>
            <p:spPr>
              <a:xfrm>
                <a:off x="6303976" y="770244"/>
                <a:ext cx="3768278" cy="1364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Safety Factor from 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it-IT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𝑆𝐹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𝐵𝑆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𝑆𝑡𝑟𝑒𝑠𝑠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=1.8</m:t>
                      </m:r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24" name="CasellaDiTesto 12">
                <a:extLst>
                  <a:ext uri="{FF2B5EF4-FFF2-40B4-BE49-F238E27FC236}">
                    <a16:creationId xmlns:a16="http://schemas.microsoft.com/office/drawing/2014/main" id="{8801E746-AF61-4BA5-7664-419D6938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76" y="770244"/>
                <a:ext cx="3768278" cy="1364220"/>
              </a:xfrm>
              <a:prstGeom prst="rect">
                <a:avLst/>
              </a:prstGeom>
              <a:blipFill>
                <a:blip r:embed="rId6"/>
                <a:stretch>
                  <a:fillRect l="-1347" t="-1852" b="-18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8">
            <a:extLst>
              <a:ext uri="{FF2B5EF4-FFF2-40B4-BE49-F238E27FC236}">
                <a16:creationId xmlns:a16="http://schemas.microsoft.com/office/drawing/2014/main" id="{8CBF251B-866C-E51C-C867-0B07488599F1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7370088" y="1739993"/>
            <a:ext cx="562670" cy="45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31">
            <a:extLst>
              <a:ext uri="{FF2B5EF4-FFF2-40B4-BE49-F238E27FC236}">
                <a16:creationId xmlns:a16="http://schemas.microsoft.com/office/drawing/2014/main" id="{97190C09-6A7A-C081-146B-1F19E5516AE1}"/>
              </a:ext>
            </a:extLst>
          </p:cNvPr>
          <p:cNvSpPr txBox="1"/>
          <p:nvPr/>
        </p:nvSpPr>
        <p:spPr>
          <a:xfrm>
            <a:off x="6542844" y="2198125"/>
            <a:ext cx="165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Breaking strength</a:t>
            </a:r>
          </a:p>
          <a:p>
            <a:r>
              <a:rPr lang="en-US" sz="1600" dirty="0"/>
              <a:t>BS = 120 MPa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236BE-ED40-D3B7-CF34-7D51EB6FF84C}"/>
                  </a:ext>
                </a:extLst>
              </p:cNvPr>
              <p:cNvSpPr txBox="1"/>
              <p:nvPr/>
            </p:nvSpPr>
            <p:spPr>
              <a:xfrm>
                <a:off x="52808" y="2330916"/>
                <a:ext cx="441994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nl-NL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=1.2 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NL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L" sz="1600" dirty="0"/>
              </a:p>
              <a:p>
                <a14:m>
                  <m:oMath xmlns:m="http://schemas.openxmlformats.org/officeDocument/2006/math"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=1300 </m:t>
                    </m:r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𝑚𝐾</m:t>
                    </m:r>
                  </m:oMath>
                </a14:m>
                <a:r>
                  <a:rPr lang="en-NL" sz="1600" dirty="0"/>
                  <a:t>  (averaged integrated value)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236BE-ED40-D3B7-CF34-7D51EB6F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" y="2330916"/>
                <a:ext cx="4419944" cy="1077218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276F31E-7DF3-4755-4E1A-9F5C2698EABB}"/>
              </a:ext>
            </a:extLst>
          </p:cNvPr>
          <p:cNvGrpSpPr/>
          <p:nvPr/>
        </p:nvGrpSpPr>
        <p:grpSpPr>
          <a:xfrm>
            <a:off x="139958" y="4583051"/>
            <a:ext cx="447676" cy="1781175"/>
            <a:chOff x="7498697" y="3815269"/>
            <a:chExt cx="447676" cy="1781175"/>
          </a:xfrm>
        </p:grpSpPr>
        <p:grpSp>
          <p:nvGrpSpPr>
            <p:cNvPr id="30" name="Groupe 17">
              <a:extLst>
                <a:ext uri="{FF2B5EF4-FFF2-40B4-BE49-F238E27FC236}">
                  <a16:creationId xmlns:a16="http://schemas.microsoft.com/office/drawing/2014/main" id="{8C51864A-5B9F-B276-3326-E92C8780C021}"/>
                </a:ext>
              </a:extLst>
            </p:cNvPr>
            <p:cNvGrpSpPr/>
            <p:nvPr/>
          </p:nvGrpSpPr>
          <p:grpSpPr>
            <a:xfrm>
              <a:off x="7498697" y="3872419"/>
              <a:ext cx="447676" cy="1724025"/>
              <a:chOff x="0" y="0"/>
              <a:chExt cx="447676" cy="1724025"/>
            </a:xfrm>
            <a:solidFill>
              <a:schemeClr val="bg1"/>
            </a:solidFill>
          </p:grpSpPr>
          <p:cxnSp>
            <p:nvCxnSpPr>
              <p:cNvPr id="32" name="Connecteur droit 14">
                <a:extLst>
                  <a:ext uri="{FF2B5EF4-FFF2-40B4-BE49-F238E27FC236}">
                    <a16:creationId xmlns:a16="http://schemas.microsoft.com/office/drawing/2014/main" id="{4F609217-740F-BFD7-F1A1-7AA7C952F135}"/>
                  </a:ext>
                </a:extLst>
              </p:cNvPr>
              <p:cNvCxnSpPr/>
              <p:nvPr/>
            </p:nvCxnSpPr>
            <p:spPr>
              <a:xfrm>
                <a:off x="0" y="0"/>
                <a:ext cx="0" cy="172402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orme libre 16">
                <a:extLst>
                  <a:ext uri="{FF2B5EF4-FFF2-40B4-BE49-F238E27FC236}">
                    <a16:creationId xmlns:a16="http://schemas.microsoft.com/office/drawing/2014/main" id="{48743169-E677-9843-C990-16E5286DEA14}"/>
                  </a:ext>
                </a:extLst>
              </p:cNvPr>
              <p:cNvSpPr/>
              <p:nvPr/>
            </p:nvSpPr>
            <p:spPr>
              <a:xfrm>
                <a:off x="1" y="19050"/>
                <a:ext cx="447675" cy="1628775"/>
              </a:xfrm>
              <a:custGeom>
                <a:avLst/>
                <a:gdLst>
                  <a:gd name="connsiteX0" fmla="*/ 16188 w 463863"/>
                  <a:gd name="connsiteY0" fmla="*/ 0 h 1628775"/>
                  <a:gd name="connsiteX1" fmla="*/ 54288 w 463863"/>
                  <a:gd name="connsiteY1" fmla="*/ 447675 h 1628775"/>
                  <a:gd name="connsiteX2" fmla="*/ 463863 w 463863"/>
                  <a:gd name="connsiteY2" fmla="*/ 1628775 h 1628775"/>
                  <a:gd name="connsiteX0" fmla="*/ 1975 w 449650"/>
                  <a:gd name="connsiteY0" fmla="*/ 0 h 1628775"/>
                  <a:gd name="connsiteX1" fmla="*/ 40075 w 449650"/>
                  <a:gd name="connsiteY1" fmla="*/ 447675 h 1628775"/>
                  <a:gd name="connsiteX2" fmla="*/ 449650 w 449650"/>
                  <a:gd name="connsiteY2" fmla="*/ 1628775 h 1628775"/>
                  <a:gd name="connsiteX0" fmla="*/ 0 w 447675"/>
                  <a:gd name="connsiteY0" fmla="*/ 0 h 1628775"/>
                  <a:gd name="connsiteX1" fmla="*/ 38100 w 447675"/>
                  <a:gd name="connsiteY1" fmla="*/ 447675 h 1628775"/>
                  <a:gd name="connsiteX2" fmla="*/ 447675 w 447675"/>
                  <a:gd name="connsiteY2" fmla="*/ 1628775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675" h="1628775">
                    <a:moveTo>
                      <a:pt x="0" y="0"/>
                    </a:moveTo>
                    <a:cubicBezTo>
                      <a:pt x="19844" y="335756"/>
                      <a:pt x="11113" y="214313"/>
                      <a:pt x="38100" y="447675"/>
                    </a:cubicBezTo>
                    <a:cubicBezTo>
                      <a:pt x="65087" y="681037"/>
                      <a:pt x="280193" y="1173956"/>
                      <a:pt x="447675" y="1628775"/>
                    </a:cubicBezTo>
                  </a:path>
                </a:pathLst>
              </a:cu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238F3FB-14BD-52DD-069A-5D395B31EC8A}"/>
                    </a:ext>
                  </a:extLst>
                </p:cNvPr>
                <p:cNvSpPr txBox="1"/>
                <p:nvPr/>
              </p:nvSpPr>
              <p:spPr>
                <a:xfrm>
                  <a:off x="7524245" y="3815269"/>
                  <a:ext cx="32436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223754-75E5-844B-E8F0-035391477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245" y="3815269"/>
                  <a:ext cx="32436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Connettore 2 28">
            <a:extLst>
              <a:ext uri="{FF2B5EF4-FFF2-40B4-BE49-F238E27FC236}">
                <a16:creationId xmlns:a16="http://schemas.microsoft.com/office/drawing/2014/main" id="{D34B9991-04BE-7331-52DC-3C6BB5488E49}"/>
              </a:ext>
            </a:extLst>
          </p:cNvPr>
          <p:cNvCxnSpPr>
            <a:cxnSpLocks/>
          </p:cNvCxnSpPr>
          <p:nvPr/>
        </p:nvCxnSpPr>
        <p:spPr>
          <a:xfrm flipV="1">
            <a:off x="9142295" y="1172932"/>
            <a:ext cx="811558" cy="546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52EC52-3145-E217-3824-334DCB09AB24}"/>
                  </a:ext>
                </a:extLst>
              </p:cNvPr>
              <p:cNvSpPr txBox="1"/>
              <p:nvPr/>
            </p:nvSpPr>
            <p:spPr>
              <a:xfrm>
                <a:off x="9490311" y="668212"/>
                <a:ext cx="24681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𝑆𝐹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nl-NL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=2.8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52EC52-3145-E217-3824-334DCB09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11" y="668212"/>
                <a:ext cx="2468166" cy="646331"/>
              </a:xfrm>
              <a:prstGeom prst="rect">
                <a:avLst/>
              </a:prstGeom>
              <a:blipFill>
                <a:blip r:embed="rId1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3EB9EC-A645-C873-37A9-8B5707A933C4}"/>
                  </a:ext>
                </a:extLst>
              </p:cNvPr>
              <p:cNvSpPr txBox="1"/>
              <p:nvPr/>
            </p:nvSpPr>
            <p:spPr>
              <a:xfrm>
                <a:off x="4872040" y="2889436"/>
                <a:ext cx="6956164" cy="3343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Simplified STN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{"/>
                          <m:endChr m:val="}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𝑑𝑖𝑙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2.7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e>
                          </m:rad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@10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𝐻𝑧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𝑠𝑡𝑟𝑎𝑖𝑛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=5.5⋅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@10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endParaRPr lang="en-US" b="0" dirty="0"/>
              </a:p>
              <a:p>
                <a:pPr algn="ctr"/>
                <a:r>
                  <a:rPr lang="en-US" b="0" dirty="0"/>
                  <a:t>With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𝑇𝑒𝑛𝑠𝑖𝑜𝑛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3EB9EC-A645-C873-37A9-8B5707A93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040" y="2889436"/>
                <a:ext cx="6956164" cy="3343031"/>
              </a:xfrm>
              <a:prstGeom prst="rect">
                <a:avLst/>
              </a:prstGeom>
              <a:blipFill>
                <a:blip r:embed="rId16"/>
                <a:stretch>
                  <a:fillRect l="-729" t="-758" b="-37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E30B3-4386-A32F-5191-CBE88E1882BC}"/>
                  </a:ext>
                </a:extLst>
              </p:cNvPr>
              <p:cNvSpPr txBox="1"/>
              <p:nvPr/>
            </p:nvSpPr>
            <p:spPr>
              <a:xfrm>
                <a:off x="8484826" y="207617"/>
                <a:ext cx="204408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nl-NL" sz="1600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E30B3-4386-A32F-5191-CBE88E188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826" y="207617"/>
                <a:ext cx="2044083" cy="338554"/>
              </a:xfrm>
              <a:prstGeom prst="rect">
                <a:avLst/>
              </a:prstGeom>
              <a:blipFill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5E4EA4-182F-4C2A-FFEF-6313FDF07390}"/>
                  </a:ext>
                </a:extLst>
              </p:cNvPr>
              <p:cNvSpPr txBox="1"/>
              <p:nvPr/>
            </p:nvSpPr>
            <p:spPr>
              <a:xfrm>
                <a:off x="7055011" y="215010"/>
                <a:ext cx="204408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=160 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𝐺𝑃𝑎</m:t>
                      </m:r>
                    </m:oMath>
                  </m:oMathPara>
                </a14:m>
                <a:endParaRPr lang="nl-NL" sz="1600" b="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5E4EA4-182F-4C2A-FFEF-6313FDF07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1" y="215010"/>
                <a:ext cx="2044083" cy="338554"/>
              </a:xfrm>
              <a:prstGeom prst="rect">
                <a:avLst/>
              </a:prstGeom>
              <a:blipFill>
                <a:blip r:embed="rId1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4A26FB-6D4C-452F-2791-EAB9C0E65343}"/>
                  </a:ext>
                </a:extLst>
              </p:cNvPr>
              <p:cNvSpPr txBox="1"/>
              <p:nvPr/>
            </p:nvSpPr>
            <p:spPr>
              <a:xfrm>
                <a:off x="856281" y="5423150"/>
                <a:ext cx="6122194" cy="66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𝑃𝑙𝑒𝑛𝑎𝑟𝑦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𝑠𝑡𝑟𝑎𝑖𝑛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=2.7⋅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sup>
                      </m:sSup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@10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4A26FB-6D4C-452F-2791-EAB9C0E65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81" y="5423150"/>
                <a:ext cx="6122194" cy="6646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2C27-FC96-7338-E282-4A8FEBBE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123C8-8308-8B86-BBF2-5507F8BC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23A10-08C3-7788-E026-E4A432AB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35"/>
            <a:ext cx="12192000" cy="6790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C8B0A-4824-AC85-EC4D-A1B06B37604B}"/>
              </a:ext>
            </a:extLst>
          </p:cNvPr>
          <p:cNvSpPr txBox="1"/>
          <p:nvPr/>
        </p:nvSpPr>
        <p:spPr>
          <a:xfrm>
            <a:off x="5505517" y="1094657"/>
            <a:ext cx="325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Heat dominated for </a:t>
            </a:r>
            <a:r>
              <a:rPr lang="en-GB" dirty="0" err="1"/>
              <a:t>Touloukian’s</a:t>
            </a:r>
            <a:r>
              <a:rPr lang="en-GB" dirty="0"/>
              <a:t> curve 19 (“low </a:t>
            </a:r>
            <a:r>
              <a:rPr lang="el-GR" dirty="0"/>
              <a:t>κ</a:t>
            </a:r>
            <a:r>
              <a:rPr lang="en-GB" dirty="0"/>
              <a:t>” case)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569E2-9FEA-D054-266A-C11778E668D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147587" y="1740988"/>
            <a:ext cx="1985394" cy="664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1845A1-8B25-4617-45AD-75C418126E16}"/>
              </a:ext>
            </a:extLst>
          </p:cNvPr>
          <p:cNvSpPr txBox="1"/>
          <p:nvPr/>
        </p:nvSpPr>
        <p:spPr>
          <a:xfrm>
            <a:off x="6205757" y="2193532"/>
            <a:ext cx="371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Strength dominated (SF 6) for </a:t>
            </a:r>
            <a:r>
              <a:rPr lang="en-GB" dirty="0" err="1"/>
              <a:t>Touloukian’s</a:t>
            </a:r>
            <a:r>
              <a:rPr lang="en-GB" dirty="0"/>
              <a:t> curve 27 (“high </a:t>
            </a:r>
            <a:r>
              <a:rPr lang="el-GR" dirty="0"/>
              <a:t>κ</a:t>
            </a:r>
            <a:r>
              <a:rPr lang="en-GB" dirty="0"/>
              <a:t>” case)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77F2BD-9186-1C78-64E4-28F941B9FE0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686026" y="2839863"/>
            <a:ext cx="1375446" cy="960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806E9A-3A84-9BC9-9B11-71FBB0014D3F}"/>
              </a:ext>
            </a:extLst>
          </p:cNvPr>
          <p:cNvSpPr txBox="1"/>
          <p:nvPr/>
        </p:nvSpPr>
        <p:spPr>
          <a:xfrm>
            <a:off x="3759403" y="488038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Same caveats as before:</a:t>
            </a:r>
            <a:br>
              <a:rPr lang="en-GB" dirty="0"/>
            </a:br>
            <a:r>
              <a:rPr lang="en-GB" dirty="0"/>
              <a:t>Suspension thermal noise </a:t>
            </a:r>
            <a:r>
              <a:rPr lang="en-GB" b="1" dirty="0"/>
              <a:t>only</a:t>
            </a:r>
            <a:br>
              <a:rPr lang="en-GB" b="1" dirty="0"/>
            </a:br>
            <a:r>
              <a:rPr lang="en-GB" dirty="0"/>
              <a:t>No jointing loss included</a:t>
            </a:r>
            <a:br>
              <a:rPr lang="en-GB" dirty="0"/>
            </a:b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CF051-DB6A-6472-DAE9-F19360FF73D9}"/>
              </a:ext>
            </a:extLst>
          </p:cNvPr>
          <p:cNvSpPr txBox="1"/>
          <p:nvPr/>
        </p:nvSpPr>
        <p:spPr>
          <a:xfrm>
            <a:off x="5213509" y="42534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Total </a:t>
            </a:r>
            <a:r>
              <a:rPr lang="en-GB" dirty="0"/>
              <a:t>ET-D noise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C74A26-827B-A2CB-AC5C-D96526AA677E}"/>
              </a:ext>
            </a:extLst>
          </p:cNvPr>
          <p:cNvCxnSpPr>
            <a:cxnSpLocks/>
          </p:cNvCxnSpPr>
          <p:nvPr/>
        </p:nvCxnSpPr>
        <p:spPr>
          <a:xfrm flipH="1">
            <a:off x="5213509" y="748510"/>
            <a:ext cx="717508" cy="211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AB3754B-B9CD-60E5-3BE0-0D7FE181F738}"/>
              </a:ext>
            </a:extLst>
          </p:cNvPr>
          <p:cNvSpPr txBox="1"/>
          <p:nvPr/>
        </p:nvSpPr>
        <p:spPr>
          <a:xfrm>
            <a:off x="742992" y="2904046"/>
            <a:ext cx="5024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Priority: experimentally measure and verify conductivity of real silicon ribbons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Caution: higher </a:t>
            </a:r>
            <a:r>
              <a:rPr lang="el-GR" dirty="0">
                <a:solidFill>
                  <a:srgbClr val="FF0000"/>
                </a:solidFill>
              </a:rPr>
              <a:t>κ</a:t>
            </a:r>
            <a:r>
              <a:rPr lang="en-GB" dirty="0">
                <a:solidFill>
                  <a:srgbClr val="FF0000"/>
                </a:solidFill>
              </a:rPr>
              <a:t> means strength must improve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(and must not forget boundary scattering for high κ)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3349</TotalTime>
  <Words>822</Words>
  <Application>Microsoft Macintosh PowerPoint</Application>
  <PresentationFormat>Widescreen</PresentationFormat>
  <Paragraphs>126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Wingdings</vt:lpstr>
      <vt:lpstr>Retrospettivo</vt:lpstr>
      <vt:lpstr>Materials for ET-LF  Core optics and Suspensions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Optics - LF</dc:title>
  <dc:creator>Sen</dc:creator>
  <cp:lastModifiedBy>Amato, Alex (GWFP)</cp:lastModifiedBy>
  <cp:revision>280</cp:revision>
  <dcterms:created xsi:type="dcterms:W3CDTF">2021-04-22T14:26:52Z</dcterms:created>
  <dcterms:modified xsi:type="dcterms:W3CDTF">2022-10-21T06:55:32Z</dcterms:modified>
</cp:coreProperties>
</file>