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ill Sans" panose="020B0502020104020203" pitchFamily="34" charset="-79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PqC2nTqZLwLLDIc9oxYdXvZ/X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0"/>
  </p:normalViewPr>
  <p:slideViewPr>
    <p:cSldViewPr snapToGrid="0">
      <p:cViewPr varScale="1">
        <p:scale>
          <a:sx n="107" d="100"/>
          <a:sy n="107" d="100"/>
        </p:scale>
        <p:origin x="640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1" name="Google Shape;34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8" name="Google Shape;3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5" name="Google Shape;3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3b6874cc9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3b6874cc9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13b6874cc94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3b598ba7f6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g13b598ba7f6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g13b598ba7f6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dt" idx="10"/>
          </p:nvPr>
        </p:nvSpPr>
        <p:spPr>
          <a:xfrm>
            <a:off x="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>
            <a:off x="2353733" y="6303963"/>
            <a:ext cx="7461251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" name="Google Shape;24;p22" descr="2nd ET GENERAL WORKSHOP (14-16 October 2009) · Agenda (Indico)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53905" y="79375"/>
            <a:ext cx="2660905" cy="822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 rot="5400000">
            <a:off x="3790686" y="-1763976"/>
            <a:ext cx="4799013" cy="1103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800"/>
              <a:buChar char="❑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✔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2353733" y="6303963"/>
            <a:ext cx="7461251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title"/>
          </p:nvPr>
        </p:nvSpPr>
        <p:spPr>
          <a:xfrm rot="5400000">
            <a:off x="7618413" y="1680635"/>
            <a:ext cx="6092825" cy="285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1"/>
          </p:nvPr>
        </p:nvSpPr>
        <p:spPr>
          <a:xfrm rot="5400000">
            <a:off x="1806046" y="-1073148"/>
            <a:ext cx="6092825" cy="836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800"/>
              <a:buChar char="❑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✔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dt" idx="10"/>
          </p:nvPr>
        </p:nvSpPr>
        <p:spPr>
          <a:xfrm>
            <a:off x="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ftr" idx="11"/>
          </p:nvPr>
        </p:nvSpPr>
        <p:spPr>
          <a:xfrm>
            <a:off x="2353733" y="6303963"/>
            <a:ext cx="7461251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670984" y="1355726"/>
            <a:ext cx="5416549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⮚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✔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o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body" idx="2"/>
          </p:nvPr>
        </p:nvSpPr>
        <p:spPr>
          <a:xfrm>
            <a:off x="6290733" y="1355726"/>
            <a:ext cx="5418667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⮚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400"/>
              <a:buChar char="❑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✔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o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  <a:defRPr sz="18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dt" idx="10"/>
          </p:nvPr>
        </p:nvSpPr>
        <p:spPr>
          <a:xfrm>
            <a:off x="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ftr" idx="11"/>
          </p:nvPr>
        </p:nvSpPr>
        <p:spPr>
          <a:xfrm>
            <a:off x="2353733" y="6303963"/>
            <a:ext cx="7461251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>
            <a:spLocks noGrp="1"/>
          </p:cNvSpPr>
          <p:nvPr>
            <p:ph type="dt" idx="10"/>
          </p:nvPr>
        </p:nvSpPr>
        <p:spPr>
          <a:xfrm>
            <a:off x="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ftr" idx="11"/>
          </p:nvPr>
        </p:nvSpPr>
        <p:spPr>
          <a:xfrm>
            <a:off x="2353733" y="6303963"/>
            <a:ext cx="7461251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body" idx="1"/>
          </p:nvPr>
        </p:nvSpPr>
        <p:spPr>
          <a:xfrm>
            <a:off x="670984" y="1355726"/>
            <a:ext cx="11038416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⮚"/>
              <a:defRPr/>
            </a:lvl1pPr>
            <a:lvl2pPr marL="914400" lvl="1" indent="-3429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800"/>
              <a:buChar char="❑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✔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❖"/>
              <a:defRPr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dt" idx="10"/>
          </p:nvPr>
        </p:nvSpPr>
        <p:spPr>
          <a:xfrm>
            <a:off x="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ftr" idx="11"/>
          </p:nvPr>
        </p:nvSpPr>
        <p:spPr>
          <a:xfrm>
            <a:off x="2353733" y="6303963"/>
            <a:ext cx="7461251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dt" idx="10"/>
          </p:nvPr>
        </p:nvSpPr>
        <p:spPr>
          <a:xfrm>
            <a:off x="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ftr" idx="11"/>
          </p:nvPr>
        </p:nvSpPr>
        <p:spPr>
          <a:xfrm>
            <a:off x="2353733" y="6303963"/>
            <a:ext cx="7461251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2353733" y="6303963"/>
            <a:ext cx="7461251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⮚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000"/>
              <a:buChar char="❑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✔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o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⮚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000"/>
              <a:buChar char="❑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✔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o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Char char="❖"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dt" idx="10"/>
          </p:nvPr>
        </p:nvSpPr>
        <p:spPr>
          <a:xfrm>
            <a:off x="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ftr" idx="11"/>
          </p:nvPr>
        </p:nvSpPr>
        <p:spPr>
          <a:xfrm>
            <a:off x="2353733" y="6303963"/>
            <a:ext cx="7461251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Char char="⮚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800"/>
              <a:buChar char="❑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✔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o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❖"/>
              <a:defRPr sz="20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dt" idx="10"/>
          </p:nvPr>
        </p:nvSpPr>
        <p:spPr>
          <a:xfrm>
            <a:off x="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ftr" idx="11"/>
          </p:nvPr>
        </p:nvSpPr>
        <p:spPr>
          <a:xfrm>
            <a:off x="2353733" y="6303963"/>
            <a:ext cx="7461251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2353733" y="6303963"/>
            <a:ext cx="7461251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1"/>
          <p:cNvCxnSpPr/>
          <p:nvPr/>
        </p:nvCxnSpPr>
        <p:spPr>
          <a:xfrm rot="10800000">
            <a:off x="47624" y="1006478"/>
            <a:ext cx="12096751" cy="3174"/>
          </a:xfrm>
          <a:prstGeom prst="straightConnector1">
            <a:avLst/>
          </a:prstGeom>
          <a:noFill/>
          <a:ln w="25550" cap="flat" cmpd="sng">
            <a:solidFill>
              <a:srgbClr val="367B7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10983" dir="798901" algn="ctr" rotWithShape="0">
              <a:srgbClr val="808080">
                <a:alpha val="43529"/>
              </a:srgbClr>
            </a:outerShdw>
          </a:effectLst>
        </p:spPr>
      </p:cxnSp>
      <p:cxnSp>
        <p:nvCxnSpPr>
          <p:cNvPr id="11" name="Google Shape;11;p21"/>
          <p:cNvCxnSpPr/>
          <p:nvPr/>
        </p:nvCxnSpPr>
        <p:spPr>
          <a:xfrm flipH="1">
            <a:off x="122767" y="6307139"/>
            <a:ext cx="11973984" cy="1587"/>
          </a:xfrm>
          <a:prstGeom prst="straightConnector1">
            <a:avLst/>
          </a:prstGeom>
          <a:noFill/>
          <a:ln w="25550" cap="flat" cmpd="sng">
            <a:solidFill>
              <a:srgbClr val="367B77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110983" dir="798901" algn="ctr" rotWithShape="0">
              <a:srgbClr val="808080">
                <a:alpha val="43529"/>
              </a:srgbClr>
            </a:outerShdw>
          </a:effectLst>
        </p:spPr>
      </p:cxnSp>
      <p:sp>
        <p:nvSpPr>
          <p:cNvPr id="12" name="Google Shape;12;p21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00008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00008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00008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00008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00008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00008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00008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300" b="0" i="0" u="none" strike="noStrike" cap="none">
                <a:solidFill>
                  <a:srgbClr val="00008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body" idx="1"/>
          </p:nvPr>
        </p:nvSpPr>
        <p:spPr>
          <a:xfrm>
            <a:off x="670984" y="1355726"/>
            <a:ext cx="11038416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⮚"/>
              <a:defRPr sz="32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❑"/>
              <a:defRPr sz="28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✔"/>
              <a:defRPr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❖"/>
              <a:defRPr sz="20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8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8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8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8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2353733" y="6303963"/>
            <a:ext cx="7461251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21" descr="2nd ET GENERAL WORKSHOP (14-16 October 2009) · Agenda (Indico)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923721" y="235773"/>
            <a:ext cx="1973521" cy="61036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A picture containing in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5" y="0"/>
            <a:ext cx="1218838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2209798" y="151867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400" b="1">
                <a:solidFill>
                  <a:schemeClr val="lt1"/>
                </a:solidFill>
              </a:rPr>
              <a:t>SPB plan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4504268" y="277706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7662872" y="4138600"/>
            <a:ext cx="4369663" cy="1727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Division Chairs</a:t>
            </a:r>
            <a:endParaRPr/>
          </a:p>
        </p:txBody>
      </p:sp>
      <p:sp>
        <p:nvSpPr>
          <p:cNvPr id="294" name="Google Shape;294;p10"/>
          <p:cNvSpPr txBox="1">
            <a:spLocks noGrp="1"/>
          </p:cNvSpPr>
          <p:nvPr>
            <p:ph type="body" idx="1"/>
          </p:nvPr>
        </p:nvSpPr>
        <p:spPr>
          <a:xfrm>
            <a:off x="670984" y="1355726"/>
            <a:ext cx="11038416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 b="1"/>
              <a:t>WD1</a:t>
            </a:r>
            <a:r>
              <a:rPr lang="en-US"/>
              <a:t> 		Luca Naticchioni (INFN/Rome, I), </a:t>
            </a:r>
            <a:br>
              <a:rPr lang="en-US"/>
            </a:br>
            <a:r>
              <a:rPr lang="en-US"/>
              <a:t> 			Shahar Kadmiel (KNMI, NL)   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 b="1"/>
              <a:t>WD2</a:t>
            </a:r>
            <a:r>
              <a:rPr lang="en-US"/>
              <a:t> 		Leonardo Casini (UniSS, I), </a:t>
            </a:r>
            <a:br>
              <a:rPr lang="en-US"/>
            </a:br>
            <a:r>
              <a:rPr lang="en-US"/>
              <a:t> 			Frederic Nguyen (Liege, B), </a:t>
            </a:r>
            <a:br>
              <a:rPr lang="en-US"/>
            </a:br>
            <a:r>
              <a:rPr lang="en-US"/>
              <a:t> 			Wim Walk (Nikhef, NL) 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 b="1"/>
              <a:t>WD3</a:t>
            </a:r>
            <a:r>
              <a:rPr lang="en-US"/>
              <a:t> 		…, … (</a:t>
            </a:r>
            <a:r>
              <a:rPr lang="en-US" sz="3100" i="1">
                <a:solidFill>
                  <a:schemeClr val="dk1"/>
                </a:solidFill>
              </a:rPr>
              <a:t>input/discussions with BGR, PD &amp; ET Coll.)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 b="1"/>
              <a:t>WD4</a:t>
            </a:r>
            <a:r>
              <a:rPr lang="en-US"/>
              <a:t> 		…, … (from ISB ?)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 b="1"/>
              <a:t>WD5</a:t>
            </a:r>
            <a:r>
              <a:rPr lang="en-US"/>
              <a:t> 		…, … (experts from institutes or industries)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 b="1"/>
              <a:t>WD6</a:t>
            </a:r>
            <a:r>
              <a:rPr lang="en-US"/>
              <a:t> 		…, … </a:t>
            </a:r>
            <a:r>
              <a:rPr lang="en-US">
                <a:solidFill>
                  <a:schemeClr val="dk1"/>
                </a:solidFill>
              </a:rPr>
              <a:t>(experts from institutes or industries)</a:t>
            </a:r>
            <a:endParaRPr/>
          </a:p>
        </p:txBody>
      </p:sp>
      <p:sp>
        <p:nvSpPr>
          <p:cNvPr id="295" name="Google Shape;295;p10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1"/>
          <p:cNvSpPr txBox="1">
            <a:spLocks noGrp="1"/>
          </p:cNvSpPr>
          <p:nvPr>
            <p:ph type="title"/>
          </p:nvPr>
        </p:nvSpPr>
        <p:spPr>
          <a:xfrm>
            <a:off x="51724" y="61925"/>
            <a:ext cx="97632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ESFRI Proposal Timing </a:t>
            </a:r>
            <a:r>
              <a:rPr lang="en-US" i="1">
                <a:latin typeface="Arial"/>
                <a:ea typeface="Arial"/>
                <a:cs typeface="Arial"/>
                <a:sym typeface="Arial"/>
              </a:rPr>
              <a:t>(superseded by ET-PP)</a:t>
            </a:r>
            <a:endParaRPr/>
          </a:p>
        </p:txBody>
      </p:sp>
      <p:sp>
        <p:nvSpPr>
          <p:cNvPr id="301" name="Google Shape;301;p11"/>
          <p:cNvSpPr txBox="1">
            <a:spLocks noGrp="1"/>
          </p:cNvSpPr>
          <p:nvPr>
            <p:ph type="body" idx="1"/>
          </p:nvPr>
        </p:nvSpPr>
        <p:spPr>
          <a:xfrm>
            <a:off x="51718" y="1106149"/>
            <a:ext cx="5160361" cy="459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Wingdings" pitchFamily="2" charset="2"/>
              <a:buChar char="Ø"/>
            </a:pPr>
            <a:r>
              <a:rPr lang="en-US" dirty="0"/>
              <a:t>Site selection Q3 2024</a:t>
            </a:r>
            <a:endParaRPr dirty="0"/>
          </a:p>
          <a:p>
            <a:pPr marL="971550" lvl="1" indent="-51435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800"/>
              <a:buChar char="❑"/>
            </a:pPr>
            <a:r>
              <a:rPr lang="en-US" dirty="0"/>
              <a:t>Bid Books early 2024</a:t>
            </a:r>
            <a:endParaRPr dirty="0"/>
          </a:p>
          <a:p>
            <a:pPr marL="137160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✔"/>
            </a:pPr>
            <a:r>
              <a:rPr lang="en-US" dirty="0"/>
              <a:t>Pre-engineering study needed to give common inputs to the national host teams: end 2022</a:t>
            </a:r>
            <a:endParaRPr dirty="0"/>
          </a:p>
          <a:p>
            <a:pPr marL="1371600" lvl="2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✔"/>
            </a:pPr>
            <a:r>
              <a:rPr lang="en-US" dirty="0"/>
              <a:t>Cost evaluation standards:</a:t>
            </a:r>
            <a:endParaRPr dirty="0"/>
          </a:p>
          <a:p>
            <a:pPr marL="1828800" lvl="3" indent="-457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o"/>
            </a:pPr>
            <a:r>
              <a:rPr lang="en-US" dirty="0"/>
              <a:t>End 2022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Wingdings" pitchFamily="2" charset="2"/>
              <a:buChar char="Ø"/>
            </a:pPr>
            <a:r>
              <a:rPr lang="en-US" dirty="0"/>
              <a:t>RI operative TD: end 2025</a:t>
            </a:r>
            <a:endParaRPr dirty="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Wingdings" pitchFamily="2" charset="2"/>
              <a:buChar char="Ø"/>
            </a:pPr>
            <a:r>
              <a:rPr lang="en-US" dirty="0"/>
              <a:t>Detector operative TD: end 2025</a:t>
            </a:r>
            <a:endParaRPr dirty="0"/>
          </a:p>
        </p:txBody>
      </p:sp>
      <p:pic>
        <p:nvPicPr>
          <p:cNvPr id="302" name="Google Shape;30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3709" y="1162045"/>
            <a:ext cx="7181104" cy="423594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1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12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246"/>
            <a:ext cx="12192000" cy="2095874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2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ET-PP Timing</a:t>
            </a:r>
            <a:endParaRPr/>
          </a:p>
        </p:txBody>
      </p:sp>
      <p:sp>
        <p:nvSpPr>
          <p:cNvPr id="310" name="Google Shape;310;p12"/>
          <p:cNvSpPr txBox="1"/>
          <p:nvPr/>
        </p:nvSpPr>
        <p:spPr>
          <a:xfrm>
            <a:off x="1917645" y="1206666"/>
            <a:ext cx="8356710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WP4 Gantt chart. Starting date assumed to be 1-Sept-2022. 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1" name="Google Shape;311;p12"/>
          <p:cNvSpPr txBox="1"/>
          <p:nvPr/>
        </p:nvSpPr>
        <p:spPr>
          <a:xfrm>
            <a:off x="11189478" y="2336800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2026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2"/>
          <p:cNvSpPr txBox="1"/>
          <p:nvPr/>
        </p:nvSpPr>
        <p:spPr>
          <a:xfrm>
            <a:off x="9283844" y="2340947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2"/>
          <p:cNvSpPr txBox="1"/>
          <p:nvPr/>
        </p:nvSpPr>
        <p:spPr>
          <a:xfrm>
            <a:off x="10312097" y="2336800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2"/>
          <p:cNvSpPr txBox="1"/>
          <p:nvPr/>
        </p:nvSpPr>
        <p:spPr>
          <a:xfrm>
            <a:off x="8255591" y="2336800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12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7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13"/>
          <p:cNvPicPr preferRelativeResize="0"/>
          <p:nvPr/>
        </p:nvPicPr>
        <p:blipFill rotWithShape="1">
          <a:blip r:embed="rId3">
            <a:alphaModFix/>
          </a:blip>
          <a:srcRect l="6444" r="2987"/>
          <a:stretch/>
        </p:blipFill>
        <p:spPr>
          <a:xfrm>
            <a:off x="4693920" y="1325954"/>
            <a:ext cx="7498080" cy="465683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3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Milestones and Deliverables: WD1</a:t>
            </a:r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body" idx="1"/>
          </p:nvPr>
        </p:nvSpPr>
        <p:spPr>
          <a:xfrm>
            <a:off x="231224" y="991150"/>
            <a:ext cx="5300895" cy="53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2800" b="1"/>
              <a:t>M1.1</a:t>
            </a:r>
            <a:r>
              <a:rPr lang="en-US" sz="2800"/>
              <a:t> Updated list a set of physical variable to be acquired 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>
                <a:solidFill>
                  <a:schemeClr val="dk1"/>
                </a:solidFill>
              </a:rPr>
              <a:t>    </a:t>
            </a:r>
            <a:r>
              <a:rPr lang="en-US" sz="2400">
                <a:solidFill>
                  <a:schemeClr val="dk1"/>
                </a:solidFill>
              </a:rPr>
              <a:t>(same as ET-PP/M4.1 - </a:t>
            </a:r>
            <a:r>
              <a:rPr lang="en-US" sz="2400">
                <a:solidFill>
                  <a:srgbClr val="C00000"/>
                </a:solidFill>
              </a:rPr>
              <a:t>M3</a:t>
            </a:r>
            <a:r>
              <a:rPr lang="en-US" sz="2400">
                <a:solidFill>
                  <a:schemeClr val="dk1"/>
                </a:solidFill>
              </a:rPr>
              <a:t>)</a:t>
            </a:r>
            <a:endParaRPr/>
          </a:p>
          <a:p>
            <a:pPr marL="350838" lvl="0" indent="-3508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</a:pPr>
            <a:r>
              <a:rPr lang="en-US" sz="2800" b="1"/>
              <a:t>M1.2</a:t>
            </a:r>
            <a:r>
              <a:rPr lang="en-US" sz="2800"/>
              <a:t> Updated list of standard to collect data  - </a:t>
            </a:r>
            <a:r>
              <a:rPr lang="en-US" sz="2800">
                <a:solidFill>
                  <a:srgbClr val="C00000"/>
                </a:solidFill>
              </a:rPr>
              <a:t>M6</a:t>
            </a:r>
            <a:endParaRPr sz="280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800"/>
              <a:t>   (instrumentations and so on)</a:t>
            </a:r>
            <a:endParaRPr sz="2800"/>
          </a:p>
          <a:p>
            <a:pPr marL="350838" lvl="0" indent="-3508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Char char="➢"/>
            </a:pPr>
            <a:r>
              <a:rPr lang="en-US" sz="2800" b="1">
                <a:solidFill>
                  <a:schemeClr val="dk1"/>
                </a:solidFill>
              </a:rPr>
              <a:t>D1.1</a:t>
            </a:r>
            <a:r>
              <a:rPr lang="en-US" sz="2800">
                <a:solidFill>
                  <a:schemeClr val="dk1"/>
                </a:solidFill>
              </a:rPr>
              <a:t> Complete quantification of all the aspects impacting the ET performance for each site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 sz="2800">
                <a:solidFill>
                  <a:schemeClr val="dk1"/>
                </a:solidFill>
              </a:rPr>
              <a:t>   </a:t>
            </a:r>
            <a:r>
              <a:rPr lang="en-US" sz="2400">
                <a:solidFill>
                  <a:schemeClr val="dk1"/>
                </a:solidFill>
              </a:rPr>
              <a:t>(same as ET-PP/D4.3 - </a:t>
            </a:r>
            <a:r>
              <a:rPr lang="en-US" sz="2400">
                <a:solidFill>
                  <a:srgbClr val="C00000"/>
                </a:solidFill>
              </a:rPr>
              <a:t>M28</a:t>
            </a:r>
            <a:r>
              <a:rPr lang="en-US" sz="2400">
                <a:solidFill>
                  <a:schemeClr val="dk1"/>
                </a:solidFill>
              </a:rPr>
              <a:t>)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800"/>
          </a:p>
        </p:txBody>
      </p:sp>
      <p:sp>
        <p:nvSpPr>
          <p:cNvPr id="323" name="Google Shape;323;p13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14"/>
          <p:cNvPicPr preferRelativeResize="0"/>
          <p:nvPr/>
        </p:nvPicPr>
        <p:blipFill rotWithShape="1">
          <a:blip r:embed="rId3">
            <a:alphaModFix/>
          </a:blip>
          <a:srcRect l="6836" r="5903"/>
          <a:stretch/>
        </p:blipFill>
        <p:spPr>
          <a:xfrm>
            <a:off x="4857750" y="1326010"/>
            <a:ext cx="7223760" cy="465683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4"/>
          <p:cNvSpPr txBox="1">
            <a:spLocks noGrp="1"/>
          </p:cNvSpPr>
          <p:nvPr>
            <p:ph type="body" idx="1"/>
          </p:nvPr>
        </p:nvSpPr>
        <p:spPr>
          <a:xfrm>
            <a:off x="184725" y="1183759"/>
            <a:ext cx="5795100" cy="47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2800" b="1"/>
              <a:t>M2.1</a:t>
            </a:r>
            <a:r>
              <a:rPr lang="en-US" sz="2800"/>
              <a:t> Definition of a minimal set of geological, geophysical and geotechnical investigations - </a:t>
            </a:r>
            <a:r>
              <a:rPr lang="en-US" sz="2800">
                <a:solidFill>
                  <a:srgbClr val="C00000"/>
                </a:solidFill>
              </a:rPr>
              <a:t>M6</a:t>
            </a:r>
            <a:endParaRPr sz="280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2800" b="1"/>
              <a:t>D2.1</a:t>
            </a:r>
            <a:r>
              <a:rPr lang="en-US" sz="2800"/>
              <a:t> 3D map (with uncertainties!) of the sub-surface of the volume enclosed by ET </a:t>
            </a:r>
            <a:r>
              <a:rPr lang="en-US" sz="2400"/>
              <a:t>(same as ET-PP/D4.4 - </a:t>
            </a:r>
            <a:r>
              <a:rPr lang="en-US" sz="2400">
                <a:solidFill>
                  <a:srgbClr val="C00000"/>
                </a:solidFill>
              </a:rPr>
              <a:t>M30</a:t>
            </a:r>
            <a:r>
              <a:rPr lang="en-US" sz="2400"/>
              <a:t>)</a:t>
            </a:r>
            <a:endParaRPr sz="240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2800" b="1"/>
              <a:t>D2.2</a:t>
            </a:r>
            <a:r>
              <a:rPr lang="en-US" sz="2800"/>
              <a:t> Reports on hydrogeology and so on –using a common or at least comparable format– to be used for site comparison - </a:t>
            </a:r>
            <a:r>
              <a:rPr lang="en-US" sz="2800">
                <a:solidFill>
                  <a:srgbClr val="C00000"/>
                </a:solidFill>
              </a:rPr>
              <a:t>M40</a:t>
            </a:r>
            <a:endParaRPr sz="2800">
              <a:solidFill>
                <a:srgbClr val="C00000"/>
              </a:solidFill>
            </a:endParaRPr>
          </a:p>
          <a:p>
            <a:pPr marL="457200" lvl="1" indent="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800"/>
          </a:p>
        </p:txBody>
      </p:sp>
      <p:sp>
        <p:nvSpPr>
          <p:cNvPr id="330" name="Google Shape;330;p14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331" name="Google Shape;331;p14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Milestones and Deliverables: WD2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Milestones and Deliverables: WD3</a:t>
            </a:r>
            <a:endParaRPr/>
          </a:p>
        </p:txBody>
      </p:sp>
      <p:sp>
        <p:nvSpPr>
          <p:cNvPr id="337" name="Google Shape;337;p15"/>
          <p:cNvSpPr txBox="1">
            <a:spLocks noGrp="1"/>
          </p:cNvSpPr>
          <p:nvPr>
            <p:ph type="body" idx="1"/>
          </p:nvPr>
        </p:nvSpPr>
        <p:spPr>
          <a:xfrm>
            <a:off x="670984" y="1355726"/>
            <a:ext cx="11038416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 sz="2800" b="1"/>
              <a:t>M3.1</a:t>
            </a:r>
            <a:r>
              <a:rPr lang="en-US" sz="2800"/>
              <a:t> Define Bidbook standard format and content, i.e. needed legal documentation, procedures to realize the infrastructure, timing, cost (according with the Infrastructure team, Collaboration, Host teams), financial plan, … - </a:t>
            </a:r>
            <a:r>
              <a:rPr lang="en-US" sz="2800">
                <a:solidFill>
                  <a:srgbClr val="C00000"/>
                </a:solidFill>
              </a:rPr>
              <a:t>M12?</a:t>
            </a:r>
            <a:endParaRPr sz="2800">
              <a:solidFill>
                <a:srgbClr val="C00000"/>
              </a:solidFill>
            </a:endParaRPr>
          </a:p>
          <a:p>
            <a:pPr marL="514350" lvl="0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280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 sz="2800" b="1"/>
              <a:t>D3.1</a:t>
            </a:r>
            <a:r>
              <a:rPr lang="en-US" sz="2800"/>
              <a:t> Bidbook template - </a:t>
            </a:r>
            <a:r>
              <a:rPr lang="en-US" sz="2800">
                <a:solidFill>
                  <a:srgbClr val="C00000"/>
                </a:solidFill>
              </a:rPr>
              <a:t>M18?</a:t>
            </a:r>
            <a:endParaRPr sz="2800">
              <a:solidFill>
                <a:srgbClr val="C00000"/>
              </a:solidFill>
            </a:endParaRPr>
          </a:p>
          <a:p>
            <a:pPr marL="5143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280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 sz="2800" b="1"/>
              <a:t>D3.2</a:t>
            </a:r>
            <a:r>
              <a:rPr lang="en-US" sz="2800"/>
              <a:t> List of required documents - </a:t>
            </a:r>
            <a:r>
              <a:rPr lang="en-US" sz="2800">
                <a:solidFill>
                  <a:srgbClr val="C00000"/>
                </a:solidFill>
              </a:rPr>
              <a:t>M18?</a:t>
            </a:r>
            <a:endParaRPr sz="2800">
              <a:solidFill>
                <a:srgbClr val="C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800"/>
              <a:t>  </a:t>
            </a:r>
            <a:endParaRPr sz="2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800" i="1">
                <a:solidFill>
                  <a:schemeClr val="dk1"/>
                </a:solidFill>
              </a:rPr>
              <a:t>Note: this requires input/discussions with BGR, PD &amp; ET Collaboration</a:t>
            </a:r>
            <a:endParaRPr sz="2800" i="1"/>
          </a:p>
          <a:p>
            <a:pPr marL="514350" lvl="0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2800"/>
          </a:p>
        </p:txBody>
      </p:sp>
      <p:sp>
        <p:nvSpPr>
          <p:cNvPr id="338" name="Google Shape;338;p15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"/>
          <p:cNvSpPr txBox="1">
            <a:spLocks noGrp="1"/>
          </p:cNvSpPr>
          <p:nvPr>
            <p:ph type="body" idx="1"/>
          </p:nvPr>
        </p:nvSpPr>
        <p:spPr>
          <a:xfrm>
            <a:off x="551000" y="1355725"/>
            <a:ext cx="11124000" cy="47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</a:pPr>
            <a:r>
              <a:rPr lang="en-US" sz="2800" b="1">
                <a:solidFill>
                  <a:schemeClr val="dk1"/>
                </a:solidFill>
              </a:rPr>
              <a:t>M4.1</a:t>
            </a:r>
            <a:r>
              <a:rPr lang="en-US" sz="2800">
                <a:solidFill>
                  <a:schemeClr val="dk1"/>
                </a:solidFill>
              </a:rPr>
              <a:t> - </a:t>
            </a:r>
            <a:r>
              <a:rPr lang="en-US" sz="2800">
                <a:solidFill>
                  <a:srgbClr val="C00000"/>
                </a:solidFill>
              </a:rPr>
              <a:t>M24</a:t>
            </a:r>
            <a:r>
              <a:rPr lang="en-US" sz="2800">
                <a:solidFill>
                  <a:schemeClr val="dk1"/>
                </a:solidFill>
              </a:rPr>
              <a:t> NN compensation and all action needed to mitigate site “effects” on ET (to be discussed with ISB/OSB)</a:t>
            </a:r>
            <a:endParaRPr sz="2800">
              <a:solidFill>
                <a:schemeClr val="dk1"/>
              </a:solidFill>
            </a:endParaRPr>
          </a:p>
          <a:p>
            <a:pPr marL="514350" lvl="0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800" b="1"/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 sz="2800" b="1"/>
              <a:t>M4.2</a:t>
            </a:r>
            <a:r>
              <a:rPr lang="en-US" sz="2800"/>
              <a:t> - </a:t>
            </a:r>
            <a:r>
              <a:rPr lang="en-US" sz="2800">
                <a:solidFill>
                  <a:srgbClr val="C00000"/>
                </a:solidFill>
              </a:rPr>
              <a:t>M36 </a:t>
            </a:r>
            <a:r>
              <a:rPr lang="en-US" sz="2800"/>
              <a:t>Plan, cost and timing estimation for waste disposal, land-acquisition, logistics, surface infrastructures (buildings, services, …)</a:t>
            </a:r>
            <a:endParaRPr/>
          </a:p>
          <a:p>
            <a:pPr marL="51435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None/>
            </a:pPr>
            <a:endParaRPr sz="2800" b="1">
              <a:solidFill>
                <a:schemeClr val="dk1"/>
              </a:solidFill>
            </a:endParaRPr>
          </a:p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 sz="2800" b="1">
                <a:solidFill>
                  <a:schemeClr val="dk1"/>
                </a:solidFill>
              </a:rPr>
              <a:t>D4.1</a:t>
            </a:r>
            <a:r>
              <a:rPr lang="en-US" sz="2800">
                <a:solidFill>
                  <a:schemeClr val="dk1"/>
                </a:solidFill>
              </a:rPr>
              <a:t> Updated cost and schedule estimates of the excavations. Including, if necessary: instrumentation for Newtonian Noise cancellation; costs of debris removal; costs of land acquisition, permitting, etc …</a:t>
            </a:r>
            <a:r>
              <a:rPr lang="en-US" sz="2800"/>
              <a:t> </a:t>
            </a:r>
            <a:r>
              <a:rPr lang="en-US" sz="2400">
                <a:solidFill>
                  <a:schemeClr val="dk1"/>
                </a:solidFill>
              </a:rPr>
              <a:t>(same as ET-PP/D4.5 - </a:t>
            </a:r>
            <a:r>
              <a:rPr lang="en-US" sz="2400">
                <a:solidFill>
                  <a:srgbClr val="C00000"/>
                </a:solidFill>
              </a:rPr>
              <a:t>M42</a:t>
            </a:r>
            <a:r>
              <a:rPr lang="en-US" sz="2400">
                <a:solidFill>
                  <a:schemeClr val="dk1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  <a:p>
            <a:pPr marL="514350" lvl="0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2800"/>
          </a:p>
        </p:txBody>
      </p:sp>
      <p:sp>
        <p:nvSpPr>
          <p:cNvPr id="344" name="Google Shape;344;p16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45" name="Google Shape;345;p16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Milestones and Deliverables: WD4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7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Milestones and Deliverables: WD5</a:t>
            </a:r>
            <a:endParaRPr/>
          </a:p>
        </p:txBody>
      </p:sp>
      <p:sp>
        <p:nvSpPr>
          <p:cNvPr id="351" name="Google Shape;351;p17"/>
          <p:cNvSpPr txBox="1">
            <a:spLocks noGrp="1"/>
          </p:cNvSpPr>
          <p:nvPr>
            <p:ph type="body" idx="1"/>
          </p:nvPr>
        </p:nvSpPr>
        <p:spPr>
          <a:xfrm>
            <a:off x="670984" y="1355726"/>
            <a:ext cx="11038416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514350" lvl="0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endParaRPr sz="280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 sz="2800" b="1"/>
              <a:t>D5.1- </a:t>
            </a:r>
            <a:r>
              <a:rPr lang="en-US" sz="2800" b="1">
                <a:solidFill>
                  <a:srgbClr val="C00000"/>
                </a:solidFill>
              </a:rPr>
              <a:t>M10</a:t>
            </a:r>
            <a:r>
              <a:rPr lang="en-US" sz="2800"/>
              <a:t> A list of required legal documents, needed for the realization of the ET infrastructure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800">
                <a:solidFill>
                  <a:schemeClr val="dk1"/>
                </a:solidFill>
              </a:rPr>
              <a:t>      </a:t>
            </a:r>
            <a:r>
              <a:rPr lang="en-US" sz="2400">
                <a:solidFill>
                  <a:schemeClr val="dk1"/>
                </a:solidFill>
              </a:rPr>
              <a:t>(same as ET-PP/D4.1 - </a:t>
            </a:r>
            <a:r>
              <a:rPr lang="en-US" sz="2400">
                <a:solidFill>
                  <a:srgbClr val="C00000"/>
                </a:solidFill>
              </a:rPr>
              <a:t>M10</a:t>
            </a:r>
            <a:r>
              <a:rPr lang="en-US" sz="2400">
                <a:solidFill>
                  <a:schemeClr val="dk1"/>
                </a:solidFill>
              </a:rPr>
              <a:t>)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280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 sz="2800" b="1"/>
              <a:t>D5.2 - </a:t>
            </a:r>
            <a:r>
              <a:rPr lang="en-US" sz="2800" b="1">
                <a:solidFill>
                  <a:srgbClr val="C00000"/>
                </a:solidFill>
              </a:rPr>
              <a:t>M12</a:t>
            </a:r>
            <a:r>
              <a:rPr lang="en-US" sz="2800" b="1"/>
              <a:t> </a:t>
            </a:r>
            <a:r>
              <a:rPr lang="en-US" sz="2800"/>
              <a:t>Report describing the consolidated strategy to preserve the site quality. </a:t>
            </a:r>
            <a:endParaRPr sz="2800"/>
          </a:p>
        </p:txBody>
      </p:sp>
      <p:sp>
        <p:nvSpPr>
          <p:cNvPr id="352" name="Google Shape;352;p17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"/>
          <p:cNvSpPr txBox="1">
            <a:spLocks noGrp="1"/>
          </p:cNvSpPr>
          <p:nvPr>
            <p:ph type="body" idx="1"/>
          </p:nvPr>
        </p:nvSpPr>
        <p:spPr>
          <a:xfrm>
            <a:off x="670984" y="1355726"/>
            <a:ext cx="11038416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 sz="2800" b="1"/>
              <a:t>D6.1 - </a:t>
            </a:r>
            <a:r>
              <a:rPr lang="en-US" sz="2800" b="1">
                <a:solidFill>
                  <a:srgbClr val="C00000"/>
                </a:solidFill>
              </a:rPr>
              <a:t>M15</a:t>
            </a:r>
            <a:r>
              <a:rPr lang="en-US" sz="2800"/>
              <a:t> Document containing a set of standards in the computation of the socio-economic-environmental impact</a:t>
            </a:r>
            <a:endParaRPr sz="2800"/>
          </a:p>
          <a:p>
            <a:pPr marL="971550" lvl="1" indent="-51435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-US"/>
              <a:t>common multipliers in the computation of the economic impact, or multipliers based on shared criteria</a:t>
            </a:r>
            <a:endParaRPr/>
          </a:p>
          <a:p>
            <a:pPr marL="971550" lvl="1" indent="-51435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-US"/>
              <a:t>definition of a set of common categories to define the social impact</a:t>
            </a:r>
            <a:endParaRPr/>
          </a:p>
          <a:p>
            <a:pPr marL="971550" lvl="1" indent="-51435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-US"/>
              <a:t>definition of a set of common categories to define the environmental impact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</a:rPr>
              <a:t>(same as ET-PP/D4.2 - </a:t>
            </a:r>
            <a:r>
              <a:rPr lang="en-US" sz="2400">
                <a:solidFill>
                  <a:srgbClr val="C00000"/>
                </a:solidFill>
              </a:rPr>
              <a:t>M15</a:t>
            </a:r>
            <a:r>
              <a:rPr lang="en-US" sz="2400">
                <a:solidFill>
                  <a:schemeClr val="dk1"/>
                </a:solidFill>
              </a:rPr>
              <a:t>)</a:t>
            </a:r>
            <a:endParaRPr/>
          </a:p>
        </p:txBody>
      </p:sp>
      <p:sp>
        <p:nvSpPr>
          <p:cNvPr id="358" name="Google Shape;358;p18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59" name="Google Shape;359;p18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Milestones and Deliverables: WD6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Milestones </a:t>
            </a:r>
            <a:r>
              <a:rPr lang="en-US" sz="2400" i="1"/>
              <a:t>(months from ET-PP start date, Sept. 1st)</a:t>
            </a:r>
            <a:endParaRPr/>
          </a:p>
        </p:txBody>
      </p:sp>
      <p:sp>
        <p:nvSpPr>
          <p:cNvPr id="365" name="Google Shape;365;p19"/>
          <p:cNvSpPr txBox="1">
            <a:spLocks noGrp="1"/>
          </p:cNvSpPr>
          <p:nvPr>
            <p:ph type="body" idx="1"/>
          </p:nvPr>
        </p:nvSpPr>
        <p:spPr>
          <a:xfrm>
            <a:off x="670984" y="1355726"/>
            <a:ext cx="11038416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None/>
            </a:pPr>
            <a:endParaRPr sz="2800" b="1" dirty="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800"/>
              <a:buNone/>
            </a:pPr>
            <a:r>
              <a:rPr lang="en-US" sz="2800" b="1" dirty="0">
                <a:solidFill>
                  <a:srgbClr val="7030A0"/>
                </a:solidFill>
              </a:rPr>
              <a:t>Milestone name – Date (in months)/Lead Institution</a:t>
            </a:r>
            <a:endParaRPr sz="2800" dirty="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Noto Sans Symbols"/>
              <a:buChar char="➢"/>
            </a:pPr>
            <a:r>
              <a:rPr lang="en-US" sz="2800" b="1" dirty="0">
                <a:solidFill>
                  <a:srgbClr val="7030A0"/>
                </a:solidFill>
              </a:rPr>
              <a:t>M4.1 – M3/UW :   </a:t>
            </a:r>
            <a:r>
              <a:rPr lang="en-US" sz="1800" b="1" i="1" dirty="0"/>
              <a:t>Document detailing the site-specific characteristics that impact 				  ET sensitivity and its duty cycle  </a:t>
            </a:r>
            <a:r>
              <a:rPr lang="en-US" sz="2400" b="1" i="1" dirty="0">
                <a:solidFill>
                  <a:srgbClr val="C00000"/>
                </a:solidFill>
              </a:rPr>
              <a:t>=&gt; REPORT</a:t>
            </a: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"/>
              <a:buNone/>
            </a:pPr>
            <a:r>
              <a:rPr lang="en-US" sz="100" b="1" i="1" dirty="0"/>
              <a:t>  </a:t>
            </a:r>
            <a:endParaRPr sz="2800" dirty="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960"/>
              <a:buFont typeface="Noto Sans Symbols"/>
              <a:buChar char="➢"/>
            </a:pPr>
            <a:r>
              <a:rPr lang="en-US" sz="2800" b="1" dirty="0">
                <a:solidFill>
                  <a:srgbClr val="7030A0"/>
                </a:solidFill>
              </a:rPr>
              <a:t>M4.2 – M10/UW : </a:t>
            </a:r>
            <a:r>
              <a:rPr lang="en-US" sz="1800" b="1" i="1" dirty="0"/>
              <a:t>Common methodology to estimate impact of site characteristics 				  on ET sensitivity and operation and, if required, a scheme to				  compensate it   </a:t>
            </a:r>
            <a:r>
              <a:rPr lang="en-US" sz="2400" b="1" i="1" dirty="0">
                <a:solidFill>
                  <a:srgbClr val="C00000"/>
                </a:solidFill>
              </a:rPr>
              <a:t>=&gt; REPORT</a:t>
            </a:r>
            <a:br>
              <a:rPr lang="en-US" sz="1800" b="1" i="1" dirty="0"/>
            </a:br>
            <a:endParaRPr sz="100" i="1" dirty="0"/>
          </a:p>
          <a:p>
            <a:pPr marL="514350" lvl="0" indent="-50850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"/>
              <a:buNone/>
            </a:pPr>
            <a:endParaRPr sz="100" i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lang="en-US" sz="1800" b="1" i="1" dirty="0"/>
              <a:t>My take: </a:t>
            </a:r>
            <a:br>
              <a:rPr lang="en-US" sz="1800" i="1" dirty="0"/>
            </a:br>
            <a:r>
              <a:rPr lang="en-US" sz="1800" i="1" dirty="0"/>
              <a:t>Both Milestones should be formulated in close collaboration with the </a:t>
            </a:r>
            <a:br>
              <a:rPr lang="en-US" sz="1800" i="1" dirty="0"/>
            </a:br>
            <a:r>
              <a:rPr lang="en-US" sz="1800" i="1" dirty="0"/>
              <a:t>ISB and OSB and we should start the discussions with these boards soon.</a:t>
            </a:r>
            <a:endParaRPr sz="2800" dirty="0"/>
          </a:p>
        </p:txBody>
      </p:sp>
      <p:sp>
        <p:nvSpPr>
          <p:cNvPr id="366" name="Google Shape;366;p19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ET Collaboration: Structure</a:t>
            </a: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1"/>
          </p:nvPr>
        </p:nvSpPr>
        <p:spPr>
          <a:xfrm>
            <a:off x="670984" y="1355726"/>
            <a:ext cx="5416549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2400"/>
              <a:t>Executive Board (EB)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2400"/>
              <a:t>Collaboration Board (CB)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2400"/>
              <a:t>Science Forum (SF)</a:t>
            </a:r>
            <a:endParaRPr/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2"/>
          </p:nvPr>
        </p:nvSpPr>
        <p:spPr>
          <a:xfrm>
            <a:off x="6163850" y="1355725"/>
            <a:ext cx="4661400" cy="47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2400"/>
              <a:t>Specific Collaboration Boards 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2400"/>
              <a:t>Service and Standards Boards and Committees</a:t>
            </a:r>
            <a:endParaRPr/>
          </a:p>
          <a:p>
            <a:pPr marL="514350" lvl="0" indent="-209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sz="2400"/>
          </a:p>
        </p:txBody>
      </p:sp>
      <p:pic>
        <p:nvPicPr>
          <p:cNvPr id="103" name="Google Shape;103;p2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2762431"/>
            <a:ext cx="9529849" cy="3435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 descr="page4image367875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0"/>
            <a:ext cx="8128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0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ET-PP Deliverables </a:t>
            </a:r>
            <a:r>
              <a:rPr lang="en-US" sz="2400" i="1"/>
              <a:t>(months from ET-PP start date, Sept. 1st)</a:t>
            </a:r>
            <a:endParaRPr/>
          </a:p>
        </p:txBody>
      </p:sp>
      <p:sp>
        <p:nvSpPr>
          <p:cNvPr id="372" name="Google Shape;372;p20"/>
          <p:cNvSpPr txBox="1">
            <a:spLocks noGrp="1"/>
          </p:cNvSpPr>
          <p:nvPr>
            <p:ph type="body" idx="1"/>
          </p:nvPr>
        </p:nvSpPr>
        <p:spPr>
          <a:xfrm>
            <a:off x="670984" y="1355726"/>
            <a:ext cx="11038416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None/>
            </a:pPr>
            <a:r>
              <a:rPr lang="en-US" sz="2400" b="1" dirty="0">
                <a:solidFill>
                  <a:srgbClr val="7030A0"/>
                </a:solidFill>
              </a:rPr>
              <a:t>Deliverable name – Date (in months)/Lead Institution</a:t>
            </a:r>
            <a:endParaRPr sz="2400" dirty="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➢"/>
            </a:pPr>
            <a:r>
              <a:rPr lang="en-US" sz="2400" b="1" dirty="0">
                <a:solidFill>
                  <a:srgbClr val="7030A0"/>
                </a:solidFill>
              </a:rPr>
              <a:t>D4.1- M10/</a:t>
            </a:r>
            <a:r>
              <a:rPr lang="en-US" sz="2400" b="1" dirty="0" err="1">
                <a:solidFill>
                  <a:srgbClr val="7030A0"/>
                </a:solidFill>
              </a:rPr>
              <a:t>Nikhef</a:t>
            </a:r>
            <a:r>
              <a:rPr lang="en-US" sz="2400" b="1" dirty="0">
                <a:solidFill>
                  <a:srgbClr val="7030A0"/>
                </a:solidFill>
              </a:rPr>
              <a:t>:  </a:t>
            </a:r>
            <a:r>
              <a:rPr lang="en-US" sz="1800" b="1" i="1" dirty="0"/>
              <a:t>Scan of legal procedures, permitting and land acquisitions,     				i.e. the steps to be taken prior to starting excavations </a:t>
            </a:r>
            <a:endParaRPr sz="1800" i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"/>
              <a:buNone/>
            </a:pPr>
            <a:r>
              <a:rPr lang="en-US" sz="100" i="1" dirty="0"/>
              <a:t>  </a:t>
            </a:r>
            <a:endParaRPr sz="2800" dirty="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➢"/>
            </a:pPr>
            <a:r>
              <a:rPr lang="en-US" sz="2400" b="1" dirty="0">
                <a:solidFill>
                  <a:srgbClr val="7030A0"/>
                </a:solidFill>
              </a:rPr>
              <a:t>D4.2 - M15/INFN:</a:t>
            </a:r>
            <a:r>
              <a:rPr lang="en-US" sz="2800" b="1" dirty="0">
                <a:solidFill>
                  <a:srgbClr val="7030A0"/>
                </a:solidFill>
              </a:rPr>
              <a:t>  </a:t>
            </a:r>
            <a:r>
              <a:rPr lang="en-US" sz="1800" b="1" i="1" dirty="0"/>
              <a:t>Updated socio-economic impact studies. Scan of accessibility, 			            quality of life etc.</a:t>
            </a:r>
            <a:endParaRPr sz="1800" i="1"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"/>
              <a:buNone/>
            </a:pPr>
            <a:r>
              <a:rPr lang="en-US" sz="100" i="1" dirty="0"/>
              <a:t>  </a:t>
            </a:r>
            <a:endParaRPr sz="2800" dirty="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➢"/>
            </a:pPr>
            <a:r>
              <a:rPr lang="en-US" sz="2400" b="1" dirty="0">
                <a:solidFill>
                  <a:srgbClr val="7030A0"/>
                </a:solidFill>
              </a:rPr>
              <a:t>D4.3 - M28/UW:     </a:t>
            </a:r>
            <a:r>
              <a:rPr lang="en-US" sz="1800" b="1" i="1" dirty="0"/>
              <a:t>Complete quantification of all the aspects impacting the ET			            performance for each site </a:t>
            </a:r>
            <a:endParaRPr sz="1800" i="1" dirty="0"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➢"/>
            </a:pPr>
            <a:r>
              <a:rPr lang="en-US" sz="2400" b="1" dirty="0">
                <a:solidFill>
                  <a:srgbClr val="7030A0"/>
                </a:solidFill>
              </a:rPr>
              <a:t>D4.4 - M30/INFN:   </a:t>
            </a:r>
            <a:r>
              <a:rPr lang="en-US" sz="1800" b="1" i="1" dirty="0"/>
              <a:t>Report on 3D geology, hydrology, etc. model with </a:t>
            </a:r>
            <a:r>
              <a:rPr lang="en-US" sz="1800" b="1" i="1" dirty="0" err="1"/>
              <a:t>localisation</a:t>
            </a:r>
            <a:r>
              <a:rPr lang="en-US" sz="1800" b="1" i="1" dirty="0"/>
              <a:t> of 				the ET infrastructure </a:t>
            </a:r>
            <a:endParaRPr sz="1800" i="1" dirty="0"/>
          </a:p>
          <a:p>
            <a:pPr marL="45720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2400"/>
              <a:buFont typeface="Noto Sans Symbols"/>
              <a:buChar char="➢"/>
            </a:pPr>
            <a:r>
              <a:rPr lang="en-US" sz="2400" b="1" dirty="0">
                <a:solidFill>
                  <a:srgbClr val="7030A0"/>
                </a:solidFill>
              </a:rPr>
              <a:t>D4.5 - M42/</a:t>
            </a:r>
            <a:r>
              <a:rPr lang="en-US" sz="2400" b="1" dirty="0" err="1">
                <a:solidFill>
                  <a:srgbClr val="7030A0"/>
                </a:solidFill>
              </a:rPr>
              <a:t>Nikhef</a:t>
            </a:r>
            <a:r>
              <a:rPr lang="en-US" sz="2400" b="1" dirty="0">
                <a:solidFill>
                  <a:srgbClr val="7030A0"/>
                </a:solidFill>
              </a:rPr>
              <a:t>:  </a:t>
            </a:r>
            <a:r>
              <a:rPr lang="en-US" sz="1800" b="1" i="1" dirty="0"/>
              <a:t>Updated cost and schedule estimates of the excavations, 					including, if necessary: instrumentation for Newtonian Noise 				cancellation; costs of debris removal; costs of land acquisition, 				permitting, etc.</a:t>
            </a:r>
            <a:endParaRPr sz="1800" b="1" i="1" dirty="0"/>
          </a:p>
        </p:txBody>
      </p:sp>
      <p:sp>
        <p:nvSpPr>
          <p:cNvPr id="373" name="Google Shape;373;p20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3b6874cc94_1_0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00"/>
          </a:xfrm>
          <a:prstGeom prst="rect">
            <a:avLst/>
          </a:prstGeom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SPB/SCB Timing</a:t>
            </a:r>
            <a:endParaRPr/>
          </a:p>
        </p:txBody>
      </p:sp>
      <p:sp>
        <p:nvSpPr>
          <p:cNvPr id="380" name="Google Shape;380;g13b6874cc94_1_0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700" cy="4746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grpSp>
        <p:nvGrpSpPr>
          <p:cNvPr id="381" name="Google Shape;381;g13b6874cc94_1_0"/>
          <p:cNvGrpSpPr/>
          <p:nvPr/>
        </p:nvGrpSpPr>
        <p:grpSpPr>
          <a:xfrm>
            <a:off x="457200" y="1007500"/>
            <a:ext cx="11536803" cy="5286850"/>
            <a:chOff x="457200" y="1007500"/>
            <a:chExt cx="11536803" cy="5286850"/>
          </a:xfrm>
        </p:grpSpPr>
        <p:pic>
          <p:nvPicPr>
            <p:cNvPr id="382" name="Google Shape;382;g13b6874cc94_1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57200" y="1079302"/>
              <a:ext cx="11183114" cy="51153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3" name="Google Shape;383;g13b6874cc94_1_0"/>
            <p:cNvSpPr txBox="1"/>
            <p:nvPr/>
          </p:nvSpPr>
          <p:spPr>
            <a:xfrm>
              <a:off x="11347803" y="1121750"/>
              <a:ext cx="646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2026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13b6874cc94_1_0"/>
            <p:cNvSpPr txBox="1"/>
            <p:nvPr/>
          </p:nvSpPr>
          <p:spPr>
            <a:xfrm>
              <a:off x="7415794" y="1121747"/>
              <a:ext cx="646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2024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g13b6874cc94_1_0"/>
            <p:cNvSpPr txBox="1"/>
            <p:nvPr/>
          </p:nvSpPr>
          <p:spPr>
            <a:xfrm>
              <a:off x="9381797" y="1121750"/>
              <a:ext cx="646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2025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g13b6874cc94_1_0"/>
            <p:cNvSpPr txBox="1"/>
            <p:nvPr/>
          </p:nvSpPr>
          <p:spPr>
            <a:xfrm>
              <a:off x="5449791" y="1121750"/>
              <a:ext cx="646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Gill Sans"/>
                  <a:ea typeface="Gill Sans"/>
                  <a:cs typeface="Gill Sans"/>
                  <a:sym typeface="Gill Sans"/>
                </a:rPr>
                <a:t>2023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7" name="Google Shape;387;g13b6874cc94_1_0"/>
            <p:cNvCxnSpPr/>
            <p:nvPr/>
          </p:nvCxnSpPr>
          <p:spPr>
            <a:xfrm flipH="1">
              <a:off x="6768300" y="1035350"/>
              <a:ext cx="5700" cy="5259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g13b6874cc94_1_0"/>
            <p:cNvCxnSpPr/>
            <p:nvPr/>
          </p:nvCxnSpPr>
          <p:spPr>
            <a:xfrm flipH="1">
              <a:off x="8719050" y="1007500"/>
              <a:ext cx="5700" cy="5259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g13b6874cc94_1_0"/>
            <p:cNvCxnSpPr/>
            <p:nvPr/>
          </p:nvCxnSpPr>
          <p:spPr>
            <a:xfrm flipH="1">
              <a:off x="10669800" y="1035350"/>
              <a:ext cx="5700" cy="5259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g13b6874cc94_1_0"/>
            <p:cNvCxnSpPr/>
            <p:nvPr/>
          </p:nvCxnSpPr>
          <p:spPr>
            <a:xfrm flipH="1">
              <a:off x="4817550" y="1035350"/>
              <a:ext cx="5700" cy="5259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91" name="Google Shape;391;g13b6874cc94_1_0"/>
          <p:cNvSpPr txBox="1"/>
          <p:nvPr/>
        </p:nvSpPr>
        <p:spPr>
          <a:xfrm>
            <a:off x="2186975" y="1347025"/>
            <a:ext cx="140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8761D"/>
                </a:solidFill>
                <a:latin typeface="Gill Sans"/>
                <a:ea typeface="Gill Sans"/>
                <a:cs typeface="Gill Sans"/>
                <a:sym typeface="Gill Sans"/>
              </a:rPr>
              <a:t>ET-PP/M4.1</a:t>
            </a:r>
            <a:endParaRPr sz="1200" b="1">
              <a:solidFill>
                <a:srgbClr val="38761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2" name="Google Shape;392;g13b6874cc94_1_0"/>
          <p:cNvSpPr txBox="1"/>
          <p:nvPr/>
        </p:nvSpPr>
        <p:spPr>
          <a:xfrm>
            <a:off x="2186975" y="1731925"/>
            <a:ext cx="140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8761D"/>
                </a:solidFill>
                <a:latin typeface="Gill Sans"/>
                <a:ea typeface="Gill Sans"/>
                <a:cs typeface="Gill Sans"/>
                <a:sym typeface="Gill Sans"/>
              </a:rPr>
              <a:t>ET-PP/D4.3</a:t>
            </a:r>
            <a:endParaRPr sz="1200" b="1">
              <a:solidFill>
                <a:srgbClr val="38761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3" name="Google Shape;393;g13b6874cc94_1_0"/>
          <p:cNvSpPr txBox="1"/>
          <p:nvPr/>
        </p:nvSpPr>
        <p:spPr>
          <a:xfrm>
            <a:off x="2186975" y="2493925"/>
            <a:ext cx="140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8761D"/>
                </a:solidFill>
                <a:latin typeface="Gill Sans"/>
                <a:ea typeface="Gill Sans"/>
                <a:cs typeface="Gill Sans"/>
                <a:sym typeface="Gill Sans"/>
              </a:rPr>
              <a:t>ET-PP/D4.4</a:t>
            </a:r>
            <a:endParaRPr sz="1200" b="1">
              <a:solidFill>
                <a:srgbClr val="38761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4" name="Google Shape;394;g13b6874cc94_1_0"/>
          <p:cNvSpPr txBox="1"/>
          <p:nvPr/>
        </p:nvSpPr>
        <p:spPr>
          <a:xfrm>
            <a:off x="2186975" y="4551325"/>
            <a:ext cx="140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8761D"/>
                </a:solidFill>
                <a:latin typeface="Gill Sans"/>
                <a:ea typeface="Gill Sans"/>
                <a:cs typeface="Gill Sans"/>
                <a:sym typeface="Gill Sans"/>
              </a:rPr>
              <a:t>ET-PP/D4.5</a:t>
            </a:r>
            <a:endParaRPr sz="1200" b="1">
              <a:solidFill>
                <a:srgbClr val="38761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5" name="Google Shape;395;g13b6874cc94_1_0"/>
          <p:cNvSpPr txBox="1"/>
          <p:nvPr/>
        </p:nvSpPr>
        <p:spPr>
          <a:xfrm>
            <a:off x="2186975" y="5160925"/>
            <a:ext cx="140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8761D"/>
                </a:solidFill>
                <a:latin typeface="Gill Sans"/>
                <a:ea typeface="Gill Sans"/>
                <a:cs typeface="Gill Sans"/>
                <a:sym typeface="Gill Sans"/>
              </a:rPr>
              <a:t>ET-PP/D4.1</a:t>
            </a:r>
            <a:endParaRPr sz="1200" b="1">
              <a:solidFill>
                <a:srgbClr val="38761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6" name="Google Shape;396;g13b6874cc94_1_0"/>
          <p:cNvSpPr txBox="1"/>
          <p:nvPr/>
        </p:nvSpPr>
        <p:spPr>
          <a:xfrm>
            <a:off x="2186975" y="5880575"/>
            <a:ext cx="140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38761D"/>
                </a:solidFill>
                <a:latin typeface="Gill Sans"/>
                <a:ea typeface="Gill Sans"/>
                <a:cs typeface="Gill Sans"/>
                <a:sym typeface="Gill Sans"/>
              </a:rPr>
              <a:t>ET-PP/D4.2</a:t>
            </a:r>
            <a:endParaRPr sz="1200" b="1">
              <a:solidFill>
                <a:srgbClr val="38761D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97" name="Google Shape;397;g13b6874cc94_1_0"/>
          <p:cNvSpPr/>
          <p:nvPr/>
        </p:nvSpPr>
        <p:spPr>
          <a:xfrm>
            <a:off x="4591900" y="1485925"/>
            <a:ext cx="91500" cy="915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g13b6874cc94_1_0"/>
          <p:cNvSpPr/>
          <p:nvPr/>
        </p:nvSpPr>
        <p:spPr>
          <a:xfrm>
            <a:off x="8669750" y="1870825"/>
            <a:ext cx="91500" cy="915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g13b6874cc94_1_0"/>
          <p:cNvSpPr/>
          <p:nvPr/>
        </p:nvSpPr>
        <p:spPr>
          <a:xfrm>
            <a:off x="9145425" y="2632825"/>
            <a:ext cx="91500" cy="915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13b6874cc94_1_0"/>
          <p:cNvSpPr/>
          <p:nvPr/>
        </p:nvSpPr>
        <p:spPr>
          <a:xfrm>
            <a:off x="10947200" y="4690225"/>
            <a:ext cx="91500" cy="915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13b6874cc94_1_0"/>
          <p:cNvSpPr/>
          <p:nvPr/>
        </p:nvSpPr>
        <p:spPr>
          <a:xfrm>
            <a:off x="5563550" y="5299825"/>
            <a:ext cx="91500" cy="915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13b6874cc94_1_0"/>
          <p:cNvSpPr/>
          <p:nvPr/>
        </p:nvSpPr>
        <p:spPr>
          <a:xfrm>
            <a:off x="6547225" y="6019475"/>
            <a:ext cx="91500" cy="91500"/>
          </a:xfrm>
          <a:prstGeom prst="ellipse">
            <a:avLst/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3b598ba7f6_0_3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Issues to be addressed soon</a:t>
            </a:r>
            <a:endParaRPr/>
          </a:p>
        </p:txBody>
      </p:sp>
      <p:sp>
        <p:nvSpPr>
          <p:cNvPr id="409" name="Google Shape;409;g13b598ba7f6_0_3"/>
          <p:cNvSpPr txBox="1">
            <a:spLocks noGrp="1"/>
          </p:cNvSpPr>
          <p:nvPr>
            <p:ph type="body" idx="1"/>
          </p:nvPr>
        </p:nvSpPr>
        <p:spPr>
          <a:xfrm>
            <a:off x="670984" y="1355726"/>
            <a:ext cx="11038500" cy="47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457200" lvl="0" indent="-425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Char char="➢"/>
            </a:pPr>
            <a:r>
              <a:rPr lang="en-US" sz="3100" dirty="0">
                <a:solidFill>
                  <a:schemeClr val="dk1"/>
                </a:solidFill>
              </a:rPr>
              <a:t>Discussions with ISB/OSB on relevant parameters/requirements</a:t>
            </a:r>
            <a:br>
              <a:rPr lang="en-US" sz="3100" dirty="0">
                <a:solidFill>
                  <a:schemeClr val="dk1"/>
                </a:solidFill>
              </a:rPr>
            </a:br>
            <a:r>
              <a:rPr lang="en-US" sz="3100" dirty="0">
                <a:solidFill>
                  <a:schemeClr val="dk1"/>
                </a:solidFill>
              </a:rPr>
              <a:t>(Jan Harms workshop July 11</a:t>
            </a:r>
            <a:r>
              <a:rPr lang="en-US" sz="3100" baseline="30000" dirty="0">
                <a:solidFill>
                  <a:schemeClr val="dk1"/>
                </a:solidFill>
              </a:rPr>
              <a:t>th</a:t>
            </a:r>
            <a:r>
              <a:rPr lang="en-US" sz="3100" dirty="0">
                <a:solidFill>
                  <a:schemeClr val="dk1"/>
                </a:solidFill>
              </a:rPr>
              <a:t> a very good start)</a:t>
            </a:r>
            <a:endParaRPr sz="3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chemeClr val="dk1"/>
                </a:solidFill>
              </a:rPr>
              <a:t>  </a:t>
            </a:r>
            <a:endParaRPr sz="2000" dirty="0">
              <a:solidFill>
                <a:schemeClr val="dk1"/>
              </a:solidFill>
            </a:endParaRPr>
          </a:p>
          <a:p>
            <a:pPr lvl="0" indent="-425450">
              <a:lnSpc>
                <a:spcPct val="115000"/>
              </a:lnSpc>
              <a:buClr>
                <a:schemeClr val="dk1"/>
              </a:buClr>
              <a:buSzPts val="3100"/>
              <a:buChar char="➢"/>
            </a:pPr>
            <a:r>
              <a:rPr lang="en-US" sz="3100" dirty="0">
                <a:solidFill>
                  <a:schemeClr val="dk1"/>
                </a:solidFill>
              </a:rPr>
              <a:t>ET geometry i.e. ∆ versus ∟ (urgent)</a:t>
            </a:r>
            <a:endParaRPr sz="31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chemeClr val="dk1"/>
                </a:solidFill>
              </a:rPr>
              <a:t> 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Char char="➢"/>
            </a:pPr>
            <a:r>
              <a:rPr lang="en-US" sz="3100" dirty="0">
                <a:solidFill>
                  <a:schemeClr val="dk1"/>
                </a:solidFill>
              </a:rPr>
              <a:t>Approach to update notably civil engineering costs:</a:t>
            </a:r>
            <a:br>
              <a:rPr lang="en-US" sz="3100" dirty="0">
                <a:solidFill>
                  <a:schemeClr val="dk1"/>
                </a:solidFill>
              </a:rPr>
            </a:br>
            <a:r>
              <a:rPr lang="en-US" sz="3100" dirty="0">
                <a:solidFill>
                  <a:schemeClr val="dk1"/>
                </a:solidFill>
              </a:rPr>
              <a:t>with or without the involvement of civil engineering parties?</a:t>
            </a:r>
            <a:endParaRPr sz="3100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2000" dirty="0">
                <a:solidFill>
                  <a:schemeClr val="dk1"/>
                </a:solidFill>
              </a:rPr>
              <a:t>  </a:t>
            </a:r>
            <a:endParaRPr sz="2000" dirty="0">
              <a:solidFill>
                <a:schemeClr val="dk1"/>
              </a:solidFill>
            </a:endParaRPr>
          </a:p>
          <a:p>
            <a:pPr marL="457200" lvl="0" indent="-425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100"/>
              <a:buChar char="➢"/>
            </a:pPr>
            <a:r>
              <a:rPr lang="en-US" sz="3100" dirty="0" err="1">
                <a:solidFill>
                  <a:schemeClr val="dk1"/>
                </a:solidFill>
              </a:rPr>
              <a:t>Bidbook</a:t>
            </a:r>
            <a:r>
              <a:rPr lang="en-US" sz="3100" dirty="0">
                <a:solidFill>
                  <a:schemeClr val="dk1"/>
                </a:solidFill>
              </a:rPr>
              <a:t> approach (less urgent i.e. needed early 2024?)</a:t>
            </a:r>
            <a:endParaRPr sz="3100" dirty="0"/>
          </a:p>
        </p:txBody>
      </p:sp>
      <p:sp>
        <p:nvSpPr>
          <p:cNvPr id="410" name="Google Shape;410;g13b598ba7f6_0_3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7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723F-0D64-8597-CD6C-8FE69E29F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0FA03-BE43-232C-9184-34614C1E8F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Meeting with WD chairs to define WP’s structure, milestones, deliverables and timeline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Next SPB biweekly meetings dedicated to WD1 and WD2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Appoint remaining </a:t>
            </a:r>
            <a:r>
              <a:rPr lang="en-US" dirty="0" err="1"/>
              <a:t>WDx</a:t>
            </a:r>
            <a:r>
              <a:rPr lang="en-US" dirty="0"/>
              <a:t> chairs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Meeting with </a:t>
            </a:r>
            <a:r>
              <a:rPr lang="en-US" dirty="0" err="1"/>
              <a:t>WDx</a:t>
            </a:r>
            <a:r>
              <a:rPr lang="en-US" dirty="0"/>
              <a:t> chairs to define WP’s structure, milestones, deliverables timeline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SPB meeting dedicated to </a:t>
            </a:r>
            <a:r>
              <a:rPr lang="en-US" dirty="0" err="1"/>
              <a:t>WDx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 marL="114300" indent="0">
              <a:buNone/>
            </a:pPr>
            <a:r>
              <a:rPr lang="en-US" dirty="0">
                <a:solidFill>
                  <a:srgbClr val="C00000"/>
                </a:solidFill>
              </a:rPr>
              <a:t>End of Sept. – beginning of Oct.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01E0D-1FB4-EA31-2E98-76A30FB24E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8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0" y="0"/>
            <a:ext cx="12168718" cy="68580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528665" y="160812"/>
            <a:ext cx="7267200" cy="1588500"/>
          </a:xfrm>
          <a:prstGeom prst="roundRect">
            <a:avLst>
              <a:gd name="adj" fmla="val 16667"/>
            </a:avLst>
          </a:prstGeom>
          <a:solidFill>
            <a:srgbClr val="8383E0">
              <a:alpha val="69411"/>
            </a:srgbClr>
          </a:solidFill>
          <a:ln w="25400" cap="flat" cmpd="sng">
            <a:solidFill>
              <a:srgbClr val="00946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153068" y="1854250"/>
            <a:ext cx="5386982" cy="48923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E181E">
              <a:alpha val="15294"/>
            </a:srgbClr>
          </a:solidFill>
          <a:ln>
            <a:noFill/>
          </a:ln>
        </p:spPr>
        <p:txBody>
          <a:bodyPr spcFirstLastPara="1" wrap="square" lIns="99350" tIns="54350" rIns="99350" bIns="54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552750" y="196025"/>
            <a:ext cx="2411100" cy="4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181E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CE181E"/>
                </a:solidFill>
                <a:latin typeface="Arial"/>
                <a:ea typeface="Arial"/>
                <a:cs typeface="Arial"/>
                <a:sym typeface="Arial"/>
              </a:rPr>
              <a:t>Proto-council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3"/>
          <p:cNvCxnSpPr/>
          <p:nvPr/>
        </p:nvCxnSpPr>
        <p:spPr>
          <a:xfrm>
            <a:off x="3886867" y="912197"/>
            <a:ext cx="559800" cy="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17" name="Google Shape;117;p3"/>
          <p:cNvCxnSpPr/>
          <p:nvPr/>
        </p:nvCxnSpPr>
        <p:spPr>
          <a:xfrm rot="10800000" flipH="1">
            <a:off x="2775480" y="5700459"/>
            <a:ext cx="791979" cy="17359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18" name="Google Shape;118;p3"/>
          <p:cNvSpPr txBox="1"/>
          <p:nvPr/>
        </p:nvSpPr>
        <p:spPr>
          <a:xfrm>
            <a:off x="1113955" y="2749594"/>
            <a:ext cx="1949394" cy="94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Deliverables: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Beam pipe vacuum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Preparation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Civil Infrastructure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9" name="Google Shape;119;p3"/>
          <p:cNvCxnSpPr/>
          <p:nvPr/>
        </p:nvCxnSpPr>
        <p:spPr>
          <a:xfrm>
            <a:off x="3886867" y="1342503"/>
            <a:ext cx="559800" cy="0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20" name="Google Shape;120;p3"/>
          <p:cNvSpPr/>
          <p:nvPr/>
        </p:nvSpPr>
        <p:spPr>
          <a:xfrm>
            <a:off x="8578761" y="169576"/>
            <a:ext cx="3475687" cy="1562207"/>
          </a:xfrm>
          <a:prstGeom prst="roundRect">
            <a:avLst>
              <a:gd name="adj" fmla="val 16667"/>
            </a:avLst>
          </a:prstGeom>
          <a:solidFill>
            <a:srgbClr val="8383E0">
              <a:alpha val="69411"/>
            </a:srgbClr>
          </a:solidFill>
          <a:ln w="25400" cap="flat" cmpd="sng">
            <a:solidFill>
              <a:srgbClr val="00946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8762565" y="271691"/>
            <a:ext cx="3122965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Advisory Bodies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Scientific and Technical Advisory Committee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8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 Advisory Board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" name="Google Shape;122;p3"/>
          <p:cNvCxnSpPr/>
          <p:nvPr/>
        </p:nvCxnSpPr>
        <p:spPr>
          <a:xfrm rot="10800000" flipH="1">
            <a:off x="7865871" y="945751"/>
            <a:ext cx="598860" cy="9301"/>
          </a:xfrm>
          <a:prstGeom prst="straightConnector1">
            <a:avLst/>
          </a:prstGeom>
          <a:noFill/>
          <a:ln w="29150" cap="flat" cmpd="sng">
            <a:solidFill>
              <a:srgbClr val="000000"/>
            </a:solidFill>
            <a:prstDash val="solid"/>
            <a:round/>
            <a:headEnd type="stealth" w="med" len="med"/>
            <a:tailEnd type="stealth" w="med" len="med"/>
          </a:ln>
        </p:spPr>
      </p:cxnSp>
      <p:sp>
        <p:nvSpPr>
          <p:cNvPr id="123" name="Google Shape;123;p3"/>
          <p:cNvSpPr/>
          <p:nvPr/>
        </p:nvSpPr>
        <p:spPr>
          <a:xfrm>
            <a:off x="5866320" y="1913282"/>
            <a:ext cx="6182227" cy="48923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E181E">
              <a:alpha val="15294"/>
            </a:srgbClr>
          </a:solidFill>
          <a:ln>
            <a:noFill/>
          </a:ln>
        </p:spPr>
        <p:txBody>
          <a:bodyPr spcFirstLastPara="1" wrap="square" lIns="99350" tIns="54350" rIns="99350" bIns="54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/>
          <p:nvPr/>
        </p:nvSpPr>
        <p:spPr>
          <a:xfrm>
            <a:off x="9675086" y="2414633"/>
            <a:ext cx="1944679" cy="77096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Collaboration Board </a:t>
            </a: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3"/>
          <p:cNvSpPr/>
          <p:nvPr/>
        </p:nvSpPr>
        <p:spPr>
          <a:xfrm>
            <a:off x="6661181" y="2452378"/>
            <a:ext cx="1599584" cy="77096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Executive Board</a:t>
            </a: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"/>
          <p:cNvSpPr/>
          <p:nvPr/>
        </p:nvSpPr>
        <p:spPr>
          <a:xfrm>
            <a:off x="6019995" y="3647716"/>
            <a:ext cx="1706992" cy="77096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SSB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Services and Standards Board</a:t>
            </a: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3"/>
          <p:cNvSpPr/>
          <p:nvPr/>
        </p:nvSpPr>
        <p:spPr>
          <a:xfrm>
            <a:off x="5908548" y="4938410"/>
            <a:ext cx="6051803" cy="175877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85723">
              <a:alpha val="55294"/>
            </a:srgbClr>
          </a:solidFill>
          <a:ln>
            <a:noFill/>
          </a:ln>
        </p:spPr>
        <p:txBody>
          <a:bodyPr spcFirstLastPara="1" wrap="square" lIns="99350" tIns="54350" rIns="99350" bIns="543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7883366" y="1892198"/>
            <a:ext cx="22353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Collaboration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7497866" y="5033035"/>
            <a:ext cx="1407600" cy="13293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EIB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Electronics/Computational Infrastructure  Board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8972107" y="5027190"/>
            <a:ext cx="1407600" cy="13293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OSB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Observational Science Board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10446349" y="5027190"/>
            <a:ext cx="1405808" cy="13293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Site Characterisation Board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10638391" y="3647716"/>
            <a:ext cx="1321960" cy="77096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Science Forum</a:t>
            </a: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p3"/>
          <p:cNvCxnSpPr/>
          <p:nvPr/>
        </p:nvCxnSpPr>
        <p:spPr>
          <a:xfrm rot="10800000">
            <a:off x="8386358" y="2701399"/>
            <a:ext cx="1080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4" name="Google Shape;134;p3"/>
          <p:cNvCxnSpPr/>
          <p:nvPr/>
        </p:nvCxnSpPr>
        <p:spPr>
          <a:xfrm>
            <a:off x="8458585" y="2962353"/>
            <a:ext cx="10800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5" name="Google Shape;135;p3"/>
          <p:cNvSpPr txBox="1"/>
          <p:nvPr/>
        </p:nvSpPr>
        <p:spPr>
          <a:xfrm>
            <a:off x="8456599" y="2305225"/>
            <a:ext cx="116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Policy proposals+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8608766" y="3003232"/>
            <a:ext cx="7266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Informing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3"/>
          <p:cNvCxnSpPr/>
          <p:nvPr/>
        </p:nvCxnSpPr>
        <p:spPr>
          <a:xfrm flipH="1">
            <a:off x="7181325" y="3211241"/>
            <a:ext cx="350220" cy="45402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8" name="Google Shape;138;p3"/>
          <p:cNvSpPr txBox="1"/>
          <p:nvPr/>
        </p:nvSpPr>
        <p:spPr>
          <a:xfrm>
            <a:off x="6280080" y="3349998"/>
            <a:ext cx="7266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managing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7732682" y="6348939"/>
            <a:ext cx="159857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Specific Boards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" name="Google Shape;140;p3"/>
          <p:cNvCxnSpPr/>
          <p:nvPr/>
        </p:nvCxnSpPr>
        <p:spPr>
          <a:xfrm>
            <a:off x="6913131" y="4448177"/>
            <a:ext cx="0" cy="3726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1" name="Google Shape;141;p3"/>
          <p:cNvSpPr txBox="1"/>
          <p:nvPr/>
        </p:nvSpPr>
        <p:spPr>
          <a:xfrm>
            <a:off x="6934914" y="4471557"/>
            <a:ext cx="7266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Providing services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3"/>
          <p:cNvCxnSpPr/>
          <p:nvPr/>
        </p:nvCxnSpPr>
        <p:spPr>
          <a:xfrm>
            <a:off x="10754482" y="3286764"/>
            <a:ext cx="0" cy="3726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3" name="Google Shape;143;p3"/>
          <p:cNvSpPr txBox="1"/>
          <p:nvPr/>
        </p:nvSpPr>
        <p:spPr>
          <a:xfrm>
            <a:off x="10001226" y="3335197"/>
            <a:ext cx="7266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managing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3"/>
          <p:cNvCxnSpPr/>
          <p:nvPr/>
        </p:nvCxnSpPr>
        <p:spPr>
          <a:xfrm rot="10800000">
            <a:off x="10959133" y="3242656"/>
            <a:ext cx="0" cy="3726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5" name="Google Shape;145;p3"/>
          <p:cNvSpPr txBox="1"/>
          <p:nvPr/>
        </p:nvSpPr>
        <p:spPr>
          <a:xfrm>
            <a:off x="11038174" y="3332591"/>
            <a:ext cx="7266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6" name="Google Shape;146;p3"/>
          <p:cNvCxnSpPr/>
          <p:nvPr/>
        </p:nvCxnSpPr>
        <p:spPr>
          <a:xfrm>
            <a:off x="7865871" y="3349998"/>
            <a:ext cx="0" cy="152166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7" name="Google Shape;147;p3"/>
          <p:cNvCxnSpPr/>
          <p:nvPr/>
        </p:nvCxnSpPr>
        <p:spPr>
          <a:xfrm rot="10800000">
            <a:off x="8154793" y="3349998"/>
            <a:ext cx="0" cy="1470866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8" name="Google Shape;148;p3"/>
          <p:cNvSpPr txBox="1"/>
          <p:nvPr/>
        </p:nvSpPr>
        <p:spPr>
          <a:xfrm rot="5400000">
            <a:off x="7607857" y="4016254"/>
            <a:ext cx="7266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managing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 txBox="1"/>
          <p:nvPr/>
        </p:nvSpPr>
        <p:spPr>
          <a:xfrm rot="5400000">
            <a:off x="7935243" y="4002669"/>
            <a:ext cx="7266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" name="Google Shape;150;p3"/>
          <p:cNvCxnSpPr/>
          <p:nvPr/>
        </p:nvCxnSpPr>
        <p:spPr>
          <a:xfrm rot="10800000">
            <a:off x="11012258" y="4497557"/>
            <a:ext cx="0" cy="3726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51" name="Google Shape;151;p3"/>
          <p:cNvCxnSpPr/>
          <p:nvPr/>
        </p:nvCxnSpPr>
        <p:spPr>
          <a:xfrm>
            <a:off x="10807607" y="4505086"/>
            <a:ext cx="0" cy="372687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2" name="Google Shape;152;p3"/>
          <p:cNvSpPr txBox="1"/>
          <p:nvPr/>
        </p:nvSpPr>
        <p:spPr>
          <a:xfrm>
            <a:off x="11036043" y="4548640"/>
            <a:ext cx="96088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supervisioning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9960209" y="4560674"/>
            <a:ext cx="96088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participating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/>
          <p:nvPr/>
        </p:nvSpPr>
        <p:spPr>
          <a:xfrm>
            <a:off x="3583996" y="5314202"/>
            <a:ext cx="1656366" cy="4595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Office</a:t>
            </a: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265360" y="3687955"/>
            <a:ext cx="2363713" cy="300504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INFRA-DEV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 Martinez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WP1 Coordination and 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WP2 Organization , Governance, Legal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WP3 Financial Architecture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WP4 Site Preparation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WP5 Project Office/Engineering Dept.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WP6Technical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WP7Transfer of Technology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WP8 Computing and Data Access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WP9 Sustainable Development Strategy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Char char="•"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WP10 Education, Outreach, Citizen Engagement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 txBox="1"/>
          <p:nvPr/>
        </p:nvSpPr>
        <p:spPr>
          <a:xfrm>
            <a:off x="2658507" y="5715054"/>
            <a:ext cx="6844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3567459" y="5842114"/>
            <a:ext cx="1656366" cy="5568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Engineering Department</a:t>
            </a:r>
            <a:endParaRPr sz="1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3"/>
          <p:cNvCxnSpPr/>
          <p:nvPr/>
        </p:nvCxnSpPr>
        <p:spPr>
          <a:xfrm>
            <a:off x="532190" y="2845484"/>
            <a:ext cx="0" cy="779995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9" name="Google Shape;159;p3"/>
          <p:cNvSpPr txBox="1"/>
          <p:nvPr/>
        </p:nvSpPr>
        <p:spPr>
          <a:xfrm rot="-5400000">
            <a:off x="409708" y="3129930"/>
            <a:ext cx="7266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reporting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3"/>
          <p:cNvSpPr txBox="1"/>
          <p:nvPr/>
        </p:nvSpPr>
        <p:spPr>
          <a:xfrm rot="-5400000">
            <a:off x="-23057" y="3072965"/>
            <a:ext cx="85722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3"/>
          <p:cNvCxnSpPr/>
          <p:nvPr/>
        </p:nvCxnSpPr>
        <p:spPr>
          <a:xfrm rot="10800000">
            <a:off x="697823" y="2845484"/>
            <a:ext cx="0" cy="75460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2" name="Google Shape;162;p3"/>
          <p:cNvSpPr txBox="1"/>
          <p:nvPr/>
        </p:nvSpPr>
        <p:spPr>
          <a:xfrm>
            <a:off x="2439123" y="6317450"/>
            <a:ext cx="2649300" cy="5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465A4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3465A4"/>
                </a:solidFill>
                <a:latin typeface="Arial"/>
                <a:ea typeface="Arial"/>
                <a:cs typeface="Arial"/>
                <a:sym typeface="Arial"/>
              </a:rPr>
              <a:t>ET Observatory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/>
          <p:nvPr/>
        </p:nvSpPr>
        <p:spPr>
          <a:xfrm>
            <a:off x="2775480" y="1779797"/>
            <a:ext cx="2958504" cy="2854905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3"/>
          <p:cNvCxnSpPr/>
          <p:nvPr/>
        </p:nvCxnSpPr>
        <p:spPr>
          <a:xfrm rot="10800000" flipH="1">
            <a:off x="2772115" y="2957432"/>
            <a:ext cx="359161" cy="492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5" name="Google Shape;165;p3"/>
          <p:cNvSpPr txBox="1"/>
          <p:nvPr/>
        </p:nvSpPr>
        <p:spPr>
          <a:xfrm rot="-5400000">
            <a:off x="2571703" y="2396383"/>
            <a:ext cx="76335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" name="Google Shape;166;p3"/>
          <p:cNvCxnSpPr/>
          <p:nvPr/>
        </p:nvCxnSpPr>
        <p:spPr>
          <a:xfrm rot="10800000">
            <a:off x="2773797" y="3122603"/>
            <a:ext cx="359161" cy="4921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67" name="Google Shape;167;p3"/>
          <p:cNvSpPr txBox="1"/>
          <p:nvPr/>
        </p:nvSpPr>
        <p:spPr>
          <a:xfrm rot="-5400000">
            <a:off x="2589764" y="3463178"/>
            <a:ext cx="69762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delivering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8" name="Google Shape;168;p3"/>
          <p:cNvCxnSpPr/>
          <p:nvPr/>
        </p:nvCxnSpPr>
        <p:spPr>
          <a:xfrm rot="10800000" flipH="1">
            <a:off x="5208205" y="5342518"/>
            <a:ext cx="502245" cy="1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3"/>
          <p:cNvSpPr/>
          <p:nvPr/>
        </p:nvSpPr>
        <p:spPr>
          <a:xfrm>
            <a:off x="6035233" y="5037595"/>
            <a:ext cx="1407600" cy="13293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Instrument Science Board</a:t>
            </a: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3"/>
          <p:cNvSpPr txBox="1"/>
          <p:nvPr/>
        </p:nvSpPr>
        <p:spPr>
          <a:xfrm>
            <a:off x="5788771" y="2441467"/>
            <a:ext cx="726681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Calibri"/>
              <a:buNone/>
            </a:pPr>
            <a:r>
              <a:rPr lang="en-US" sz="10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Providing services</a:t>
            </a:r>
            <a:endParaRPr sz="105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1" name="Google Shape;171;p3"/>
          <p:cNvCxnSpPr>
            <a:stCxn id="169" idx="0"/>
          </p:cNvCxnSpPr>
          <p:nvPr/>
        </p:nvCxnSpPr>
        <p:spPr>
          <a:xfrm rot="5400000" flipH="1">
            <a:off x="4971433" y="3269995"/>
            <a:ext cx="1124100" cy="2411100"/>
          </a:xfrm>
          <a:prstGeom prst="bentConnector3">
            <a:avLst>
              <a:gd name="adj1" fmla="val 49994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2" name="Google Shape;172;p3"/>
          <p:cNvSpPr txBox="1"/>
          <p:nvPr/>
        </p:nvSpPr>
        <p:spPr>
          <a:xfrm>
            <a:off x="4510122" y="4050366"/>
            <a:ext cx="11603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&amp; competences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p3"/>
          <p:cNvCxnSpPr>
            <a:stCxn id="112" idx="1"/>
          </p:cNvCxnSpPr>
          <p:nvPr/>
        </p:nvCxnSpPr>
        <p:spPr>
          <a:xfrm flipH="1">
            <a:off x="323165" y="955062"/>
            <a:ext cx="205500" cy="921600"/>
          </a:xfrm>
          <a:prstGeom prst="bentConnector2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74" name="Google Shape;174;p3"/>
          <p:cNvSpPr txBox="1"/>
          <p:nvPr/>
        </p:nvSpPr>
        <p:spPr>
          <a:xfrm rot="-5400000">
            <a:off x="-407324" y="1076203"/>
            <a:ext cx="121219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Policy &amp; monitoring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3"/>
          <p:cNvCxnSpPr/>
          <p:nvPr/>
        </p:nvCxnSpPr>
        <p:spPr>
          <a:xfrm rot="10800000">
            <a:off x="3341481" y="3894585"/>
            <a:ext cx="0" cy="2178009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6" name="Google Shape;176;p3"/>
          <p:cNvCxnSpPr/>
          <p:nvPr/>
        </p:nvCxnSpPr>
        <p:spPr>
          <a:xfrm rot="10800000">
            <a:off x="5733984" y="3538330"/>
            <a:ext cx="0" cy="1824589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7" name="Google Shape;177;p3"/>
          <p:cNvCxnSpPr/>
          <p:nvPr/>
        </p:nvCxnSpPr>
        <p:spPr>
          <a:xfrm rot="10800000">
            <a:off x="5741372" y="2845484"/>
            <a:ext cx="0" cy="813967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8" name="Google Shape;178;p3"/>
          <p:cNvCxnSpPr>
            <a:endCxn id="125" idx="1"/>
          </p:cNvCxnSpPr>
          <p:nvPr/>
        </p:nvCxnSpPr>
        <p:spPr>
          <a:xfrm>
            <a:off x="5721881" y="2837861"/>
            <a:ext cx="9393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79" name="Google Shape;179;p3"/>
          <p:cNvCxnSpPr/>
          <p:nvPr/>
        </p:nvCxnSpPr>
        <p:spPr>
          <a:xfrm rot="10800000" flipH="1">
            <a:off x="5228879" y="6091233"/>
            <a:ext cx="493003" cy="1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p3"/>
          <p:cNvCxnSpPr/>
          <p:nvPr/>
        </p:nvCxnSpPr>
        <p:spPr>
          <a:xfrm rot="10800000">
            <a:off x="5721882" y="5348661"/>
            <a:ext cx="8241" cy="742572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1" name="Google Shape;181;p3"/>
          <p:cNvCxnSpPr/>
          <p:nvPr/>
        </p:nvCxnSpPr>
        <p:spPr>
          <a:xfrm rot="10800000" flipH="1">
            <a:off x="4657425" y="6693002"/>
            <a:ext cx="6263666" cy="1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p3"/>
          <p:cNvCxnSpPr/>
          <p:nvPr/>
        </p:nvCxnSpPr>
        <p:spPr>
          <a:xfrm rot="10800000">
            <a:off x="4670339" y="6398965"/>
            <a:ext cx="0" cy="294037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triangle" w="med" len="med"/>
            <a:tailEnd type="none" w="sm" len="sm"/>
          </a:ln>
        </p:spPr>
      </p:cxnSp>
      <p:cxnSp>
        <p:nvCxnSpPr>
          <p:cNvPr id="183" name="Google Shape;183;p3"/>
          <p:cNvCxnSpPr/>
          <p:nvPr/>
        </p:nvCxnSpPr>
        <p:spPr>
          <a:xfrm rot="10800000">
            <a:off x="10921091" y="6395935"/>
            <a:ext cx="0" cy="294037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4" name="Google Shape;184;p3"/>
          <p:cNvCxnSpPr/>
          <p:nvPr/>
        </p:nvCxnSpPr>
        <p:spPr>
          <a:xfrm>
            <a:off x="3366496" y="6096552"/>
            <a:ext cx="217500" cy="4800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85" name="Google Shape;185;p3"/>
          <p:cNvCxnSpPr/>
          <p:nvPr/>
        </p:nvCxnSpPr>
        <p:spPr>
          <a:xfrm rot="10800000">
            <a:off x="6715485" y="6377405"/>
            <a:ext cx="0" cy="294037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6" name="Google Shape;186;p3"/>
          <p:cNvSpPr/>
          <p:nvPr/>
        </p:nvSpPr>
        <p:spPr>
          <a:xfrm>
            <a:off x="3590093" y="4831417"/>
            <a:ext cx="1656366" cy="408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0094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Communication Office</a:t>
            </a: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7" name="Google Shape;187;p3"/>
          <p:cNvCxnSpPr/>
          <p:nvPr/>
        </p:nvCxnSpPr>
        <p:spPr>
          <a:xfrm rot="10800000" flipH="1">
            <a:off x="5240362" y="5015830"/>
            <a:ext cx="502245" cy="1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triangle" w="med" len="med"/>
            <a:tailEnd type="none" w="sm" len="sm"/>
          </a:ln>
        </p:spPr>
      </p:cxnSp>
      <p:sp>
        <p:nvSpPr>
          <p:cNvPr id="188" name="Google Shape;188;p3"/>
          <p:cNvSpPr txBox="1"/>
          <p:nvPr/>
        </p:nvSpPr>
        <p:spPr>
          <a:xfrm>
            <a:off x="5198491" y="4735437"/>
            <a:ext cx="72668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Strategy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"/>
          <p:cNvSpPr/>
          <p:nvPr/>
        </p:nvSpPr>
        <p:spPr>
          <a:xfrm>
            <a:off x="3131276" y="2001231"/>
            <a:ext cx="2393563" cy="19124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ill Sans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3231979" y="2105022"/>
            <a:ext cx="215029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CERN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MOA CERN-INFN-Nikhef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P. Chiggiato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TDR ET Vacuum Pipe</a:t>
            </a:r>
            <a:endParaRPr sz="16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820" y="646518"/>
            <a:ext cx="3122950" cy="825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8075" y="635600"/>
            <a:ext cx="3122950" cy="1007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SCB/SPB: General Mission </a:t>
            </a:r>
            <a:endParaRPr/>
          </a:p>
        </p:txBody>
      </p:sp>
      <p:sp>
        <p:nvSpPr>
          <p:cNvPr id="198" name="Google Shape;198;p4"/>
          <p:cNvSpPr txBox="1">
            <a:spLocks noGrp="1"/>
          </p:cNvSpPr>
          <p:nvPr>
            <p:ph type="body" idx="1"/>
          </p:nvPr>
        </p:nvSpPr>
        <p:spPr>
          <a:xfrm>
            <a:off x="670984" y="1355726"/>
            <a:ext cx="11038416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The SCB/SPB must lead the effort on the Einstein Telescope site related activities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/>
              <a:t>It must coordinate the activities to acquire the required characteristics for each site proposing to host the Einstein Telescope;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/>
              <a:t>Collect, organize and/or produce all the characterizations and documentation needed for a fair comparison of the sites;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/>
              <a:t>Propose a common framework and common basis for the evaluation of the candidate sites.</a:t>
            </a:r>
            <a:endParaRPr/>
          </a:p>
          <a:p>
            <a:pPr marL="660400" lvl="0" indent="-254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Noto Sans Symbols"/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7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SCB/SPB: Structure</a:t>
            </a:r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06" name="Google Shape;206;p5"/>
          <p:cNvSpPr/>
          <p:nvPr/>
        </p:nvSpPr>
        <p:spPr>
          <a:xfrm>
            <a:off x="363967" y="1162756"/>
            <a:ext cx="11695506" cy="643466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Site Characterization/Preparation Board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5"/>
          <p:cNvGrpSpPr/>
          <p:nvPr/>
        </p:nvGrpSpPr>
        <p:grpSpPr>
          <a:xfrm>
            <a:off x="363968" y="1816637"/>
            <a:ext cx="5139799" cy="3799827"/>
            <a:chOff x="103186" y="1787562"/>
            <a:chExt cx="5139799" cy="3799827"/>
          </a:xfrm>
        </p:grpSpPr>
        <p:grpSp>
          <p:nvGrpSpPr>
            <p:cNvPr id="208" name="Google Shape;208;p5"/>
            <p:cNvGrpSpPr/>
            <p:nvPr/>
          </p:nvGrpSpPr>
          <p:grpSpPr>
            <a:xfrm>
              <a:off x="103186" y="2073634"/>
              <a:ext cx="5139799" cy="3513755"/>
              <a:chOff x="79993" y="2067900"/>
              <a:chExt cx="5139799" cy="3513755"/>
            </a:xfrm>
          </p:grpSpPr>
          <p:sp>
            <p:nvSpPr>
              <p:cNvPr id="209" name="Google Shape;209;p5"/>
              <p:cNvSpPr/>
              <p:nvPr/>
            </p:nvSpPr>
            <p:spPr>
              <a:xfrm>
                <a:off x="3982616" y="2067900"/>
                <a:ext cx="1237176" cy="913343"/>
              </a:xfrm>
              <a:prstGeom prst="roundRect">
                <a:avLst>
                  <a:gd name="adj" fmla="val 16667"/>
                </a:avLst>
              </a:prstGeom>
              <a:solidFill>
                <a:srgbClr val="00B0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Times New Roman"/>
                  <a:buNone/>
                </a:pPr>
                <a:r>
                  <a:rPr lang="en-US" sz="18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WD3 Bidbooks</a:t>
                </a: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0" name="Google Shape;210;p5"/>
              <p:cNvGrpSpPr/>
              <p:nvPr/>
            </p:nvGrpSpPr>
            <p:grpSpPr>
              <a:xfrm>
                <a:off x="79993" y="2092294"/>
                <a:ext cx="1932019" cy="3489361"/>
                <a:chOff x="79993" y="2092294"/>
                <a:chExt cx="1932019" cy="3489361"/>
              </a:xfrm>
            </p:grpSpPr>
            <p:sp>
              <p:nvSpPr>
                <p:cNvPr id="211" name="Google Shape;211;p5"/>
                <p:cNvSpPr/>
                <p:nvPr/>
              </p:nvSpPr>
              <p:spPr>
                <a:xfrm>
                  <a:off x="79993" y="2092294"/>
                  <a:ext cx="1928726" cy="101051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Times New Roman"/>
                    <a:buNone/>
                  </a:pPr>
                  <a:r>
                    <a:rPr lang="en-US"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WD1 Physical variables and characterization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5"/>
                <p:cNvSpPr/>
                <p:nvPr/>
              </p:nvSpPr>
              <p:spPr>
                <a:xfrm>
                  <a:off x="402345" y="3239216"/>
                  <a:ext cx="1609667" cy="6590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Times New Roman"/>
                    <a:buNone/>
                  </a:pPr>
                  <a:r>
                    <a:rPr lang="en-US"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WP1.1 Seismic measurements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5"/>
                <p:cNvSpPr/>
                <p:nvPr/>
              </p:nvSpPr>
              <p:spPr>
                <a:xfrm>
                  <a:off x="402344" y="4044585"/>
                  <a:ext cx="1609667" cy="65904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Times New Roman"/>
                    <a:buNone/>
                  </a:pPr>
                  <a:r>
                    <a:rPr lang="en-US"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WP1.2 Magnetic measurements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" name="Google Shape;214;p5"/>
                <p:cNvSpPr/>
                <p:nvPr/>
              </p:nvSpPr>
              <p:spPr>
                <a:xfrm>
                  <a:off x="402344" y="4849954"/>
                  <a:ext cx="1609667" cy="7317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Times New Roman"/>
                    <a:buNone/>
                  </a:pPr>
                  <a:r>
                    <a:rPr lang="en-US"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WP1.2 Other Env. measurements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15" name="Google Shape;215;p5"/>
                <p:cNvCxnSpPr/>
                <p:nvPr/>
              </p:nvCxnSpPr>
              <p:spPr>
                <a:xfrm>
                  <a:off x="221533" y="3102808"/>
                  <a:ext cx="0" cy="2172098"/>
                </a:xfrm>
                <a:prstGeom prst="straightConnector1">
                  <a:avLst/>
                </a:prstGeom>
                <a:solidFill>
                  <a:srgbClr val="00B050"/>
                </a:solidFill>
                <a:ln w="38100" cap="flat" cmpd="sng">
                  <a:solidFill>
                    <a:srgbClr val="2D2D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6" name="Google Shape;216;p5"/>
                <p:cNvCxnSpPr/>
                <p:nvPr/>
              </p:nvCxnSpPr>
              <p:spPr>
                <a:xfrm flipH="1">
                  <a:off x="215313" y="5262465"/>
                  <a:ext cx="175858" cy="1"/>
                </a:xfrm>
                <a:prstGeom prst="straightConnector1">
                  <a:avLst/>
                </a:prstGeom>
                <a:solidFill>
                  <a:srgbClr val="00B050"/>
                </a:solidFill>
                <a:ln w="38100" cap="flat" cmpd="sng">
                  <a:solidFill>
                    <a:srgbClr val="2D2D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7" name="Google Shape;217;p5"/>
                <p:cNvCxnSpPr/>
                <p:nvPr/>
              </p:nvCxnSpPr>
              <p:spPr>
                <a:xfrm flipH="1">
                  <a:off x="237092" y="4382279"/>
                  <a:ext cx="175858" cy="1"/>
                </a:xfrm>
                <a:prstGeom prst="straightConnector1">
                  <a:avLst/>
                </a:prstGeom>
                <a:solidFill>
                  <a:srgbClr val="00B050"/>
                </a:solidFill>
                <a:ln w="38100" cap="flat" cmpd="sng">
                  <a:solidFill>
                    <a:srgbClr val="2D2D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8" name="Google Shape;218;p5"/>
                <p:cNvCxnSpPr/>
                <p:nvPr/>
              </p:nvCxnSpPr>
              <p:spPr>
                <a:xfrm flipH="1">
                  <a:off x="230867" y="3586067"/>
                  <a:ext cx="175858" cy="1"/>
                </a:xfrm>
                <a:prstGeom prst="straightConnector1">
                  <a:avLst/>
                </a:prstGeom>
                <a:solidFill>
                  <a:srgbClr val="00B050"/>
                </a:solidFill>
                <a:ln w="38100" cap="flat" cmpd="sng">
                  <a:solidFill>
                    <a:srgbClr val="2D2D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219" name="Google Shape;219;p5"/>
              <p:cNvGrpSpPr/>
              <p:nvPr/>
            </p:nvGrpSpPr>
            <p:grpSpPr>
              <a:xfrm>
                <a:off x="2161568" y="2092294"/>
                <a:ext cx="1598674" cy="2540623"/>
                <a:chOff x="2161568" y="2092294"/>
                <a:chExt cx="1598674" cy="2540623"/>
              </a:xfrm>
            </p:grpSpPr>
            <p:sp>
              <p:nvSpPr>
                <p:cNvPr id="220" name="Google Shape;220;p5"/>
                <p:cNvSpPr/>
                <p:nvPr/>
              </p:nvSpPr>
              <p:spPr>
                <a:xfrm>
                  <a:off x="2161568" y="2092294"/>
                  <a:ext cx="1598674" cy="88894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Times New Roman"/>
                    <a:buNone/>
                  </a:pPr>
                  <a:r>
                    <a:rPr lang="en-US" sz="18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WD2 Geology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221;p5"/>
                <p:cNvSpPr/>
                <p:nvPr/>
              </p:nvSpPr>
              <p:spPr>
                <a:xfrm>
                  <a:off x="2298007" y="3114944"/>
                  <a:ext cx="1456738" cy="7155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Times New Roman"/>
                    <a:buNone/>
                  </a:pPr>
                  <a:r>
                    <a:rPr lang="en-US"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WP2.1 Geology and Hydro-Geology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222;p5"/>
                <p:cNvSpPr/>
                <p:nvPr/>
              </p:nvSpPr>
              <p:spPr>
                <a:xfrm>
                  <a:off x="2298006" y="3917348"/>
                  <a:ext cx="1456853" cy="715569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Times New Roman"/>
                    <a:buNone/>
                  </a:pPr>
                  <a:r>
                    <a:rPr lang="en-US" sz="14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WP2.2 Geotechnical aspects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23" name="Google Shape;223;p5"/>
                <p:cNvCxnSpPr>
                  <a:stCxn id="221" idx="1"/>
                </p:cNvCxnSpPr>
                <p:nvPr/>
              </p:nvCxnSpPr>
              <p:spPr>
                <a:xfrm rot="10800000">
                  <a:off x="2192707" y="3472732"/>
                  <a:ext cx="105300" cy="0"/>
                </a:xfrm>
                <a:prstGeom prst="straightConnector1">
                  <a:avLst/>
                </a:prstGeom>
                <a:solidFill>
                  <a:srgbClr val="00B050"/>
                </a:solidFill>
                <a:ln w="38100" cap="flat" cmpd="sng">
                  <a:solidFill>
                    <a:srgbClr val="2D2D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4" name="Google Shape;224;p5"/>
                <p:cNvCxnSpPr/>
                <p:nvPr/>
              </p:nvCxnSpPr>
              <p:spPr>
                <a:xfrm flipH="1">
                  <a:off x="2189529" y="2907757"/>
                  <a:ext cx="7407" cy="1351856"/>
                </a:xfrm>
                <a:prstGeom prst="straightConnector1">
                  <a:avLst/>
                </a:prstGeom>
                <a:solidFill>
                  <a:srgbClr val="00B050"/>
                </a:solidFill>
                <a:ln w="38100" cap="flat" cmpd="sng">
                  <a:solidFill>
                    <a:srgbClr val="2D2D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5" name="Google Shape;225;p5"/>
                <p:cNvCxnSpPr/>
                <p:nvPr/>
              </p:nvCxnSpPr>
              <p:spPr>
                <a:xfrm rot="10800000">
                  <a:off x="2203895" y="4240953"/>
                  <a:ext cx="105184" cy="0"/>
                </a:xfrm>
                <a:prstGeom prst="straightConnector1">
                  <a:avLst/>
                </a:prstGeom>
                <a:solidFill>
                  <a:srgbClr val="00B050"/>
                </a:solidFill>
                <a:ln w="38100" cap="flat" cmpd="sng">
                  <a:solidFill>
                    <a:srgbClr val="2D2DCA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</p:grpSp>
        <p:cxnSp>
          <p:nvCxnSpPr>
            <p:cNvPr id="226" name="Google Shape;226;p5"/>
            <p:cNvCxnSpPr/>
            <p:nvPr/>
          </p:nvCxnSpPr>
          <p:spPr>
            <a:xfrm>
              <a:off x="1156996" y="1806222"/>
              <a:ext cx="0" cy="286072"/>
            </a:xfrm>
            <a:prstGeom prst="straightConnector1">
              <a:avLst/>
            </a:prstGeom>
            <a:solidFill>
              <a:srgbClr val="00B8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7" name="Google Shape;227;p5"/>
            <p:cNvCxnSpPr/>
            <p:nvPr/>
          </p:nvCxnSpPr>
          <p:spPr>
            <a:xfrm>
              <a:off x="3051111" y="1806222"/>
              <a:ext cx="0" cy="286072"/>
            </a:xfrm>
            <a:prstGeom prst="straightConnector1">
              <a:avLst/>
            </a:prstGeom>
            <a:solidFill>
              <a:srgbClr val="00B8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8" name="Google Shape;228;p5"/>
            <p:cNvCxnSpPr/>
            <p:nvPr/>
          </p:nvCxnSpPr>
          <p:spPr>
            <a:xfrm>
              <a:off x="4572001" y="1787562"/>
              <a:ext cx="0" cy="286072"/>
            </a:xfrm>
            <a:prstGeom prst="straightConnector1">
              <a:avLst/>
            </a:prstGeom>
            <a:solidFill>
              <a:srgbClr val="00B8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29" name="Google Shape;229;p5"/>
          <p:cNvGrpSpPr/>
          <p:nvPr/>
        </p:nvGrpSpPr>
        <p:grpSpPr>
          <a:xfrm>
            <a:off x="8124522" y="1844454"/>
            <a:ext cx="3977419" cy="1362184"/>
            <a:chOff x="6532281" y="1793997"/>
            <a:chExt cx="3876627" cy="1362184"/>
          </a:xfrm>
        </p:grpSpPr>
        <p:sp>
          <p:nvSpPr>
            <p:cNvPr id="230" name="Google Shape;230;p5"/>
            <p:cNvSpPr/>
            <p:nvPr/>
          </p:nvSpPr>
          <p:spPr>
            <a:xfrm>
              <a:off x="6532281" y="1999197"/>
              <a:ext cx="1776591" cy="1047044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WD5 Legal and site preservation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8497078" y="1999197"/>
              <a:ext cx="1911830" cy="1156984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WD6 Socio-Economic and environmental impact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2" name="Google Shape;232;p5"/>
            <p:cNvCxnSpPr>
              <a:endCxn id="230" idx="0"/>
            </p:cNvCxnSpPr>
            <p:nvPr/>
          </p:nvCxnSpPr>
          <p:spPr>
            <a:xfrm>
              <a:off x="7420577" y="1793997"/>
              <a:ext cx="0" cy="205200"/>
            </a:xfrm>
            <a:prstGeom prst="straightConnector1">
              <a:avLst/>
            </a:prstGeom>
            <a:solidFill>
              <a:srgbClr val="00B8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3" name="Google Shape;233;p5"/>
            <p:cNvCxnSpPr/>
            <p:nvPr/>
          </p:nvCxnSpPr>
          <p:spPr>
            <a:xfrm>
              <a:off x="9532405" y="1796501"/>
              <a:ext cx="1" cy="205172"/>
            </a:xfrm>
            <a:prstGeom prst="straightConnector1">
              <a:avLst/>
            </a:prstGeom>
            <a:solidFill>
              <a:srgbClr val="00B8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4" name="Google Shape;234;p5"/>
          <p:cNvGrpSpPr/>
          <p:nvPr/>
        </p:nvGrpSpPr>
        <p:grpSpPr>
          <a:xfrm>
            <a:off x="5654100" y="1834443"/>
            <a:ext cx="2401485" cy="1463807"/>
            <a:chOff x="10018103" y="1790008"/>
            <a:chExt cx="2250900" cy="1463807"/>
          </a:xfrm>
        </p:grpSpPr>
        <p:sp>
          <p:nvSpPr>
            <p:cNvPr id="235" name="Google Shape;235;p5"/>
            <p:cNvSpPr/>
            <p:nvPr/>
          </p:nvSpPr>
          <p:spPr>
            <a:xfrm>
              <a:off x="10018103" y="1983615"/>
              <a:ext cx="2250900" cy="1270200"/>
            </a:xfrm>
            <a:prstGeom prst="roundRect">
              <a:avLst>
                <a:gd name="adj" fmla="val 16667"/>
              </a:avLst>
            </a:prstGeom>
            <a:solidFill>
              <a:srgbClr val="00B05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WD4 Cost timing and </a:t>
              </a:r>
              <a:r>
                <a:rPr lang="en-US" sz="18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risk assessment</a:t>
              </a:r>
              <a:endParaRPr sz="1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Times New Roman"/>
                <a:buNone/>
              </a:pPr>
              <a:r>
                <a:rPr lang="en-US"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(with ISB/Infra-Osb)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6" name="Google Shape;236;p5"/>
            <p:cNvCxnSpPr/>
            <p:nvPr/>
          </p:nvCxnSpPr>
          <p:spPr>
            <a:xfrm>
              <a:off x="11310289" y="1790008"/>
              <a:ext cx="1" cy="205172"/>
            </a:xfrm>
            <a:prstGeom prst="straightConnector1">
              <a:avLst/>
            </a:prstGeom>
            <a:solidFill>
              <a:srgbClr val="00B8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C2DF0B1-C24B-62AD-EA88-EB997B4B400A}"/>
              </a:ext>
            </a:extLst>
          </p:cNvPr>
          <p:cNvSpPr/>
          <p:nvPr/>
        </p:nvSpPr>
        <p:spPr>
          <a:xfrm>
            <a:off x="154379" y="2028050"/>
            <a:ext cx="5499721" cy="40046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833E5-6A40-323D-6E1B-A73DBA056EE6}"/>
              </a:ext>
            </a:extLst>
          </p:cNvPr>
          <p:cNvSpPr txBox="1"/>
          <p:nvPr/>
        </p:nvSpPr>
        <p:spPr>
          <a:xfrm>
            <a:off x="4417621" y="5616464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ET Coll.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8B50F0-7435-D106-2472-FEF0CDBC552E}"/>
              </a:ext>
            </a:extLst>
          </p:cNvPr>
          <p:cNvSpPr/>
          <p:nvPr/>
        </p:nvSpPr>
        <p:spPr>
          <a:xfrm>
            <a:off x="5638425" y="1919627"/>
            <a:ext cx="6454419" cy="21825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E6992-E9B4-ED30-A449-CEE4C77A26C1}"/>
              </a:ext>
            </a:extLst>
          </p:cNvPr>
          <p:cNvSpPr txBox="1"/>
          <p:nvPr/>
        </p:nvSpPr>
        <p:spPr>
          <a:xfrm>
            <a:off x="9610018" y="3620876"/>
            <a:ext cx="434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Implementation of new SCB Structure</a:t>
            </a:r>
            <a:endParaRPr/>
          </a:p>
        </p:txBody>
      </p:sp>
      <p:sp>
        <p:nvSpPr>
          <p:cNvPr id="243" name="Google Shape;243;p6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-23282" y="1004889"/>
            <a:ext cx="12192000" cy="5707680"/>
            <a:chOff x="0" y="833614"/>
            <a:chExt cx="12192000" cy="5707680"/>
          </a:xfrm>
        </p:grpSpPr>
        <p:pic>
          <p:nvPicPr>
            <p:cNvPr id="245" name="Google Shape;245;p6" descr="Diagram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833614"/>
              <a:ext cx="12192000" cy="57076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6"/>
            <p:cNvSpPr/>
            <p:nvPr/>
          </p:nvSpPr>
          <p:spPr>
            <a:xfrm>
              <a:off x="7981406" y="3540034"/>
              <a:ext cx="3722914" cy="124097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6"/>
          <p:cNvSpPr txBox="1"/>
          <p:nvPr/>
        </p:nvSpPr>
        <p:spPr>
          <a:xfrm>
            <a:off x="4098800" y="1918575"/>
            <a:ext cx="5183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L. Casini (UniSS, 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Frederic Nguyen (Liège, B)  Wim Walk (Nikhef, NL)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 txBox="1"/>
          <p:nvPr/>
        </p:nvSpPr>
        <p:spPr>
          <a:xfrm>
            <a:off x="261201" y="1867950"/>
            <a:ext cx="3355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L. Naticchioni (INFN/Rome, I)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S. Kadmiel (KNMI, NL)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 txBox="1"/>
          <p:nvPr/>
        </p:nvSpPr>
        <p:spPr>
          <a:xfrm>
            <a:off x="2985911" y="1060127"/>
            <a:ext cx="6220178" cy="646331"/>
          </a:xfrm>
          <a:prstGeom prst="rect">
            <a:avLst/>
          </a:prstGeom>
          <a:solidFill>
            <a:srgbClr val="5883B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Site Characterization Board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55" name="Google Shape;255;p7"/>
          <p:cNvSpPr txBox="1"/>
          <p:nvPr/>
        </p:nvSpPr>
        <p:spPr>
          <a:xfrm>
            <a:off x="823385" y="2143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WD1 Physical Variables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7"/>
          <p:cNvSpPr/>
          <p:nvPr/>
        </p:nvSpPr>
        <p:spPr>
          <a:xfrm>
            <a:off x="670985" y="2333537"/>
            <a:ext cx="3781778" cy="857956"/>
          </a:xfrm>
          <a:prstGeom prst="roundRect">
            <a:avLst>
              <a:gd name="adj" fmla="val 16667"/>
            </a:avLst>
          </a:prstGeom>
          <a:solidFill>
            <a:srgbClr val="60C89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WP1.1 Seismic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670985" y="3575493"/>
            <a:ext cx="3781778" cy="857956"/>
          </a:xfrm>
          <a:prstGeom prst="roundRect">
            <a:avLst>
              <a:gd name="adj" fmla="val 16667"/>
            </a:avLst>
          </a:prstGeom>
          <a:solidFill>
            <a:srgbClr val="60C89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WP1.2 Magnetic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670985" y="4817449"/>
            <a:ext cx="3781778" cy="857956"/>
          </a:xfrm>
          <a:prstGeom prst="roundRect">
            <a:avLst>
              <a:gd name="adj" fmla="val 16667"/>
            </a:avLst>
          </a:prstGeom>
          <a:solidFill>
            <a:srgbClr val="60C89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WP1.3 Other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7404808" y="1112232"/>
            <a:ext cx="3781778" cy="857956"/>
          </a:xfrm>
          <a:prstGeom prst="roundRect">
            <a:avLst>
              <a:gd name="adj" fmla="val 16667"/>
            </a:avLst>
          </a:prstGeom>
          <a:solidFill>
            <a:srgbClr val="60C89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WP1.1 Seismic noise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7404808" y="2141805"/>
            <a:ext cx="3781778" cy="857956"/>
          </a:xfrm>
          <a:prstGeom prst="roundRect">
            <a:avLst>
              <a:gd name="adj" fmla="val 16667"/>
            </a:avLst>
          </a:prstGeom>
          <a:solidFill>
            <a:srgbClr val="60C89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WP1.2 Gravimetric characterization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7404808" y="3146515"/>
            <a:ext cx="3781778" cy="857956"/>
          </a:xfrm>
          <a:prstGeom prst="roundRect">
            <a:avLst>
              <a:gd name="adj" fmla="val 16667"/>
            </a:avLst>
          </a:prstGeom>
          <a:solidFill>
            <a:srgbClr val="60C89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WP1.3 Geodynamic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7"/>
          <p:cNvSpPr/>
          <p:nvPr/>
        </p:nvSpPr>
        <p:spPr>
          <a:xfrm>
            <a:off x="7404808" y="4134008"/>
            <a:ext cx="3781778" cy="857956"/>
          </a:xfrm>
          <a:prstGeom prst="roundRect">
            <a:avLst>
              <a:gd name="adj" fmla="val 16667"/>
            </a:avLst>
          </a:prstGeom>
          <a:solidFill>
            <a:srgbClr val="60C89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WP1.4 Magnetic noise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7404808" y="5163581"/>
            <a:ext cx="3781778" cy="857956"/>
          </a:xfrm>
          <a:prstGeom prst="roundRect">
            <a:avLst>
              <a:gd name="adj" fmla="val 16667"/>
            </a:avLst>
          </a:prstGeom>
          <a:solidFill>
            <a:srgbClr val="60C89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WP1.5 Other Env. noise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7"/>
          <p:cNvSpPr/>
          <p:nvPr/>
        </p:nvSpPr>
        <p:spPr>
          <a:xfrm>
            <a:off x="4641845" y="2440258"/>
            <a:ext cx="1873956" cy="5451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7"/>
          <p:cNvSpPr/>
          <p:nvPr/>
        </p:nvSpPr>
        <p:spPr>
          <a:xfrm>
            <a:off x="6661149" y="1173937"/>
            <a:ext cx="598311" cy="2960071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WD2 Geology</a:t>
            </a:r>
            <a:endParaRPr/>
          </a:p>
        </p:txBody>
      </p:sp>
      <p:sp>
        <p:nvSpPr>
          <p:cNvPr id="271" name="Google Shape;271;p8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>
            <a:off x="7924096" y="1385270"/>
            <a:ext cx="3781778" cy="4538312"/>
            <a:chOff x="575733" y="1309511"/>
            <a:chExt cx="3781778" cy="4538312"/>
          </a:xfrm>
        </p:grpSpPr>
        <p:sp>
          <p:nvSpPr>
            <p:cNvPr id="273" name="Google Shape;273;p8"/>
            <p:cNvSpPr/>
            <p:nvPr/>
          </p:nvSpPr>
          <p:spPr>
            <a:xfrm>
              <a:off x="575733" y="1309511"/>
              <a:ext cx="3781778" cy="857956"/>
            </a:xfrm>
            <a:prstGeom prst="roundRect">
              <a:avLst>
                <a:gd name="adj" fmla="val 16667"/>
              </a:avLst>
            </a:prstGeom>
            <a:solidFill>
              <a:srgbClr val="60C89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WP2.1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Structural Geology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575733" y="2472089"/>
              <a:ext cx="3781778" cy="857956"/>
            </a:xfrm>
            <a:prstGeom prst="roundRect">
              <a:avLst>
                <a:gd name="adj" fmla="val 16667"/>
              </a:avLst>
            </a:prstGeom>
            <a:solidFill>
              <a:srgbClr val="60C89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WP 2.2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Hydrogeology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575733" y="3730978"/>
              <a:ext cx="3781778" cy="857956"/>
            </a:xfrm>
            <a:prstGeom prst="roundRect">
              <a:avLst>
                <a:gd name="adj" fmla="val 16667"/>
              </a:avLst>
            </a:prstGeom>
            <a:solidFill>
              <a:srgbClr val="60C89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WP 2.3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Geophysics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575733" y="4989867"/>
              <a:ext cx="3781778" cy="857956"/>
            </a:xfrm>
            <a:prstGeom prst="roundRect">
              <a:avLst>
                <a:gd name="adj" fmla="val 16667"/>
              </a:avLst>
            </a:prstGeom>
            <a:solidFill>
              <a:srgbClr val="60C89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WP 2.4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Times New Roman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Geotechnics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8"/>
          <p:cNvSpPr/>
          <p:nvPr/>
        </p:nvSpPr>
        <p:spPr>
          <a:xfrm>
            <a:off x="670985" y="2333537"/>
            <a:ext cx="3781778" cy="857956"/>
          </a:xfrm>
          <a:prstGeom prst="roundRect">
            <a:avLst>
              <a:gd name="adj" fmla="val 16667"/>
            </a:avLst>
          </a:prstGeom>
          <a:solidFill>
            <a:srgbClr val="60C89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WP2.1 Geology and Hydrogeology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670985" y="3575493"/>
            <a:ext cx="3781778" cy="857956"/>
          </a:xfrm>
          <a:prstGeom prst="roundRect">
            <a:avLst>
              <a:gd name="adj" fmla="val 16667"/>
            </a:avLst>
          </a:prstGeom>
          <a:solidFill>
            <a:srgbClr val="60C89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WP2.2 Geotechnics</a:t>
            </a: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6987822" y="1275644"/>
            <a:ext cx="598311" cy="3389049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4753677" y="2466932"/>
            <a:ext cx="1873956" cy="5451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9"/>
          <p:cNvSpPr txBox="1">
            <a:spLocks noGrp="1"/>
          </p:cNvSpPr>
          <p:nvPr>
            <p:ph type="title"/>
          </p:nvPr>
        </p:nvSpPr>
        <p:spPr>
          <a:xfrm>
            <a:off x="670985" y="61914"/>
            <a:ext cx="9144000" cy="94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Integration of new ET members</a:t>
            </a:r>
            <a:endParaRPr/>
          </a:p>
        </p:txBody>
      </p:sp>
      <p:sp>
        <p:nvSpPr>
          <p:cNvPr id="286" name="Google Shape;286;p9"/>
          <p:cNvSpPr txBox="1">
            <a:spLocks noGrp="1"/>
          </p:cNvSpPr>
          <p:nvPr>
            <p:ph type="body" idx="1"/>
          </p:nvPr>
        </p:nvSpPr>
        <p:spPr>
          <a:xfrm>
            <a:off x="670983" y="1355726"/>
            <a:ext cx="11350687" cy="4799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5143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/>
              <a:t>Implementation of new board structure</a:t>
            </a: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/>
              <a:t>Ri-definition of activity plan after the new fundings from Netherlands and Italy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5143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➢"/>
            </a:pPr>
            <a:r>
              <a:rPr lang="en-US"/>
              <a:t>Census of all interested people (from ET DB) </a:t>
            </a:r>
            <a:endParaRPr/>
          </a:p>
          <a:p>
            <a:pPr marL="971550" lvl="1" indent="-51435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-US"/>
              <a:t>Different skills and availability</a:t>
            </a:r>
            <a:endParaRPr/>
          </a:p>
          <a:p>
            <a:pPr marL="971550" lvl="1" indent="-51435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800"/>
              <a:buChar char="○"/>
            </a:pPr>
            <a:r>
              <a:rPr lang="en-US"/>
              <a:t>General Form with Division Structure to RU Coordinator (OSB style)</a:t>
            </a:r>
            <a:endParaRPr/>
          </a:p>
          <a:p>
            <a:pPr marL="971550" lvl="1" indent="-33655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sldNum" idx="12"/>
          </p:nvPr>
        </p:nvSpPr>
        <p:spPr>
          <a:xfrm>
            <a:off x="9817101" y="6303963"/>
            <a:ext cx="2351617" cy="47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88" name="Google Shape;288;p9"/>
          <p:cNvSpPr txBox="1"/>
          <p:nvPr/>
        </p:nvSpPr>
        <p:spPr>
          <a:xfrm>
            <a:off x="9564013" y="3524399"/>
            <a:ext cx="1758410" cy="461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in parallel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rgo_durso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1555</Words>
  <Application>Microsoft Macintosh PowerPoint</Application>
  <PresentationFormat>Widescreen</PresentationFormat>
  <Paragraphs>258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Arial</vt:lpstr>
      <vt:lpstr>Wingdings</vt:lpstr>
      <vt:lpstr>Gill Sans</vt:lpstr>
      <vt:lpstr>Courier New</vt:lpstr>
      <vt:lpstr>Times New Roman</vt:lpstr>
      <vt:lpstr>Noto Sans Symbols</vt:lpstr>
      <vt:lpstr>Virgo_durso</vt:lpstr>
      <vt:lpstr>SPB plan</vt:lpstr>
      <vt:lpstr>ET Collaboration: Structure</vt:lpstr>
      <vt:lpstr>PowerPoint Presentation</vt:lpstr>
      <vt:lpstr>SCB/SPB: General Mission </vt:lpstr>
      <vt:lpstr>SCB/SPB: Structure</vt:lpstr>
      <vt:lpstr>Implementation of new SCB Structure</vt:lpstr>
      <vt:lpstr>PowerPoint Presentation</vt:lpstr>
      <vt:lpstr>WD2 Geology</vt:lpstr>
      <vt:lpstr>Integration of new ET members</vt:lpstr>
      <vt:lpstr>Division Chairs</vt:lpstr>
      <vt:lpstr>ESFRI Proposal Timing (superseded by ET-PP)</vt:lpstr>
      <vt:lpstr>ET-PP Timing</vt:lpstr>
      <vt:lpstr>Milestones and Deliverables: WD1</vt:lpstr>
      <vt:lpstr>Milestones and Deliverables: WD2</vt:lpstr>
      <vt:lpstr>Milestones and Deliverables: WD3</vt:lpstr>
      <vt:lpstr>Milestones and Deliverables: WD4</vt:lpstr>
      <vt:lpstr>Milestones and Deliverables: WD5</vt:lpstr>
      <vt:lpstr>Milestones and Deliverables: WD6</vt:lpstr>
      <vt:lpstr>Milestones (months from ET-PP start date, Sept. 1st)</vt:lpstr>
      <vt:lpstr>ET-PP Deliverables (months from ET-PP start date, Sept. 1st)</vt:lpstr>
      <vt:lpstr>SPB/SCB Timing</vt:lpstr>
      <vt:lpstr>Issues to be addressed soon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SPB plan</dc:title>
  <dc:creator>Domenico D'Urso</dc:creator>
  <cp:lastModifiedBy>Domenico D'Urso</cp:lastModifiedBy>
  <cp:revision>8</cp:revision>
  <dcterms:created xsi:type="dcterms:W3CDTF">2022-06-03T09:23:42Z</dcterms:created>
  <dcterms:modified xsi:type="dcterms:W3CDTF">2022-07-13T14:33:50Z</dcterms:modified>
</cp:coreProperties>
</file>