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2" r:id="rId4"/>
    <p:sldId id="258" r:id="rId5"/>
    <p:sldId id="259" r:id="rId6"/>
    <p:sldId id="260" r:id="rId7"/>
    <p:sldId id="263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66" d="100"/>
          <a:sy n="66" d="100"/>
        </p:scale>
        <p:origin x="676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9AF3-C2A0-4AB9-A700-48113FD6C03A}" type="datetimeFigureOut">
              <a:rPr lang="nl-NL" smtClean="0"/>
              <a:t>13-7-2022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65B74-E525-4D8F-A707-C581401CD93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6022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9AF3-C2A0-4AB9-A700-48113FD6C03A}" type="datetimeFigureOut">
              <a:rPr lang="nl-NL" smtClean="0"/>
              <a:t>13-7-2022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65B74-E525-4D8F-A707-C581401CD93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3207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9AF3-C2A0-4AB9-A700-48113FD6C03A}" type="datetimeFigureOut">
              <a:rPr lang="nl-NL" smtClean="0"/>
              <a:t>13-7-2022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65B74-E525-4D8F-A707-C581401CD93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3639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9AF3-C2A0-4AB9-A700-48113FD6C03A}" type="datetimeFigureOut">
              <a:rPr lang="nl-NL" smtClean="0"/>
              <a:t>13-7-2022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65B74-E525-4D8F-A707-C581401CD93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7143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9AF3-C2A0-4AB9-A700-48113FD6C03A}" type="datetimeFigureOut">
              <a:rPr lang="nl-NL" smtClean="0"/>
              <a:t>13-7-2022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65B74-E525-4D8F-A707-C581401CD93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7603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9AF3-C2A0-4AB9-A700-48113FD6C03A}" type="datetimeFigureOut">
              <a:rPr lang="nl-NL" smtClean="0"/>
              <a:t>13-7-2022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65B74-E525-4D8F-A707-C581401CD93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9784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9AF3-C2A0-4AB9-A700-48113FD6C03A}" type="datetimeFigureOut">
              <a:rPr lang="nl-NL" smtClean="0"/>
              <a:t>13-7-2022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65B74-E525-4D8F-A707-C581401CD93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2929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9AF3-C2A0-4AB9-A700-48113FD6C03A}" type="datetimeFigureOut">
              <a:rPr lang="nl-NL" smtClean="0"/>
              <a:t>13-7-2022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65B74-E525-4D8F-A707-C581401CD93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2184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9AF3-C2A0-4AB9-A700-48113FD6C03A}" type="datetimeFigureOut">
              <a:rPr lang="nl-NL" smtClean="0"/>
              <a:t>13-7-2022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65B74-E525-4D8F-A707-C581401CD93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5538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9AF3-C2A0-4AB9-A700-48113FD6C03A}" type="datetimeFigureOut">
              <a:rPr lang="nl-NL" smtClean="0"/>
              <a:t>13-7-2022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65B74-E525-4D8F-A707-C581401CD93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6332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9AF3-C2A0-4AB9-A700-48113FD6C03A}" type="datetimeFigureOut">
              <a:rPr lang="nl-NL" smtClean="0"/>
              <a:t>13-7-2022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65B74-E525-4D8F-A707-C581401CD93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892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E9AF3-C2A0-4AB9-A700-48113FD6C03A}" type="datetimeFigureOut">
              <a:rPr lang="nl-NL" smtClean="0"/>
              <a:t>13-7-2022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65B74-E525-4D8F-A707-C581401CD93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5178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1697" y="2189472"/>
            <a:ext cx="4687503" cy="2831382"/>
          </a:xfrm>
        </p:spPr>
        <p:txBody>
          <a:bodyPr>
            <a:noAutofit/>
          </a:bodyPr>
          <a:lstStyle/>
          <a:p>
            <a:r>
              <a:rPr lang="en-GB" sz="7200" b="1" dirty="0" smtClean="0"/>
              <a:t>Synergies</a:t>
            </a:r>
            <a:br>
              <a:rPr lang="en-GB" sz="7200" b="1" dirty="0" smtClean="0"/>
            </a:br>
            <a:r>
              <a:rPr lang="en-GB" sz="7200" b="1" dirty="0" smtClean="0"/>
              <a:t>Overlaps</a:t>
            </a:r>
            <a:br>
              <a:rPr lang="en-GB" sz="7200" b="1" dirty="0" smtClean="0"/>
            </a:br>
            <a:r>
              <a:rPr lang="en-GB" sz="7200" b="1" dirty="0" smtClean="0"/>
              <a:t>Contacts</a:t>
            </a:r>
            <a:endParaRPr lang="en-GB" sz="7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04310" y="898950"/>
            <a:ext cx="4928136" cy="1300427"/>
          </a:xfrm>
        </p:spPr>
        <p:txBody>
          <a:bodyPr>
            <a:noAutofit/>
          </a:bodyPr>
          <a:lstStyle/>
          <a:p>
            <a:r>
              <a:rPr lang="en-GB" sz="5400" b="1" dirty="0" smtClean="0">
                <a:solidFill>
                  <a:srgbClr val="0000FF"/>
                </a:solidFill>
              </a:rPr>
              <a:t>WP 4 </a:t>
            </a:r>
            <a:endParaRPr lang="en-GB" sz="5400" b="1" dirty="0" smtClean="0">
              <a:solidFill>
                <a:srgbClr val="0000FF"/>
              </a:solidFill>
              <a:sym typeface="Symbol" panose="05050102010706020507" pitchFamily="18" charset="2"/>
            </a:endParaRPr>
          </a:p>
          <a:p>
            <a:r>
              <a:rPr lang="en-GB" sz="5400" b="1" dirty="0" smtClean="0">
                <a:solidFill>
                  <a:srgbClr val="0000FF"/>
                </a:solidFill>
                <a:sym typeface="Symbol" panose="05050102010706020507" pitchFamily="18" charset="2"/>
              </a:rPr>
              <a:t>Site Preparation</a:t>
            </a:r>
            <a:endParaRPr lang="en-GB" sz="5400" b="1" dirty="0">
              <a:solidFill>
                <a:srgbClr val="0000FF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782379" y="4939947"/>
            <a:ext cx="4571998" cy="6106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5400" b="1" dirty="0" smtClean="0">
                <a:solidFill>
                  <a:srgbClr val="0000FF"/>
                </a:solidFill>
              </a:rPr>
              <a:t>WP 1-3 &amp; 5-10</a:t>
            </a:r>
            <a:endParaRPr lang="en-GB" sz="4400" b="1" dirty="0" smtClean="0">
              <a:solidFill>
                <a:srgbClr val="0000FF"/>
              </a:solidFill>
              <a:sym typeface="Symbol" panose="05050102010706020507" pitchFamily="18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53827" y="6424861"/>
            <a:ext cx="8075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i="1" dirty="0" smtClean="0"/>
              <a:t>ET-PP/INFRADEV Barcelona Meeting 19-20 July 2022, WP4 Site Preparation input</a:t>
            </a:r>
            <a:endParaRPr lang="en-GB" b="1" i="1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7090613" y="2891666"/>
            <a:ext cx="1955531" cy="15779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L" sz="5400" b="1" dirty="0" smtClean="0">
                <a:solidFill>
                  <a:srgbClr val="0000FF"/>
                </a:solidFill>
                <a:sym typeface="Symbol" panose="05050102010706020507" pitchFamily="18" charset="2"/>
              </a:rPr>
              <a:t></a:t>
            </a:r>
            <a:endParaRPr lang="en-US" sz="5400" b="1" dirty="0" smtClean="0">
              <a:solidFill>
                <a:srgbClr val="0000FF"/>
              </a:solidFill>
              <a:sym typeface="Symbol" panose="05050102010706020507" pitchFamily="18" charset="2"/>
            </a:endParaRPr>
          </a:p>
          <a:p>
            <a:r>
              <a:rPr lang="en-NL" sz="5400" b="1" dirty="0" smtClean="0">
                <a:solidFill>
                  <a:srgbClr val="0000FF"/>
                </a:solidFill>
                <a:sym typeface="Symbol" panose="05050102010706020507" pitchFamily="18" charset="2"/>
              </a:rPr>
              <a:t></a:t>
            </a:r>
            <a:endParaRPr lang="en-GB" sz="4400" b="1" dirty="0" smtClean="0">
              <a:solidFill>
                <a:srgbClr val="0000FF"/>
              </a:solidFill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94251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613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GB" sz="6000" b="1" dirty="0" smtClean="0"/>
              <a:t>WP9</a:t>
            </a:r>
            <a:r>
              <a:rPr lang="en-GB" sz="4800" b="1" dirty="0" smtClean="0"/>
              <a:t>:	</a:t>
            </a:r>
            <a:r>
              <a:rPr lang="en-GB" sz="4800" b="1" i="1" dirty="0" smtClean="0">
                <a:solidFill>
                  <a:srgbClr val="0000FF"/>
                </a:solidFill>
              </a:rPr>
              <a:t>Sustainable Development Strategy</a:t>
            </a:r>
            <a:endParaRPr lang="en-GB" sz="4800" b="1" i="1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793" y="3956315"/>
            <a:ext cx="4367622" cy="27409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0637" y="1058776"/>
            <a:ext cx="4333934" cy="27409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786" y="1058776"/>
            <a:ext cx="4537249" cy="27409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r="28502"/>
          <a:stretch/>
        </p:blipFill>
        <p:spPr>
          <a:xfrm>
            <a:off x="1570585" y="3952194"/>
            <a:ext cx="4541650" cy="27492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0199356" y="2167657"/>
            <a:ext cx="1808155" cy="707886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FF0000"/>
                </a:solidFill>
              </a:rPr>
              <a:t>water</a:t>
            </a:r>
            <a:endParaRPr lang="en-GB" sz="4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-178068" y="2167657"/>
            <a:ext cx="2156056" cy="707886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 smtClean="0">
                <a:solidFill>
                  <a:srgbClr val="FF0000"/>
                </a:solidFill>
              </a:rPr>
              <a:t>concrete</a:t>
            </a:r>
            <a:endParaRPr lang="en-GB" sz="4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10199356" y="5065196"/>
            <a:ext cx="1808155" cy="707886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energy</a:t>
            </a:r>
            <a:endParaRPr lang="en-GB" sz="4000" b="1" dirty="0"/>
          </a:p>
        </p:txBody>
      </p:sp>
      <p:sp>
        <p:nvSpPr>
          <p:cNvPr id="12" name="TextBox 11"/>
          <p:cNvSpPr txBox="1"/>
          <p:nvPr/>
        </p:nvSpPr>
        <p:spPr>
          <a:xfrm flipH="1">
            <a:off x="-178068" y="5065196"/>
            <a:ext cx="2156056" cy="707886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 smtClean="0">
                <a:solidFill>
                  <a:srgbClr val="FF0000"/>
                </a:solidFill>
              </a:rPr>
              <a:t>cuttings</a:t>
            </a:r>
            <a:endParaRPr lang="en-GB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264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8613"/>
            <a:ext cx="12233709" cy="1325563"/>
          </a:xfrm>
        </p:spPr>
        <p:txBody>
          <a:bodyPr>
            <a:normAutofit/>
          </a:bodyPr>
          <a:lstStyle/>
          <a:p>
            <a:r>
              <a:rPr lang="nl-NL" sz="6000" b="1" dirty="0" smtClean="0"/>
              <a:t>WP7</a:t>
            </a:r>
            <a:r>
              <a:rPr lang="nl-NL" sz="4800" b="1" dirty="0" smtClean="0"/>
              <a:t>: </a:t>
            </a:r>
            <a:r>
              <a:rPr lang="nl-NL" sz="4800" b="1" i="1" dirty="0" err="1" smtClean="0">
                <a:solidFill>
                  <a:srgbClr val="0000FF"/>
                </a:solidFill>
              </a:rPr>
              <a:t>Innovation</a:t>
            </a:r>
            <a:r>
              <a:rPr lang="nl-NL" sz="4800" b="1" i="1" dirty="0" smtClean="0">
                <a:solidFill>
                  <a:srgbClr val="0000FF"/>
                </a:solidFill>
              </a:rPr>
              <a:t> </a:t>
            </a:r>
            <a:r>
              <a:rPr lang="nl-NL" sz="4800" b="1" i="1" dirty="0" err="1" smtClean="0">
                <a:solidFill>
                  <a:srgbClr val="0000FF"/>
                </a:solidFill>
              </a:rPr>
              <a:t>and</a:t>
            </a:r>
            <a:r>
              <a:rPr lang="nl-NL" sz="4800" b="1" i="1" dirty="0" smtClean="0">
                <a:solidFill>
                  <a:srgbClr val="0000FF"/>
                </a:solidFill>
              </a:rPr>
              <a:t> Industrial engagement</a:t>
            </a:r>
            <a:endParaRPr lang="nl-NL" sz="4800" b="1" i="1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77" t="23149" r="24260" b="3103"/>
          <a:stretch/>
        </p:blipFill>
        <p:spPr>
          <a:xfrm>
            <a:off x="2772075" y="1079973"/>
            <a:ext cx="9379827" cy="56865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64966" y="1920244"/>
            <a:ext cx="2827425" cy="23083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3600" b="1" i="1" dirty="0" err="1" smtClean="0">
                <a:solidFill>
                  <a:srgbClr val="FF0000"/>
                </a:solidFill>
              </a:rPr>
              <a:t>Early</a:t>
            </a:r>
            <a:endParaRPr lang="nl-NL" sz="3600" b="1" i="1" dirty="0" smtClean="0">
              <a:solidFill>
                <a:srgbClr val="FF0000"/>
              </a:solidFill>
            </a:endParaRPr>
          </a:p>
          <a:p>
            <a:pPr algn="ctr"/>
            <a:r>
              <a:rPr lang="nl-NL" sz="3600" b="1" i="1" dirty="0" smtClean="0">
                <a:solidFill>
                  <a:srgbClr val="FF0000"/>
                </a:solidFill>
              </a:rPr>
              <a:t>Contractor</a:t>
            </a:r>
          </a:p>
          <a:p>
            <a:pPr algn="ctr"/>
            <a:r>
              <a:rPr lang="nl-NL" sz="3600" b="1" i="1" dirty="0" err="1" smtClean="0">
                <a:solidFill>
                  <a:srgbClr val="FF0000"/>
                </a:solidFill>
              </a:rPr>
              <a:t>Involvement</a:t>
            </a:r>
            <a:endParaRPr lang="nl-NL" sz="3600" b="1" i="1" dirty="0" smtClean="0">
              <a:solidFill>
                <a:srgbClr val="FF0000"/>
              </a:solidFill>
            </a:endParaRPr>
          </a:p>
          <a:p>
            <a:pPr algn="ctr"/>
            <a:r>
              <a:rPr lang="nl-NL" sz="3600" b="1" i="1" dirty="0" smtClean="0">
                <a:solidFill>
                  <a:srgbClr val="FF0000"/>
                </a:solidFill>
              </a:rPr>
              <a:t>???</a:t>
            </a:r>
            <a:endParaRPr lang="nl-NL" sz="3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819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613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n-GB" sz="5400" b="1" dirty="0" smtClean="0"/>
              <a:t>WP2</a:t>
            </a:r>
            <a:r>
              <a:rPr lang="en-GB" sz="4600" b="1" dirty="0" smtClean="0"/>
              <a:t>: </a:t>
            </a:r>
            <a:r>
              <a:rPr lang="en-GB" sz="4600" b="1" i="1" dirty="0" smtClean="0">
                <a:solidFill>
                  <a:srgbClr val="0000FF"/>
                </a:solidFill>
              </a:rPr>
              <a:t>Organization, Governance and Legal Aspects</a:t>
            </a:r>
            <a:endParaRPr lang="en-GB" sz="4600" b="1" i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4317" y="1525611"/>
            <a:ext cx="9327683" cy="5625966"/>
          </a:xfrm>
        </p:spPr>
        <p:txBody>
          <a:bodyPr>
            <a:normAutofit lnSpcReduction="10000"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Legal entity: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i="1" dirty="0" smtClean="0"/>
              <a:t>Desirable to establish legal entity.</a:t>
            </a:r>
          </a:p>
          <a:p>
            <a:pPr lvl="1"/>
            <a:r>
              <a:rPr lang="en-GB" i="1" dirty="0" smtClean="0"/>
              <a:t>In view of (large) contracts (VAT?)</a:t>
            </a:r>
          </a:p>
          <a:p>
            <a:pPr lvl="1"/>
            <a:r>
              <a:rPr lang="en-GB" i="1" dirty="0" smtClean="0"/>
              <a:t>In view of incidents: water pollution, sinkholes, ...</a:t>
            </a:r>
          </a:p>
          <a:p>
            <a:pPr marL="0" indent="0">
              <a:buNone/>
            </a:pPr>
            <a:r>
              <a:rPr lang="en-GB" sz="700" dirty="0" smtClean="0"/>
              <a:t>  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Final ET RI layout:</a:t>
            </a:r>
            <a:endParaRPr lang="en-GB" dirty="0" smtClean="0"/>
          </a:p>
          <a:p>
            <a:pPr lvl="1"/>
            <a:r>
              <a:rPr lang="en-GB" i="1" dirty="0" smtClean="0"/>
              <a:t>What can we do to speed this process up? </a:t>
            </a:r>
          </a:p>
          <a:p>
            <a:pPr lvl="1"/>
            <a:r>
              <a:rPr lang="en-GB" i="1" dirty="0" smtClean="0"/>
              <a:t>Also impacting overall costs:</a:t>
            </a:r>
            <a:br>
              <a:rPr lang="en-GB" i="1" dirty="0" smtClean="0"/>
            </a:br>
            <a:r>
              <a:rPr lang="en-GB" i="1" dirty="0" smtClean="0"/>
              <a:t>initial investment as well as annual exploitation budget</a:t>
            </a:r>
          </a:p>
          <a:p>
            <a:pPr marL="0" indent="0">
              <a:buNone/>
            </a:pPr>
            <a:r>
              <a:rPr lang="en-GB" sz="700" dirty="0" smtClean="0"/>
              <a:t>  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Site selection: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BGR input needed: </a:t>
            </a:r>
          </a:p>
          <a:p>
            <a:pPr lvl="1"/>
            <a:r>
              <a:rPr lang="en-GB" i="1" dirty="0" err="1" smtClean="0"/>
              <a:t>Bidbook</a:t>
            </a:r>
            <a:r>
              <a:rPr lang="en-GB" i="1" dirty="0" smtClean="0"/>
              <a:t> format/procedure</a:t>
            </a:r>
            <a:endParaRPr lang="en-GB" i="1" dirty="0" smtClean="0"/>
          </a:p>
          <a:p>
            <a:pPr lvl="1"/>
            <a:r>
              <a:rPr lang="en-GB" i="1" dirty="0" smtClean="0"/>
              <a:t>Opinions on single-site </a:t>
            </a:r>
            <a:r>
              <a:rPr lang="en-GB" i="1" dirty="0" smtClean="0">
                <a:sym typeface="Symbol" panose="05050102010706020507" pitchFamily="18" charset="2"/>
              </a:rPr>
              <a:t></a:t>
            </a:r>
            <a:r>
              <a:rPr lang="en-GB" i="1" dirty="0" smtClean="0"/>
              <a:t> </a:t>
            </a:r>
            <a:r>
              <a:rPr lang="en-GB" i="1" dirty="0" smtClean="0"/>
              <a:t>multi-site i.e. overall cost considerations </a:t>
            </a:r>
            <a:endParaRPr lang="en-GB" i="1" dirty="0" smtClean="0"/>
          </a:p>
          <a:p>
            <a:pPr lvl="1"/>
            <a:r>
              <a:rPr lang="en-GB" dirty="0" smtClean="0"/>
              <a:t>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47"/>
          <a:stretch/>
        </p:blipFill>
        <p:spPr>
          <a:xfrm>
            <a:off x="314658" y="1007288"/>
            <a:ext cx="2373333" cy="23326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3496" y="2690258"/>
            <a:ext cx="263565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600" b="1" dirty="0" smtClean="0"/>
              <a:t>∆/</a:t>
            </a:r>
            <a:r>
              <a:rPr lang="en-GB" sz="13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∟</a:t>
            </a:r>
            <a:endParaRPr lang="en-GB" sz="9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1" t="7482" r="18279"/>
          <a:stretch/>
        </p:blipFill>
        <p:spPr>
          <a:xfrm>
            <a:off x="271697" y="4846318"/>
            <a:ext cx="2459255" cy="196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854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2260599"/>
            <a:ext cx="12192000" cy="9118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8893" y="18613"/>
            <a:ext cx="7854214" cy="1325563"/>
          </a:xfrm>
          <a:solidFill>
            <a:schemeClr val="bg1"/>
          </a:solidFill>
          <a:effectLst>
            <a:softEdge rad="127000"/>
          </a:effectLst>
        </p:spPr>
        <p:txBody>
          <a:bodyPr>
            <a:noAutofit/>
          </a:bodyPr>
          <a:lstStyle/>
          <a:p>
            <a:pPr algn="ctr"/>
            <a:r>
              <a:rPr lang="en-GB" sz="6000" b="1" dirty="0" smtClean="0"/>
              <a:t> WP3</a:t>
            </a:r>
            <a:r>
              <a:rPr lang="en-GB" sz="4800" b="1" dirty="0" smtClean="0"/>
              <a:t>: </a:t>
            </a:r>
            <a:r>
              <a:rPr lang="en-GB" sz="4800" b="1" i="1" dirty="0" smtClean="0">
                <a:solidFill>
                  <a:srgbClr val="0000FF"/>
                </a:solidFill>
              </a:rPr>
              <a:t>Financial Architecture  </a:t>
            </a:r>
            <a:endParaRPr lang="en-GB" sz="4800" b="1" i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79096"/>
            <a:ext cx="10515600" cy="1822331"/>
          </a:xfrm>
          <a:solidFill>
            <a:schemeClr val="bg1"/>
          </a:solidFill>
          <a:effectLst>
            <a:softEdge rad="127000"/>
          </a:effectLst>
        </p:spPr>
        <p:txBody>
          <a:bodyPr>
            <a:normAutofit fontScale="92500" lnSpcReduction="20000"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Possible addendum to </a:t>
            </a:r>
            <a:r>
              <a:rPr lang="en-GB" b="1" dirty="0" err="1" smtClean="0">
                <a:solidFill>
                  <a:srgbClr val="FF0000"/>
                </a:solidFill>
              </a:rPr>
              <a:t>Bidbook</a:t>
            </a:r>
            <a:r>
              <a:rPr lang="en-GB" b="1" dirty="0" smtClean="0">
                <a:solidFill>
                  <a:srgbClr val="FF0000"/>
                </a:solidFill>
              </a:rPr>
              <a:t>?</a:t>
            </a:r>
            <a:r>
              <a:rPr lang="en-GB" sz="4800" b="1" dirty="0" smtClean="0">
                <a:solidFill>
                  <a:srgbClr val="FF0000"/>
                </a:solidFill>
              </a:rPr>
              <a:t> 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b="1" i="1" dirty="0" smtClean="0"/>
              <a:t>“fair sharing of costs and scientific, industrial and socio-economic </a:t>
            </a:r>
            <a:br>
              <a:rPr lang="en-GB" b="1" i="1" dirty="0" smtClean="0"/>
            </a:br>
            <a:r>
              <a:rPr lang="en-GB" b="1" i="1" dirty="0" smtClean="0"/>
              <a:t>  returns among all participating parties in the ET consortium”</a:t>
            </a:r>
          </a:p>
          <a:p>
            <a:pPr marL="0" indent="0">
              <a:buNone/>
            </a:pPr>
            <a:r>
              <a:rPr lang="en-GB" b="1" i="1" dirty="0" smtClean="0"/>
              <a:t> </a:t>
            </a:r>
          </a:p>
          <a:p>
            <a:endParaRPr lang="en-GB" b="1" dirty="0" smtClean="0"/>
          </a:p>
        </p:txBody>
      </p:sp>
    </p:spTree>
    <p:extLst>
      <p:ext uri="{BB962C8B-B14F-4D97-AF65-F5344CB8AC3E}">
        <p14:creationId xmlns:p14="http://schemas.microsoft.com/office/powerpoint/2010/main" val="3235187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8765"/>
            <a:ext cx="12192000" cy="1325563"/>
          </a:xfrm>
        </p:spPr>
        <p:txBody>
          <a:bodyPr>
            <a:normAutofit/>
          </a:bodyPr>
          <a:lstStyle/>
          <a:p>
            <a:r>
              <a:rPr lang="en-GB" sz="6000" b="1" dirty="0" smtClean="0"/>
              <a:t>WP5</a:t>
            </a:r>
            <a:r>
              <a:rPr lang="en-GB" sz="4800" b="1" dirty="0" smtClean="0"/>
              <a:t>: </a:t>
            </a:r>
            <a:r>
              <a:rPr lang="en-GB" sz="4800" b="1" i="1" dirty="0" smtClean="0">
                <a:solidFill>
                  <a:srgbClr val="0000FF"/>
                </a:solidFill>
              </a:rPr>
              <a:t>Project Office and Engineering Department</a:t>
            </a:r>
            <a:endParaRPr lang="en-GB" sz="4800" b="1" i="1" dirty="0">
              <a:solidFill>
                <a:srgbClr val="0000FF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7308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b="1" dirty="0" smtClean="0"/>
              <a:t>WP6</a:t>
            </a:r>
            <a:r>
              <a:rPr lang="en-GB" sz="4800" b="1" dirty="0" smtClean="0"/>
              <a:t>: </a:t>
            </a:r>
            <a:r>
              <a:rPr lang="en-GB" sz="4800" b="1" i="1" dirty="0" smtClean="0">
                <a:solidFill>
                  <a:srgbClr val="0000FF"/>
                </a:solidFill>
              </a:rPr>
              <a:t>Technical Design</a:t>
            </a:r>
            <a:endParaRPr lang="en-GB" sz="4800" b="1" i="1" dirty="0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51" y="1740064"/>
            <a:ext cx="4847673" cy="23166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90" y="4177366"/>
            <a:ext cx="4837795" cy="2689344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357261" y="2478506"/>
            <a:ext cx="6834739" cy="4470934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Civil engineering: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i="1" dirty="0" smtClean="0"/>
              <a:t>Obvious synergy (sub-surface, but also </a:t>
            </a:r>
            <a:r>
              <a:rPr lang="en-GB" i="1" dirty="0" smtClean="0"/>
              <a:t>…)</a:t>
            </a:r>
            <a:br>
              <a:rPr lang="en-GB" i="1" dirty="0" smtClean="0"/>
            </a:br>
            <a:r>
              <a:rPr lang="en-GB" i="1" dirty="0" smtClean="0"/>
              <a:t>this requires close collaboration</a:t>
            </a:r>
            <a:endParaRPr lang="en-GB" i="1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r>
              <a:rPr lang="en-GB" b="1" dirty="0" smtClean="0">
                <a:solidFill>
                  <a:srgbClr val="FF0000"/>
                </a:solidFill>
              </a:rPr>
              <a:t>Technical design: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i="1" dirty="0" smtClean="0"/>
              <a:t>A hell lot of work ahead of us </a:t>
            </a:r>
            <a:r>
              <a:rPr lang="en-GB" i="1" dirty="0" smtClean="0"/>
              <a:t>…</a:t>
            </a:r>
            <a:br>
              <a:rPr lang="en-GB" i="1" dirty="0" smtClean="0"/>
            </a:br>
            <a:r>
              <a:rPr lang="en-GB" i="1" dirty="0" smtClean="0"/>
              <a:t>we are all short of engineers/technicians</a:t>
            </a:r>
            <a:endParaRPr lang="en-GB" i="1" dirty="0" smtClean="0"/>
          </a:p>
        </p:txBody>
      </p:sp>
    </p:spTree>
    <p:extLst>
      <p:ext uri="{BB962C8B-B14F-4D97-AF65-F5344CB8AC3E}">
        <p14:creationId xmlns:p14="http://schemas.microsoft.com/office/powerpoint/2010/main" val="1957121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613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GB" sz="6000" b="1" dirty="0" smtClean="0"/>
              <a:t>WP8</a:t>
            </a:r>
            <a:r>
              <a:rPr lang="en-GB" sz="4800" b="1" dirty="0" smtClean="0"/>
              <a:t>: </a:t>
            </a:r>
            <a:r>
              <a:rPr lang="en-GB" sz="4800" b="1" i="1" dirty="0" smtClean="0">
                <a:solidFill>
                  <a:srgbClr val="0000FF"/>
                </a:solidFill>
              </a:rPr>
              <a:t>Computing and Data Access</a:t>
            </a:r>
            <a:endParaRPr lang="en-GB" sz="4800" b="1" i="1" dirty="0">
              <a:solidFill>
                <a:srgbClr val="0000FF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02930" y="1650740"/>
            <a:ext cx="11989069" cy="1737353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WP4 needs:</a:t>
            </a:r>
          </a:p>
          <a:p>
            <a:pPr lvl="1"/>
            <a:r>
              <a:rPr lang="en-GB" dirty="0" smtClean="0"/>
              <a:t>Convergence towards common data formats</a:t>
            </a:r>
          </a:p>
          <a:p>
            <a:pPr lvl="1"/>
            <a:r>
              <a:rPr lang="en-GB" i="1" dirty="0" smtClean="0"/>
              <a:t>Storage and access to the relevant data </a:t>
            </a:r>
            <a:br>
              <a:rPr lang="en-GB" i="1" dirty="0" smtClean="0"/>
            </a:br>
            <a:r>
              <a:rPr lang="en-GB" i="1" dirty="0" smtClean="0"/>
              <a:t>(seismic campaigns, EM, ERT, magnetic, gravimetric, …)</a:t>
            </a:r>
          </a:p>
          <a:p>
            <a:pPr lvl="1"/>
            <a:r>
              <a:rPr lang="en-GB" i="1" dirty="0" smtClean="0"/>
              <a:t>(modest) </a:t>
            </a:r>
            <a:r>
              <a:rPr lang="en-GB" i="1" dirty="0" smtClean="0"/>
              <a:t>computing needs</a:t>
            </a:r>
            <a:endParaRPr lang="en-GB" i="1" dirty="0" smtClean="0"/>
          </a:p>
        </p:txBody>
      </p:sp>
    </p:spTree>
    <p:extLst>
      <p:ext uri="{BB962C8B-B14F-4D97-AF65-F5344CB8AC3E}">
        <p14:creationId xmlns:p14="http://schemas.microsoft.com/office/powerpoint/2010/main" val="2879823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613"/>
            <a:ext cx="12192000" cy="1325563"/>
          </a:xfrm>
        </p:spPr>
        <p:txBody>
          <a:bodyPr>
            <a:noAutofit/>
          </a:bodyPr>
          <a:lstStyle/>
          <a:p>
            <a:r>
              <a:rPr lang="en-GB" sz="6000" b="1" dirty="0" smtClean="0"/>
              <a:t>WP10</a:t>
            </a:r>
            <a:r>
              <a:rPr lang="en-GB" sz="4800" b="1" dirty="0" smtClean="0"/>
              <a:t>: </a:t>
            </a:r>
            <a:r>
              <a:rPr lang="en-GB" sz="4600" b="1" i="1" dirty="0" smtClean="0">
                <a:solidFill>
                  <a:srgbClr val="0000FF"/>
                </a:solidFill>
              </a:rPr>
              <a:t>Education, Outreach &amp; Citizen Engagement</a:t>
            </a:r>
            <a:endParaRPr lang="en-GB" sz="4600" b="1" i="1" dirty="0">
              <a:solidFill>
                <a:srgbClr val="0000FF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02931" y="1650740"/>
            <a:ext cx="9327683" cy="1737353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WP4 can (and does) offer/engage:</a:t>
            </a:r>
          </a:p>
          <a:p>
            <a:pPr lvl="1"/>
            <a:r>
              <a:rPr lang="en-GB" i="1" dirty="0" smtClean="0"/>
              <a:t>Field work to students: high-school and university alike</a:t>
            </a:r>
            <a:br>
              <a:rPr lang="en-GB" i="1" dirty="0" smtClean="0"/>
            </a:br>
            <a:r>
              <a:rPr lang="en-GB" i="1" dirty="0" smtClean="0"/>
              <a:t>Desirable to establish legal entity.</a:t>
            </a:r>
          </a:p>
          <a:p>
            <a:pPr lvl="1"/>
            <a:r>
              <a:rPr lang="en-GB" i="1" dirty="0" smtClean="0"/>
              <a:t>‘Town meetings’ for local municipalities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6619" y="2682927"/>
            <a:ext cx="5473233" cy="41049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18364" y="6418519"/>
            <a:ext cx="1845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i="1" dirty="0" err="1" smtClean="0"/>
              <a:t>Geology</a:t>
            </a:r>
            <a:r>
              <a:rPr lang="nl-NL" b="1" i="1" dirty="0" smtClean="0"/>
              <a:t> </a:t>
            </a:r>
            <a:r>
              <a:rPr lang="nl-NL" b="1" i="1" dirty="0" err="1" smtClean="0"/>
              <a:t>students</a:t>
            </a:r>
            <a:endParaRPr lang="nl-NL" b="1" i="1" dirty="0"/>
          </a:p>
        </p:txBody>
      </p:sp>
    </p:spTree>
    <p:extLst>
      <p:ext uri="{BB962C8B-B14F-4D97-AF65-F5344CB8AC3E}">
        <p14:creationId xmlns:p14="http://schemas.microsoft.com/office/powerpoint/2010/main" val="36928650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124</Words>
  <Application>Microsoft Office PowerPoint</Application>
  <PresentationFormat>Widescreen</PresentationFormat>
  <Paragraphs>50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Symbol</vt:lpstr>
      <vt:lpstr>Office Theme</vt:lpstr>
      <vt:lpstr>Synergies Overlaps Contacts</vt:lpstr>
      <vt:lpstr>WP9: Sustainable Development Strategy</vt:lpstr>
      <vt:lpstr>WP7: Innovation and Industrial engagement</vt:lpstr>
      <vt:lpstr>WP2: Organization, Governance and Legal Aspects</vt:lpstr>
      <vt:lpstr> WP3: Financial Architecture  </vt:lpstr>
      <vt:lpstr>WP5: Project Office and Engineering Department</vt:lpstr>
      <vt:lpstr>WP8: Computing and Data Access</vt:lpstr>
      <vt:lpstr>WP10: Education, Outreach &amp; Citizen Engagement</vt:lpstr>
    </vt:vector>
  </TitlesOfParts>
  <Company>Nikhef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Synergies/Overlap/Contacts</dc:title>
  <dc:creator>f.l.linde@gmail.com</dc:creator>
  <cp:lastModifiedBy>f.l.linde@gmail.com</cp:lastModifiedBy>
  <cp:revision>27</cp:revision>
  <dcterms:created xsi:type="dcterms:W3CDTF">2022-07-11T12:29:33Z</dcterms:created>
  <dcterms:modified xsi:type="dcterms:W3CDTF">2022-07-13T10:38:14Z</dcterms:modified>
</cp:coreProperties>
</file>