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2" r:id="rId4"/>
    <p:sldId id="257" r:id="rId5"/>
    <p:sldId id="258" r:id="rId6"/>
    <p:sldId id="263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6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3563-A390-497E-A10D-379A66BB6D6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E87D-6738-4646-B7FD-02B9B742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17" y="1704516"/>
            <a:ext cx="6313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WP5</a:t>
            </a:r>
          </a:p>
          <a:p>
            <a:pPr algn="ctr"/>
            <a:r>
              <a:rPr lang="en-US" sz="3200" dirty="0" smtClean="0"/>
              <a:t>Search </a:t>
            </a:r>
            <a:r>
              <a:rPr lang="en-US" sz="3200" dirty="0"/>
              <a:t>For New Particles At The LHC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7" y="3429000"/>
            <a:ext cx="873731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81199" y="4117496"/>
            <a:ext cx="1278925" cy="1987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1" y="10886"/>
            <a:ext cx="8630847" cy="12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4345" y="1273629"/>
            <a:ext cx="212436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IASA team</a:t>
            </a:r>
          </a:p>
          <a:p>
            <a:r>
              <a:rPr lang="en-US" sz="2400" dirty="0" err="1" smtClean="0"/>
              <a:t>C.Kourkoumelis</a:t>
            </a:r>
            <a:endParaRPr lang="en-US" sz="2400" dirty="0" smtClean="0"/>
          </a:p>
          <a:p>
            <a:r>
              <a:rPr lang="en-US" sz="2400" dirty="0" err="1" smtClean="0"/>
              <a:t>S.Angelidakis</a:t>
            </a:r>
            <a:endParaRPr lang="en-US" sz="2400" dirty="0" smtClean="0"/>
          </a:p>
          <a:p>
            <a:r>
              <a:rPr lang="en-US" sz="2400" dirty="0" err="1" smtClean="0"/>
              <a:t>D.Fassouliotis</a:t>
            </a:r>
            <a:endParaRPr lang="en-US" sz="2400" dirty="0" smtClean="0"/>
          </a:p>
          <a:p>
            <a:r>
              <a:rPr lang="en-US" sz="2400" dirty="0" err="1" smtClean="0"/>
              <a:t>S.Vourakis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5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371600"/>
            <a:ext cx="68770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0007" y="786825"/>
            <a:ext cx="3109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HiggsHunters.org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103914"/>
            <a:ext cx="3062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32,000 volunteers</a:t>
            </a:r>
          </a:p>
          <a:p>
            <a:r>
              <a:rPr lang="en-US" sz="2400" dirty="0" smtClean="0"/>
              <a:t>Classified  39,000 images</a:t>
            </a:r>
          </a:p>
          <a:p>
            <a:r>
              <a:rPr lang="en-US" sz="2400" b="1" dirty="0" smtClean="0"/>
              <a:t>Looked for BSM decays of Higgs with displaced vertices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01025"/>
            <a:ext cx="741196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WP5 is based on </a:t>
            </a:r>
            <a:r>
              <a:rPr lang="en-US" sz="3200" dirty="0" smtClean="0"/>
              <a:t>the </a:t>
            </a:r>
            <a:r>
              <a:rPr lang="en-US" sz="3200" dirty="0" err="1" smtClean="0"/>
              <a:t>Zooniverse</a:t>
            </a:r>
            <a:r>
              <a:rPr lang="en-US" sz="3200" dirty="0" smtClean="0"/>
              <a:t> </a:t>
            </a:r>
            <a:r>
              <a:rPr lang="en-US" sz="3200" dirty="0" smtClean="0"/>
              <a:t>experience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428874" y="3429000"/>
            <a:ext cx="965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3657600" cy="36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0322"/>
            <a:ext cx="5334000" cy="616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2667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Compare eye classifications  </a:t>
            </a:r>
            <a:r>
              <a:rPr lang="en-US" sz="2400" b="1" dirty="0" smtClean="0"/>
              <a:t>to computer </a:t>
            </a:r>
            <a:r>
              <a:rPr lang="en-US" sz="2400" b="1" dirty="0" smtClean="0"/>
              <a:t>algorithm (machine learning)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426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837841"/>
            <a:ext cx="965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96" y="1066800"/>
            <a:ext cx="7284204" cy="223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6126997" cy="182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3006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076" y="144651"/>
            <a:ext cx="831272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Several Physics scenarios BSM predict Long-Lived particles which </a:t>
            </a:r>
            <a:endParaRPr lang="en-US" sz="2400" dirty="0" smtClean="0"/>
          </a:p>
          <a:p>
            <a:pPr algn="ctr"/>
            <a:r>
              <a:rPr lang="en-US" sz="2400" dirty="0" smtClean="0"/>
              <a:t>appear </a:t>
            </a:r>
            <a:r>
              <a:rPr lang="en-US" sz="2400" dirty="0"/>
              <a:t>as Displaced Vertices in the LHC detectors</a:t>
            </a:r>
          </a:p>
        </p:txBody>
      </p:sp>
    </p:spTree>
    <p:extLst>
      <p:ext uri="{BB962C8B-B14F-4D97-AF65-F5344CB8AC3E}">
        <p14:creationId xmlns:p14="http://schemas.microsoft.com/office/powerpoint/2010/main" val="5827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104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8612" y="101025"/>
            <a:ext cx="708238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Examples of undiscovered particle decays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66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567545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new </a:t>
            </a:r>
            <a:r>
              <a:rPr lang="en-US" sz="2400" dirty="0" err="1" smtClean="0"/>
              <a:t>Zooniverse</a:t>
            </a:r>
            <a:r>
              <a:rPr lang="en-US" sz="2400" dirty="0" smtClean="0"/>
              <a:t> </a:t>
            </a:r>
            <a:r>
              <a:rPr lang="en-US" sz="2400" dirty="0" smtClean="0"/>
              <a:t>platform will include event displays (with </a:t>
            </a:r>
            <a:r>
              <a:rPr lang="en-US" sz="2400" dirty="0" smtClean="0"/>
              <a:t>HYPATIA) and </a:t>
            </a:r>
            <a:r>
              <a:rPr lang="en-US" sz="2400" b="1" dirty="0" smtClean="0"/>
              <a:t>not just </a:t>
            </a:r>
            <a:r>
              <a:rPr lang="en-US" sz="2400" b="1" dirty="0" smtClean="0"/>
              <a:t>images.</a:t>
            </a:r>
            <a:endParaRPr lang="en-US" sz="2400" b="1" dirty="0" smtClean="0"/>
          </a:p>
          <a:p>
            <a:r>
              <a:rPr lang="en-US" sz="2400" dirty="0" smtClean="0"/>
              <a:t>The citizen </a:t>
            </a:r>
            <a:r>
              <a:rPr lang="en-US" sz="2400" b="1" dirty="0" smtClean="0"/>
              <a:t>will </a:t>
            </a:r>
            <a:r>
              <a:rPr lang="en-US" sz="2400" b="1" dirty="0" smtClean="0"/>
              <a:t>interact </a:t>
            </a:r>
            <a:r>
              <a:rPr lang="en-US" sz="2400" b="1" dirty="0" smtClean="0"/>
              <a:t>with the event displays: look for the displaced vertices </a:t>
            </a:r>
            <a:r>
              <a:rPr lang="en-US" sz="2400" dirty="0" smtClean="0"/>
              <a:t>and then </a:t>
            </a:r>
            <a:r>
              <a:rPr lang="en-US" sz="2400" dirty="0" smtClean="0"/>
              <a:t>select tracks </a:t>
            </a:r>
            <a:r>
              <a:rPr lang="en-US" sz="2400" dirty="0" smtClean="0"/>
              <a:t>and </a:t>
            </a:r>
            <a:r>
              <a:rPr lang="en-US" sz="2400" b="1" dirty="0" smtClean="0"/>
              <a:t>calculate invariant </a:t>
            </a:r>
            <a:r>
              <a:rPr lang="en-US" sz="2400" b="1" dirty="0" smtClean="0"/>
              <a:t>masses</a:t>
            </a:r>
            <a:r>
              <a:rPr lang="en-US" sz="2400" dirty="0" smtClean="0"/>
              <a:t> </a:t>
            </a:r>
            <a:r>
              <a:rPr lang="en-US" sz="2400" dirty="0" smtClean="0"/>
              <a:t>in order to eventually </a:t>
            </a:r>
            <a:r>
              <a:rPr lang="en-US" sz="2400" b="1" dirty="0" smtClean="0"/>
              <a:t>“look for bumps”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new </a:t>
            </a:r>
            <a:r>
              <a:rPr lang="en-US" sz="2400" b="1" dirty="0" smtClean="0"/>
              <a:t>particles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2" r="53901" b="88597"/>
          <a:stretch/>
        </p:blipFill>
        <p:spPr bwMode="auto">
          <a:xfrm>
            <a:off x="0" y="2689451"/>
            <a:ext cx="4032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2545"/>
            <a:ext cx="71949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WP5: </a:t>
            </a:r>
            <a:r>
              <a:rPr lang="en-US" sz="2800" dirty="0"/>
              <a:t>Search For New Particles At The LHC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657" y="6229290"/>
            <a:ext cx="883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*The HYPATIA </a:t>
            </a:r>
            <a:r>
              <a:rPr lang="en-US" sz="2000" dirty="0" smtClean="0"/>
              <a:t>tool is </a:t>
            </a:r>
            <a:r>
              <a:rPr lang="en-US" sz="2000" dirty="0" smtClean="0"/>
              <a:t>developed by </a:t>
            </a:r>
            <a:r>
              <a:rPr lang="en-US" sz="2000" dirty="0" smtClean="0"/>
              <a:t>our group and used in schools all over the world</a:t>
            </a:r>
            <a:endParaRPr lang="en-US" sz="2000" dirty="0"/>
          </a:p>
        </p:txBody>
      </p:sp>
      <p:pic>
        <p:nvPicPr>
          <p:cNvPr id="2050" name="Picture 2" descr="D:\ASEC\Documents\Images\Hypatia Web App New Fu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8"/>
          <a:stretch/>
        </p:blipFill>
        <p:spPr bwMode="auto">
          <a:xfrm>
            <a:off x="32657" y="3104004"/>
            <a:ext cx="8821412" cy="31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0" y="2946861"/>
            <a:ext cx="838200" cy="634539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889" r="395" b="-1061"/>
          <a:stretch/>
        </p:blipFill>
        <p:spPr bwMode="auto">
          <a:xfrm>
            <a:off x="136251" y="1066800"/>
            <a:ext cx="8964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8479"/>
          <a:stretch/>
        </p:blipFill>
        <p:spPr bwMode="auto">
          <a:xfrm>
            <a:off x="144000" y="4648200"/>
            <a:ext cx="8532000" cy="16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86380"/>
            <a:ext cx="71949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WP5: </a:t>
            </a:r>
            <a:r>
              <a:rPr lang="en-US" sz="2800" dirty="0" smtClean="0"/>
              <a:t>Roadmap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122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1779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Although </a:t>
            </a:r>
            <a:r>
              <a:rPr lang="en-US" sz="3600" b="1" dirty="0" smtClean="0"/>
              <a:t>WP5</a:t>
            </a:r>
            <a:r>
              <a:rPr lang="en-US" sz="3600" dirty="0" smtClean="0"/>
              <a:t> is scheduled to start on </a:t>
            </a:r>
            <a:r>
              <a:rPr lang="en-US" sz="3600" b="1" dirty="0" smtClean="0"/>
              <a:t>M6</a:t>
            </a:r>
            <a:r>
              <a:rPr lang="en-US" sz="3600" dirty="0" smtClean="0"/>
              <a:t> </a:t>
            </a:r>
            <a:r>
              <a:rPr lang="en-US" sz="3600" dirty="0" smtClean="0"/>
              <a:t>we have already started working on it in order to identify  the key persons, </a:t>
            </a:r>
            <a:r>
              <a:rPr lang="en-US" sz="3600" dirty="0" smtClean="0"/>
              <a:t>relevant data </a:t>
            </a:r>
            <a:r>
              <a:rPr lang="en-US" sz="3600" dirty="0" smtClean="0"/>
              <a:t>sets </a:t>
            </a:r>
            <a:r>
              <a:rPr lang="en-US" sz="3600" dirty="0" smtClean="0"/>
              <a:t>etc.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66800" y="86380"/>
            <a:ext cx="719494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WP5: </a:t>
            </a:r>
            <a:r>
              <a:rPr lang="en-US" sz="2800" dirty="0" smtClean="0"/>
              <a:t>Roadmap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0" y="3276600"/>
            <a:ext cx="434367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30" y="3352800"/>
            <a:ext cx="421957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74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184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Stelios</cp:lastModifiedBy>
  <cp:revision>21</cp:revision>
  <dcterms:created xsi:type="dcterms:W3CDTF">2019-10-23T17:25:57Z</dcterms:created>
  <dcterms:modified xsi:type="dcterms:W3CDTF">2019-12-04T17:40:49Z</dcterms:modified>
</cp:coreProperties>
</file>