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77" r:id="rId2"/>
    <p:sldId id="306" r:id="rId3"/>
    <p:sldId id="297" r:id="rId4"/>
    <p:sldId id="273" r:id="rId5"/>
    <p:sldId id="285" r:id="rId6"/>
    <p:sldId id="293" r:id="rId7"/>
    <p:sldId id="307" r:id="rId8"/>
    <p:sldId id="309" r:id="rId9"/>
    <p:sldId id="310" r:id="rId10"/>
    <p:sldId id="311" r:id="rId11"/>
    <p:sldId id="313" r:id="rId12"/>
    <p:sldId id="314" r:id="rId13"/>
    <p:sldId id="312" r:id="rId14"/>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B00"/>
    <a:srgbClr val="4B0030"/>
    <a:srgbClr val="FFB021"/>
    <a:srgbClr val="406123"/>
    <a:srgbClr val="66102B"/>
    <a:srgbClr val="FABA2B"/>
    <a:srgbClr val="FFD52D"/>
    <a:srgbClr val="2B97CB"/>
    <a:srgbClr val="431500"/>
    <a:srgbClr val="005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snapToObjects="1">
      <p:cViewPr varScale="1">
        <p:scale>
          <a:sx n="74" d="100"/>
          <a:sy n="74" d="100"/>
        </p:scale>
        <p:origin x="-24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D0F92-6CEF-4453-A3D0-C8BA4B46F5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26B6CC9-0152-4BD7-B027-49689D742D1C}">
      <dgm:prSet phldrT="[Text]" custT="1"/>
      <dgm:spPr/>
      <dgm:t>
        <a:bodyPr/>
        <a:lstStyle/>
        <a:p>
          <a:r>
            <a:rPr lang="en-GB" sz="1400" dirty="0" smtClean="0">
              <a:solidFill>
                <a:schemeClr val="bg1"/>
              </a:solidFill>
            </a:rPr>
            <a:t>Changes in work, labour markets and employment policy</a:t>
          </a:r>
        </a:p>
        <a:p>
          <a:r>
            <a:rPr lang="en-GB" sz="1400" dirty="0" smtClean="0">
              <a:solidFill>
                <a:schemeClr val="bg1"/>
              </a:solidFill>
            </a:rPr>
            <a:t>Social change in view of societal challenges</a:t>
          </a:r>
        </a:p>
        <a:p>
          <a:r>
            <a:rPr lang="en-GB" sz="1400" dirty="0" smtClean="0">
              <a:solidFill>
                <a:schemeClr val="bg1"/>
              </a:solidFill>
            </a:rPr>
            <a:t>Impact of international migration</a:t>
          </a:r>
        </a:p>
        <a:p>
          <a:r>
            <a:rPr lang="en-GB" sz="1400" dirty="0" smtClean="0">
              <a:solidFill>
                <a:schemeClr val="bg1"/>
              </a:solidFill>
            </a:rPr>
            <a:t>Social inclusion and equal opportunities</a:t>
          </a:r>
          <a:endParaRPr lang="en-GB" sz="1400" dirty="0"/>
        </a:p>
      </dgm:t>
    </dgm:pt>
    <dgm:pt modelId="{53D38233-E50C-4F61-A0B7-5CBCD71B19DC}" type="parTrans" cxnId="{FCF1F0B2-0ADA-4474-81A3-10D07F1302DA}">
      <dgm:prSet/>
      <dgm:spPr/>
      <dgm:t>
        <a:bodyPr/>
        <a:lstStyle/>
        <a:p>
          <a:endParaRPr lang="en-GB"/>
        </a:p>
      </dgm:t>
    </dgm:pt>
    <dgm:pt modelId="{09CEF0B7-39E8-471A-B1A3-C78AA9878BD8}" type="sibTrans" cxnId="{FCF1F0B2-0ADA-4474-81A3-10D07F1302DA}">
      <dgm:prSet/>
      <dgm:spPr/>
      <dgm:t>
        <a:bodyPr/>
        <a:lstStyle/>
        <a:p>
          <a:endParaRPr lang="en-GB"/>
        </a:p>
      </dgm:t>
    </dgm:pt>
    <dgm:pt modelId="{04999D2D-AB59-4E5D-98BC-397A06B8DCE5}">
      <dgm:prSet phldrT="[Text]" custT="1"/>
      <dgm:spPr/>
      <dgm:t>
        <a:bodyPr/>
        <a:lstStyle/>
        <a:p>
          <a:r>
            <a:rPr lang="en-GB" sz="1400" smtClean="0">
              <a:solidFill>
                <a:schemeClr val="bg1"/>
              </a:solidFill>
            </a:rPr>
            <a:t>Citizen Science</a:t>
          </a:r>
          <a:endParaRPr lang="en-GB" sz="1400" dirty="0" smtClean="0">
            <a:solidFill>
              <a:schemeClr val="bg1"/>
            </a:solidFill>
          </a:endParaRPr>
        </a:p>
        <a:p>
          <a:r>
            <a:rPr lang="en-GB" sz="1400" dirty="0" smtClean="0">
              <a:solidFill>
                <a:schemeClr val="bg1"/>
              </a:solidFill>
            </a:rPr>
            <a:t>Science education</a:t>
          </a:r>
        </a:p>
        <a:p>
          <a:r>
            <a:rPr lang="en-GB" sz="1400" dirty="0" smtClean="0">
              <a:solidFill>
                <a:schemeClr val="bg1"/>
              </a:solidFill>
            </a:rPr>
            <a:t>Participatory technology creation and assessment</a:t>
          </a:r>
        </a:p>
        <a:p>
          <a:r>
            <a:rPr lang="en-GB" sz="1400" dirty="0" smtClean="0">
              <a:solidFill>
                <a:schemeClr val="bg1"/>
              </a:solidFill>
            </a:rPr>
            <a:t>Responsible research and innovation</a:t>
          </a:r>
          <a:endParaRPr lang="en-GB" sz="1400" dirty="0"/>
        </a:p>
      </dgm:t>
    </dgm:pt>
    <dgm:pt modelId="{4791D62C-2FA8-4AFD-A297-F9879BF8D4D1}" type="parTrans" cxnId="{2FC76D3F-7FCF-4D4C-9EA9-658E0A5D96E4}">
      <dgm:prSet/>
      <dgm:spPr/>
      <dgm:t>
        <a:bodyPr/>
        <a:lstStyle/>
        <a:p>
          <a:endParaRPr lang="en-GB"/>
        </a:p>
      </dgm:t>
    </dgm:pt>
    <dgm:pt modelId="{1F2076A2-BD16-4854-9C75-2D41E3669E99}" type="sibTrans" cxnId="{2FC76D3F-7FCF-4D4C-9EA9-658E0A5D96E4}">
      <dgm:prSet/>
      <dgm:spPr/>
      <dgm:t>
        <a:bodyPr/>
        <a:lstStyle/>
        <a:p>
          <a:endParaRPr lang="en-GB"/>
        </a:p>
      </dgm:t>
    </dgm:pt>
    <dgm:pt modelId="{B7EFE962-08DD-48A5-AF3A-9372E2693BEA}">
      <dgm:prSet phldrT="[Text]" custT="1"/>
      <dgm:spPr/>
      <dgm:t>
        <a:bodyPr/>
        <a:lstStyle/>
        <a:p>
          <a:r>
            <a:rPr lang="en-GB" sz="1400" dirty="0" smtClean="0">
              <a:solidFill>
                <a:schemeClr val="bg1"/>
              </a:solidFill>
            </a:rPr>
            <a:t>National, regional and European STI policies</a:t>
          </a:r>
        </a:p>
        <a:p>
          <a:r>
            <a:rPr lang="en-GB" sz="1400" dirty="0" smtClean="0">
              <a:solidFill>
                <a:schemeClr val="bg1"/>
              </a:solidFill>
            </a:rPr>
            <a:t>Techno-globalisation and support for international STI cooperation </a:t>
          </a:r>
        </a:p>
        <a:p>
          <a:r>
            <a:rPr lang="en-GB" sz="1400" dirty="0" smtClean="0">
              <a:solidFill>
                <a:schemeClr val="bg1"/>
              </a:solidFill>
            </a:rPr>
            <a:t>Regional development</a:t>
          </a:r>
        </a:p>
        <a:p>
          <a:r>
            <a:rPr lang="en-GB" sz="1400" dirty="0" smtClean="0">
              <a:solidFill>
                <a:schemeClr val="bg1"/>
              </a:solidFill>
            </a:rPr>
            <a:t>Monitoring and evaluation</a:t>
          </a:r>
          <a:endParaRPr lang="en-GB" sz="1400" dirty="0"/>
        </a:p>
      </dgm:t>
    </dgm:pt>
    <dgm:pt modelId="{5010F671-0A6F-4FF1-9348-C0326ED63A82}" type="parTrans" cxnId="{87D0DB0D-1E7C-4E16-ABFC-B8C4128B7EBD}">
      <dgm:prSet/>
      <dgm:spPr/>
      <dgm:t>
        <a:bodyPr/>
        <a:lstStyle/>
        <a:p>
          <a:endParaRPr lang="en-GB"/>
        </a:p>
      </dgm:t>
    </dgm:pt>
    <dgm:pt modelId="{90E65087-BF26-4CFF-A72D-B81BFDF10DCC}" type="sibTrans" cxnId="{87D0DB0D-1E7C-4E16-ABFC-B8C4128B7EBD}">
      <dgm:prSet/>
      <dgm:spPr/>
      <dgm:t>
        <a:bodyPr/>
        <a:lstStyle/>
        <a:p>
          <a:endParaRPr lang="en-GB"/>
        </a:p>
      </dgm:t>
    </dgm:pt>
    <dgm:pt modelId="{710A584A-C2DA-48BB-9995-E436FF2544E9}">
      <dgm:prSet custT="1"/>
      <dgm:spPr/>
      <dgm:t>
        <a:bodyPr/>
        <a:lstStyle/>
        <a:p>
          <a:r>
            <a:rPr lang="en-GB" sz="1400" dirty="0" smtClean="0"/>
            <a:t>Work and Equal Opportunities</a:t>
          </a:r>
          <a:endParaRPr lang="en-GB" sz="1400" dirty="0"/>
        </a:p>
      </dgm:t>
    </dgm:pt>
    <dgm:pt modelId="{8E8BF805-278D-466B-B73E-2EE22A5B640E}" type="parTrans" cxnId="{64765BC3-B0B2-4974-A5EC-B66765747A42}">
      <dgm:prSet/>
      <dgm:spPr/>
      <dgm:t>
        <a:bodyPr/>
        <a:lstStyle/>
        <a:p>
          <a:endParaRPr lang="en-GB"/>
        </a:p>
      </dgm:t>
    </dgm:pt>
    <dgm:pt modelId="{64C151F5-6552-4D80-834C-58E0451C8240}" type="sibTrans" cxnId="{64765BC3-B0B2-4974-A5EC-B66765747A42}">
      <dgm:prSet/>
      <dgm:spPr/>
      <dgm:t>
        <a:bodyPr/>
        <a:lstStyle/>
        <a:p>
          <a:endParaRPr lang="en-GB"/>
        </a:p>
      </dgm:t>
    </dgm:pt>
    <dgm:pt modelId="{1AA4B3F4-2165-4EE6-99E1-9C884240413F}">
      <dgm:prSet custT="1"/>
      <dgm:spPr/>
      <dgm:t>
        <a:bodyPr/>
        <a:lstStyle/>
        <a:p>
          <a:r>
            <a:rPr lang="en-GB" sz="1400" dirty="0" smtClean="0"/>
            <a:t>Technology and Knowledge</a:t>
          </a:r>
          <a:endParaRPr lang="en-GB" sz="1400" dirty="0"/>
        </a:p>
      </dgm:t>
    </dgm:pt>
    <dgm:pt modelId="{5FD82EC1-1796-4BF6-ABD6-555432E78220}" type="parTrans" cxnId="{0E351049-C6F1-4A2B-957F-3B0961E582CB}">
      <dgm:prSet/>
      <dgm:spPr/>
      <dgm:t>
        <a:bodyPr/>
        <a:lstStyle/>
        <a:p>
          <a:endParaRPr lang="en-GB"/>
        </a:p>
      </dgm:t>
    </dgm:pt>
    <dgm:pt modelId="{A9538EE2-4B4F-4A88-B1FD-637EFD0416EB}" type="sibTrans" cxnId="{0E351049-C6F1-4A2B-957F-3B0961E582CB}">
      <dgm:prSet/>
      <dgm:spPr/>
      <dgm:t>
        <a:bodyPr/>
        <a:lstStyle/>
        <a:p>
          <a:endParaRPr lang="en-GB"/>
        </a:p>
      </dgm:t>
    </dgm:pt>
    <dgm:pt modelId="{04A9E9F4-5089-45D2-AA81-9FC200AD150F}">
      <dgm:prSet custT="1"/>
      <dgm:spPr/>
      <dgm:t>
        <a:bodyPr/>
        <a:lstStyle/>
        <a:p>
          <a:r>
            <a:rPr lang="en-GB" sz="1400" dirty="0" smtClean="0"/>
            <a:t>Research and societal development</a:t>
          </a:r>
          <a:endParaRPr lang="en-GB" sz="1400" dirty="0"/>
        </a:p>
      </dgm:t>
    </dgm:pt>
    <dgm:pt modelId="{4E54842D-378A-46A9-944F-40E4C9730BE7}" type="parTrans" cxnId="{A4AFB489-741A-437E-9C02-9FF4DF76949A}">
      <dgm:prSet/>
      <dgm:spPr/>
      <dgm:t>
        <a:bodyPr/>
        <a:lstStyle/>
        <a:p>
          <a:endParaRPr lang="en-GB"/>
        </a:p>
      </dgm:t>
    </dgm:pt>
    <dgm:pt modelId="{4A46DC62-5585-4073-A6A5-B79BA0ABD565}" type="sibTrans" cxnId="{A4AFB489-741A-437E-9C02-9FF4DF76949A}">
      <dgm:prSet/>
      <dgm:spPr/>
      <dgm:t>
        <a:bodyPr/>
        <a:lstStyle/>
        <a:p>
          <a:endParaRPr lang="en-GB"/>
        </a:p>
      </dgm:t>
    </dgm:pt>
    <dgm:pt modelId="{4BE96187-4EAD-44EA-936F-5ACD2C779672}" type="pres">
      <dgm:prSet presAssocID="{57BD0F92-6CEF-4453-A3D0-C8BA4B46F576}" presName="linear" presStyleCnt="0">
        <dgm:presLayoutVars>
          <dgm:dir/>
          <dgm:animLvl val="lvl"/>
          <dgm:resizeHandles val="exact"/>
        </dgm:presLayoutVars>
      </dgm:prSet>
      <dgm:spPr/>
      <dgm:t>
        <a:bodyPr/>
        <a:lstStyle/>
        <a:p>
          <a:endParaRPr lang="en-GB"/>
        </a:p>
      </dgm:t>
    </dgm:pt>
    <dgm:pt modelId="{C0343A6B-ADFF-4CE3-A327-E56FFD17E8D6}" type="pres">
      <dgm:prSet presAssocID="{B26B6CC9-0152-4BD7-B027-49689D742D1C}" presName="parentLin" presStyleCnt="0"/>
      <dgm:spPr/>
    </dgm:pt>
    <dgm:pt modelId="{0EDC3DDD-2AB3-456B-96DF-01DFF4DD4FB5}" type="pres">
      <dgm:prSet presAssocID="{B26B6CC9-0152-4BD7-B027-49689D742D1C}" presName="parentLeftMargin" presStyleLbl="node1" presStyleIdx="0" presStyleCnt="3"/>
      <dgm:spPr/>
      <dgm:t>
        <a:bodyPr/>
        <a:lstStyle/>
        <a:p>
          <a:endParaRPr lang="en-GB"/>
        </a:p>
      </dgm:t>
    </dgm:pt>
    <dgm:pt modelId="{EAF0353E-FDD5-4B0E-8B4D-C5C9931C3DED}" type="pres">
      <dgm:prSet presAssocID="{B26B6CC9-0152-4BD7-B027-49689D742D1C}" presName="parentText" presStyleLbl="node1" presStyleIdx="0" presStyleCnt="3" custScaleX="138725" custScaleY="578946">
        <dgm:presLayoutVars>
          <dgm:chMax val="0"/>
          <dgm:bulletEnabled val="1"/>
        </dgm:presLayoutVars>
      </dgm:prSet>
      <dgm:spPr/>
      <dgm:t>
        <a:bodyPr/>
        <a:lstStyle/>
        <a:p>
          <a:endParaRPr lang="en-GB"/>
        </a:p>
      </dgm:t>
    </dgm:pt>
    <dgm:pt modelId="{5D626209-BC1D-4E99-B230-15FCE27AA432}" type="pres">
      <dgm:prSet presAssocID="{B26B6CC9-0152-4BD7-B027-49689D742D1C}" presName="negativeSpace" presStyleCnt="0"/>
      <dgm:spPr/>
    </dgm:pt>
    <dgm:pt modelId="{B85EA808-DEDB-4158-8A7C-9451208F72B1}" type="pres">
      <dgm:prSet presAssocID="{B26B6CC9-0152-4BD7-B027-49689D742D1C}" presName="childText" presStyleLbl="conFgAcc1" presStyleIdx="0" presStyleCnt="3" custLinFactNeighborX="-111" custLinFactNeighborY="20750">
        <dgm:presLayoutVars>
          <dgm:bulletEnabled val="1"/>
        </dgm:presLayoutVars>
      </dgm:prSet>
      <dgm:spPr/>
      <dgm:t>
        <a:bodyPr/>
        <a:lstStyle/>
        <a:p>
          <a:endParaRPr lang="en-GB"/>
        </a:p>
      </dgm:t>
    </dgm:pt>
    <dgm:pt modelId="{521A4E27-8625-4B47-97A3-283F2AD1CF3D}" type="pres">
      <dgm:prSet presAssocID="{09CEF0B7-39E8-471A-B1A3-C78AA9878BD8}" presName="spaceBetweenRectangles" presStyleCnt="0"/>
      <dgm:spPr/>
    </dgm:pt>
    <dgm:pt modelId="{9373FE86-DC58-4061-AB39-29275A1A37E1}" type="pres">
      <dgm:prSet presAssocID="{04999D2D-AB59-4E5D-98BC-397A06B8DCE5}" presName="parentLin" presStyleCnt="0"/>
      <dgm:spPr/>
    </dgm:pt>
    <dgm:pt modelId="{C8F34D4E-3CB7-4847-AAC2-4DF67130BD4F}" type="pres">
      <dgm:prSet presAssocID="{04999D2D-AB59-4E5D-98BC-397A06B8DCE5}" presName="parentLeftMargin" presStyleLbl="node1" presStyleIdx="0" presStyleCnt="3"/>
      <dgm:spPr/>
      <dgm:t>
        <a:bodyPr/>
        <a:lstStyle/>
        <a:p>
          <a:endParaRPr lang="en-GB"/>
        </a:p>
      </dgm:t>
    </dgm:pt>
    <dgm:pt modelId="{75116B61-A156-4CA8-B2AE-302730388350}" type="pres">
      <dgm:prSet presAssocID="{04999D2D-AB59-4E5D-98BC-397A06B8DCE5}" presName="parentText" presStyleLbl="node1" presStyleIdx="1" presStyleCnt="3" custScaleX="142997" custScaleY="567935">
        <dgm:presLayoutVars>
          <dgm:chMax val="0"/>
          <dgm:bulletEnabled val="1"/>
        </dgm:presLayoutVars>
      </dgm:prSet>
      <dgm:spPr/>
      <dgm:t>
        <a:bodyPr/>
        <a:lstStyle/>
        <a:p>
          <a:endParaRPr lang="en-GB"/>
        </a:p>
      </dgm:t>
    </dgm:pt>
    <dgm:pt modelId="{C5D89EDE-171D-4347-89AE-BB4C56EDE823}" type="pres">
      <dgm:prSet presAssocID="{04999D2D-AB59-4E5D-98BC-397A06B8DCE5}" presName="negativeSpace" presStyleCnt="0"/>
      <dgm:spPr/>
    </dgm:pt>
    <dgm:pt modelId="{BC901CA7-473B-404A-BE9A-ADC1672A768D}" type="pres">
      <dgm:prSet presAssocID="{04999D2D-AB59-4E5D-98BC-397A06B8DCE5}" presName="childText" presStyleLbl="conFgAcc1" presStyleIdx="1" presStyleCnt="3">
        <dgm:presLayoutVars>
          <dgm:bulletEnabled val="1"/>
        </dgm:presLayoutVars>
      </dgm:prSet>
      <dgm:spPr/>
      <dgm:t>
        <a:bodyPr/>
        <a:lstStyle/>
        <a:p>
          <a:endParaRPr lang="en-GB"/>
        </a:p>
      </dgm:t>
    </dgm:pt>
    <dgm:pt modelId="{EBA21ECD-39CA-482E-AAA3-E772CC938D93}" type="pres">
      <dgm:prSet presAssocID="{1F2076A2-BD16-4854-9C75-2D41E3669E99}" presName="spaceBetweenRectangles" presStyleCnt="0"/>
      <dgm:spPr/>
    </dgm:pt>
    <dgm:pt modelId="{26E6835D-A267-4259-93F1-3BDAAFFD362C}" type="pres">
      <dgm:prSet presAssocID="{B7EFE962-08DD-48A5-AF3A-9372E2693BEA}" presName="parentLin" presStyleCnt="0"/>
      <dgm:spPr/>
    </dgm:pt>
    <dgm:pt modelId="{E15DD923-D92C-4C1F-8AE0-FB3D63DA4C4A}" type="pres">
      <dgm:prSet presAssocID="{B7EFE962-08DD-48A5-AF3A-9372E2693BEA}" presName="parentLeftMargin" presStyleLbl="node1" presStyleIdx="1" presStyleCnt="3"/>
      <dgm:spPr/>
      <dgm:t>
        <a:bodyPr/>
        <a:lstStyle/>
        <a:p>
          <a:endParaRPr lang="en-GB"/>
        </a:p>
      </dgm:t>
    </dgm:pt>
    <dgm:pt modelId="{94EACDAD-30E5-421A-A527-D5EC75C98E9C}" type="pres">
      <dgm:prSet presAssocID="{B7EFE962-08DD-48A5-AF3A-9372E2693BEA}" presName="parentText" presStyleLbl="node1" presStyleIdx="2" presStyleCnt="3" custScaleX="142997" custScaleY="691852">
        <dgm:presLayoutVars>
          <dgm:chMax val="0"/>
          <dgm:bulletEnabled val="1"/>
        </dgm:presLayoutVars>
      </dgm:prSet>
      <dgm:spPr/>
      <dgm:t>
        <a:bodyPr/>
        <a:lstStyle/>
        <a:p>
          <a:endParaRPr lang="en-GB"/>
        </a:p>
      </dgm:t>
    </dgm:pt>
    <dgm:pt modelId="{4DF56FBD-331E-4E96-A48F-8850EAD9FC93}" type="pres">
      <dgm:prSet presAssocID="{B7EFE962-08DD-48A5-AF3A-9372E2693BEA}" presName="negativeSpace" presStyleCnt="0"/>
      <dgm:spPr/>
    </dgm:pt>
    <dgm:pt modelId="{35E3F029-D188-498C-8A7E-00C9F08DED07}" type="pres">
      <dgm:prSet presAssocID="{B7EFE962-08DD-48A5-AF3A-9372E2693BEA}" presName="childText" presStyleLbl="conFgAcc1" presStyleIdx="2" presStyleCnt="3">
        <dgm:presLayoutVars>
          <dgm:bulletEnabled val="1"/>
        </dgm:presLayoutVars>
      </dgm:prSet>
      <dgm:spPr/>
      <dgm:t>
        <a:bodyPr/>
        <a:lstStyle/>
        <a:p>
          <a:endParaRPr lang="en-GB"/>
        </a:p>
      </dgm:t>
    </dgm:pt>
  </dgm:ptLst>
  <dgm:cxnLst>
    <dgm:cxn modelId="{2FC76D3F-7FCF-4D4C-9EA9-658E0A5D96E4}" srcId="{57BD0F92-6CEF-4453-A3D0-C8BA4B46F576}" destId="{04999D2D-AB59-4E5D-98BC-397A06B8DCE5}" srcOrd="1" destOrd="0" parTransId="{4791D62C-2FA8-4AFD-A297-F9879BF8D4D1}" sibTransId="{1F2076A2-BD16-4854-9C75-2D41E3669E99}"/>
    <dgm:cxn modelId="{0E351049-C6F1-4A2B-957F-3B0961E582CB}" srcId="{04999D2D-AB59-4E5D-98BC-397A06B8DCE5}" destId="{1AA4B3F4-2165-4EE6-99E1-9C884240413F}" srcOrd="0" destOrd="0" parTransId="{5FD82EC1-1796-4BF6-ABD6-555432E78220}" sibTransId="{A9538EE2-4B4F-4A88-B1FD-637EFD0416EB}"/>
    <dgm:cxn modelId="{D8775714-698C-4A43-950B-5684BBEB47F7}" type="presOf" srcId="{04999D2D-AB59-4E5D-98BC-397A06B8DCE5}" destId="{C8F34D4E-3CB7-4847-AAC2-4DF67130BD4F}" srcOrd="0" destOrd="0" presId="urn:microsoft.com/office/officeart/2005/8/layout/list1"/>
    <dgm:cxn modelId="{DEAFF8A7-08B4-4A92-8ECF-4D9BF1A0DD5D}" type="presOf" srcId="{B7EFE962-08DD-48A5-AF3A-9372E2693BEA}" destId="{E15DD923-D92C-4C1F-8AE0-FB3D63DA4C4A}" srcOrd="0" destOrd="0" presId="urn:microsoft.com/office/officeart/2005/8/layout/list1"/>
    <dgm:cxn modelId="{87D0DB0D-1E7C-4E16-ABFC-B8C4128B7EBD}" srcId="{57BD0F92-6CEF-4453-A3D0-C8BA4B46F576}" destId="{B7EFE962-08DD-48A5-AF3A-9372E2693BEA}" srcOrd="2" destOrd="0" parTransId="{5010F671-0A6F-4FF1-9348-C0326ED63A82}" sibTransId="{90E65087-BF26-4CFF-A72D-B81BFDF10DCC}"/>
    <dgm:cxn modelId="{FCF1F0B2-0ADA-4474-81A3-10D07F1302DA}" srcId="{57BD0F92-6CEF-4453-A3D0-C8BA4B46F576}" destId="{B26B6CC9-0152-4BD7-B027-49689D742D1C}" srcOrd="0" destOrd="0" parTransId="{53D38233-E50C-4F61-A0B7-5CBCD71B19DC}" sibTransId="{09CEF0B7-39E8-471A-B1A3-C78AA9878BD8}"/>
    <dgm:cxn modelId="{9EF8A191-565D-4675-A13C-9B643A776977}" type="presOf" srcId="{04A9E9F4-5089-45D2-AA81-9FC200AD150F}" destId="{35E3F029-D188-498C-8A7E-00C9F08DED07}" srcOrd="0" destOrd="0" presId="urn:microsoft.com/office/officeart/2005/8/layout/list1"/>
    <dgm:cxn modelId="{CF4C63C6-C285-42B6-BC0B-4BD7611821C5}" type="presOf" srcId="{04999D2D-AB59-4E5D-98BC-397A06B8DCE5}" destId="{75116B61-A156-4CA8-B2AE-302730388350}" srcOrd="1" destOrd="0" presId="urn:microsoft.com/office/officeart/2005/8/layout/list1"/>
    <dgm:cxn modelId="{A4AFB489-741A-437E-9C02-9FF4DF76949A}" srcId="{B7EFE962-08DD-48A5-AF3A-9372E2693BEA}" destId="{04A9E9F4-5089-45D2-AA81-9FC200AD150F}" srcOrd="0" destOrd="0" parTransId="{4E54842D-378A-46A9-944F-40E4C9730BE7}" sibTransId="{4A46DC62-5585-4073-A6A5-B79BA0ABD565}"/>
    <dgm:cxn modelId="{64765BC3-B0B2-4974-A5EC-B66765747A42}" srcId="{B26B6CC9-0152-4BD7-B027-49689D742D1C}" destId="{710A584A-C2DA-48BB-9995-E436FF2544E9}" srcOrd="0" destOrd="0" parTransId="{8E8BF805-278D-466B-B73E-2EE22A5B640E}" sibTransId="{64C151F5-6552-4D80-834C-58E0451C8240}"/>
    <dgm:cxn modelId="{E442BF7C-A4C2-4F69-A9D3-83186F6A1371}" type="presOf" srcId="{B7EFE962-08DD-48A5-AF3A-9372E2693BEA}" destId="{94EACDAD-30E5-421A-A527-D5EC75C98E9C}" srcOrd="1" destOrd="0" presId="urn:microsoft.com/office/officeart/2005/8/layout/list1"/>
    <dgm:cxn modelId="{13855D8F-A3FC-432C-B639-1DEBE4A8F7F0}" type="presOf" srcId="{1AA4B3F4-2165-4EE6-99E1-9C884240413F}" destId="{BC901CA7-473B-404A-BE9A-ADC1672A768D}" srcOrd="0" destOrd="0" presId="urn:microsoft.com/office/officeart/2005/8/layout/list1"/>
    <dgm:cxn modelId="{89B8C511-2B57-4AC8-A399-5A586169D30A}" type="presOf" srcId="{B26B6CC9-0152-4BD7-B027-49689D742D1C}" destId="{0EDC3DDD-2AB3-456B-96DF-01DFF4DD4FB5}" srcOrd="0" destOrd="0" presId="urn:microsoft.com/office/officeart/2005/8/layout/list1"/>
    <dgm:cxn modelId="{F380BC27-EED3-4E5F-A7D5-660DA5180EA6}" type="presOf" srcId="{710A584A-C2DA-48BB-9995-E436FF2544E9}" destId="{B85EA808-DEDB-4158-8A7C-9451208F72B1}" srcOrd="0" destOrd="0" presId="urn:microsoft.com/office/officeart/2005/8/layout/list1"/>
    <dgm:cxn modelId="{28DDB863-497E-46B9-AD6A-0686DC6201E7}" type="presOf" srcId="{57BD0F92-6CEF-4453-A3D0-C8BA4B46F576}" destId="{4BE96187-4EAD-44EA-936F-5ACD2C779672}" srcOrd="0" destOrd="0" presId="urn:microsoft.com/office/officeart/2005/8/layout/list1"/>
    <dgm:cxn modelId="{E06B7558-11F8-45D1-B8B0-0963114E1FFC}" type="presOf" srcId="{B26B6CC9-0152-4BD7-B027-49689D742D1C}" destId="{EAF0353E-FDD5-4B0E-8B4D-C5C9931C3DED}" srcOrd="1" destOrd="0" presId="urn:microsoft.com/office/officeart/2005/8/layout/list1"/>
    <dgm:cxn modelId="{504D6799-0794-4452-80E1-38B82CC3CC69}" type="presParOf" srcId="{4BE96187-4EAD-44EA-936F-5ACD2C779672}" destId="{C0343A6B-ADFF-4CE3-A327-E56FFD17E8D6}" srcOrd="0" destOrd="0" presId="urn:microsoft.com/office/officeart/2005/8/layout/list1"/>
    <dgm:cxn modelId="{9A185D89-510E-4128-B875-566D25434F92}" type="presParOf" srcId="{C0343A6B-ADFF-4CE3-A327-E56FFD17E8D6}" destId="{0EDC3DDD-2AB3-456B-96DF-01DFF4DD4FB5}" srcOrd="0" destOrd="0" presId="urn:microsoft.com/office/officeart/2005/8/layout/list1"/>
    <dgm:cxn modelId="{0D2385D4-7D3F-4312-BB1A-0A33601DCDEE}" type="presParOf" srcId="{C0343A6B-ADFF-4CE3-A327-E56FFD17E8D6}" destId="{EAF0353E-FDD5-4B0E-8B4D-C5C9931C3DED}" srcOrd="1" destOrd="0" presId="urn:microsoft.com/office/officeart/2005/8/layout/list1"/>
    <dgm:cxn modelId="{BAD7CE8C-80D1-4A7A-A3E3-BCB07178A6A7}" type="presParOf" srcId="{4BE96187-4EAD-44EA-936F-5ACD2C779672}" destId="{5D626209-BC1D-4E99-B230-15FCE27AA432}" srcOrd="1" destOrd="0" presId="urn:microsoft.com/office/officeart/2005/8/layout/list1"/>
    <dgm:cxn modelId="{580BF723-59E9-492B-B3C5-BF548C879711}" type="presParOf" srcId="{4BE96187-4EAD-44EA-936F-5ACD2C779672}" destId="{B85EA808-DEDB-4158-8A7C-9451208F72B1}" srcOrd="2" destOrd="0" presId="urn:microsoft.com/office/officeart/2005/8/layout/list1"/>
    <dgm:cxn modelId="{95370995-C5FC-43E5-8EE2-075F77408CE5}" type="presParOf" srcId="{4BE96187-4EAD-44EA-936F-5ACD2C779672}" destId="{521A4E27-8625-4B47-97A3-283F2AD1CF3D}" srcOrd="3" destOrd="0" presId="urn:microsoft.com/office/officeart/2005/8/layout/list1"/>
    <dgm:cxn modelId="{409406F8-DC2C-42D6-9BDF-03EA35C75FE2}" type="presParOf" srcId="{4BE96187-4EAD-44EA-936F-5ACD2C779672}" destId="{9373FE86-DC58-4061-AB39-29275A1A37E1}" srcOrd="4" destOrd="0" presId="urn:microsoft.com/office/officeart/2005/8/layout/list1"/>
    <dgm:cxn modelId="{0CC8DAB9-06D5-4B0E-90E1-D99459C5D298}" type="presParOf" srcId="{9373FE86-DC58-4061-AB39-29275A1A37E1}" destId="{C8F34D4E-3CB7-4847-AAC2-4DF67130BD4F}" srcOrd="0" destOrd="0" presId="urn:microsoft.com/office/officeart/2005/8/layout/list1"/>
    <dgm:cxn modelId="{80DBB646-BE1B-4BB2-BA68-3E6E642ABFEB}" type="presParOf" srcId="{9373FE86-DC58-4061-AB39-29275A1A37E1}" destId="{75116B61-A156-4CA8-B2AE-302730388350}" srcOrd="1" destOrd="0" presId="urn:microsoft.com/office/officeart/2005/8/layout/list1"/>
    <dgm:cxn modelId="{B243AB2D-7C13-4EA5-B001-BF54A727971D}" type="presParOf" srcId="{4BE96187-4EAD-44EA-936F-5ACD2C779672}" destId="{C5D89EDE-171D-4347-89AE-BB4C56EDE823}" srcOrd="5" destOrd="0" presId="urn:microsoft.com/office/officeart/2005/8/layout/list1"/>
    <dgm:cxn modelId="{78EC53DD-F4B1-4AA3-9A2B-360AD3F039BF}" type="presParOf" srcId="{4BE96187-4EAD-44EA-936F-5ACD2C779672}" destId="{BC901CA7-473B-404A-BE9A-ADC1672A768D}" srcOrd="6" destOrd="0" presId="urn:microsoft.com/office/officeart/2005/8/layout/list1"/>
    <dgm:cxn modelId="{48360503-1B10-44EE-B79C-F8A0E87FE6F2}" type="presParOf" srcId="{4BE96187-4EAD-44EA-936F-5ACD2C779672}" destId="{EBA21ECD-39CA-482E-AAA3-E772CC938D93}" srcOrd="7" destOrd="0" presId="urn:microsoft.com/office/officeart/2005/8/layout/list1"/>
    <dgm:cxn modelId="{ABD4C576-FE6E-49B2-B1C2-DFB14A270FDD}" type="presParOf" srcId="{4BE96187-4EAD-44EA-936F-5ACD2C779672}" destId="{26E6835D-A267-4259-93F1-3BDAAFFD362C}" srcOrd="8" destOrd="0" presId="urn:microsoft.com/office/officeart/2005/8/layout/list1"/>
    <dgm:cxn modelId="{9809D948-F228-4B05-A251-04E81C460293}" type="presParOf" srcId="{26E6835D-A267-4259-93F1-3BDAAFFD362C}" destId="{E15DD923-D92C-4C1F-8AE0-FB3D63DA4C4A}" srcOrd="0" destOrd="0" presId="urn:microsoft.com/office/officeart/2005/8/layout/list1"/>
    <dgm:cxn modelId="{9F50DFA8-F7D6-415E-8819-A5B6B0BD6407}" type="presParOf" srcId="{26E6835D-A267-4259-93F1-3BDAAFFD362C}" destId="{94EACDAD-30E5-421A-A527-D5EC75C98E9C}" srcOrd="1" destOrd="0" presId="urn:microsoft.com/office/officeart/2005/8/layout/list1"/>
    <dgm:cxn modelId="{F1CAB9DB-D850-492C-B13A-9139464EBA13}" type="presParOf" srcId="{4BE96187-4EAD-44EA-936F-5ACD2C779672}" destId="{4DF56FBD-331E-4E96-A48F-8850EAD9FC93}" srcOrd="9" destOrd="0" presId="urn:microsoft.com/office/officeart/2005/8/layout/list1"/>
    <dgm:cxn modelId="{724F82B9-3E56-4834-B7A9-9CD5DBFA27EE}" type="presParOf" srcId="{4BE96187-4EAD-44EA-936F-5ACD2C779672}" destId="{35E3F029-D188-498C-8A7E-00C9F08DED0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EA808-DEDB-4158-8A7C-9451208F72B1}">
      <dsp:nvSpPr>
        <dsp:cNvPr id="0" name=""/>
        <dsp:cNvSpPr/>
      </dsp:nvSpPr>
      <dsp:spPr>
        <a:xfrm>
          <a:off x="0" y="1225332"/>
          <a:ext cx="8077201" cy="44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1" tIns="145796" rIns="626881"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Work and Equal Opportunities</a:t>
          </a:r>
          <a:endParaRPr lang="en-GB" sz="1400" kern="1200" dirty="0"/>
        </a:p>
      </dsp:txBody>
      <dsp:txXfrm>
        <a:off x="0" y="1225332"/>
        <a:ext cx="8077201" cy="441000"/>
      </dsp:txXfrm>
    </dsp:sp>
    <dsp:sp modelId="{EAF0353E-FDD5-4B0E-8B4D-C5C9931C3DED}">
      <dsp:nvSpPr>
        <dsp:cNvPr id="0" name=""/>
        <dsp:cNvSpPr/>
      </dsp:nvSpPr>
      <dsp:spPr>
        <a:xfrm>
          <a:off x="395183" y="124474"/>
          <a:ext cx="7675053" cy="1196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622300">
            <a:lnSpc>
              <a:spcPct val="90000"/>
            </a:lnSpc>
            <a:spcBef>
              <a:spcPct val="0"/>
            </a:spcBef>
            <a:spcAft>
              <a:spcPct val="35000"/>
            </a:spcAft>
          </a:pPr>
          <a:r>
            <a:rPr lang="en-GB" sz="1400" kern="1200" dirty="0" smtClean="0">
              <a:solidFill>
                <a:schemeClr val="bg1"/>
              </a:solidFill>
            </a:rPr>
            <a:t>Changes in work, labour markets and employment policy</a:t>
          </a:r>
        </a:p>
        <a:p>
          <a:pPr lvl="0" algn="l" defTabSz="622300">
            <a:lnSpc>
              <a:spcPct val="90000"/>
            </a:lnSpc>
            <a:spcBef>
              <a:spcPct val="0"/>
            </a:spcBef>
            <a:spcAft>
              <a:spcPct val="35000"/>
            </a:spcAft>
          </a:pPr>
          <a:r>
            <a:rPr lang="en-GB" sz="1400" kern="1200" dirty="0" smtClean="0">
              <a:solidFill>
                <a:schemeClr val="bg1"/>
              </a:solidFill>
            </a:rPr>
            <a:t>Social change in view of societal challenges</a:t>
          </a:r>
        </a:p>
        <a:p>
          <a:pPr lvl="0" algn="l" defTabSz="622300">
            <a:lnSpc>
              <a:spcPct val="90000"/>
            </a:lnSpc>
            <a:spcBef>
              <a:spcPct val="0"/>
            </a:spcBef>
            <a:spcAft>
              <a:spcPct val="35000"/>
            </a:spcAft>
          </a:pPr>
          <a:r>
            <a:rPr lang="en-GB" sz="1400" kern="1200" dirty="0" smtClean="0">
              <a:solidFill>
                <a:schemeClr val="bg1"/>
              </a:solidFill>
            </a:rPr>
            <a:t>Impact of international migration</a:t>
          </a:r>
        </a:p>
        <a:p>
          <a:pPr lvl="0" algn="l" defTabSz="622300">
            <a:lnSpc>
              <a:spcPct val="90000"/>
            </a:lnSpc>
            <a:spcBef>
              <a:spcPct val="0"/>
            </a:spcBef>
            <a:spcAft>
              <a:spcPct val="35000"/>
            </a:spcAft>
          </a:pPr>
          <a:r>
            <a:rPr lang="en-GB" sz="1400" kern="1200" dirty="0" smtClean="0">
              <a:solidFill>
                <a:schemeClr val="bg1"/>
              </a:solidFill>
            </a:rPr>
            <a:t>Social inclusion and equal opportunities</a:t>
          </a:r>
          <a:endParaRPr lang="en-GB" sz="1400" kern="1200" dirty="0"/>
        </a:p>
      </dsp:txBody>
      <dsp:txXfrm>
        <a:off x="453583" y="182874"/>
        <a:ext cx="7558253" cy="1079534"/>
      </dsp:txXfrm>
    </dsp:sp>
    <dsp:sp modelId="{BC901CA7-473B-404A-BE9A-ADC1672A768D}">
      <dsp:nvSpPr>
        <dsp:cNvPr id="0" name=""/>
        <dsp:cNvSpPr/>
      </dsp:nvSpPr>
      <dsp:spPr>
        <a:xfrm>
          <a:off x="0" y="2766549"/>
          <a:ext cx="8077201" cy="44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1" tIns="145796" rIns="626881"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Technology and Knowledge</a:t>
          </a:r>
          <a:endParaRPr lang="en-GB" sz="1400" kern="1200" dirty="0"/>
        </a:p>
      </dsp:txBody>
      <dsp:txXfrm>
        <a:off x="0" y="2766549"/>
        <a:ext cx="8077201" cy="441000"/>
      </dsp:txXfrm>
    </dsp:sp>
    <dsp:sp modelId="{75116B61-A156-4CA8-B2AE-302730388350}">
      <dsp:nvSpPr>
        <dsp:cNvPr id="0" name=""/>
        <dsp:cNvSpPr/>
      </dsp:nvSpPr>
      <dsp:spPr>
        <a:xfrm>
          <a:off x="384140" y="1696288"/>
          <a:ext cx="7690327" cy="1173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622300">
            <a:lnSpc>
              <a:spcPct val="90000"/>
            </a:lnSpc>
            <a:spcBef>
              <a:spcPct val="0"/>
            </a:spcBef>
            <a:spcAft>
              <a:spcPct val="35000"/>
            </a:spcAft>
          </a:pPr>
          <a:r>
            <a:rPr lang="en-GB" sz="1400" kern="1200" smtClean="0">
              <a:solidFill>
                <a:schemeClr val="bg1"/>
              </a:solidFill>
            </a:rPr>
            <a:t>Citizen Science</a:t>
          </a:r>
          <a:endParaRPr lang="en-GB" sz="1400" kern="1200" dirty="0" smtClean="0">
            <a:solidFill>
              <a:schemeClr val="bg1"/>
            </a:solidFill>
          </a:endParaRPr>
        </a:p>
        <a:p>
          <a:pPr lvl="0" algn="l" defTabSz="622300">
            <a:lnSpc>
              <a:spcPct val="90000"/>
            </a:lnSpc>
            <a:spcBef>
              <a:spcPct val="0"/>
            </a:spcBef>
            <a:spcAft>
              <a:spcPct val="35000"/>
            </a:spcAft>
          </a:pPr>
          <a:r>
            <a:rPr lang="en-GB" sz="1400" kern="1200" dirty="0" smtClean="0">
              <a:solidFill>
                <a:schemeClr val="bg1"/>
              </a:solidFill>
            </a:rPr>
            <a:t>Science education</a:t>
          </a:r>
        </a:p>
        <a:p>
          <a:pPr lvl="0" algn="l" defTabSz="622300">
            <a:lnSpc>
              <a:spcPct val="90000"/>
            </a:lnSpc>
            <a:spcBef>
              <a:spcPct val="0"/>
            </a:spcBef>
            <a:spcAft>
              <a:spcPct val="35000"/>
            </a:spcAft>
          </a:pPr>
          <a:r>
            <a:rPr lang="en-GB" sz="1400" kern="1200" dirty="0" smtClean="0">
              <a:solidFill>
                <a:schemeClr val="bg1"/>
              </a:solidFill>
            </a:rPr>
            <a:t>Participatory technology creation and assessment</a:t>
          </a:r>
        </a:p>
        <a:p>
          <a:pPr lvl="0" algn="l" defTabSz="622300">
            <a:lnSpc>
              <a:spcPct val="90000"/>
            </a:lnSpc>
            <a:spcBef>
              <a:spcPct val="0"/>
            </a:spcBef>
            <a:spcAft>
              <a:spcPct val="35000"/>
            </a:spcAft>
          </a:pPr>
          <a:r>
            <a:rPr lang="en-GB" sz="1400" kern="1200" dirty="0" smtClean="0">
              <a:solidFill>
                <a:schemeClr val="bg1"/>
              </a:solidFill>
            </a:rPr>
            <a:t>Responsible research and innovation</a:t>
          </a:r>
          <a:endParaRPr lang="en-GB" sz="1400" kern="1200" dirty="0"/>
        </a:p>
      </dsp:txBody>
      <dsp:txXfrm>
        <a:off x="441429" y="1753577"/>
        <a:ext cx="7575749" cy="1059002"/>
      </dsp:txXfrm>
    </dsp:sp>
    <dsp:sp modelId="{35E3F029-D188-498C-8A7E-00C9F08DED07}">
      <dsp:nvSpPr>
        <dsp:cNvPr id="0" name=""/>
        <dsp:cNvSpPr/>
      </dsp:nvSpPr>
      <dsp:spPr>
        <a:xfrm>
          <a:off x="0" y="4571672"/>
          <a:ext cx="8077201" cy="44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1" tIns="145796" rIns="626881"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Research and societal development</a:t>
          </a:r>
          <a:endParaRPr lang="en-GB" sz="1400" kern="1200" dirty="0"/>
        </a:p>
      </dsp:txBody>
      <dsp:txXfrm>
        <a:off x="0" y="4571672"/>
        <a:ext cx="8077201" cy="441000"/>
      </dsp:txXfrm>
    </dsp:sp>
    <dsp:sp modelId="{94EACDAD-30E5-421A-A527-D5EC75C98E9C}">
      <dsp:nvSpPr>
        <dsp:cNvPr id="0" name=""/>
        <dsp:cNvSpPr/>
      </dsp:nvSpPr>
      <dsp:spPr>
        <a:xfrm>
          <a:off x="384140" y="3245349"/>
          <a:ext cx="7690327" cy="14296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622300">
            <a:lnSpc>
              <a:spcPct val="90000"/>
            </a:lnSpc>
            <a:spcBef>
              <a:spcPct val="0"/>
            </a:spcBef>
            <a:spcAft>
              <a:spcPct val="35000"/>
            </a:spcAft>
          </a:pPr>
          <a:r>
            <a:rPr lang="en-GB" sz="1400" kern="1200" dirty="0" smtClean="0">
              <a:solidFill>
                <a:schemeClr val="bg1"/>
              </a:solidFill>
            </a:rPr>
            <a:t>National, regional and European STI policies</a:t>
          </a:r>
        </a:p>
        <a:p>
          <a:pPr lvl="0" algn="l" defTabSz="622300">
            <a:lnSpc>
              <a:spcPct val="90000"/>
            </a:lnSpc>
            <a:spcBef>
              <a:spcPct val="0"/>
            </a:spcBef>
            <a:spcAft>
              <a:spcPct val="35000"/>
            </a:spcAft>
          </a:pPr>
          <a:r>
            <a:rPr lang="en-GB" sz="1400" kern="1200" dirty="0" smtClean="0">
              <a:solidFill>
                <a:schemeClr val="bg1"/>
              </a:solidFill>
            </a:rPr>
            <a:t>Techno-globalisation and support for international STI cooperation </a:t>
          </a:r>
        </a:p>
        <a:p>
          <a:pPr lvl="0" algn="l" defTabSz="622300">
            <a:lnSpc>
              <a:spcPct val="90000"/>
            </a:lnSpc>
            <a:spcBef>
              <a:spcPct val="0"/>
            </a:spcBef>
            <a:spcAft>
              <a:spcPct val="35000"/>
            </a:spcAft>
          </a:pPr>
          <a:r>
            <a:rPr lang="en-GB" sz="1400" kern="1200" dirty="0" smtClean="0">
              <a:solidFill>
                <a:schemeClr val="bg1"/>
              </a:solidFill>
            </a:rPr>
            <a:t>Regional development</a:t>
          </a:r>
        </a:p>
        <a:p>
          <a:pPr lvl="0" algn="l" defTabSz="622300">
            <a:lnSpc>
              <a:spcPct val="90000"/>
            </a:lnSpc>
            <a:spcBef>
              <a:spcPct val="0"/>
            </a:spcBef>
            <a:spcAft>
              <a:spcPct val="35000"/>
            </a:spcAft>
          </a:pPr>
          <a:r>
            <a:rPr lang="en-GB" sz="1400" kern="1200" dirty="0" smtClean="0">
              <a:solidFill>
                <a:schemeClr val="bg1"/>
              </a:solidFill>
            </a:rPr>
            <a:t>Monitoring and evaluation</a:t>
          </a:r>
          <a:endParaRPr lang="en-GB" sz="1400" kern="1200" dirty="0"/>
        </a:p>
      </dsp:txBody>
      <dsp:txXfrm>
        <a:off x="453929" y="3315138"/>
        <a:ext cx="7550749" cy="12900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Arial"/>
              <a:ea typeface="Arial"/>
              <a:cs typeface="Aria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A57938-EB7F-324A-A2E3-F31B0919B4E0}" type="datetimeFigureOut">
              <a:rPr lang="de-DE" smtClean="0">
                <a:latin typeface="Arial"/>
                <a:ea typeface="Arial"/>
                <a:cs typeface="Arial"/>
              </a:rPr>
              <a:t>08.12.19</a:t>
            </a:fld>
            <a:endParaRPr lang="de-DE" dirty="0">
              <a:latin typeface="Arial"/>
              <a:ea typeface="Arial"/>
              <a:cs typeface="Aria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Arial"/>
              <a:ea typeface="Arial"/>
              <a:cs typeface="Aria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3ED89C-37F1-9D43-BB61-937AEEE072F8}" type="slidenum">
              <a:rPr lang="de-DE" smtClean="0">
                <a:latin typeface="Arial"/>
                <a:ea typeface="Arial"/>
                <a:cs typeface="Arial"/>
              </a:rPr>
              <a:t>‹#›</a:t>
            </a:fld>
            <a:endParaRPr lang="de-DE" dirty="0">
              <a:latin typeface="Arial"/>
              <a:ea typeface="Arial"/>
              <a:cs typeface="Arial"/>
            </a:endParaRPr>
          </a:p>
        </p:txBody>
      </p:sp>
    </p:spTree>
    <p:extLst>
      <p:ext uri="{BB962C8B-B14F-4D97-AF65-F5344CB8AC3E}">
        <p14:creationId xmlns:p14="http://schemas.microsoft.com/office/powerpoint/2010/main" val="1491994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8C3160A3-956B-CC4A-93B7-E3EAEE9369CF}" type="datetimeFigureOut">
              <a:rPr lang="de-DE" smtClean="0"/>
              <a:pPr/>
              <a:t>08.12.19</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F5AFE2A-FCE1-924C-9801-EE6E3607620F}" type="slidenum">
              <a:rPr lang="de-DE" smtClean="0"/>
              <a:pPr/>
              <a:t>‹#›</a:t>
            </a:fld>
            <a:endParaRPr lang="de-DE" dirty="0"/>
          </a:p>
        </p:txBody>
      </p:sp>
    </p:spTree>
    <p:extLst>
      <p:ext uri="{BB962C8B-B14F-4D97-AF65-F5344CB8AC3E}">
        <p14:creationId xmlns:p14="http://schemas.microsoft.com/office/powerpoint/2010/main" val="14216607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5</a:t>
            </a:fld>
            <a:endParaRPr lang="de-DE" dirty="0"/>
          </a:p>
        </p:txBody>
      </p:sp>
    </p:spTree>
    <p:extLst>
      <p:ext uri="{BB962C8B-B14F-4D97-AF65-F5344CB8AC3E}">
        <p14:creationId xmlns:p14="http://schemas.microsoft.com/office/powerpoint/2010/main" val="190693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8F5AFE2A-FCE1-924C-9801-EE6E3607620F}" type="slidenum">
              <a:rPr lang="de-DE" smtClean="0"/>
              <a:pPr/>
              <a:t>10</a:t>
            </a:fld>
            <a:endParaRPr lang="de-DE" dirty="0"/>
          </a:p>
        </p:txBody>
      </p:sp>
    </p:spTree>
    <p:extLst>
      <p:ext uri="{BB962C8B-B14F-4D97-AF65-F5344CB8AC3E}">
        <p14:creationId xmlns:p14="http://schemas.microsoft.com/office/powerpoint/2010/main" val="16547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2796"/>
            <a:ext cx="8229600" cy="1257301"/>
          </a:xfrm>
          <a:prstGeom prst="rect">
            <a:avLst/>
          </a:prstGeom>
        </p:spPr>
        <p:txBody>
          <a:bodyPr/>
          <a:lstStyle/>
          <a:p>
            <a:r>
              <a:rPr lang="de-AT" dirty="0" smtClean="0"/>
              <a:t>Mastertitelformat bearbeiten</a:t>
            </a:r>
            <a:endParaRPr lang="de-DE" dirty="0"/>
          </a:p>
        </p:txBody>
      </p:sp>
      <p:sp>
        <p:nvSpPr>
          <p:cNvPr id="3" name="Untertitel 2"/>
          <p:cNvSpPr>
            <a:spLocks noGrp="1"/>
          </p:cNvSpPr>
          <p:nvPr>
            <p:ph type="subTitle" idx="1"/>
          </p:nvPr>
        </p:nvSpPr>
        <p:spPr>
          <a:xfrm>
            <a:off x="457200" y="1678074"/>
            <a:ext cx="8229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pic>
        <p:nvPicPr>
          <p:cNvPr id="11" name="Bild 10" descr="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12"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4E4F92DA-9106-7C4B-9E55-FA4F5C4CE963}" type="datetime1">
              <a:rPr lang="de-AT" smtClean="0"/>
              <a:t>08.12.19</a:t>
            </a:fld>
            <a:endParaRPr lang="de-DE" dirty="0"/>
          </a:p>
        </p:txBody>
      </p:sp>
      <p:sp>
        <p:nvSpPr>
          <p:cNvPr id="13"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4"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127093508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lvl1pPr>
            <a:lvl2pPr>
              <a:defRPr sz="2600"/>
            </a:lvl2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22" name="Bild 21"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6"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7B862AE7-C493-6F4C-B5AB-4858FE494E7F}" type="datetime1">
              <a:rPr lang="de-AT" smtClean="0"/>
              <a:t>08.12.19</a:t>
            </a:fld>
            <a:endParaRPr lang="de-DE" dirty="0"/>
          </a:p>
        </p:txBody>
      </p:sp>
      <p:sp>
        <p:nvSpPr>
          <p:cNvPr id="27"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28"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35488487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rgbClr val="2B97CB"/>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rgbClr val="2B97CB"/>
                </a:solidFill>
              </a:defRPr>
            </a:lvl1pPr>
            <a:lvl2pPr>
              <a:defRPr sz="2600">
                <a:solidFill>
                  <a:srgbClr val="2B97CB"/>
                </a:solidFill>
              </a:defRPr>
            </a:lvl2pPr>
            <a:lvl3pPr>
              <a:defRPr>
                <a:solidFill>
                  <a:srgbClr val="2B97CB"/>
                </a:solidFill>
              </a:defRPr>
            </a:lvl3pPr>
            <a:lvl4pPr>
              <a:defRPr>
                <a:solidFill>
                  <a:srgbClr val="2B97CB"/>
                </a:solidFill>
              </a:defRPr>
            </a:lvl4pPr>
            <a:lvl5pPr>
              <a:defRPr>
                <a:solidFill>
                  <a:srgbClr val="2B97CB"/>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21" name="Bild 20"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5"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2B97CB"/>
                </a:solidFill>
                <a:latin typeface="Arial"/>
                <a:ea typeface="+mn-ea"/>
                <a:cs typeface="+mn-cs"/>
              </a:defRPr>
            </a:lvl1pPr>
          </a:lstStyle>
          <a:p>
            <a:pPr>
              <a:defRPr/>
            </a:pPr>
            <a:fld id="{717A7A6A-008B-EA44-BA05-F5A77B6EDA40}" type="datetime1">
              <a:rPr lang="de-AT" smtClean="0"/>
              <a:t>08.12.19</a:t>
            </a:fld>
            <a:endParaRPr lang="de-DE" dirty="0"/>
          </a:p>
        </p:txBody>
      </p:sp>
      <p:sp>
        <p:nvSpPr>
          <p:cNvPr id="26"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2B97CB"/>
                </a:solidFill>
                <a:latin typeface="Arial"/>
                <a:ea typeface="+mn-ea"/>
                <a:cs typeface="+mn-cs"/>
              </a:defRPr>
            </a:lvl1pPr>
          </a:lstStyle>
          <a:p>
            <a:pPr>
              <a:defRPr/>
            </a:pPr>
            <a:r>
              <a:rPr lang="de-DE" smtClean="0"/>
              <a:t>Author: </a:t>
            </a:r>
            <a:endParaRPr lang="de-DE" dirty="0"/>
          </a:p>
        </p:txBody>
      </p:sp>
      <p:sp>
        <p:nvSpPr>
          <p:cNvPr id="27"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2B97CB"/>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35666424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chemeClr val="tx1"/>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chemeClr val="tx1"/>
                </a:solidFill>
              </a:defRPr>
            </a:lvl1pPr>
            <a:lvl2pPr>
              <a:defRPr sz="2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5" name="Bild 4"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19"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Arial"/>
                <a:ea typeface="+mn-ea"/>
                <a:cs typeface="+mn-cs"/>
              </a:defRPr>
            </a:lvl1pPr>
          </a:lstStyle>
          <a:p>
            <a:pPr>
              <a:defRPr/>
            </a:pPr>
            <a:fld id="{D7E158D1-6906-DE49-A2AE-72903EA5AFAD}" type="datetime1">
              <a:rPr lang="de-AT" smtClean="0"/>
              <a:t>08.12.19</a:t>
            </a:fld>
            <a:endParaRPr lang="de-DE" dirty="0"/>
          </a:p>
        </p:txBody>
      </p:sp>
      <p:sp>
        <p:nvSpPr>
          <p:cNvPr id="21"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000000"/>
                </a:solidFill>
                <a:latin typeface="Arial"/>
                <a:ea typeface="+mn-ea"/>
                <a:cs typeface="+mn-cs"/>
              </a:defRPr>
            </a:lvl1pPr>
          </a:lstStyle>
          <a:p>
            <a:pPr>
              <a:defRPr/>
            </a:pPr>
            <a:r>
              <a:rPr lang="de-DE" smtClean="0"/>
              <a:t>Author: </a:t>
            </a:r>
            <a:endParaRPr lang="de-DE" dirty="0"/>
          </a:p>
        </p:txBody>
      </p:sp>
      <p:sp>
        <p:nvSpPr>
          <p:cNvPr id="22"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000000"/>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414101031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chemeClr val="tx1"/>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chemeClr val="tx1"/>
                </a:solidFill>
              </a:defRPr>
            </a:lvl1pPr>
            <a:lvl2pPr>
              <a:defRPr sz="2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16" name="Bild 15"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1"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Arial"/>
                <a:ea typeface="+mn-ea"/>
                <a:cs typeface="+mn-cs"/>
              </a:defRPr>
            </a:lvl1pPr>
          </a:lstStyle>
          <a:p>
            <a:pPr>
              <a:defRPr/>
            </a:pPr>
            <a:fld id="{5C5BB024-79AF-1D47-B40B-4D76753577D2}" type="datetime1">
              <a:rPr lang="de-AT" smtClean="0"/>
              <a:t>08.12.19</a:t>
            </a:fld>
            <a:endParaRPr lang="de-DE" dirty="0"/>
          </a:p>
        </p:txBody>
      </p:sp>
      <p:sp>
        <p:nvSpPr>
          <p:cNvPr id="22"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000000"/>
                </a:solidFill>
                <a:latin typeface="Arial"/>
                <a:ea typeface="+mn-ea"/>
                <a:cs typeface="+mn-cs"/>
              </a:defRPr>
            </a:lvl1pPr>
          </a:lstStyle>
          <a:p>
            <a:pPr>
              <a:defRPr/>
            </a:pPr>
            <a:r>
              <a:rPr lang="de-DE" smtClean="0"/>
              <a:t>Author: </a:t>
            </a:r>
            <a:endParaRPr lang="de-DE" dirty="0"/>
          </a:p>
        </p:txBody>
      </p:sp>
      <p:sp>
        <p:nvSpPr>
          <p:cNvPr id="23"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000000"/>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349119401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57200" y="415129"/>
            <a:ext cx="8229600" cy="730339"/>
          </a:xfrm>
          <a:prstGeom prst="rect">
            <a:avLst/>
          </a:prstGeom>
        </p:spPr>
        <p:txBody>
          <a:bodyPr>
            <a:normAutofit/>
          </a:bodyPr>
          <a:lstStyle>
            <a:lvl1pPr>
              <a:defRPr sz="2800">
                <a:solidFill>
                  <a:schemeClr val="tx1"/>
                </a:solidFill>
              </a:defRPr>
            </a:lvl1pPr>
          </a:lstStyle>
          <a:p>
            <a:r>
              <a:rPr lang="de-AT" dirty="0" smtClean="0"/>
              <a:t>Mastertitelformat bearbeiten</a:t>
            </a:r>
            <a:endParaRPr lang="de-DE" dirty="0"/>
          </a:p>
        </p:txBody>
      </p:sp>
      <p:sp>
        <p:nvSpPr>
          <p:cNvPr id="20" name="Textplatzhalter 19"/>
          <p:cNvSpPr>
            <a:spLocks noGrp="1"/>
          </p:cNvSpPr>
          <p:nvPr>
            <p:ph type="body" sz="quarter" idx="10"/>
          </p:nvPr>
        </p:nvSpPr>
        <p:spPr>
          <a:xfrm>
            <a:off x="457200" y="1146174"/>
            <a:ext cx="8229600" cy="2576514"/>
          </a:xfrm>
        </p:spPr>
        <p:txBody>
          <a:bodyPr/>
          <a:lstStyle>
            <a:lvl1pPr>
              <a:defRPr sz="2900">
                <a:solidFill>
                  <a:schemeClr val="tx1"/>
                </a:solidFill>
              </a:defRPr>
            </a:lvl1pPr>
            <a:lvl2pPr>
              <a:defRPr sz="2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pic>
        <p:nvPicPr>
          <p:cNvPr id="16" name="Bild 15" descr="logo.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21"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Arial"/>
                <a:ea typeface="+mn-ea"/>
                <a:cs typeface="+mn-cs"/>
              </a:defRPr>
            </a:lvl1pPr>
          </a:lstStyle>
          <a:p>
            <a:pPr>
              <a:defRPr/>
            </a:pPr>
            <a:fld id="{2A365250-EFAA-014A-BAC9-A83B495FB2B3}" type="datetime1">
              <a:rPr lang="de-AT" smtClean="0"/>
              <a:t>08.12.19</a:t>
            </a:fld>
            <a:endParaRPr lang="de-DE" dirty="0"/>
          </a:p>
        </p:txBody>
      </p:sp>
      <p:sp>
        <p:nvSpPr>
          <p:cNvPr id="22"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rgbClr val="000000"/>
                </a:solidFill>
                <a:latin typeface="Arial"/>
                <a:ea typeface="+mn-ea"/>
                <a:cs typeface="+mn-cs"/>
              </a:defRPr>
            </a:lvl1pPr>
          </a:lstStyle>
          <a:p>
            <a:pPr>
              <a:defRPr/>
            </a:pPr>
            <a:r>
              <a:rPr lang="de-DE" smtClean="0"/>
              <a:t>Author: </a:t>
            </a:r>
            <a:endParaRPr lang="de-DE" dirty="0"/>
          </a:p>
        </p:txBody>
      </p:sp>
      <p:sp>
        <p:nvSpPr>
          <p:cNvPr id="23"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rgbClr val="000000"/>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72110676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Mastertitelformat bearbeiten</a:t>
            </a:r>
            <a:endParaRPr lang="de-DE" dirty="0"/>
          </a:p>
        </p:txBody>
      </p:sp>
      <p:sp>
        <p:nvSpPr>
          <p:cNvPr id="9"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C4AD96C0-8BBD-0240-B4C0-43B349C1ED7C}" type="datetime1">
              <a:rPr lang="de-AT" smtClean="0"/>
              <a:t>08.12.19</a:t>
            </a:fld>
            <a:endParaRPr lang="de-DE" dirty="0"/>
          </a:p>
        </p:txBody>
      </p:sp>
      <p:sp>
        <p:nvSpPr>
          <p:cNvPr id="10"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1"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25910186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25588"/>
            <a:ext cx="82296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457201" y="1678074"/>
            <a:ext cx="5151786" cy="17526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smtClean="0"/>
              <a:t>Master-Untertitelformat bearbeiten</a:t>
            </a:r>
            <a:endParaRPr lang="de-DE" dirty="0"/>
          </a:p>
        </p:txBody>
      </p:sp>
      <p:pic>
        <p:nvPicPr>
          <p:cNvPr id="15" name="Bild 14" descr="logo_b.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5903" y="5682960"/>
            <a:ext cx="1079500" cy="1079500"/>
          </a:xfrm>
          <a:prstGeom prst="rect">
            <a:avLst/>
          </a:prstGeom>
        </p:spPr>
      </p:pic>
      <p:sp>
        <p:nvSpPr>
          <p:cNvPr id="16"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8F596DA4-B72D-A148-AE3A-F5CCF65ABF1E}" type="datetime1">
              <a:rPr lang="de-AT" smtClean="0"/>
              <a:t>08.12.19</a:t>
            </a:fld>
            <a:endParaRPr lang="de-DE" dirty="0"/>
          </a:p>
        </p:txBody>
      </p:sp>
      <p:sp>
        <p:nvSpPr>
          <p:cNvPr id="17"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8"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extLst>
      <p:ext uri="{BB962C8B-B14F-4D97-AF65-F5344CB8AC3E}">
        <p14:creationId xmlns:p14="http://schemas.microsoft.com/office/powerpoint/2010/main" val="4156415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1"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417143"/>
            <a:ext cx="8229600" cy="1143000"/>
          </a:xfrm>
          <a:prstGeom prst="rect">
            <a:avLst/>
          </a:prstGeom>
        </p:spPr>
        <p:txBody>
          <a:bodyPr vert="horz" lIns="91440" tIns="45720" rIns="91440" bIns="45720" rtlCol="0" anchor="t">
            <a:normAutofit/>
          </a:bodyPr>
          <a:lstStyle/>
          <a:p>
            <a:r>
              <a:rPr lang="de-AT" dirty="0" smtClean="0"/>
              <a:t>Mastertitelformat bearbeiten</a:t>
            </a:r>
            <a:endParaRPr lang="de-DE" dirty="0"/>
          </a:p>
        </p:txBody>
      </p:sp>
      <p:sp>
        <p:nvSpPr>
          <p:cNvPr id="1536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pic>
        <p:nvPicPr>
          <p:cNvPr id="7" name="Bild 6" descr="logo.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8243451" y="6247700"/>
            <a:ext cx="524164" cy="481200"/>
          </a:xfrm>
          <a:prstGeom prst="rect">
            <a:avLst/>
          </a:prstGeom>
        </p:spPr>
      </p:pic>
      <p:sp>
        <p:nvSpPr>
          <p:cNvPr id="8" name="Datumsplatzhalter 3"/>
          <p:cNvSpPr>
            <a:spLocks noGrp="1"/>
          </p:cNvSpPr>
          <p:nvPr>
            <p:ph type="dt" sz="half" idx="2"/>
          </p:nvPr>
        </p:nvSpPr>
        <p:spPr>
          <a:xfrm>
            <a:off x="457201" y="6356350"/>
            <a:ext cx="159789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a:ea typeface="+mn-ea"/>
                <a:cs typeface="+mn-cs"/>
              </a:defRPr>
            </a:lvl1pPr>
          </a:lstStyle>
          <a:p>
            <a:pPr>
              <a:defRPr/>
            </a:pPr>
            <a:fld id="{4EAF0F42-B7EC-2044-B10C-7E807A827118}" type="datetime1">
              <a:rPr lang="de-AT" smtClean="0"/>
              <a:t>08.12.19</a:t>
            </a:fld>
            <a:endParaRPr lang="de-DE" dirty="0"/>
          </a:p>
        </p:txBody>
      </p:sp>
      <p:sp>
        <p:nvSpPr>
          <p:cNvPr id="9" name="Fußzeilenplatzhalter 4"/>
          <p:cNvSpPr>
            <a:spLocks noGrp="1"/>
          </p:cNvSpPr>
          <p:nvPr>
            <p:ph type="ftr" sz="quarter" idx="3"/>
          </p:nvPr>
        </p:nvSpPr>
        <p:spPr>
          <a:xfrm>
            <a:off x="2274461" y="6362700"/>
            <a:ext cx="3174930" cy="365125"/>
          </a:xfrm>
          <a:prstGeom prst="rect">
            <a:avLst/>
          </a:prstGeom>
        </p:spPr>
        <p:txBody>
          <a:bodyPr vert="horz" lIns="91440" tIns="45720" rIns="91440" bIns="45720" rtlCol="0" anchor="ctr"/>
          <a:lstStyle>
            <a:lvl1pPr algn="l" fontAlgn="auto">
              <a:spcBef>
                <a:spcPts val="0"/>
              </a:spcBef>
              <a:spcAft>
                <a:spcPts val="0"/>
              </a:spcAft>
              <a:defRPr sz="1200" baseline="0" dirty="0" smtClean="0">
                <a:solidFill>
                  <a:schemeClr val="bg1"/>
                </a:solidFill>
                <a:latin typeface="Arial"/>
                <a:ea typeface="+mn-ea"/>
                <a:cs typeface="+mn-cs"/>
              </a:defRPr>
            </a:lvl1pPr>
          </a:lstStyle>
          <a:p>
            <a:pPr>
              <a:defRPr/>
            </a:pPr>
            <a:r>
              <a:rPr lang="de-DE" smtClean="0"/>
              <a:t>Author: </a:t>
            </a:r>
            <a:endParaRPr lang="de-DE" dirty="0"/>
          </a:p>
        </p:txBody>
      </p:sp>
      <p:sp>
        <p:nvSpPr>
          <p:cNvPr id="10" name="Foliennummernplatzhalter 5"/>
          <p:cNvSpPr>
            <a:spLocks noGrp="1"/>
          </p:cNvSpPr>
          <p:nvPr>
            <p:ph type="sldNum" sz="quarter" idx="4"/>
          </p:nvPr>
        </p:nvSpPr>
        <p:spPr>
          <a:xfrm>
            <a:off x="5458098" y="6356350"/>
            <a:ext cx="1215106"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bg1"/>
                </a:solidFill>
                <a:latin typeface="Arial"/>
                <a:ea typeface="+mn-ea"/>
                <a:cs typeface="+mn-cs"/>
              </a:defRPr>
            </a:lvl1pPr>
          </a:lstStyle>
          <a:p>
            <a:pPr>
              <a:defRPr/>
            </a:pPr>
            <a:r>
              <a:rPr lang="de-DE" dirty="0" smtClean="0"/>
              <a:t>Slide:  </a:t>
            </a:r>
            <a:fld id="{A6DB2FE3-89A6-7148-A745-C41C8464A0C5}" type="slidenum">
              <a:rPr lang="de-DE" smtClean="0"/>
              <a:pPr>
                <a:defRPr/>
              </a:pPr>
              <a:t>‹#›</a:t>
            </a:fld>
            <a:endParaRPr lang="de-DE" dirty="0"/>
          </a:p>
        </p:txBody>
      </p:sp>
    </p:spTree>
  </p:cSld>
  <p:clrMap bg1="lt1" tx1="dk1" bg2="lt2" tx2="dk2" accent1="accent1" accent2="accent2" accent3="accent3" accent4="accent4" accent5="accent5" accent6="accent6" hlink="hlink" folHlink="folHlink"/>
  <p:sldLayoutIdLst>
    <p:sldLayoutId id="2147483664" r:id="rId1"/>
    <p:sldLayoutId id="2147483677" r:id="rId2"/>
    <p:sldLayoutId id="2147483678" r:id="rId3"/>
    <p:sldLayoutId id="2147483679" r:id="rId4"/>
    <p:sldLayoutId id="2147483680" r:id="rId5"/>
    <p:sldLayoutId id="2147483682" r:id="rId6"/>
    <p:sldLayoutId id="2147483681" r:id="rId7"/>
    <p:sldLayoutId id="2147483675" r:id="rId8"/>
  </p:sldLayoutIdLst>
  <p:timing>
    <p:tnLst>
      <p:par>
        <p:cTn xmlns:p14="http://schemas.microsoft.com/office/powerpoint/2010/main" id="1" dur="indefinite" restart="never" nodeType="tmRoot"/>
      </p:par>
    </p:tnLst>
  </p:timing>
  <p:hf hdr="0"/>
  <p:txStyles>
    <p:titleStyle>
      <a:lvl1pPr algn="l" defTabSz="457200" rtl="0" fontAlgn="base">
        <a:spcBef>
          <a:spcPct val="0"/>
        </a:spcBef>
        <a:spcAft>
          <a:spcPct val="0"/>
        </a:spcAft>
        <a:defRPr sz="2800" b="1" i="0" kern="1200" cap="all">
          <a:solidFill>
            <a:schemeClr val="bg1"/>
          </a:solidFill>
          <a:latin typeface="Arial"/>
          <a:ea typeface="Arial"/>
          <a:cs typeface="Arial"/>
        </a:defRPr>
      </a:lvl1pPr>
      <a:lvl2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2pPr>
      <a:lvl3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3pPr>
      <a:lvl4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4pPr>
      <a:lvl5pPr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DINPro-Bold"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Wingdings" charset="0"/>
        <a:buChar char="§"/>
        <a:defRPr sz="2800" b="0" i="0" kern="1200">
          <a:solidFill>
            <a:schemeClr val="bg1"/>
          </a:solidFill>
          <a:latin typeface="Arial"/>
          <a:ea typeface="Arial"/>
          <a:cs typeface="Arial"/>
        </a:defRPr>
      </a:lvl1pPr>
      <a:lvl2pPr marL="742950" indent="-285750" algn="l" defTabSz="457200" rtl="0" fontAlgn="base">
        <a:spcBef>
          <a:spcPct val="20000"/>
        </a:spcBef>
        <a:spcAft>
          <a:spcPct val="0"/>
        </a:spcAft>
        <a:buFont typeface="Wingdings" charset="0"/>
        <a:buChar char="§"/>
        <a:defRPr sz="2400" b="0" i="0" kern="1200">
          <a:solidFill>
            <a:schemeClr val="bg1"/>
          </a:solidFill>
          <a:latin typeface="Arial"/>
          <a:ea typeface="Arial"/>
          <a:cs typeface="+mn-cs"/>
        </a:defRPr>
      </a:lvl2pPr>
      <a:lvl3pPr marL="1143000" indent="-228600" algn="l" defTabSz="457200" rtl="0" fontAlgn="base">
        <a:spcBef>
          <a:spcPct val="20000"/>
        </a:spcBef>
        <a:spcAft>
          <a:spcPct val="0"/>
        </a:spcAft>
        <a:buFont typeface="Wingdings" charset="0"/>
        <a:buChar char="§"/>
        <a:defRPr sz="2400" b="0" i="0" kern="1200">
          <a:solidFill>
            <a:schemeClr val="bg1"/>
          </a:solidFill>
          <a:latin typeface="Arial"/>
          <a:ea typeface="Arial"/>
          <a:cs typeface="+mn-cs"/>
        </a:defRPr>
      </a:lvl3pPr>
      <a:lvl4pPr marL="1600200" indent="-228600" algn="l" defTabSz="457200" rtl="0" fontAlgn="base">
        <a:spcBef>
          <a:spcPct val="20000"/>
        </a:spcBef>
        <a:spcAft>
          <a:spcPct val="0"/>
        </a:spcAft>
        <a:buFont typeface="Wingdings" charset="0"/>
        <a:buChar char="§"/>
        <a:defRPr sz="2000" b="0" i="0" kern="1200">
          <a:solidFill>
            <a:schemeClr val="bg1"/>
          </a:solidFill>
          <a:latin typeface="Arial"/>
          <a:ea typeface="Arial"/>
          <a:cs typeface="+mn-cs"/>
        </a:defRPr>
      </a:lvl4pPr>
      <a:lvl5pPr marL="2057400" indent="-228600" algn="l" defTabSz="457200" rtl="0" fontAlgn="base">
        <a:spcBef>
          <a:spcPct val="20000"/>
        </a:spcBef>
        <a:spcAft>
          <a:spcPct val="0"/>
        </a:spcAft>
        <a:buFont typeface="Wingdings" charset="0"/>
        <a:buChar char="§"/>
        <a:defRPr sz="2000" b="0" i="0" kern="1200">
          <a:solidFill>
            <a:schemeClr val="bg1"/>
          </a:solidFill>
          <a:latin typeface="Arial"/>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ctrTitle"/>
          </p:nvPr>
        </p:nvSpPr>
        <p:spPr>
          <a:xfrm>
            <a:off x="457200" y="403225"/>
            <a:ext cx="8229600" cy="1870075"/>
          </a:xfrm>
        </p:spPr>
        <p:txBody>
          <a:bodyPr>
            <a:normAutofit/>
          </a:bodyPr>
          <a:lstStyle/>
          <a:p>
            <a:pPr fontAlgn="auto">
              <a:spcAft>
                <a:spcPts val="0"/>
              </a:spcAft>
              <a:defRPr/>
            </a:pPr>
            <a:r>
              <a:rPr lang="en-US" sz="3100" dirty="0" smtClean="0">
                <a:ea typeface="+mj-ea"/>
                <a:cs typeface="Arial"/>
              </a:rPr>
              <a:t>Centre for Social Innovation</a:t>
            </a:r>
            <a:br>
              <a:rPr lang="en-US" sz="3100" dirty="0" smtClean="0">
                <a:ea typeface="+mj-ea"/>
                <a:cs typeface="Arial"/>
              </a:rPr>
            </a:br>
            <a:r>
              <a:rPr lang="en-GB" b="0" i="1" dirty="0" smtClean="0">
                <a:ea typeface="+mj-ea"/>
                <a:cs typeface="Arial"/>
              </a:rPr>
              <a:t>Social innovation </a:t>
            </a:r>
            <a:br>
              <a:rPr lang="en-GB" b="0" i="1" dirty="0" smtClean="0">
                <a:ea typeface="+mj-ea"/>
                <a:cs typeface="Arial"/>
              </a:rPr>
            </a:br>
            <a:r>
              <a:rPr lang="en-GB" b="0" i="1" dirty="0" smtClean="0">
                <a:ea typeface="+mj-ea"/>
                <a:cs typeface="Arial"/>
              </a:rPr>
              <a:t>in Austria</a:t>
            </a:r>
            <a:br>
              <a:rPr lang="en-GB" b="0" i="1" dirty="0" smtClean="0">
                <a:ea typeface="+mj-ea"/>
                <a:cs typeface="Arial"/>
              </a:rPr>
            </a:br>
            <a:r>
              <a:rPr lang="en-US" sz="2800" b="0" i="1" dirty="0" smtClean="0">
                <a:ea typeface="+mj-ea"/>
                <a:cs typeface="Arial"/>
              </a:rPr>
              <a:t>for Europe</a:t>
            </a:r>
            <a:endParaRPr lang="de-DE" b="0" i="1" dirty="0" smtClean="0">
              <a:ea typeface="+mj-ea"/>
              <a:cs typeface="Arial"/>
            </a:endParaRPr>
          </a:p>
        </p:txBody>
      </p:sp>
      <p:sp>
        <p:nvSpPr>
          <p:cNvPr id="11" name="Untertitel 2"/>
          <p:cNvSpPr>
            <a:spLocks noGrp="1"/>
          </p:cNvSpPr>
          <p:nvPr>
            <p:ph type="subTitle" idx="1"/>
          </p:nvPr>
        </p:nvSpPr>
        <p:spPr>
          <a:xfrm>
            <a:off x="461963" y="2763837"/>
            <a:ext cx="5961735" cy="3049133"/>
          </a:xfrm>
        </p:spPr>
        <p:txBody>
          <a:bodyPr>
            <a:noAutofit/>
          </a:bodyPr>
          <a:lstStyle/>
          <a:p>
            <a:r>
              <a:rPr lang="en-GB" sz="2000" dirty="0" smtClean="0">
                <a:solidFill>
                  <a:srgbClr val="F2F2F2"/>
                </a:solidFill>
                <a:cs typeface="Arial"/>
              </a:rPr>
              <a:t>The Centre for Social Innovation (ZSI) researches and supports innovation processes including their social dimensions. Since 1990 the Centre has carried out more than 400 research and pilot projects. </a:t>
            </a:r>
          </a:p>
        </p:txBody>
      </p:sp>
      <p:pic>
        <p:nvPicPr>
          <p:cNvPr id="12" name="Bild 11" descr="mitarbeiter_7.psd"/>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80100" y="1681163"/>
            <a:ext cx="2778125" cy="2344737"/>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umsplatzhalter 14"/>
          <p:cNvSpPr>
            <a:spLocks noGrp="1"/>
          </p:cNvSpPr>
          <p:nvPr>
            <p:ph type="dt" sz="half" idx="2"/>
          </p:nvPr>
        </p:nvSpPr>
        <p:spPr/>
        <p:txBody>
          <a:bodyPr/>
          <a:lstStyle/>
          <a:p>
            <a:pPr>
              <a:defRPr/>
            </a:pPr>
            <a:fld id="{F477483E-6FF3-8244-85BA-F24FF02D8BAD}" type="datetime1">
              <a:rPr lang="de-AT" smtClean="0"/>
              <a:t>08.12.19</a:t>
            </a:fld>
            <a:endParaRPr lang="de-DE" dirty="0"/>
          </a:p>
        </p:txBody>
      </p:sp>
    </p:spTree>
    <p:extLst>
      <p:ext uri="{BB962C8B-B14F-4D97-AF65-F5344CB8AC3E}">
        <p14:creationId xmlns:p14="http://schemas.microsoft.com/office/powerpoint/2010/main" val="5185801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TASKS </a:t>
            </a:r>
            <a:r>
              <a:rPr lang="de-DE" dirty="0" err="1" smtClean="0"/>
              <a:t>analysis</a:t>
            </a:r>
            <a:endParaRPr lang="de-AT" dirty="0"/>
          </a:p>
        </p:txBody>
      </p:sp>
      <p:sp>
        <p:nvSpPr>
          <p:cNvPr id="3" name="Textplatzhalter 2"/>
          <p:cNvSpPr>
            <a:spLocks noGrp="1"/>
          </p:cNvSpPr>
          <p:nvPr>
            <p:ph type="body" sz="quarter" idx="10"/>
          </p:nvPr>
        </p:nvSpPr>
        <p:spPr>
          <a:xfrm>
            <a:off x="457199" y="1049459"/>
            <a:ext cx="5196255" cy="2576514"/>
          </a:xfrm>
        </p:spPr>
        <p:txBody>
          <a:bodyPr/>
          <a:lstStyle/>
          <a:p>
            <a:r>
              <a:rPr lang="de-DE" sz="1600" dirty="0" smtClean="0"/>
              <a:t>Target </a:t>
            </a:r>
            <a:r>
              <a:rPr lang="de-DE" sz="1600" dirty="0" err="1" smtClean="0"/>
              <a:t>group</a:t>
            </a:r>
            <a:r>
              <a:rPr lang="de-DE" sz="1600" dirty="0" smtClean="0"/>
              <a:t> (</a:t>
            </a:r>
            <a:r>
              <a:rPr lang="de-DE" sz="1600" dirty="0" err="1" smtClean="0"/>
              <a:t>age</a:t>
            </a:r>
            <a:r>
              <a:rPr lang="de-DE" sz="1600" dirty="0" smtClean="0"/>
              <a:t>, </a:t>
            </a:r>
            <a:r>
              <a:rPr lang="de-DE" sz="1600" dirty="0" err="1" smtClean="0"/>
              <a:t>profession</a:t>
            </a:r>
            <a:r>
              <a:rPr lang="de-DE" sz="1600" dirty="0" smtClean="0"/>
              <a:t>, </a:t>
            </a:r>
            <a:r>
              <a:rPr lang="de-DE" sz="1600" dirty="0" err="1" smtClean="0"/>
              <a:t>recruitment</a:t>
            </a:r>
            <a:r>
              <a:rPr lang="de-DE" sz="1600" dirty="0" smtClean="0"/>
              <a:t>, </a:t>
            </a:r>
            <a:r>
              <a:rPr lang="de-DE" sz="1600" dirty="0" err="1" smtClean="0"/>
              <a:t>stakeholders</a:t>
            </a:r>
            <a:r>
              <a:rPr lang="de-DE" sz="1600" dirty="0" smtClean="0"/>
              <a:t>), </a:t>
            </a:r>
            <a:r>
              <a:rPr lang="de-DE" sz="1600" dirty="0" err="1" smtClean="0"/>
              <a:t>specific</a:t>
            </a:r>
            <a:r>
              <a:rPr lang="de-DE" sz="1600" dirty="0" smtClean="0"/>
              <a:t> </a:t>
            </a:r>
            <a:r>
              <a:rPr lang="de-DE" sz="1600" dirty="0" err="1" smtClean="0"/>
              <a:t>groups</a:t>
            </a:r>
            <a:r>
              <a:rPr lang="de-DE" sz="1600" dirty="0" smtClean="0"/>
              <a:t> (</a:t>
            </a:r>
            <a:r>
              <a:rPr lang="de-DE" sz="1600" dirty="0" err="1" smtClean="0"/>
              <a:t>elderly</a:t>
            </a:r>
            <a:r>
              <a:rPr lang="de-DE" sz="1600" dirty="0" smtClean="0"/>
              <a:t>, </a:t>
            </a:r>
            <a:r>
              <a:rPr lang="de-DE" sz="1600" dirty="0" err="1" smtClean="0"/>
              <a:t>visual</a:t>
            </a:r>
            <a:r>
              <a:rPr lang="de-DE" sz="1600" dirty="0" smtClean="0"/>
              <a:t> </a:t>
            </a:r>
            <a:r>
              <a:rPr lang="de-DE" sz="1600" dirty="0" err="1" smtClean="0"/>
              <a:t>impairment</a:t>
            </a:r>
            <a:r>
              <a:rPr lang="de-DE" sz="1600" dirty="0" smtClean="0"/>
              <a:t> etc.)</a:t>
            </a:r>
          </a:p>
          <a:p>
            <a:r>
              <a:rPr lang="de-DE" sz="1600" dirty="0" smtClean="0"/>
              <a:t>Task (</a:t>
            </a:r>
            <a:r>
              <a:rPr lang="de-DE" sz="1600" dirty="0" err="1" smtClean="0"/>
              <a:t>contributory</a:t>
            </a:r>
            <a:r>
              <a:rPr lang="de-DE" sz="1600" dirty="0" smtClean="0"/>
              <a:t>, </a:t>
            </a:r>
            <a:r>
              <a:rPr lang="de-DE" sz="1600" dirty="0" err="1" smtClean="0"/>
              <a:t>collaborative</a:t>
            </a:r>
            <a:r>
              <a:rPr lang="de-DE" sz="1600" dirty="0" smtClean="0"/>
              <a:t>, </a:t>
            </a:r>
            <a:r>
              <a:rPr lang="de-DE" sz="1600" dirty="0" err="1" smtClean="0"/>
              <a:t>co-created</a:t>
            </a:r>
            <a:r>
              <a:rPr lang="de-DE" sz="1600" dirty="0" smtClean="0"/>
              <a:t>)</a:t>
            </a:r>
          </a:p>
          <a:p>
            <a:r>
              <a:rPr lang="de-DE" sz="1600" dirty="0" err="1" smtClean="0"/>
              <a:t>Requirement</a:t>
            </a:r>
            <a:r>
              <a:rPr lang="de-DE" sz="1600" dirty="0" smtClean="0"/>
              <a:t> on </a:t>
            </a:r>
            <a:r>
              <a:rPr lang="de-DE" sz="1600" dirty="0" err="1" smtClean="0"/>
              <a:t>participants</a:t>
            </a:r>
            <a:r>
              <a:rPr lang="de-DE" sz="1600" dirty="0" smtClean="0"/>
              <a:t>‘ </a:t>
            </a:r>
            <a:r>
              <a:rPr lang="de-DE" sz="1600" dirty="0" err="1" smtClean="0"/>
              <a:t>side</a:t>
            </a:r>
            <a:r>
              <a:rPr lang="de-DE" sz="1600" dirty="0" smtClean="0"/>
              <a:t> (e.g. </a:t>
            </a:r>
            <a:r>
              <a:rPr lang="de-DE" sz="1600" dirty="0" err="1" smtClean="0"/>
              <a:t>computer</a:t>
            </a:r>
            <a:r>
              <a:rPr lang="de-DE" sz="1600" dirty="0" smtClean="0"/>
              <a:t>, Internet, </a:t>
            </a:r>
            <a:r>
              <a:rPr lang="de-DE" sz="1600" dirty="0" err="1" smtClean="0"/>
              <a:t>scientific</a:t>
            </a:r>
            <a:r>
              <a:rPr lang="de-DE" sz="1600" dirty="0" smtClean="0"/>
              <a:t> </a:t>
            </a:r>
            <a:r>
              <a:rPr lang="de-DE" sz="1600" dirty="0" err="1" smtClean="0"/>
              <a:t>skills</a:t>
            </a:r>
            <a:r>
              <a:rPr lang="de-DE" sz="1600" dirty="0" smtClean="0"/>
              <a:t>, etc.)</a:t>
            </a:r>
          </a:p>
          <a:p>
            <a:r>
              <a:rPr lang="de-DE" sz="1600" dirty="0" smtClean="0"/>
              <a:t>Duration </a:t>
            </a:r>
            <a:r>
              <a:rPr lang="de-DE" sz="1600" dirty="0" err="1" smtClean="0"/>
              <a:t>of</a:t>
            </a:r>
            <a:r>
              <a:rPr lang="de-DE" sz="1600" dirty="0" smtClean="0"/>
              <a:t> </a:t>
            </a:r>
            <a:r>
              <a:rPr lang="de-DE" sz="1600" dirty="0" err="1" smtClean="0"/>
              <a:t>task</a:t>
            </a:r>
            <a:r>
              <a:rPr lang="de-DE" sz="1600" dirty="0" smtClean="0"/>
              <a:t> </a:t>
            </a:r>
          </a:p>
          <a:p>
            <a:r>
              <a:rPr lang="de-DE" sz="1600" dirty="0" smtClean="0"/>
              <a:t>Training (</a:t>
            </a:r>
            <a:r>
              <a:rPr lang="de-DE" sz="1600" dirty="0" err="1" smtClean="0"/>
              <a:t>for</a:t>
            </a:r>
            <a:r>
              <a:rPr lang="de-DE" sz="1600" dirty="0" smtClean="0"/>
              <a:t> </a:t>
            </a:r>
            <a:r>
              <a:rPr lang="de-DE" sz="1600" dirty="0" err="1" smtClean="0"/>
              <a:t>teachers</a:t>
            </a:r>
            <a:r>
              <a:rPr lang="de-DE" sz="1600" dirty="0"/>
              <a:t>)</a:t>
            </a:r>
            <a:r>
              <a:rPr lang="de-DE" sz="1600" dirty="0" smtClean="0"/>
              <a:t> </a:t>
            </a:r>
          </a:p>
          <a:p>
            <a:r>
              <a:rPr lang="de-DE" sz="1600" dirty="0" err="1" smtClean="0"/>
              <a:t>What</a:t>
            </a:r>
            <a:r>
              <a:rPr lang="de-DE" sz="1600" dirty="0" smtClean="0"/>
              <a:t> </a:t>
            </a:r>
            <a:r>
              <a:rPr lang="de-DE" sz="1600" dirty="0" err="1" smtClean="0"/>
              <a:t>are</a:t>
            </a:r>
            <a:r>
              <a:rPr lang="de-DE" sz="1600" dirty="0" smtClean="0"/>
              <a:t> </a:t>
            </a:r>
            <a:r>
              <a:rPr lang="de-DE" sz="1600" dirty="0" err="1" smtClean="0"/>
              <a:t>the</a:t>
            </a:r>
            <a:r>
              <a:rPr lang="de-DE" sz="1600" dirty="0" smtClean="0"/>
              <a:t> </a:t>
            </a:r>
            <a:r>
              <a:rPr lang="de-DE" sz="1600" dirty="0" err="1" smtClean="0"/>
              <a:t>benefits</a:t>
            </a:r>
            <a:r>
              <a:rPr lang="de-DE" sz="1600" dirty="0" smtClean="0"/>
              <a:t> </a:t>
            </a:r>
            <a:r>
              <a:rPr lang="de-DE" sz="1600" dirty="0" err="1" smtClean="0"/>
              <a:t>for</a:t>
            </a:r>
            <a:r>
              <a:rPr lang="de-DE" sz="1600" dirty="0" smtClean="0"/>
              <a:t> </a:t>
            </a:r>
            <a:r>
              <a:rPr lang="de-DE" sz="1600" dirty="0" err="1" smtClean="0"/>
              <a:t>participants</a:t>
            </a:r>
            <a:r>
              <a:rPr lang="de-DE" sz="1600" dirty="0" smtClean="0"/>
              <a:t>?</a:t>
            </a:r>
          </a:p>
          <a:p>
            <a:r>
              <a:rPr lang="de-DE" sz="1600" dirty="0" err="1" smtClean="0"/>
              <a:t>What</a:t>
            </a:r>
            <a:r>
              <a:rPr lang="de-DE" sz="1600" dirty="0" smtClean="0"/>
              <a:t> will </a:t>
            </a:r>
            <a:r>
              <a:rPr lang="de-DE" sz="1600" dirty="0" err="1" smtClean="0"/>
              <a:t>participants</a:t>
            </a:r>
            <a:r>
              <a:rPr lang="de-DE" sz="1600" dirty="0" smtClean="0"/>
              <a:t> </a:t>
            </a:r>
            <a:r>
              <a:rPr lang="de-DE" sz="1600" dirty="0" err="1" smtClean="0"/>
              <a:t>learn</a:t>
            </a:r>
            <a:r>
              <a:rPr lang="de-DE" sz="1600" dirty="0" smtClean="0"/>
              <a:t>? (</a:t>
            </a:r>
            <a:r>
              <a:rPr lang="de-DE" sz="1600" dirty="0" err="1" smtClean="0"/>
              <a:t>scientific</a:t>
            </a:r>
            <a:r>
              <a:rPr lang="de-DE" sz="1600" dirty="0" smtClean="0"/>
              <a:t> </a:t>
            </a:r>
            <a:r>
              <a:rPr lang="de-DE" sz="1600" dirty="0" err="1" smtClean="0"/>
              <a:t>capital</a:t>
            </a:r>
            <a:r>
              <a:rPr lang="de-DE" sz="1600" dirty="0" smtClean="0"/>
              <a:t>)</a:t>
            </a:r>
          </a:p>
          <a:p>
            <a:r>
              <a:rPr lang="de-DE" sz="1600" dirty="0" err="1" smtClean="0"/>
              <a:t>How</a:t>
            </a:r>
            <a:r>
              <a:rPr lang="de-DE" sz="1600" dirty="0" smtClean="0"/>
              <a:t> will </a:t>
            </a:r>
            <a:r>
              <a:rPr lang="de-DE" sz="1600" dirty="0" err="1" smtClean="0"/>
              <a:t>the</a:t>
            </a:r>
            <a:r>
              <a:rPr lang="de-DE" sz="1600" dirty="0" smtClean="0"/>
              <a:t> </a:t>
            </a:r>
            <a:r>
              <a:rPr lang="de-DE" sz="1600" dirty="0" err="1" smtClean="0"/>
              <a:t>task</a:t>
            </a:r>
            <a:r>
              <a:rPr lang="de-DE" sz="1600" dirty="0" smtClean="0"/>
              <a:t> </a:t>
            </a:r>
            <a:r>
              <a:rPr lang="de-DE" sz="1600" dirty="0" err="1" smtClean="0"/>
              <a:t>contribute</a:t>
            </a:r>
            <a:r>
              <a:rPr lang="de-DE" sz="1600" dirty="0" smtClean="0"/>
              <a:t> in </a:t>
            </a:r>
            <a:r>
              <a:rPr lang="de-DE" sz="1600" dirty="0" err="1" smtClean="0"/>
              <a:t>achieving</a:t>
            </a:r>
            <a:r>
              <a:rPr lang="de-DE" sz="1600" dirty="0" smtClean="0"/>
              <a:t> </a:t>
            </a:r>
            <a:r>
              <a:rPr lang="de-DE" sz="1600" dirty="0" err="1" smtClean="0"/>
              <a:t>the</a:t>
            </a:r>
            <a:r>
              <a:rPr lang="de-DE" sz="1600" dirty="0" smtClean="0"/>
              <a:t> </a:t>
            </a:r>
            <a:r>
              <a:rPr lang="de-DE" sz="1600" dirty="0" err="1" smtClean="0"/>
              <a:t>goals</a:t>
            </a:r>
            <a:r>
              <a:rPr lang="de-DE" sz="1600" dirty="0" smtClean="0"/>
              <a:t> e.g. </a:t>
            </a:r>
            <a:r>
              <a:rPr lang="de-DE" sz="1600" dirty="0" err="1" smtClean="0"/>
              <a:t>knowledge</a:t>
            </a:r>
            <a:r>
              <a:rPr lang="de-DE" sz="1600" dirty="0" smtClean="0"/>
              <a:t> </a:t>
            </a:r>
            <a:r>
              <a:rPr lang="de-DE" sz="1600" dirty="0" err="1" smtClean="0"/>
              <a:t>aquisition</a:t>
            </a:r>
            <a:endParaRPr lang="de-DE" sz="1600" dirty="0" smtClean="0"/>
          </a:p>
          <a:p>
            <a:r>
              <a:rPr lang="de-DE" sz="1600" dirty="0" err="1" smtClean="0"/>
              <a:t>Defining</a:t>
            </a:r>
            <a:r>
              <a:rPr lang="de-DE" sz="1600" dirty="0" smtClean="0"/>
              <a:t> </a:t>
            </a:r>
            <a:r>
              <a:rPr lang="de-DE" sz="1600" dirty="0" err="1" smtClean="0"/>
              <a:t>possible</a:t>
            </a:r>
            <a:r>
              <a:rPr lang="de-DE" sz="1600" dirty="0" smtClean="0"/>
              <a:t> </a:t>
            </a:r>
            <a:r>
              <a:rPr lang="de-DE" sz="1600" dirty="0" err="1" smtClean="0"/>
              <a:t>beahviour</a:t>
            </a:r>
            <a:r>
              <a:rPr lang="de-DE" sz="1600" dirty="0"/>
              <a:t> </a:t>
            </a:r>
            <a:endParaRPr lang="de-DE" sz="1600" dirty="0" smtClean="0"/>
          </a:p>
          <a:p>
            <a:r>
              <a:rPr lang="de-DE" sz="1600" dirty="0" err="1" smtClean="0"/>
              <a:t>Scientifical</a:t>
            </a:r>
            <a:r>
              <a:rPr lang="de-DE" sz="1600" dirty="0" smtClean="0"/>
              <a:t> </a:t>
            </a:r>
            <a:r>
              <a:rPr lang="de-DE" sz="1600" dirty="0" err="1" smtClean="0"/>
              <a:t>benefit</a:t>
            </a:r>
            <a:r>
              <a:rPr lang="de-DE" sz="1600" dirty="0" smtClean="0"/>
              <a:t> (</a:t>
            </a:r>
            <a:r>
              <a:rPr lang="de-DE" sz="1600" dirty="0" err="1" smtClean="0"/>
              <a:t>objective</a:t>
            </a:r>
            <a:r>
              <a:rPr lang="de-DE" sz="1600" dirty="0" smtClean="0"/>
              <a:t> 1)</a:t>
            </a:r>
          </a:p>
          <a:p>
            <a:r>
              <a:rPr lang="de-DE" sz="1600" dirty="0" err="1" smtClean="0"/>
              <a:t>Ethical</a:t>
            </a:r>
            <a:r>
              <a:rPr lang="de-DE" sz="1600" dirty="0" smtClean="0"/>
              <a:t> </a:t>
            </a:r>
            <a:r>
              <a:rPr lang="de-DE" sz="1600" dirty="0" err="1" smtClean="0"/>
              <a:t>concerns</a:t>
            </a:r>
            <a:r>
              <a:rPr lang="de-DE" sz="1600" dirty="0" smtClean="0"/>
              <a:t>?</a:t>
            </a:r>
          </a:p>
          <a:p>
            <a:r>
              <a:rPr lang="de-DE" sz="1600" dirty="0" smtClean="0"/>
              <a:t>RRI </a:t>
            </a:r>
            <a:r>
              <a:rPr lang="de-DE" sz="1600" dirty="0" err="1" smtClean="0"/>
              <a:t>related</a:t>
            </a:r>
            <a:r>
              <a:rPr lang="de-DE" sz="1600" dirty="0" smtClean="0"/>
              <a:t> </a:t>
            </a:r>
            <a:r>
              <a:rPr lang="de-DE" sz="1600" dirty="0" err="1" smtClean="0"/>
              <a:t>issues</a:t>
            </a:r>
            <a:r>
              <a:rPr lang="de-DE" sz="1600" dirty="0" smtClean="0"/>
              <a:t>: </a:t>
            </a:r>
            <a:r>
              <a:rPr lang="de-DE" sz="1600" dirty="0" err="1" smtClean="0"/>
              <a:t>gender</a:t>
            </a:r>
            <a:r>
              <a:rPr lang="de-DE" sz="1600" dirty="0" smtClean="0"/>
              <a:t> </a:t>
            </a:r>
            <a:r>
              <a:rPr lang="de-DE" sz="1600" dirty="0" err="1" smtClean="0"/>
              <a:t>equality</a:t>
            </a:r>
            <a:r>
              <a:rPr lang="de-DE" sz="1600" dirty="0" smtClean="0"/>
              <a:t>, open </a:t>
            </a:r>
            <a:r>
              <a:rPr lang="de-DE" sz="1600" dirty="0" err="1" smtClean="0"/>
              <a:t>access</a:t>
            </a:r>
            <a:r>
              <a:rPr lang="de-DE" sz="1600" dirty="0" smtClean="0"/>
              <a:t> </a:t>
            </a:r>
            <a:r>
              <a:rPr lang="de-DE" sz="1600" dirty="0" err="1" smtClean="0"/>
              <a:t>data</a:t>
            </a:r>
            <a:r>
              <a:rPr lang="de-DE" sz="1600" dirty="0" smtClean="0"/>
              <a:t>, </a:t>
            </a:r>
            <a:r>
              <a:rPr lang="de-DE" sz="1600" dirty="0" err="1" smtClean="0"/>
              <a:t>public</a:t>
            </a:r>
            <a:r>
              <a:rPr lang="de-DE" sz="1600" dirty="0" smtClean="0"/>
              <a:t> </a:t>
            </a:r>
            <a:r>
              <a:rPr lang="de-DE" sz="1600" dirty="0" err="1" smtClean="0"/>
              <a:t>engagement</a:t>
            </a:r>
            <a:r>
              <a:rPr lang="de-DE" sz="1600" dirty="0" smtClean="0"/>
              <a:t>, </a:t>
            </a:r>
            <a:r>
              <a:rPr lang="de-DE" sz="1600" dirty="0" err="1" smtClean="0"/>
              <a:t>science</a:t>
            </a:r>
            <a:r>
              <a:rPr lang="de-DE" sz="1600" dirty="0" smtClean="0"/>
              <a:t> </a:t>
            </a:r>
            <a:r>
              <a:rPr lang="de-DE" sz="1600" dirty="0" err="1" smtClean="0"/>
              <a:t>education</a:t>
            </a:r>
            <a:endParaRPr lang="de-DE" sz="1600" dirty="0" smtClean="0"/>
          </a:p>
          <a:p>
            <a:endParaRPr lang="de-DE" sz="1600" dirty="0" smtClean="0"/>
          </a:p>
          <a:p>
            <a:pPr marL="0" indent="0">
              <a:buNone/>
            </a:pPr>
            <a:r>
              <a:rPr lang="de-DE" sz="1600" dirty="0" smtClean="0"/>
              <a:t>→ </a:t>
            </a:r>
            <a:r>
              <a:rPr lang="de-DE" sz="1600" dirty="0" err="1" smtClean="0"/>
              <a:t>excel</a:t>
            </a:r>
            <a:r>
              <a:rPr lang="de-DE" sz="1600" dirty="0" smtClean="0"/>
              <a:t> </a:t>
            </a:r>
            <a:r>
              <a:rPr lang="de-DE" sz="1600" dirty="0" err="1" smtClean="0"/>
              <a:t>file</a:t>
            </a:r>
            <a:r>
              <a:rPr lang="de-DE" sz="1600" dirty="0" smtClean="0"/>
              <a:t> </a:t>
            </a:r>
            <a:r>
              <a:rPr lang="de-DE" sz="1600" dirty="0" err="1" smtClean="0"/>
              <a:t>for</a:t>
            </a:r>
            <a:r>
              <a:rPr lang="de-DE" sz="1600" dirty="0" smtClean="0"/>
              <a:t> all </a:t>
            </a:r>
            <a:r>
              <a:rPr lang="de-DE" sz="1600" dirty="0" err="1" smtClean="0"/>
              <a:t>projects</a:t>
            </a:r>
            <a:r>
              <a:rPr lang="de-DE" sz="1600" dirty="0" smtClean="0"/>
              <a:t> </a:t>
            </a:r>
            <a:r>
              <a:rPr lang="de-DE" sz="1600" dirty="0" err="1" smtClean="0"/>
              <a:t>to</a:t>
            </a:r>
            <a:r>
              <a:rPr lang="de-DE" sz="1600" dirty="0" smtClean="0"/>
              <a:t> </a:t>
            </a:r>
            <a:r>
              <a:rPr lang="de-DE" sz="1600" dirty="0" err="1" smtClean="0"/>
              <a:t>be</a:t>
            </a:r>
            <a:r>
              <a:rPr lang="de-DE" sz="1600" dirty="0" smtClean="0"/>
              <a:t> </a:t>
            </a:r>
            <a:r>
              <a:rPr lang="de-DE" sz="1600" dirty="0" err="1" smtClean="0"/>
              <a:t>filled</a:t>
            </a:r>
            <a:r>
              <a:rPr lang="de-DE" sz="1600" dirty="0" smtClean="0"/>
              <a:t> in </a:t>
            </a:r>
          </a:p>
          <a:p>
            <a:endParaRPr lang="de-AT" sz="1600" dirty="0"/>
          </a:p>
        </p:txBody>
      </p:sp>
      <p:pic>
        <p:nvPicPr>
          <p:cNvPr id="7" name="Grafik 6"/>
          <p:cNvPicPr/>
          <p:nvPr/>
        </p:nvPicPr>
        <p:blipFill>
          <a:blip r:embed="rId3"/>
          <a:stretch>
            <a:fillRect/>
          </a:stretch>
        </p:blipFill>
        <p:spPr>
          <a:xfrm>
            <a:off x="5458098" y="1375263"/>
            <a:ext cx="3524250" cy="2876550"/>
          </a:xfrm>
          <a:prstGeom prst="rect">
            <a:avLst/>
          </a:prstGeom>
        </p:spPr>
      </p:pic>
    </p:spTree>
    <p:extLst>
      <p:ext uri="{BB962C8B-B14F-4D97-AF65-F5344CB8AC3E}">
        <p14:creationId xmlns:p14="http://schemas.microsoft.com/office/powerpoint/2010/main" val="3625901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TASKS </a:t>
            </a:r>
            <a:r>
              <a:rPr lang="de-DE" dirty="0" err="1"/>
              <a:t>analysis</a:t>
            </a:r>
            <a:endParaRPr lang="de-AT" dirty="0"/>
          </a:p>
        </p:txBody>
      </p:sp>
      <p:sp>
        <p:nvSpPr>
          <p:cNvPr id="3" name="Textplatzhalter 2"/>
          <p:cNvSpPr>
            <a:spLocks noGrp="1"/>
          </p:cNvSpPr>
          <p:nvPr>
            <p:ph type="body" sz="quarter" idx="10"/>
          </p:nvPr>
        </p:nvSpPr>
        <p:spPr/>
        <p:txBody>
          <a:bodyPr/>
          <a:lstStyle/>
          <a:p>
            <a:r>
              <a:rPr lang="de-DE" dirty="0" smtClean="0"/>
              <a:t>Communication &amp; </a:t>
            </a:r>
            <a:r>
              <a:rPr lang="de-DE" dirty="0" err="1" smtClean="0"/>
              <a:t>feedback</a:t>
            </a:r>
            <a:r>
              <a:rPr lang="de-DE" dirty="0" smtClean="0"/>
              <a:t> </a:t>
            </a:r>
            <a:r>
              <a:rPr lang="de-DE" dirty="0" err="1" smtClean="0"/>
              <a:t>channels</a:t>
            </a:r>
            <a:r>
              <a:rPr lang="de-DE" dirty="0" smtClean="0"/>
              <a:t> (5)</a:t>
            </a:r>
          </a:p>
          <a:p>
            <a:r>
              <a:rPr lang="de-DE" dirty="0" smtClean="0"/>
              <a:t>Ownership </a:t>
            </a:r>
            <a:r>
              <a:rPr lang="de-DE" dirty="0" err="1" smtClean="0"/>
              <a:t>of</a:t>
            </a:r>
            <a:r>
              <a:rPr lang="de-DE" dirty="0" smtClean="0"/>
              <a:t> </a:t>
            </a:r>
            <a:r>
              <a:rPr lang="de-DE" dirty="0" err="1" smtClean="0"/>
              <a:t>science</a:t>
            </a:r>
            <a:r>
              <a:rPr lang="de-DE" dirty="0" smtClean="0"/>
              <a:t> (5)</a:t>
            </a:r>
          </a:p>
          <a:p>
            <a:r>
              <a:rPr lang="de-DE" dirty="0" smtClean="0"/>
              <a:t>Voice </a:t>
            </a:r>
            <a:r>
              <a:rPr lang="de-DE" dirty="0" err="1" smtClean="0"/>
              <a:t>concerns</a:t>
            </a:r>
            <a:r>
              <a:rPr lang="de-DE" dirty="0" smtClean="0"/>
              <a:t>, </a:t>
            </a:r>
            <a:r>
              <a:rPr lang="de-DE" dirty="0" err="1" smtClean="0"/>
              <a:t>vision</a:t>
            </a:r>
            <a:r>
              <a:rPr lang="de-DE" dirty="0" smtClean="0"/>
              <a:t> </a:t>
            </a:r>
            <a:r>
              <a:rPr lang="de-DE" dirty="0" err="1" smtClean="0"/>
              <a:t>and</a:t>
            </a:r>
            <a:r>
              <a:rPr lang="de-DE" dirty="0" smtClean="0"/>
              <a:t> </a:t>
            </a:r>
            <a:r>
              <a:rPr lang="de-DE" dirty="0" err="1" smtClean="0"/>
              <a:t>priorities</a:t>
            </a:r>
            <a:r>
              <a:rPr lang="de-DE" dirty="0" smtClean="0"/>
              <a:t> (5)</a:t>
            </a:r>
          </a:p>
          <a:p>
            <a:r>
              <a:rPr lang="de-DE" dirty="0" smtClean="0"/>
              <a:t>Co-design </a:t>
            </a:r>
            <a:r>
              <a:rPr lang="de-DE" dirty="0" err="1" smtClean="0"/>
              <a:t>new</a:t>
            </a:r>
            <a:r>
              <a:rPr lang="de-DE" dirty="0" smtClean="0"/>
              <a:t> </a:t>
            </a:r>
            <a:r>
              <a:rPr lang="de-DE" dirty="0" err="1" smtClean="0"/>
              <a:t>routes</a:t>
            </a:r>
            <a:r>
              <a:rPr lang="de-DE" dirty="0" smtClean="0"/>
              <a:t> </a:t>
            </a:r>
            <a:r>
              <a:rPr lang="de-DE" dirty="0" err="1" smtClean="0"/>
              <a:t>for</a:t>
            </a:r>
            <a:r>
              <a:rPr lang="de-DE" dirty="0" smtClean="0"/>
              <a:t> </a:t>
            </a:r>
            <a:r>
              <a:rPr lang="de-DE" dirty="0" err="1" smtClean="0"/>
              <a:t>the</a:t>
            </a:r>
            <a:r>
              <a:rPr lang="de-DE" dirty="0" smtClean="0"/>
              <a:t> </a:t>
            </a:r>
            <a:r>
              <a:rPr lang="de-DE" dirty="0" err="1" smtClean="0"/>
              <a:t>progress</a:t>
            </a:r>
            <a:r>
              <a:rPr lang="de-DE" dirty="0" smtClean="0"/>
              <a:t> </a:t>
            </a:r>
            <a:r>
              <a:rPr lang="de-DE" dirty="0" err="1" smtClean="0"/>
              <a:t>of</a:t>
            </a:r>
            <a:r>
              <a:rPr lang="de-DE" dirty="0" smtClean="0"/>
              <a:t> </a:t>
            </a:r>
            <a:r>
              <a:rPr lang="de-DE" dirty="0" err="1" smtClean="0"/>
              <a:t>science</a:t>
            </a:r>
            <a:r>
              <a:rPr lang="de-DE" dirty="0" smtClean="0"/>
              <a:t> (5)</a:t>
            </a:r>
            <a:endParaRPr lang="de-AT" dirty="0"/>
          </a:p>
        </p:txBody>
      </p:sp>
    </p:spTree>
    <p:extLst>
      <p:ext uri="{BB962C8B-B14F-4D97-AF65-F5344CB8AC3E}">
        <p14:creationId xmlns:p14="http://schemas.microsoft.com/office/powerpoint/2010/main" val="4277829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D1.2 </a:t>
            </a:r>
            <a:r>
              <a:rPr lang="de-DE" dirty="0" err="1" smtClean="0"/>
              <a:t>Ethics</a:t>
            </a:r>
            <a:r>
              <a:rPr lang="de-DE" dirty="0" smtClean="0"/>
              <a:t> </a:t>
            </a:r>
            <a:r>
              <a:rPr lang="de-DE" dirty="0" err="1" smtClean="0"/>
              <a:t>handbook</a:t>
            </a:r>
            <a:r>
              <a:rPr lang="de-DE" dirty="0" smtClean="0"/>
              <a:t> </a:t>
            </a:r>
            <a:r>
              <a:rPr lang="de-DE" dirty="0" err="1" smtClean="0"/>
              <a:t>and</a:t>
            </a:r>
            <a:r>
              <a:rPr lang="de-DE" dirty="0" smtClean="0"/>
              <a:t> Data Management plan</a:t>
            </a:r>
            <a:endParaRPr lang="de-AT" dirty="0"/>
          </a:p>
        </p:txBody>
      </p:sp>
      <p:sp>
        <p:nvSpPr>
          <p:cNvPr id="3" name="Textplatzhalter 2"/>
          <p:cNvSpPr>
            <a:spLocks noGrp="1"/>
          </p:cNvSpPr>
          <p:nvPr>
            <p:ph type="body" sz="quarter" idx="10"/>
          </p:nvPr>
        </p:nvSpPr>
        <p:spPr/>
        <p:txBody>
          <a:bodyPr/>
          <a:lstStyle/>
          <a:p>
            <a:endParaRPr lang="de-DE" sz="1800" dirty="0" smtClean="0"/>
          </a:p>
          <a:p>
            <a:r>
              <a:rPr lang="de-DE" sz="1800" dirty="0" err="1" smtClean="0"/>
              <a:t>Ethics</a:t>
            </a:r>
            <a:r>
              <a:rPr lang="de-DE" sz="1800" dirty="0" smtClean="0"/>
              <a:t> </a:t>
            </a:r>
            <a:r>
              <a:rPr lang="de-DE" sz="1600" dirty="0" err="1" smtClean="0"/>
              <a:t>Committee</a:t>
            </a:r>
            <a:r>
              <a:rPr lang="de-DE" sz="1600" dirty="0" smtClean="0"/>
              <a:t> </a:t>
            </a:r>
            <a:r>
              <a:rPr lang="de-DE" sz="1800" dirty="0" smtClean="0"/>
              <a:t>(ETC)</a:t>
            </a:r>
            <a:endParaRPr lang="de-DE" sz="1800" dirty="0"/>
          </a:p>
          <a:p>
            <a:pPr marL="0" indent="0">
              <a:buNone/>
            </a:pPr>
            <a:r>
              <a:rPr lang="en-US" sz="1600" i="1" dirty="0"/>
              <a:t>“The ETC, led by ZSI, oversees ensuring compliance with regulations and ethical principles. It supervises privacy and data protection compliance and monitors the adherence of the results of the trials, where final users will be involved, to the ethical principles that will be defined at the very beginning of the project. The ETC of </a:t>
            </a:r>
            <a:r>
              <a:rPr lang="en-US" sz="1600" b="1" i="1" dirty="0"/>
              <a:t>REINFORCE will be formed from the Ethics Manager, the representatives of EA and </a:t>
            </a:r>
            <a:r>
              <a:rPr lang="en-US" sz="1600" b="1" i="1" dirty="0" smtClean="0"/>
              <a:t>EGO</a:t>
            </a:r>
            <a:r>
              <a:rPr lang="en-US" sz="1600" i="1" dirty="0" smtClean="0"/>
              <a:t>” (</a:t>
            </a:r>
            <a:r>
              <a:rPr lang="en-US" sz="1600" i="1" dirty="0" err="1" smtClean="0"/>
              <a:t>DoW</a:t>
            </a:r>
            <a:r>
              <a:rPr lang="en-US" sz="1600" i="1" dirty="0" smtClean="0"/>
              <a:t>, p.59). </a:t>
            </a:r>
          </a:p>
          <a:p>
            <a:endParaRPr lang="en-US" sz="2000" dirty="0" smtClean="0"/>
          </a:p>
          <a:p>
            <a:r>
              <a:rPr lang="en-US" sz="2000" dirty="0" smtClean="0"/>
              <a:t>systematically </a:t>
            </a:r>
            <a:r>
              <a:rPr lang="en-US" sz="2000" dirty="0"/>
              <a:t>design and implement an Ethics protocol </a:t>
            </a:r>
            <a:endParaRPr lang="en-US" sz="1100" i="1" dirty="0" smtClean="0"/>
          </a:p>
          <a:p>
            <a:pPr lvl="0"/>
            <a:r>
              <a:rPr lang="en-US" sz="2000" dirty="0"/>
              <a:t>the collection of personal data from users; </a:t>
            </a:r>
            <a:endParaRPr lang="de-AT" sz="2000" dirty="0"/>
          </a:p>
          <a:p>
            <a:pPr lvl="0"/>
            <a:r>
              <a:rPr lang="en-US" sz="2000" dirty="0"/>
              <a:t>the participation of adult users; </a:t>
            </a:r>
            <a:endParaRPr lang="de-AT" sz="2000" dirty="0"/>
          </a:p>
          <a:p>
            <a:pPr lvl="0"/>
            <a:r>
              <a:rPr lang="en-US" sz="2000" dirty="0"/>
              <a:t>the participation of under-age users (school students in particular ages 10-18 years old). </a:t>
            </a:r>
          </a:p>
          <a:p>
            <a:pPr lvl="0"/>
            <a:r>
              <a:rPr lang="en-US" sz="2000" dirty="0"/>
              <a:t>(ethics review) vulnerable groups</a:t>
            </a:r>
            <a:endParaRPr lang="de-AT" sz="2000" dirty="0"/>
          </a:p>
          <a:p>
            <a:pPr marL="0" indent="0">
              <a:buNone/>
            </a:pPr>
            <a:endParaRPr lang="en-US" sz="1600" i="1" dirty="0"/>
          </a:p>
          <a:p>
            <a:pPr marL="0" indent="0">
              <a:buNone/>
            </a:pPr>
            <a:endParaRPr lang="de-AT" sz="1600" i="1" dirty="0"/>
          </a:p>
        </p:txBody>
      </p:sp>
    </p:spTree>
    <p:extLst>
      <p:ext uri="{BB962C8B-B14F-4D97-AF65-F5344CB8AC3E}">
        <p14:creationId xmlns:p14="http://schemas.microsoft.com/office/powerpoint/2010/main" val="22595211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endParaRPr lang="de-AT" dirty="0"/>
          </a:p>
        </p:txBody>
      </p:sp>
      <p:sp>
        <p:nvSpPr>
          <p:cNvPr id="3" name="Textplatzhalter 2"/>
          <p:cNvSpPr>
            <a:spLocks noGrp="1"/>
          </p:cNvSpPr>
          <p:nvPr>
            <p:ph type="body" sz="quarter" idx="10"/>
          </p:nvPr>
        </p:nvSpPr>
        <p:spPr/>
        <p:txBody>
          <a:bodyPr/>
          <a:lstStyle/>
          <a:p>
            <a:r>
              <a:rPr lang="de-DE" dirty="0" smtClean="0"/>
              <a:t>WP 1: Setting </a:t>
            </a:r>
            <a:r>
              <a:rPr lang="de-DE" dirty="0" err="1" smtClean="0"/>
              <a:t>up</a:t>
            </a:r>
            <a:r>
              <a:rPr lang="de-DE" dirty="0" smtClean="0"/>
              <a:t> </a:t>
            </a:r>
            <a:r>
              <a:rPr lang="de-DE" dirty="0" err="1" smtClean="0"/>
              <a:t>the</a:t>
            </a:r>
            <a:r>
              <a:rPr lang="de-DE" dirty="0" smtClean="0"/>
              <a:t> </a:t>
            </a:r>
            <a:r>
              <a:rPr lang="de-DE" dirty="0" err="1" smtClean="0"/>
              <a:t>Ethics</a:t>
            </a:r>
            <a:r>
              <a:rPr lang="de-DE" dirty="0" smtClean="0"/>
              <a:t> </a:t>
            </a:r>
            <a:r>
              <a:rPr lang="de-DE" dirty="0" err="1" smtClean="0"/>
              <a:t>Committee</a:t>
            </a:r>
            <a:endParaRPr lang="de-DE" dirty="0" smtClean="0"/>
          </a:p>
          <a:p>
            <a:r>
              <a:rPr lang="de-DE" dirty="0" smtClean="0"/>
              <a:t>WP 1: </a:t>
            </a:r>
            <a:r>
              <a:rPr lang="de-DE" dirty="0" err="1" smtClean="0"/>
              <a:t>Collecting</a:t>
            </a:r>
            <a:r>
              <a:rPr lang="de-DE" dirty="0" smtClean="0"/>
              <a:t> </a:t>
            </a:r>
            <a:r>
              <a:rPr lang="de-DE" dirty="0" err="1"/>
              <a:t>ethical</a:t>
            </a:r>
            <a:r>
              <a:rPr lang="de-DE" dirty="0"/>
              <a:t> </a:t>
            </a:r>
            <a:r>
              <a:rPr lang="de-DE" dirty="0" err="1"/>
              <a:t>concerns</a:t>
            </a:r>
            <a:endParaRPr lang="de-AT" dirty="0"/>
          </a:p>
          <a:p>
            <a:r>
              <a:rPr lang="de-DE" dirty="0" smtClean="0"/>
              <a:t>WP 2: Tasks </a:t>
            </a:r>
            <a:r>
              <a:rPr lang="de-DE" dirty="0" err="1"/>
              <a:t>analysis</a:t>
            </a:r>
            <a:r>
              <a:rPr lang="de-DE" dirty="0"/>
              <a:t> in </a:t>
            </a:r>
            <a:r>
              <a:rPr lang="de-DE" dirty="0" err="1"/>
              <a:t>collaboration</a:t>
            </a:r>
            <a:r>
              <a:rPr lang="de-DE" dirty="0"/>
              <a:t> </a:t>
            </a:r>
            <a:r>
              <a:rPr lang="de-DE" dirty="0" err="1"/>
              <a:t>with</a:t>
            </a:r>
            <a:r>
              <a:rPr lang="de-DE" dirty="0"/>
              <a:t> WP </a:t>
            </a:r>
            <a:r>
              <a:rPr lang="de-DE" dirty="0" err="1"/>
              <a:t>leader</a:t>
            </a:r>
            <a:endParaRPr lang="de-DE" dirty="0"/>
          </a:p>
          <a:p>
            <a:r>
              <a:rPr lang="de-DE" dirty="0" smtClean="0"/>
              <a:t>WP 9: Call </a:t>
            </a:r>
            <a:r>
              <a:rPr lang="de-DE" dirty="0" err="1" smtClean="0"/>
              <a:t>for</a:t>
            </a:r>
            <a:r>
              <a:rPr lang="de-DE" dirty="0" smtClean="0"/>
              <a:t> </a:t>
            </a:r>
            <a:r>
              <a:rPr lang="de-DE" dirty="0" err="1" smtClean="0"/>
              <a:t>contribution</a:t>
            </a:r>
            <a:r>
              <a:rPr lang="de-DE" dirty="0" smtClean="0"/>
              <a:t> in </a:t>
            </a:r>
            <a:r>
              <a:rPr lang="de-DE" dirty="0" err="1" smtClean="0"/>
              <a:t>setting</a:t>
            </a:r>
            <a:r>
              <a:rPr lang="de-DE" dirty="0" smtClean="0"/>
              <a:t> </a:t>
            </a:r>
            <a:r>
              <a:rPr lang="de-DE" dirty="0" err="1" smtClean="0"/>
              <a:t>impact</a:t>
            </a:r>
            <a:r>
              <a:rPr lang="de-DE" dirty="0" smtClean="0"/>
              <a:t> </a:t>
            </a:r>
            <a:r>
              <a:rPr lang="de-DE" dirty="0" err="1" smtClean="0"/>
              <a:t>framework</a:t>
            </a:r>
            <a:endParaRPr lang="de-DE" dirty="0" smtClean="0"/>
          </a:p>
        </p:txBody>
      </p:sp>
    </p:spTree>
    <p:extLst>
      <p:ext uri="{BB962C8B-B14F-4D97-AF65-F5344CB8AC3E}">
        <p14:creationId xmlns:p14="http://schemas.microsoft.com/office/powerpoint/2010/main" val="25123065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smtClean="0"/>
              <a:t>INTRODUCING </a:t>
            </a:r>
            <a:r>
              <a:rPr lang="de-DE" sz="4000" dirty="0" smtClean="0"/>
              <a:t>ZSI</a:t>
            </a:r>
            <a:r>
              <a:rPr lang="de-DE" sz="3200" dirty="0" smtClean="0"/>
              <a:t> – OUR MISSION</a:t>
            </a:r>
            <a:endParaRPr lang="de-DE" sz="3200" dirty="0"/>
          </a:p>
        </p:txBody>
      </p:sp>
      <p:sp>
        <p:nvSpPr>
          <p:cNvPr id="3" name="Textplatzhalter 2"/>
          <p:cNvSpPr>
            <a:spLocks noGrp="1"/>
          </p:cNvSpPr>
          <p:nvPr>
            <p:ph type="body" sz="quarter" idx="10"/>
          </p:nvPr>
        </p:nvSpPr>
        <p:spPr>
          <a:xfrm>
            <a:off x="457200" y="1851840"/>
            <a:ext cx="8229600" cy="4869635"/>
          </a:xfrm>
        </p:spPr>
        <p:txBody>
          <a:bodyPr/>
          <a:lstStyle/>
          <a:p>
            <a:pPr marL="0" indent="0" algn="ctr">
              <a:buNone/>
            </a:pPr>
            <a:r>
              <a:rPr lang="en-GB" altLang="ja-JP" sz="4400" b="1" dirty="0" smtClean="0"/>
              <a:t>“</a:t>
            </a:r>
            <a:r>
              <a:rPr lang="en-GB" sz="4400" b="1" dirty="0" smtClean="0"/>
              <a:t>ALL INNOVATIONS ARE SOCIALLY RELEVANT.</a:t>
            </a:r>
            <a:r>
              <a:rPr lang="en-GB" altLang="ja-JP" sz="4400" b="1" dirty="0" smtClean="0"/>
              <a:t>“</a:t>
            </a:r>
            <a:r>
              <a:rPr lang="en-GB" sz="4400" b="1" dirty="0" smtClean="0"/>
              <a:t> </a:t>
            </a:r>
          </a:p>
          <a:p>
            <a:pPr marL="0" indent="0" fontAlgn="auto">
              <a:lnSpc>
                <a:spcPct val="110000"/>
              </a:lnSpc>
              <a:spcBef>
                <a:spcPct val="0"/>
              </a:spcBef>
              <a:spcAft>
                <a:spcPts val="0"/>
              </a:spcAft>
              <a:buFont typeface="Wingdings" charset="2"/>
              <a:buNone/>
              <a:defRPr/>
            </a:pPr>
            <a:r>
              <a:rPr lang="en-GB" sz="1100" b="1" dirty="0" smtClean="0">
                <a:solidFill>
                  <a:srgbClr val="0033CC"/>
                </a:solidFill>
              </a:rPr>
              <a:t/>
            </a:r>
            <a:br>
              <a:rPr lang="en-GB" sz="1100" b="1" dirty="0" smtClean="0">
                <a:solidFill>
                  <a:srgbClr val="0033CC"/>
                </a:solidFill>
              </a:rPr>
            </a:br>
            <a:endParaRPr lang="en-GB" sz="1100" b="1" dirty="0" smtClean="0">
              <a:solidFill>
                <a:srgbClr val="0033CC"/>
              </a:solidFill>
            </a:endParaRPr>
          </a:p>
          <a:p>
            <a:pPr marL="0" indent="0" fontAlgn="auto">
              <a:lnSpc>
                <a:spcPct val="110000"/>
              </a:lnSpc>
              <a:spcBef>
                <a:spcPct val="0"/>
              </a:spcBef>
              <a:spcAft>
                <a:spcPts val="0"/>
              </a:spcAft>
              <a:buFont typeface="Wingdings" charset="2"/>
              <a:buNone/>
              <a:defRPr/>
            </a:pPr>
            <a:endParaRPr lang="en-GB" sz="2000" dirty="0" smtClean="0"/>
          </a:p>
          <a:p>
            <a:pPr marL="0" indent="0" fontAlgn="auto">
              <a:lnSpc>
                <a:spcPct val="110000"/>
              </a:lnSpc>
              <a:spcBef>
                <a:spcPct val="0"/>
              </a:spcBef>
              <a:spcAft>
                <a:spcPts val="0"/>
              </a:spcAft>
              <a:buFont typeface="Wingdings" charset="2"/>
              <a:buNone/>
              <a:defRPr/>
            </a:pPr>
            <a:endParaRPr lang="en-GB" sz="2000" dirty="0" smtClean="0"/>
          </a:p>
          <a:p>
            <a:pPr marL="0" indent="0" algn="ctr" fontAlgn="auto">
              <a:lnSpc>
                <a:spcPct val="110000"/>
              </a:lnSpc>
              <a:spcBef>
                <a:spcPct val="0"/>
              </a:spcBef>
              <a:spcAft>
                <a:spcPct val="5000"/>
              </a:spcAft>
              <a:buFont typeface="Wingdings" charset="2"/>
              <a:buNone/>
              <a:defRPr/>
            </a:pPr>
            <a:r>
              <a:rPr lang="en-GB" sz="2000" dirty="0" smtClean="0"/>
              <a:t>ZSI investigates and facilitates the social embedding and shaping of all kinds of innovations with particular emphasis on processes of </a:t>
            </a:r>
          </a:p>
          <a:p>
            <a:pPr marL="0" indent="0" algn="ctr" fontAlgn="auto">
              <a:lnSpc>
                <a:spcPct val="110000"/>
              </a:lnSpc>
              <a:spcBef>
                <a:spcPct val="0"/>
              </a:spcBef>
              <a:spcAft>
                <a:spcPct val="5000"/>
              </a:spcAft>
              <a:buFont typeface="Wingdings" charset="2"/>
              <a:buNone/>
              <a:defRPr/>
            </a:pPr>
            <a:r>
              <a:rPr lang="en-GB" sz="2000" dirty="0" smtClean="0"/>
              <a:t>social innovation.</a:t>
            </a:r>
          </a:p>
          <a:p>
            <a:endParaRPr lang="en-GB" dirty="0"/>
          </a:p>
        </p:txBody>
      </p:sp>
      <p:sp>
        <p:nvSpPr>
          <p:cNvPr id="7" name="Datumsplatzhalter 6"/>
          <p:cNvSpPr>
            <a:spLocks noGrp="1"/>
          </p:cNvSpPr>
          <p:nvPr>
            <p:ph type="dt" sz="half" idx="2"/>
          </p:nvPr>
        </p:nvSpPr>
        <p:spPr/>
        <p:txBody>
          <a:bodyPr/>
          <a:lstStyle/>
          <a:p>
            <a:pPr>
              <a:defRPr/>
            </a:pPr>
            <a:fld id="{8D6AD0C3-4B1F-9F4D-8E05-DC3AAA486825}" type="datetime1">
              <a:rPr lang="de-AT" smtClean="0"/>
              <a:t>08.12.19</a:t>
            </a:fld>
            <a:endParaRPr lang="de-DE" dirty="0"/>
          </a:p>
        </p:txBody>
      </p:sp>
    </p:spTree>
    <p:extLst>
      <p:ext uri="{BB962C8B-B14F-4D97-AF65-F5344CB8AC3E}">
        <p14:creationId xmlns:p14="http://schemas.microsoft.com/office/powerpoint/2010/main" val="40516844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a:xfrm>
            <a:off x="457200" y="1369585"/>
            <a:ext cx="8425543" cy="5398768"/>
          </a:xfrm>
        </p:spPr>
        <p:txBody>
          <a:bodyPr/>
          <a:lstStyle/>
          <a:p>
            <a:pPr fontAlgn="auto">
              <a:lnSpc>
                <a:spcPct val="170000"/>
              </a:lnSpc>
              <a:spcBef>
                <a:spcPts val="0"/>
              </a:spcBef>
              <a:spcAft>
                <a:spcPts val="0"/>
              </a:spcAft>
              <a:buFont typeface="Wingdings" charset="2"/>
              <a:buNone/>
              <a:defRPr/>
            </a:pPr>
            <a:r>
              <a:rPr lang="en-GB" sz="2400" b="1" dirty="0" smtClean="0"/>
              <a:t>Legal status</a:t>
            </a:r>
          </a:p>
          <a:p>
            <a:pPr algn="just" fontAlgn="auto">
              <a:spcBef>
                <a:spcPts val="0"/>
              </a:spcBef>
              <a:spcAft>
                <a:spcPts val="0"/>
              </a:spcAft>
              <a:buFont typeface="Wingdings" panose="05000000000000000000" pitchFamily="2" charset="2"/>
              <a:buChar char="Ø"/>
              <a:defRPr/>
            </a:pPr>
            <a:r>
              <a:rPr lang="en-GB" sz="1800" dirty="0" smtClean="0"/>
              <a:t>Private non-profit research organisation</a:t>
            </a:r>
          </a:p>
          <a:p>
            <a:pPr algn="just" fontAlgn="auto">
              <a:spcBef>
                <a:spcPts val="0"/>
              </a:spcBef>
              <a:spcAft>
                <a:spcPts val="0"/>
              </a:spcAft>
              <a:buFont typeface="Wingdings" panose="05000000000000000000" pitchFamily="2" charset="2"/>
              <a:buChar char="Ø"/>
              <a:defRPr/>
            </a:pPr>
            <a:r>
              <a:rPr lang="en-GB" sz="1800" dirty="0" smtClean="0"/>
              <a:t>established  in 1990</a:t>
            </a:r>
          </a:p>
          <a:p>
            <a:pPr fontAlgn="auto">
              <a:spcBef>
                <a:spcPts val="0"/>
              </a:spcBef>
              <a:spcAft>
                <a:spcPts val="0"/>
              </a:spcAft>
              <a:buFont typeface="Wingdings" panose="05000000000000000000" pitchFamily="2" charset="2"/>
              <a:buChar char="Ø"/>
              <a:defRPr/>
            </a:pPr>
            <a:r>
              <a:rPr lang="en-GB" sz="1800" dirty="0" smtClean="0"/>
              <a:t>Self-governed, no external board</a:t>
            </a:r>
          </a:p>
          <a:p>
            <a:pPr fontAlgn="auto">
              <a:spcBef>
                <a:spcPts val="0"/>
              </a:spcBef>
              <a:spcAft>
                <a:spcPts val="0"/>
              </a:spcAft>
              <a:buFont typeface="Wingdings" panose="05000000000000000000" pitchFamily="2" charset="2"/>
              <a:buChar char="Ø"/>
              <a:defRPr/>
            </a:pPr>
            <a:r>
              <a:rPr lang="en-GB" sz="1800" dirty="0" smtClean="0"/>
              <a:t>no base funding</a:t>
            </a:r>
          </a:p>
          <a:p>
            <a:pPr fontAlgn="auto">
              <a:spcBef>
                <a:spcPts val="0"/>
              </a:spcBef>
              <a:spcAft>
                <a:spcPts val="0"/>
              </a:spcAft>
              <a:buFont typeface="Wingdings" charset="2"/>
              <a:buNone/>
              <a:defRPr/>
            </a:pPr>
            <a:endParaRPr lang="en-GB" sz="1800" dirty="0" smtClean="0"/>
          </a:p>
          <a:p>
            <a:pPr fontAlgn="auto">
              <a:spcBef>
                <a:spcPts val="0"/>
              </a:spcBef>
              <a:spcAft>
                <a:spcPts val="0"/>
              </a:spcAft>
              <a:buFont typeface="Wingdings" charset="2"/>
              <a:buNone/>
              <a:defRPr/>
            </a:pPr>
            <a:r>
              <a:rPr lang="en-GB" sz="1800" dirty="0" smtClean="0"/>
              <a:t>FINANCIAL SOURCES: </a:t>
            </a:r>
            <a:r>
              <a:rPr lang="en-GB" sz="1800" dirty="0"/>
              <a:t>≈ </a:t>
            </a:r>
            <a:r>
              <a:rPr lang="en-GB" sz="1800" dirty="0" smtClean="0"/>
              <a:t>€3,5m in 2015, Staff: ≈ 60, all employed</a:t>
            </a:r>
          </a:p>
          <a:p>
            <a:pPr marL="0" fontAlgn="auto">
              <a:spcBef>
                <a:spcPts val="0"/>
              </a:spcBef>
              <a:spcAft>
                <a:spcPts val="0"/>
              </a:spcAft>
              <a:buNone/>
              <a:defRPr/>
            </a:pPr>
            <a:endParaRPr lang="en-GB" sz="1800" dirty="0" smtClean="0"/>
          </a:p>
          <a:p>
            <a:pPr marL="0" fontAlgn="auto">
              <a:spcBef>
                <a:spcPts val="0"/>
              </a:spcBef>
              <a:spcAft>
                <a:spcPts val="0"/>
              </a:spcAft>
              <a:buNone/>
              <a:defRPr/>
            </a:pPr>
            <a:r>
              <a:rPr lang="en-GB" sz="1800" dirty="0" smtClean="0"/>
              <a:t>CLIENTS: ministries, municipalities, EC, OECD, ILO, other public bodies, NGOs; mostly R&amp;D funding and contracts for intellectual services</a:t>
            </a:r>
          </a:p>
          <a:p>
            <a:pPr fontAlgn="auto">
              <a:spcBef>
                <a:spcPts val="0"/>
              </a:spcBef>
              <a:spcAft>
                <a:spcPts val="0"/>
              </a:spcAft>
              <a:defRPr/>
            </a:pPr>
            <a:endParaRPr lang="en-GB" sz="1800" dirty="0" smtClean="0"/>
          </a:p>
          <a:p>
            <a:pPr fontAlgn="auto">
              <a:spcBef>
                <a:spcPts val="0"/>
              </a:spcBef>
              <a:spcAft>
                <a:spcPts val="0"/>
              </a:spcAft>
              <a:defRPr/>
            </a:pPr>
            <a:endParaRPr lang="en-GB" sz="1800" dirty="0"/>
          </a:p>
        </p:txBody>
      </p:sp>
      <p:sp>
        <p:nvSpPr>
          <p:cNvPr id="2" name="Titel 1"/>
          <p:cNvSpPr>
            <a:spLocks noGrp="1"/>
          </p:cNvSpPr>
          <p:nvPr>
            <p:ph type="title"/>
          </p:nvPr>
        </p:nvSpPr>
        <p:spPr>
          <a:xfrm>
            <a:off x="457200" y="415129"/>
            <a:ext cx="8425544" cy="730339"/>
          </a:xfrm>
        </p:spPr>
        <p:txBody>
          <a:bodyPr>
            <a:noAutofit/>
          </a:bodyPr>
          <a:lstStyle/>
          <a:p>
            <a:r>
              <a:rPr lang="de-DE" sz="3200" dirty="0" smtClean="0"/>
              <a:t>INTRODUCING </a:t>
            </a:r>
            <a:r>
              <a:rPr lang="de-DE" sz="4800" dirty="0" smtClean="0"/>
              <a:t>ZSI</a:t>
            </a:r>
            <a:r>
              <a:rPr lang="de-DE" sz="3200" dirty="0" smtClean="0"/>
              <a:t> – BASIC FACTS  II</a:t>
            </a:r>
            <a:br>
              <a:rPr lang="de-DE" sz="3200" dirty="0" smtClean="0"/>
            </a:br>
            <a:endParaRPr lang="de-DE" sz="3200" dirty="0"/>
          </a:p>
        </p:txBody>
      </p:sp>
    </p:spTree>
    <p:extLst>
      <p:ext uri="{BB962C8B-B14F-4D97-AF65-F5344CB8AC3E}">
        <p14:creationId xmlns:p14="http://schemas.microsoft.com/office/powerpoint/2010/main" val="3371509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4294967295"/>
          </p:nvPr>
        </p:nvSpPr>
        <p:spPr>
          <a:xfrm>
            <a:off x="313509" y="1302222"/>
            <a:ext cx="8229600" cy="963709"/>
          </a:xfrm>
        </p:spPr>
        <p:txBody>
          <a:bodyPr/>
          <a:lstStyle/>
          <a:p>
            <a:pPr marL="0" indent="0">
              <a:buNone/>
            </a:pPr>
            <a:r>
              <a:rPr lang="en-GB" sz="2400" dirty="0" smtClean="0"/>
              <a:t>Long term success of the ZSI is based on projects. </a:t>
            </a:r>
          </a:p>
          <a:p>
            <a:pPr marL="0" indent="0">
              <a:buNone/>
            </a:pPr>
            <a:r>
              <a:rPr lang="en-GB" sz="2400" dirty="0" smtClean="0"/>
              <a:t>Facts &amp; figures* …</a:t>
            </a:r>
            <a:br>
              <a:rPr lang="en-GB" sz="2400" dirty="0" smtClean="0"/>
            </a:br>
            <a:r>
              <a:rPr lang="en-GB" sz="2400" dirty="0" smtClean="0"/>
              <a:t/>
            </a:r>
            <a:br>
              <a:rPr lang="en-GB" sz="2400" dirty="0" smtClean="0"/>
            </a:br>
            <a:endParaRPr lang="en-GB" sz="2400" dirty="0" smtClean="0"/>
          </a:p>
          <a:p>
            <a:pPr marL="0" indent="0">
              <a:buNone/>
            </a:pPr>
            <a:endParaRPr lang="en-GB" dirty="0"/>
          </a:p>
        </p:txBody>
      </p:sp>
      <p:sp>
        <p:nvSpPr>
          <p:cNvPr id="3" name="Titel 2"/>
          <p:cNvSpPr>
            <a:spLocks noGrp="1"/>
          </p:cNvSpPr>
          <p:nvPr>
            <p:ph type="title"/>
          </p:nvPr>
        </p:nvSpPr>
        <p:spPr>
          <a:xfrm>
            <a:off x="472764" y="334540"/>
            <a:ext cx="8229600" cy="741225"/>
          </a:xfrm>
        </p:spPr>
        <p:txBody>
          <a:bodyPr>
            <a:noAutofit/>
          </a:bodyPr>
          <a:lstStyle/>
          <a:p>
            <a:r>
              <a:rPr lang="de-DE" sz="3200" dirty="0" smtClean="0">
                <a:cs typeface="Arial"/>
              </a:rPr>
              <a:t>INTRODUCING</a:t>
            </a:r>
            <a:r>
              <a:rPr lang="de-DE" dirty="0" smtClean="0">
                <a:cs typeface="Arial"/>
              </a:rPr>
              <a:t>  </a:t>
            </a:r>
            <a:r>
              <a:rPr lang="de-DE" sz="4800" dirty="0" smtClean="0">
                <a:cs typeface="Arial"/>
              </a:rPr>
              <a:t>ZSI</a:t>
            </a:r>
            <a:r>
              <a:rPr lang="de-DE" dirty="0" smtClean="0">
                <a:cs typeface="Arial"/>
              </a:rPr>
              <a:t> </a:t>
            </a:r>
            <a:r>
              <a:rPr lang="de-DE" sz="3200" dirty="0">
                <a:cs typeface="Arial"/>
              </a:rPr>
              <a:t>– BASIC </a:t>
            </a:r>
            <a:r>
              <a:rPr lang="de-DE" sz="3200" dirty="0" smtClean="0">
                <a:cs typeface="Arial"/>
              </a:rPr>
              <a:t>FACTS III</a:t>
            </a:r>
            <a:r>
              <a:rPr lang="de-DE" dirty="0">
                <a:cs typeface="Arial"/>
              </a:rPr>
              <a:t/>
            </a:r>
            <a:br>
              <a:rPr lang="de-DE" dirty="0">
                <a:cs typeface="Arial"/>
              </a:rPr>
            </a:br>
            <a:endParaRPr lang="de-DE" dirty="0">
              <a:cs typeface="Arial"/>
            </a:endParaRPr>
          </a:p>
        </p:txBody>
      </p:sp>
      <p:pic>
        <p:nvPicPr>
          <p:cNvPr id="7" name="Bild 6" descr="zahlen2.wm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7764" y="2963489"/>
            <a:ext cx="6969436" cy="2979049"/>
          </a:xfrm>
          <a:prstGeom prst="rect">
            <a:avLst/>
          </a:prstGeom>
        </p:spPr>
      </p:pic>
      <p:sp>
        <p:nvSpPr>
          <p:cNvPr id="8" name="Textfeld 7"/>
          <p:cNvSpPr txBox="1"/>
          <p:nvPr/>
        </p:nvSpPr>
        <p:spPr>
          <a:xfrm>
            <a:off x="472764" y="2378713"/>
            <a:ext cx="1983926" cy="584776"/>
          </a:xfrm>
          <a:prstGeom prst="rect">
            <a:avLst/>
          </a:prstGeom>
          <a:noFill/>
        </p:spPr>
        <p:txBody>
          <a:bodyPr wrap="none" rtlCol="0">
            <a:spAutoFit/>
          </a:bodyPr>
          <a:lstStyle/>
          <a:p>
            <a:pPr algn="ctr"/>
            <a:r>
              <a:rPr lang="en-GB" sz="1600" dirty="0" smtClean="0">
                <a:solidFill>
                  <a:schemeClr val="bg1"/>
                </a:solidFill>
                <a:latin typeface="Arial"/>
                <a:ea typeface="Arial"/>
                <a:cs typeface="Arial"/>
              </a:rPr>
              <a:t>Current number: 63</a:t>
            </a:r>
            <a:br>
              <a:rPr lang="en-GB" sz="1600" dirty="0" smtClean="0">
                <a:solidFill>
                  <a:schemeClr val="bg1"/>
                </a:solidFill>
                <a:latin typeface="Arial"/>
                <a:ea typeface="Arial"/>
                <a:cs typeface="Arial"/>
              </a:rPr>
            </a:br>
            <a:endParaRPr lang="en-GB" sz="1600" dirty="0">
              <a:solidFill>
                <a:schemeClr val="bg1"/>
              </a:solidFill>
              <a:latin typeface="Arial"/>
              <a:ea typeface="Arial"/>
              <a:cs typeface="Arial"/>
            </a:endParaRPr>
          </a:p>
        </p:txBody>
      </p:sp>
      <p:sp>
        <p:nvSpPr>
          <p:cNvPr id="9" name="Textfeld 8"/>
          <p:cNvSpPr txBox="1"/>
          <p:nvPr/>
        </p:nvSpPr>
        <p:spPr>
          <a:xfrm>
            <a:off x="2324685" y="4237157"/>
            <a:ext cx="1404281" cy="338554"/>
          </a:xfrm>
          <a:prstGeom prst="rect">
            <a:avLst/>
          </a:prstGeom>
          <a:noFill/>
        </p:spPr>
        <p:txBody>
          <a:bodyPr wrap="none" rtlCol="0">
            <a:spAutoFit/>
          </a:bodyPr>
          <a:lstStyle/>
          <a:p>
            <a:pPr algn="ctr"/>
            <a:r>
              <a:rPr lang="en-GB" sz="1600" dirty="0" smtClean="0">
                <a:solidFill>
                  <a:schemeClr val="bg1"/>
                </a:solidFill>
                <a:latin typeface="Arial"/>
                <a:ea typeface="Arial"/>
                <a:cs typeface="Arial"/>
              </a:rPr>
              <a:t>Coordination</a:t>
            </a:r>
            <a:r>
              <a:rPr lang="de-DE" sz="1600" dirty="0" smtClean="0">
                <a:solidFill>
                  <a:schemeClr val="bg1"/>
                </a:solidFill>
                <a:latin typeface="Arial"/>
                <a:ea typeface="Arial"/>
                <a:cs typeface="Arial"/>
              </a:rPr>
              <a:t>:</a:t>
            </a:r>
            <a:endParaRPr lang="de-DE" sz="1600" dirty="0">
              <a:solidFill>
                <a:schemeClr val="bg1"/>
              </a:solidFill>
              <a:latin typeface="Arial"/>
              <a:ea typeface="Arial"/>
              <a:cs typeface="Arial"/>
            </a:endParaRPr>
          </a:p>
        </p:txBody>
      </p:sp>
      <p:sp>
        <p:nvSpPr>
          <p:cNvPr id="10" name="Textfeld 9"/>
          <p:cNvSpPr txBox="1"/>
          <p:nvPr/>
        </p:nvSpPr>
        <p:spPr>
          <a:xfrm>
            <a:off x="4316295" y="2501062"/>
            <a:ext cx="1358065" cy="584775"/>
          </a:xfrm>
          <a:prstGeom prst="rect">
            <a:avLst/>
          </a:prstGeom>
          <a:noFill/>
        </p:spPr>
        <p:txBody>
          <a:bodyPr wrap="none" rtlCol="0">
            <a:spAutoFit/>
          </a:bodyPr>
          <a:lstStyle/>
          <a:p>
            <a:pPr algn="ctr"/>
            <a:r>
              <a:rPr lang="en-GB" sz="1600" dirty="0" smtClean="0">
                <a:solidFill>
                  <a:schemeClr val="bg1"/>
                </a:solidFill>
                <a:latin typeface="Arial"/>
                <a:ea typeface="Arial"/>
                <a:cs typeface="Arial"/>
              </a:rPr>
              <a:t>Cooperation </a:t>
            </a:r>
          </a:p>
          <a:p>
            <a:pPr algn="ctr"/>
            <a:r>
              <a:rPr lang="en-GB" sz="1600" dirty="0" smtClean="0">
                <a:solidFill>
                  <a:schemeClr val="bg1"/>
                </a:solidFill>
                <a:latin typeface="Arial"/>
                <a:ea typeface="Arial"/>
                <a:cs typeface="Arial"/>
              </a:rPr>
              <a:t>partners:</a:t>
            </a:r>
            <a:endParaRPr lang="en-GB" sz="1600" dirty="0">
              <a:solidFill>
                <a:schemeClr val="bg1"/>
              </a:solidFill>
              <a:latin typeface="Arial"/>
              <a:ea typeface="Arial"/>
              <a:cs typeface="Arial"/>
            </a:endParaRPr>
          </a:p>
        </p:txBody>
      </p:sp>
      <p:sp>
        <p:nvSpPr>
          <p:cNvPr id="11" name="Textfeld 10"/>
          <p:cNvSpPr txBox="1"/>
          <p:nvPr/>
        </p:nvSpPr>
        <p:spPr>
          <a:xfrm>
            <a:off x="5893903" y="2401564"/>
            <a:ext cx="2419252" cy="584775"/>
          </a:xfrm>
          <a:prstGeom prst="rect">
            <a:avLst/>
          </a:prstGeom>
          <a:noFill/>
        </p:spPr>
        <p:txBody>
          <a:bodyPr wrap="none" rtlCol="0">
            <a:spAutoFit/>
          </a:bodyPr>
          <a:lstStyle/>
          <a:p>
            <a:pPr algn="ctr"/>
            <a:r>
              <a:rPr lang="en-GB" sz="1600" dirty="0" smtClean="0">
                <a:solidFill>
                  <a:schemeClr val="bg1"/>
                </a:solidFill>
                <a:latin typeface="Arial"/>
                <a:ea typeface="Arial"/>
                <a:cs typeface="Arial"/>
              </a:rPr>
              <a:t>Budget responsibility of: </a:t>
            </a:r>
          </a:p>
          <a:p>
            <a:pPr algn="ctr"/>
            <a:r>
              <a:rPr lang="en-GB" sz="1600" dirty="0" smtClean="0">
                <a:solidFill>
                  <a:schemeClr val="bg1"/>
                </a:solidFill>
                <a:latin typeface="Arial"/>
                <a:ea typeface="Arial"/>
                <a:cs typeface="Arial"/>
              </a:rPr>
              <a:t>approx. €</a:t>
            </a:r>
            <a:endParaRPr lang="en-GB" sz="1600" dirty="0">
              <a:solidFill>
                <a:schemeClr val="bg1"/>
              </a:solidFill>
              <a:latin typeface="Arial"/>
              <a:ea typeface="Arial"/>
              <a:cs typeface="Arial"/>
            </a:endParaRPr>
          </a:p>
        </p:txBody>
      </p:sp>
      <p:sp>
        <p:nvSpPr>
          <p:cNvPr id="14" name="Datumsplatzhalter 13"/>
          <p:cNvSpPr>
            <a:spLocks noGrp="1"/>
          </p:cNvSpPr>
          <p:nvPr>
            <p:ph type="dt" sz="half" idx="2"/>
          </p:nvPr>
        </p:nvSpPr>
        <p:spPr/>
        <p:txBody>
          <a:bodyPr/>
          <a:lstStyle/>
          <a:p>
            <a:pPr>
              <a:defRPr/>
            </a:pPr>
            <a:fld id="{2C6F299B-276E-4944-B3B8-4C168F39FD47}" type="datetime1">
              <a:rPr lang="de-AT" smtClean="0"/>
              <a:t>08.12.19</a:t>
            </a:fld>
            <a:endParaRPr lang="de-DE" dirty="0"/>
          </a:p>
        </p:txBody>
      </p:sp>
    </p:spTree>
    <p:extLst>
      <p:ext uri="{BB962C8B-B14F-4D97-AF65-F5344CB8AC3E}">
        <p14:creationId xmlns:p14="http://schemas.microsoft.com/office/powerpoint/2010/main" val="28818463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800" dirty="0"/>
              <a:t>ZSI</a:t>
            </a:r>
            <a:r>
              <a:rPr lang="de-DE" sz="3200" dirty="0"/>
              <a:t> – COMPETENCES AT A </a:t>
            </a:r>
            <a:r>
              <a:rPr lang="de-DE" sz="3200" dirty="0" smtClean="0"/>
              <a:t>GLANCE</a:t>
            </a:r>
            <a:endParaRPr lang="de-DE" sz="3200" dirty="0"/>
          </a:p>
        </p:txBody>
      </p:sp>
      <p:sp>
        <p:nvSpPr>
          <p:cNvPr id="7" name="Datumsplatzhalter 6"/>
          <p:cNvSpPr>
            <a:spLocks noGrp="1"/>
          </p:cNvSpPr>
          <p:nvPr>
            <p:ph type="dt" sz="half" idx="2"/>
          </p:nvPr>
        </p:nvSpPr>
        <p:spPr/>
        <p:txBody>
          <a:bodyPr/>
          <a:lstStyle/>
          <a:p>
            <a:pPr>
              <a:defRPr/>
            </a:pPr>
            <a:fld id="{D712912D-6AA2-F649-BF9F-C8E17907BABA}" type="datetime1">
              <a:rPr lang="de-AT" smtClean="0"/>
              <a:t>08.12.19</a:t>
            </a:fld>
            <a:endParaRPr lang="de-DE" dirty="0"/>
          </a:p>
        </p:txBody>
      </p:sp>
      <p:graphicFrame>
        <p:nvGraphicFramePr>
          <p:cNvPr id="5" name="Diagramm 4"/>
          <p:cNvGraphicFramePr/>
          <p:nvPr>
            <p:extLst>
              <p:ext uri="{D42A27DB-BD31-4B8C-83A1-F6EECF244321}">
                <p14:modId xmlns:p14="http://schemas.microsoft.com/office/powerpoint/2010/main" val="1535930679"/>
              </p:ext>
            </p:extLst>
          </p:nvPr>
        </p:nvGraphicFramePr>
        <p:xfrm>
          <a:off x="457201" y="1272994"/>
          <a:ext cx="8077201" cy="5137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399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 12" descr="ms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90"/>
            <a:ext cx="9144000" cy="6461615"/>
          </a:xfrm>
          <a:prstGeom prst="rect">
            <a:avLst/>
          </a:prstGeom>
        </p:spPr>
      </p:pic>
      <p:sp>
        <p:nvSpPr>
          <p:cNvPr id="2" name="Titel 1"/>
          <p:cNvSpPr>
            <a:spLocks noGrp="1"/>
          </p:cNvSpPr>
          <p:nvPr>
            <p:ph type="title"/>
          </p:nvPr>
        </p:nvSpPr>
        <p:spPr>
          <a:xfrm>
            <a:off x="0" y="415129"/>
            <a:ext cx="9045388" cy="730339"/>
          </a:xfrm>
        </p:spPr>
        <p:txBody>
          <a:bodyPr>
            <a:normAutofit fontScale="90000"/>
          </a:bodyPr>
          <a:lstStyle/>
          <a:p>
            <a:pPr algn="ctr"/>
            <a:r>
              <a:rPr lang="de-DE" sz="5300" dirty="0" smtClean="0"/>
              <a:t>ZSI</a:t>
            </a:r>
            <a:r>
              <a:rPr lang="de-DE" sz="3200" dirty="0" smtClean="0"/>
              <a:t> </a:t>
            </a:r>
            <a:r>
              <a:rPr lang="de-DE" sz="3600" dirty="0" smtClean="0"/>
              <a:t>– METHODOLOGICAL COMPETENCES</a:t>
            </a:r>
            <a:endParaRPr lang="de-DE" sz="3600" dirty="0"/>
          </a:p>
        </p:txBody>
      </p:sp>
      <p:sp>
        <p:nvSpPr>
          <p:cNvPr id="4" name="Datumsplatzhalter 3"/>
          <p:cNvSpPr>
            <a:spLocks noGrp="1"/>
          </p:cNvSpPr>
          <p:nvPr>
            <p:ph type="dt" sz="half" idx="2"/>
          </p:nvPr>
        </p:nvSpPr>
        <p:spPr/>
        <p:txBody>
          <a:bodyPr/>
          <a:lstStyle/>
          <a:p>
            <a:pPr>
              <a:defRPr/>
            </a:pPr>
            <a:fld id="{7B862AE7-C493-6F4C-B5AB-4858FE494E7F}" type="datetime1">
              <a:rPr lang="de-AT" smtClean="0"/>
              <a:t>08.12.19</a:t>
            </a:fld>
            <a:endParaRPr lang="de-DE" dirty="0"/>
          </a:p>
        </p:txBody>
      </p:sp>
    </p:spTree>
    <p:extLst>
      <p:ext uri="{BB962C8B-B14F-4D97-AF65-F5344CB8AC3E}">
        <p14:creationId xmlns:p14="http://schemas.microsoft.com/office/powerpoint/2010/main" val="33421044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Tasks </a:t>
            </a:r>
            <a:r>
              <a:rPr lang="de-DE" dirty="0" err="1" smtClean="0"/>
              <a:t>and</a:t>
            </a:r>
            <a:r>
              <a:rPr lang="de-DE" dirty="0" smtClean="0"/>
              <a:t> </a:t>
            </a:r>
            <a:r>
              <a:rPr lang="de-DE" dirty="0" err="1" smtClean="0"/>
              <a:t>responsibilities</a:t>
            </a:r>
            <a:r>
              <a:rPr lang="de-DE" dirty="0" smtClean="0"/>
              <a:t> in REINFORCE</a:t>
            </a:r>
            <a:endParaRPr lang="de-AT" dirty="0"/>
          </a:p>
        </p:txBody>
      </p:sp>
      <p:sp>
        <p:nvSpPr>
          <p:cNvPr id="3" name="Textplatzhalter 2"/>
          <p:cNvSpPr>
            <a:spLocks noGrp="1"/>
          </p:cNvSpPr>
          <p:nvPr>
            <p:ph type="body" sz="quarter" idx="10"/>
          </p:nvPr>
        </p:nvSpPr>
        <p:spPr/>
        <p:txBody>
          <a:bodyPr/>
          <a:lstStyle/>
          <a:p>
            <a:r>
              <a:rPr lang="de-DE" dirty="0" smtClean="0"/>
              <a:t>WP 1 – D1.2 </a:t>
            </a:r>
            <a:r>
              <a:rPr lang="de-DE" dirty="0" err="1" smtClean="0"/>
              <a:t>Ethics</a:t>
            </a:r>
            <a:r>
              <a:rPr lang="de-DE" dirty="0" smtClean="0"/>
              <a:t> Handbook </a:t>
            </a:r>
            <a:r>
              <a:rPr lang="de-DE" dirty="0" err="1" smtClean="0"/>
              <a:t>and</a:t>
            </a:r>
            <a:r>
              <a:rPr lang="de-DE" dirty="0" smtClean="0"/>
              <a:t> Data Management Plan (M8)</a:t>
            </a:r>
          </a:p>
          <a:p>
            <a:r>
              <a:rPr lang="de-DE" dirty="0" smtClean="0"/>
              <a:t>WP2 – Task 2.2 Task </a:t>
            </a:r>
            <a:r>
              <a:rPr lang="de-DE" dirty="0" err="1" smtClean="0"/>
              <a:t>analysis</a:t>
            </a:r>
            <a:r>
              <a:rPr lang="de-DE" dirty="0" smtClean="0"/>
              <a:t> (M2-6) -&gt; </a:t>
            </a:r>
            <a:r>
              <a:rPr lang="de-DE" dirty="0" err="1" smtClean="0"/>
              <a:t>contribution</a:t>
            </a:r>
            <a:r>
              <a:rPr lang="de-DE" dirty="0" smtClean="0"/>
              <a:t> </a:t>
            </a:r>
            <a:r>
              <a:rPr lang="de-DE" dirty="0" err="1" smtClean="0"/>
              <a:t>to</a:t>
            </a:r>
            <a:r>
              <a:rPr lang="de-DE" dirty="0" smtClean="0"/>
              <a:t> D2.1 (M8)</a:t>
            </a:r>
          </a:p>
          <a:p>
            <a:r>
              <a:rPr lang="de-DE" dirty="0" smtClean="0"/>
              <a:t>WP 9 Impact </a:t>
            </a:r>
            <a:r>
              <a:rPr lang="de-DE" dirty="0" err="1" smtClean="0"/>
              <a:t>assessment</a:t>
            </a:r>
            <a:r>
              <a:rPr lang="de-DE" dirty="0" smtClean="0"/>
              <a:t> </a:t>
            </a:r>
          </a:p>
          <a:p>
            <a:pPr lvl="1"/>
            <a:r>
              <a:rPr lang="de-DE" dirty="0" smtClean="0"/>
              <a:t>D9.1 Impact Assessment Design (M7)</a:t>
            </a:r>
          </a:p>
          <a:p>
            <a:pPr lvl="1"/>
            <a:r>
              <a:rPr lang="de-DE" dirty="0" smtClean="0"/>
              <a:t>D9.2 Instruments </a:t>
            </a:r>
            <a:r>
              <a:rPr lang="de-DE" dirty="0" err="1" smtClean="0"/>
              <a:t>and</a:t>
            </a:r>
            <a:r>
              <a:rPr lang="de-DE" dirty="0" smtClean="0"/>
              <a:t> User Guide (M12), </a:t>
            </a:r>
          </a:p>
          <a:p>
            <a:pPr lvl="1"/>
            <a:r>
              <a:rPr lang="de-DE" dirty="0" smtClean="0"/>
              <a:t>D9.3 Progress Report (M26) </a:t>
            </a:r>
            <a:r>
              <a:rPr lang="de-DE" dirty="0" err="1" smtClean="0"/>
              <a:t>and</a:t>
            </a:r>
            <a:r>
              <a:rPr lang="de-DE" dirty="0" smtClean="0"/>
              <a:t> Final Report (M36) (???) </a:t>
            </a:r>
            <a:endParaRPr lang="de-AT" dirty="0"/>
          </a:p>
        </p:txBody>
      </p:sp>
    </p:spTree>
    <p:extLst>
      <p:ext uri="{BB962C8B-B14F-4D97-AF65-F5344CB8AC3E}">
        <p14:creationId xmlns:p14="http://schemas.microsoft.com/office/powerpoint/2010/main" val="915888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Textplatzhalter 2"/>
          <p:cNvSpPr>
            <a:spLocks noGrp="1"/>
          </p:cNvSpPr>
          <p:nvPr>
            <p:ph type="body" sz="quarter" idx="10"/>
          </p:nvPr>
        </p:nvSpPr>
        <p:spPr/>
        <p:txBody>
          <a:bodyPr/>
          <a:lstStyle/>
          <a:p>
            <a:endParaRPr lang="de-AT"/>
          </a:p>
        </p:txBody>
      </p:sp>
      <p:sp>
        <p:nvSpPr>
          <p:cNvPr id="4" name="Datumsplatzhalter 3"/>
          <p:cNvSpPr>
            <a:spLocks noGrp="1"/>
          </p:cNvSpPr>
          <p:nvPr>
            <p:ph type="dt" sz="half" idx="2"/>
          </p:nvPr>
        </p:nvSpPr>
        <p:spPr/>
        <p:txBody>
          <a:bodyPr/>
          <a:lstStyle/>
          <a:p>
            <a:pPr>
              <a:defRPr/>
            </a:pPr>
            <a:fld id="{717A7A6A-008B-EA44-BA05-F5A77B6EDA40}" type="datetime1">
              <a:rPr lang="de-AT" smtClean="0"/>
              <a:t>08.12.19</a:t>
            </a:fld>
            <a:endParaRPr lang="de-DE" dirty="0"/>
          </a:p>
        </p:txBody>
      </p:sp>
      <p:sp>
        <p:nvSpPr>
          <p:cNvPr id="5" name="Fußzeilenplatzhalter 4"/>
          <p:cNvSpPr>
            <a:spLocks noGrp="1"/>
          </p:cNvSpPr>
          <p:nvPr>
            <p:ph type="ftr" sz="quarter" idx="3"/>
          </p:nvPr>
        </p:nvSpPr>
        <p:spPr/>
        <p:txBody>
          <a:bodyPr/>
          <a:lstStyle/>
          <a:p>
            <a:pPr>
              <a:defRPr/>
            </a:pPr>
            <a:r>
              <a:rPr lang="de-DE" smtClean="0"/>
              <a:t>Author: </a:t>
            </a:r>
            <a:endParaRPr lang="de-DE" dirty="0"/>
          </a:p>
        </p:txBody>
      </p:sp>
      <p:sp>
        <p:nvSpPr>
          <p:cNvPr id="6" name="Foliennummernplatzhalter 5"/>
          <p:cNvSpPr>
            <a:spLocks noGrp="1"/>
          </p:cNvSpPr>
          <p:nvPr>
            <p:ph type="sldNum" sz="quarter" idx="4"/>
          </p:nvPr>
        </p:nvSpPr>
        <p:spPr/>
        <p:txBody>
          <a:bodyPr/>
          <a:lstStyle/>
          <a:p>
            <a:pPr>
              <a:defRPr/>
            </a:pPr>
            <a:r>
              <a:rPr lang="de-DE" smtClean="0"/>
              <a:t>Slide:  </a:t>
            </a:r>
            <a:fld id="{A6DB2FE3-89A6-7148-A745-C41C8464A0C5}" type="slidenum">
              <a:rPr lang="de-DE" smtClean="0"/>
              <a:pPr>
                <a:defRPr/>
              </a:pPr>
              <a:t>8</a:t>
            </a:fld>
            <a:endParaRPr lang="de-DE" dirty="0"/>
          </a:p>
        </p:txBody>
      </p:sp>
      <p:pic>
        <p:nvPicPr>
          <p:cNvPr id="7" name="Grafik 6"/>
          <p:cNvPicPr>
            <a:picLocks noChangeAspect="1"/>
          </p:cNvPicPr>
          <p:nvPr/>
        </p:nvPicPr>
        <p:blipFill>
          <a:blip r:embed="rId2"/>
          <a:stretch>
            <a:fillRect/>
          </a:stretch>
        </p:blipFill>
        <p:spPr>
          <a:xfrm>
            <a:off x="525450" y="128430"/>
            <a:ext cx="7537096" cy="6599396"/>
          </a:xfrm>
          <a:prstGeom prst="rect">
            <a:avLst/>
          </a:prstGeom>
        </p:spPr>
      </p:pic>
    </p:spTree>
    <p:extLst>
      <p:ext uri="{BB962C8B-B14F-4D97-AF65-F5344CB8AC3E}">
        <p14:creationId xmlns:p14="http://schemas.microsoft.com/office/powerpoint/2010/main" val="29563704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Instruments</a:t>
            </a:r>
            <a:endParaRPr lang="de-AT" dirty="0"/>
          </a:p>
        </p:txBody>
      </p:sp>
      <p:sp>
        <p:nvSpPr>
          <p:cNvPr id="3" name="Textplatzhalter 2"/>
          <p:cNvSpPr>
            <a:spLocks noGrp="1"/>
          </p:cNvSpPr>
          <p:nvPr>
            <p:ph type="body" sz="quarter" idx="10"/>
          </p:nvPr>
        </p:nvSpPr>
        <p:spPr/>
        <p:txBody>
          <a:bodyPr/>
          <a:lstStyle/>
          <a:p>
            <a:pPr marL="514350" indent="-514350">
              <a:buFont typeface="+mj-lt"/>
              <a:buAutoNum type="arabicPeriod"/>
            </a:pPr>
            <a:r>
              <a:rPr lang="de-DE" dirty="0" smtClean="0"/>
              <a:t>OUTPUT</a:t>
            </a:r>
          </a:p>
          <a:p>
            <a:pPr lvl="1"/>
            <a:r>
              <a:rPr lang="de-DE" dirty="0" smtClean="0"/>
              <a:t>Reporting (</a:t>
            </a:r>
            <a:r>
              <a:rPr lang="de-DE" dirty="0" err="1" smtClean="0"/>
              <a:t>number</a:t>
            </a:r>
            <a:r>
              <a:rPr lang="de-DE" dirty="0" smtClean="0"/>
              <a:t> </a:t>
            </a:r>
            <a:r>
              <a:rPr lang="de-DE" dirty="0" err="1" smtClean="0"/>
              <a:t>of</a:t>
            </a:r>
            <a:r>
              <a:rPr lang="de-DE" dirty="0" smtClean="0"/>
              <a:t> </a:t>
            </a:r>
            <a:r>
              <a:rPr lang="de-DE" dirty="0" err="1" smtClean="0"/>
              <a:t>workshops</a:t>
            </a:r>
            <a:r>
              <a:rPr lang="de-DE" dirty="0" smtClean="0"/>
              <a:t>, </a:t>
            </a:r>
            <a:r>
              <a:rPr lang="de-DE" dirty="0" err="1" smtClean="0"/>
              <a:t>number</a:t>
            </a:r>
            <a:r>
              <a:rPr lang="de-DE" dirty="0" smtClean="0"/>
              <a:t> </a:t>
            </a:r>
            <a:r>
              <a:rPr lang="de-DE" dirty="0" err="1" smtClean="0"/>
              <a:t>of</a:t>
            </a:r>
            <a:r>
              <a:rPr lang="de-DE" dirty="0" smtClean="0"/>
              <a:t> </a:t>
            </a:r>
            <a:r>
              <a:rPr lang="de-DE" dirty="0" err="1" smtClean="0"/>
              <a:t>participants</a:t>
            </a:r>
            <a:r>
              <a:rPr lang="de-DE" dirty="0" smtClean="0"/>
              <a:t>, </a:t>
            </a:r>
            <a:r>
              <a:rPr lang="de-DE" dirty="0" err="1" smtClean="0"/>
              <a:t>products</a:t>
            </a:r>
            <a:r>
              <a:rPr lang="de-DE" dirty="0" smtClean="0"/>
              <a:t>, </a:t>
            </a:r>
            <a:r>
              <a:rPr lang="de-DE" dirty="0" err="1" smtClean="0"/>
              <a:t>trainings</a:t>
            </a:r>
            <a:r>
              <a:rPr lang="de-DE" dirty="0" smtClean="0"/>
              <a:t>, </a:t>
            </a:r>
            <a:r>
              <a:rPr lang="de-DE" dirty="0" err="1" smtClean="0"/>
              <a:t>access</a:t>
            </a:r>
            <a:r>
              <a:rPr lang="de-DE" dirty="0" smtClean="0"/>
              <a:t> </a:t>
            </a:r>
            <a:r>
              <a:rPr lang="de-DE" dirty="0" err="1" smtClean="0"/>
              <a:t>data</a:t>
            </a:r>
            <a:r>
              <a:rPr lang="de-DE" dirty="0" smtClean="0"/>
              <a:t>)</a:t>
            </a:r>
          </a:p>
          <a:p>
            <a:pPr marL="0" indent="0">
              <a:buNone/>
            </a:pPr>
            <a:r>
              <a:rPr lang="de-DE" dirty="0" smtClean="0"/>
              <a:t>3. PARTICIPANTS SATISFACTION</a:t>
            </a:r>
          </a:p>
          <a:p>
            <a:pPr lvl="1"/>
            <a:r>
              <a:rPr lang="de-DE" dirty="0"/>
              <a:t>	</a:t>
            </a:r>
            <a:r>
              <a:rPr lang="de-DE" dirty="0" smtClean="0"/>
              <a:t>Online </a:t>
            </a:r>
            <a:r>
              <a:rPr lang="de-DE" dirty="0" err="1" smtClean="0"/>
              <a:t>survey</a:t>
            </a:r>
            <a:r>
              <a:rPr lang="de-DE" dirty="0" smtClean="0"/>
              <a:t> (</a:t>
            </a:r>
            <a:r>
              <a:rPr lang="de-DE" dirty="0" err="1" smtClean="0"/>
              <a:t>needs</a:t>
            </a:r>
            <a:r>
              <a:rPr lang="de-DE" dirty="0" smtClean="0"/>
              <a:t> </a:t>
            </a:r>
            <a:r>
              <a:rPr lang="de-DE" dirty="0" err="1" smtClean="0"/>
              <a:t>to</a:t>
            </a:r>
            <a:r>
              <a:rPr lang="de-DE" dirty="0" smtClean="0"/>
              <a:t> </a:t>
            </a:r>
            <a:r>
              <a:rPr lang="de-DE" dirty="0" err="1" smtClean="0"/>
              <a:t>be</a:t>
            </a:r>
            <a:r>
              <a:rPr lang="de-DE" dirty="0" smtClean="0"/>
              <a:t> </a:t>
            </a:r>
            <a:r>
              <a:rPr lang="de-DE" dirty="0" err="1" smtClean="0"/>
              <a:t>translated</a:t>
            </a:r>
            <a:r>
              <a:rPr lang="de-DE" dirty="0" smtClean="0"/>
              <a:t>??)</a:t>
            </a:r>
          </a:p>
          <a:p>
            <a:pPr marL="0" indent="0">
              <a:buNone/>
            </a:pPr>
            <a:r>
              <a:rPr lang="de-DE" dirty="0" smtClean="0"/>
              <a:t>4. OUTCOMES</a:t>
            </a:r>
          </a:p>
          <a:p>
            <a:pPr lvl="1"/>
            <a:r>
              <a:rPr lang="de-DE" dirty="0"/>
              <a:t>	</a:t>
            </a:r>
            <a:r>
              <a:rPr lang="de-DE" dirty="0" smtClean="0"/>
              <a:t>Online </a:t>
            </a:r>
            <a:r>
              <a:rPr lang="de-DE" dirty="0" err="1" smtClean="0"/>
              <a:t>survey</a:t>
            </a:r>
            <a:r>
              <a:rPr lang="de-DE" dirty="0" smtClean="0"/>
              <a:t> (</a:t>
            </a:r>
            <a:r>
              <a:rPr lang="de-DE" dirty="0" err="1" smtClean="0"/>
              <a:t>pre</a:t>
            </a:r>
            <a:r>
              <a:rPr lang="de-DE" dirty="0" smtClean="0"/>
              <a:t> </a:t>
            </a:r>
            <a:r>
              <a:rPr lang="de-DE" dirty="0" err="1" smtClean="0"/>
              <a:t>and</a:t>
            </a:r>
            <a:r>
              <a:rPr lang="de-DE" dirty="0" smtClean="0"/>
              <a:t> </a:t>
            </a:r>
            <a:r>
              <a:rPr lang="de-DE" dirty="0" err="1" smtClean="0"/>
              <a:t>post</a:t>
            </a:r>
            <a:r>
              <a:rPr lang="de-DE" dirty="0" smtClean="0"/>
              <a:t>) </a:t>
            </a:r>
            <a:r>
              <a:rPr lang="de-DE" dirty="0"/>
              <a:t>(</a:t>
            </a:r>
            <a:r>
              <a:rPr lang="de-DE" dirty="0" err="1"/>
              <a:t>needs</a:t>
            </a:r>
            <a:r>
              <a:rPr lang="de-DE" dirty="0"/>
              <a:t> </a:t>
            </a:r>
            <a:r>
              <a:rPr lang="de-DE" dirty="0" err="1"/>
              <a:t>to</a:t>
            </a:r>
            <a:r>
              <a:rPr lang="de-DE" dirty="0"/>
              <a:t> </a:t>
            </a:r>
            <a:r>
              <a:rPr lang="de-DE" dirty="0" err="1"/>
              <a:t>be</a:t>
            </a:r>
            <a:r>
              <a:rPr lang="de-DE" dirty="0"/>
              <a:t> </a:t>
            </a:r>
            <a:r>
              <a:rPr lang="de-DE" dirty="0" err="1" smtClean="0"/>
              <a:t>translated</a:t>
            </a:r>
            <a:r>
              <a:rPr lang="de-DE" dirty="0" smtClean="0"/>
              <a:t>??)</a:t>
            </a:r>
            <a:endParaRPr lang="de-DE" dirty="0"/>
          </a:p>
          <a:p>
            <a:pPr marL="0" indent="0">
              <a:buNone/>
            </a:pPr>
            <a:r>
              <a:rPr lang="de-DE" dirty="0" smtClean="0"/>
              <a:t>7. IMPACT</a:t>
            </a:r>
          </a:p>
          <a:p>
            <a:pPr lvl="1"/>
            <a:r>
              <a:rPr lang="de-DE" dirty="0"/>
              <a:t>	</a:t>
            </a:r>
            <a:r>
              <a:rPr lang="de-DE" dirty="0" err="1" smtClean="0"/>
              <a:t>Self-reflection</a:t>
            </a:r>
            <a:r>
              <a:rPr lang="de-DE" dirty="0" smtClean="0"/>
              <a:t> </a:t>
            </a:r>
            <a:r>
              <a:rPr lang="de-DE" dirty="0" err="1" smtClean="0"/>
              <a:t>survey</a:t>
            </a:r>
            <a:r>
              <a:rPr lang="de-DE" dirty="0" smtClean="0"/>
              <a:t>/Interviews </a:t>
            </a:r>
            <a:r>
              <a:rPr lang="de-DE" dirty="0" err="1" smtClean="0"/>
              <a:t>with</a:t>
            </a:r>
            <a:r>
              <a:rPr lang="de-DE" dirty="0" smtClean="0"/>
              <a:t> </a:t>
            </a:r>
            <a:r>
              <a:rPr lang="de-DE" dirty="0" err="1" smtClean="0"/>
              <a:t>projects</a:t>
            </a:r>
            <a:r>
              <a:rPr lang="de-DE" dirty="0" smtClean="0"/>
              <a:t> (</a:t>
            </a:r>
            <a:r>
              <a:rPr lang="de-DE" dirty="0" err="1" smtClean="0"/>
              <a:t>middle</a:t>
            </a:r>
            <a:r>
              <a:rPr lang="de-DE" dirty="0" smtClean="0"/>
              <a:t>- end) </a:t>
            </a:r>
          </a:p>
          <a:p>
            <a:pPr lvl="1"/>
            <a:endParaRPr lang="de-DE" dirty="0"/>
          </a:p>
          <a:p>
            <a:pPr marL="457200" lvl="1" indent="0">
              <a:buNone/>
            </a:pPr>
            <a:endParaRPr lang="de-DE" dirty="0" smtClean="0"/>
          </a:p>
          <a:p>
            <a:pPr lvl="2"/>
            <a:endParaRPr lang="de-DE" dirty="0" smtClean="0"/>
          </a:p>
        </p:txBody>
      </p:sp>
    </p:spTree>
    <p:extLst>
      <p:ext uri="{BB962C8B-B14F-4D97-AF65-F5344CB8AC3E}">
        <p14:creationId xmlns:p14="http://schemas.microsoft.com/office/powerpoint/2010/main" val="29169632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693</Words>
  <Application>Microsoft Macintosh PowerPoint</Application>
  <PresentationFormat>On-screen Show (4:3)</PresentationFormat>
  <Paragraphs>107</Paragraphs>
  <Slides>13</Slides>
  <Notes>2</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Office-Design</vt:lpstr>
      <vt:lpstr>Centre for Social Innovation Social innovation  in Austria for Europe</vt:lpstr>
      <vt:lpstr>INTRODUCING ZSI – OUR MISSION</vt:lpstr>
      <vt:lpstr>INTRODUCING ZSI – BASIC FACTS  II </vt:lpstr>
      <vt:lpstr>INTRODUCING  ZSI – BASIC FACTS III </vt:lpstr>
      <vt:lpstr>ZSI – COMPETENCES AT A GLANCE</vt:lpstr>
      <vt:lpstr>ZSI – METHODOLOGICAL COMPETENCES</vt:lpstr>
      <vt:lpstr>Tasks and responsibilities in REINFORCE</vt:lpstr>
      <vt:lpstr>PowerPoint Presentation</vt:lpstr>
      <vt:lpstr>Instruments</vt:lpstr>
      <vt:lpstr>TASKS analysis</vt:lpstr>
      <vt:lpstr>TASKS analysis</vt:lpstr>
      <vt:lpstr>D1.2 Ethics handbook and Data Management plan</vt:lpstr>
      <vt:lpstr>Next steps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caroline asen</dc:creator>
  <cp:lastModifiedBy>Elisabeth Unterfrauner</cp:lastModifiedBy>
  <cp:revision>134</cp:revision>
  <dcterms:created xsi:type="dcterms:W3CDTF">2014-08-18T09:04:00Z</dcterms:created>
  <dcterms:modified xsi:type="dcterms:W3CDTF">2019-12-08T07:24:19Z</dcterms:modified>
</cp:coreProperties>
</file>