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81" r:id="rId2"/>
    <p:sldId id="311" r:id="rId3"/>
    <p:sldId id="319" r:id="rId4"/>
    <p:sldId id="324" r:id="rId5"/>
    <p:sldId id="313" r:id="rId6"/>
    <p:sldId id="322" r:id="rId7"/>
    <p:sldId id="309" r:id="rId8"/>
  </p:sldIdLst>
  <p:sldSz cx="12192000" cy="6858000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27" autoAdjust="0"/>
    <p:restoredTop sz="98734" autoAdjust="0"/>
  </p:normalViewPr>
  <p:slideViewPr>
    <p:cSldViewPr>
      <p:cViewPr>
        <p:scale>
          <a:sx n="90" d="100"/>
          <a:sy n="90" d="100"/>
        </p:scale>
        <p:origin x="-1056" y="-6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91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49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3C06D493-D7AC-8346-9401-DE83B23B3045}" type="datetimeFigureOut">
              <a:rPr lang="it-IT"/>
              <a:pPr/>
              <a:t>06/03/20</a:t>
            </a:fld>
            <a:endParaRPr lang="it-IT"/>
          </a:p>
        </p:txBody>
      </p:sp>
      <p:sp>
        <p:nvSpPr>
          <p:cNvPr id="4" name="Segnaposto immagine diapositiva 3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327EA6F2-482F-754F-9A99-B78812B04C45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01404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14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-171450"/>
            <a:ext cx="12192000" cy="7200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Rettangolo 16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-173038"/>
            <a:ext cx="12192000" cy="7202488"/>
          </a:xfrm>
          <a:prstGeom prst="rect">
            <a:avLst/>
          </a:prstGeom>
          <a:solidFill>
            <a:schemeClr val="bg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6" name="Immagine 1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-173038"/>
            <a:ext cx="11576050" cy="651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18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6323013"/>
            <a:ext cx="12192000" cy="706437"/>
          </a:xfrm>
          <a:prstGeom prst="rect">
            <a:avLst/>
          </a:prstGeom>
          <a:solidFill>
            <a:srgbClr val="61B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8" name="Immagine 2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365125"/>
            <a:ext cx="5745162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1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6424613"/>
            <a:ext cx="7493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20"/>
          <p:cNvSpPr>
            <a:spLocks noChangeArrowheads="1"/>
          </p:cNvSpPr>
          <p:nvPr userDrawn="1"/>
        </p:nvSpPr>
        <p:spPr bwMode="auto">
          <a:xfrm>
            <a:off x="1416050" y="6416675"/>
            <a:ext cx="1033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1400">
                <a:solidFill>
                  <a:schemeClr val="bg1"/>
                </a:solidFill>
              </a:rPr>
              <a:t>© Copyright 2019 – This project has received funding from the European Union’s Horizon 2020 project call </a:t>
            </a:r>
          </a:p>
          <a:p>
            <a:r>
              <a:rPr lang="it-IT" sz="1400">
                <a:solidFill>
                  <a:schemeClr val="bg1"/>
                </a:solidFill>
              </a:rPr>
              <a:t>H2020-SwafS-2018-2020 funded project Grant Agreement no. 872859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51384" y="2603360"/>
            <a:ext cx="6984776" cy="1223721"/>
          </a:xfrm>
        </p:spPr>
        <p:txBody>
          <a:bodyPr>
            <a:normAutofit/>
          </a:bodyPr>
          <a:lstStyle>
            <a:lvl1pPr algn="l">
              <a:defRPr sz="3200" b="1" i="0">
                <a:solidFill>
                  <a:srgbClr val="8025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51384" y="4038691"/>
            <a:ext cx="6984776" cy="109493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5858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8576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egnaposto data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638" y="6519863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910100DB-718D-0A4F-BAFA-83A72F3F6E54}" type="datetime1">
              <a:rPr lang="it-IT"/>
              <a:pPr/>
              <a:t>06/03/20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11638" y="6519863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footer</a:t>
            </a:r>
          </a:p>
        </p:txBody>
      </p:sp>
      <p:sp>
        <p:nvSpPr>
          <p:cNvPr id="7" name="Segnaposto numero diapositiva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3638" y="6519863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C6F911FF-0D11-6E47-9613-EB384314C278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944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638" y="6519863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32FDD26F-22B6-524C-AFC1-AEFDA109D864}" type="datetime1">
              <a:rPr lang="it-IT"/>
              <a:pPr/>
              <a:t>06/03/20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11638" y="6519863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footer</a:t>
            </a:r>
          </a:p>
        </p:txBody>
      </p:sp>
      <p:sp>
        <p:nvSpPr>
          <p:cNvPr id="6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3638" y="6519863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1E1E6A9D-9339-004E-9C5D-D9DB9B43EF28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8674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638" y="6519863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E4454FF1-3346-7348-A120-31F5C3C89178}" type="datetime1">
              <a:rPr lang="it-IT"/>
              <a:pPr/>
              <a:t>06/03/20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11638" y="6519863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footer</a:t>
            </a:r>
          </a:p>
        </p:txBody>
      </p:sp>
      <p:sp>
        <p:nvSpPr>
          <p:cNvPr id="6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3638" y="6519863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633AC398-DA6F-6340-9A99-DE706A354B89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7307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06/03/20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14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-171450"/>
            <a:ext cx="12192000" cy="7200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Rettangolo 16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-173038"/>
            <a:ext cx="12192000" cy="7202488"/>
          </a:xfrm>
          <a:prstGeom prst="rect">
            <a:avLst/>
          </a:prstGeom>
          <a:solidFill>
            <a:schemeClr val="bg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8" name="Rettangolo 18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6323013"/>
            <a:ext cx="12192000" cy="706437"/>
          </a:xfrm>
          <a:prstGeom prst="rect">
            <a:avLst/>
          </a:prstGeom>
          <a:solidFill>
            <a:srgbClr val="61B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301625"/>
            <a:ext cx="762952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1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3" y="3916363"/>
            <a:ext cx="7432675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8" y="4730750"/>
            <a:ext cx="5746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2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88" y="4694238"/>
            <a:ext cx="57626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2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5" y="4730750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magine 2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6424613"/>
            <a:ext cx="7493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tangolo 23"/>
          <p:cNvSpPr>
            <a:spLocks noChangeArrowheads="1"/>
          </p:cNvSpPr>
          <p:nvPr userDrawn="1"/>
        </p:nvSpPr>
        <p:spPr bwMode="auto">
          <a:xfrm>
            <a:off x="1416050" y="6416675"/>
            <a:ext cx="1033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1400">
                <a:solidFill>
                  <a:schemeClr val="bg1"/>
                </a:solidFill>
              </a:rPr>
              <a:t>© Copyright 2019 – This project has received funding from the European Union’s Horizon 2020 project call </a:t>
            </a:r>
          </a:p>
          <a:p>
            <a:r>
              <a:rPr lang="it-IT" sz="1400">
                <a:solidFill>
                  <a:schemeClr val="bg1"/>
                </a:solidFill>
              </a:rPr>
              <a:t>H2020-SwafS-2018-2020 funded project Grant Agreement no. 872859</a:t>
            </a:r>
          </a:p>
        </p:txBody>
      </p:sp>
      <p:sp>
        <p:nvSpPr>
          <p:cNvPr id="24" name="Segnaposto contenuto 23">
            <a:extLst>
              <a:ext uri="{FF2B5EF4-FFF2-40B4-BE49-F238E27FC236}"/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45827" y="5445125"/>
            <a:ext cx="2160240" cy="360363"/>
          </a:xfrm>
          <a:ln>
            <a:noFill/>
          </a:ln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it-IT"/>
              <a:t>Modifica gli stili del testo dello schema
Secondo livello
Terzo livello
Quarto livello
Quinto livello</a:t>
            </a:r>
            <a:endParaRPr lang="it-IT" dirty="0"/>
          </a:p>
        </p:txBody>
      </p:sp>
      <p:sp>
        <p:nvSpPr>
          <p:cNvPr id="26" name="Segnaposto contenuto 23">
            <a:extLst>
              <a:ext uri="{FF2B5EF4-FFF2-40B4-BE49-F238E27FC236}"/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86784" y="5445125"/>
            <a:ext cx="2160240" cy="360363"/>
          </a:xfrm>
          <a:ln>
            <a:noFill/>
          </a:ln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it-IT"/>
              <a:t>Modifica gli stili del testo dello schema
Secondo livello
Terzo livello
Quarto livello
Quinto livello</a:t>
            </a:r>
            <a:endParaRPr lang="it-IT" dirty="0"/>
          </a:p>
        </p:txBody>
      </p:sp>
      <p:sp>
        <p:nvSpPr>
          <p:cNvPr id="27" name="Segnaposto contenuto 23">
            <a:extLst>
              <a:ext uri="{FF2B5EF4-FFF2-40B4-BE49-F238E27FC236}"/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027741" y="5445125"/>
            <a:ext cx="2160240" cy="360363"/>
          </a:xfrm>
          <a:ln>
            <a:noFill/>
          </a:ln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it-IT"/>
              <a:t>Modifica gli stili del testo dello schema
Secondo livello
Terzo livello
Quarto livello
Quinto livello</a:t>
            </a:r>
            <a:endParaRPr lang="it-IT" dirty="0"/>
          </a:p>
        </p:txBody>
      </p:sp>
      <p:sp>
        <p:nvSpPr>
          <p:cNvPr id="29" name="Titolo 28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35" y="2742756"/>
            <a:ext cx="9329738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56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51584" y="34922"/>
            <a:ext cx="9289032" cy="1143000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609600" y="1340768"/>
            <a:ext cx="10972800" cy="47853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640513"/>
            <a:ext cx="2844800" cy="365125"/>
          </a:xfrm>
        </p:spPr>
        <p:txBody>
          <a:bodyPr/>
          <a:lstStyle>
            <a:lvl1pPr>
              <a:defRPr sz="1200"/>
            </a:lvl1pPr>
          </a:lstStyle>
          <a:p>
            <a:fld id="{01B248A4-7FF0-434F-9E61-04590F1E432E}" type="datetime1">
              <a:rPr lang="it-IT"/>
              <a:pPr/>
              <a:t>06/03/20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1788" y="6640513"/>
            <a:ext cx="3860800" cy="365125"/>
          </a:xfrm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it-IT"/>
              <a:t>footer</a:t>
            </a:r>
            <a:endParaRPr lang="it-IT" dirty="0"/>
          </a:p>
        </p:txBody>
      </p:sp>
      <p:sp>
        <p:nvSpPr>
          <p:cNvPr id="7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6338" y="6664325"/>
            <a:ext cx="2844800" cy="365125"/>
          </a:xfrm>
        </p:spPr>
        <p:txBody>
          <a:bodyPr/>
          <a:lstStyle>
            <a:lvl1pPr>
              <a:defRPr sz="1200"/>
            </a:lvl1pPr>
          </a:lstStyle>
          <a:p>
            <a:fld id="{C88A7C41-E279-8C4F-8C97-230B2CBD52DD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9307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595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638" y="6519863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B91A17B0-B935-9143-BDD2-BCF53E5C9FB6}" type="datetime1">
              <a:rPr lang="it-IT"/>
              <a:pPr/>
              <a:t>06/03/20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11638" y="6519863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footer</a:t>
            </a:r>
          </a:p>
        </p:txBody>
      </p:sp>
      <p:sp>
        <p:nvSpPr>
          <p:cNvPr id="6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3638" y="6519863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2C79D874-6DE8-5B4A-B3E1-59DBD6CB54B1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8359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Segnaposto data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638" y="6519863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93D85878-F2FB-194D-86C3-7EAB186823C9}" type="datetime1">
              <a:rPr lang="it-IT"/>
              <a:pPr/>
              <a:t>06/03/20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11638" y="6519863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footer</a:t>
            </a:r>
          </a:p>
        </p:txBody>
      </p:sp>
      <p:sp>
        <p:nvSpPr>
          <p:cNvPr id="7" name="Segnaposto numero diapositiva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3638" y="6519863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C705B654-6C93-DC4C-97C1-63A793F6841A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57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Segnaposto data 6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638" y="6519863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E25D9545-6B22-F14F-B147-4CA17B1DFA5A}" type="datetime1">
              <a:rPr lang="it-IT"/>
              <a:pPr/>
              <a:t>06/03/20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11638" y="6519863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footer</a:t>
            </a:r>
          </a:p>
        </p:txBody>
      </p:sp>
      <p:sp>
        <p:nvSpPr>
          <p:cNvPr id="9" name="Segnaposto numero diapositiva 8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3638" y="6513513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2C076B57-A6C6-5148-9020-A2B154F575BB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7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D415F6-76FC-7E41-84A0-D4FFDAD19A1F}" type="datetime1">
              <a:rPr lang="it-IT"/>
              <a:pPr/>
              <a:t>06/03/20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footer</a:t>
            </a:r>
          </a:p>
        </p:txBody>
      </p:sp>
      <p:sp>
        <p:nvSpPr>
          <p:cNvPr id="5" name="Segnaposto numero diapositiva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3950" y="6478588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8A0AAFAA-A8FF-D446-B1B0-E7FCEF569615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2508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egnaposto data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638" y="6519863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9A5A7509-97E4-DF44-AE6D-B7AC20CFF44F}" type="datetime1">
              <a:rPr lang="it-IT"/>
              <a:pPr/>
              <a:t>06/03/20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11638" y="6519863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footer</a:t>
            </a:r>
          </a:p>
        </p:txBody>
      </p:sp>
      <p:sp>
        <p:nvSpPr>
          <p:cNvPr id="7" name="Segnaposto numero diapositiva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3638" y="6519863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16849F8F-E689-3042-9F2F-75C3C54F9AC9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251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1215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6323013"/>
            <a:ext cx="12192000" cy="706437"/>
          </a:xfrm>
          <a:prstGeom prst="rect">
            <a:avLst/>
          </a:prstGeom>
          <a:solidFill>
            <a:srgbClr val="802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400" dirty="0"/>
          </a:p>
        </p:txBody>
      </p:sp>
      <p:pic>
        <p:nvPicPr>
          <p:cNvPr id="1027" name="Immagine 1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2997200"/>
            <a:ext cx="3000375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Segnaposto titolo 1"/>
          <p:cNvSpPr>
            <a:spLocks noGrp="1" noChangeArrowheads="1"/>
          </p:cNvSpPr>
          <p:nvPr>
            <p:ph type="title"/>
          </p:nvPr>
        </p:nvSpPr>
        <p:spPr bwMode="auto">
          <a:xfrm>
            <a:off x="2311400" y="34925"/>
            <a:ext cx="93297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9" name="Segnaposto testo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863" y="1384300"/>
            <a:ext cx="11090275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1030" name="Immagine 7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214313"/>
            <a:ext cx="2060575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5796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</a:defRPr>
            </a:lvl1pPr>
          </a:lstStyle>
          <a:p>
            <a:fld id="{BBE2238E-947D-BC4D-BE8C-0EE89212AB2F}" type="datetime1">
              <a:rPr lang="it-IT"/>
              <a:pPr/>
              <a:t>06/03/20</a:t>
            </a:fld>
            <a:endParaRPr lang="it-IT"/>
          </a:p>
        </p:txBody>
      </p:sp>
      <p:sp>
        <p:nvSpPr>
          <p:cNvPr id="11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7188" y="6557963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it-IT"/>
              <a:t>footer</a:t>
            </a:r>
          </a:p>
        </p:txBody>
      </p:sp>
      <p:sp>
        <p:nvSpPr>
          <p:cNvPr id="12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6338" y="655796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</a:defRPr>
            </a:lvl1pPr>
          </a:lstStyle>
          <a:p>
            <a:fld id="{BB90B3CD-1CB9-B748-A430-E2812E9F316E}" type="slidenum">
              <a:rPr lang="it-IT"/>
              <a:pPr/>
              <a:t>‹#›</a:t>
            </a:fld>
            <a:endParaRPr lang="it-IT"/>
          </a:p>
        </p:txBody>
      </p:sp>
      <p:sp>
        <p:nvSpPr>
          <p:cNvPr id="14" name="Rettangolo 13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6323013"/>
            <a:ext cx="12192000" cy="173037"/>
          </a:xfrm>
          <a:prstGeom prst="rect">
            <a:avLst/>
          </a:prstGeom>
          <a:solidFill>
            <a:srgbClr val="61B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75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58585A"/>
          </a:solidFill>
          <a:latin typeface="+mn-lt"/>
          <a:ea typeface="ＭＳ Ｐゴシック" charset="0"/>
          <a:cs typeface="Futura Medium" panose="020B0602020204020303" pitchFamily="34" charset="-79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8585A"/>
          </a:solidFill>
          <a:latin typeface="Arial" panose="020B0604020202020204" pitchFamily="34" charset="0"/>
          <a:ea typeface="ＭＳ Ｐゴシック" charset="0"/>
          <a:cs typeface="Futura Medium" panose="020B06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8585A"/>
          </a:solidFill>
          <a:latin typeface="Arial" panose="020B0604020202020204" pitchFamily="34" charset="0"/>
          <a:ea typeface="ＭＳ Ｐゴシック" charset="0"/>
          <a:cs typeface="Futura Medium" panose="020B06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8585A"/>
          </a:solidFill>
          <a:latin typeface="Arial" panose="020B0604020202020204" pitchFamily="34" charset="0"/>
          <a:ea typeface="ＭＳ Ｐゴシック" charset="0"/>
          <a:cs typeface="Futura Medium" panose="020B06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8585A"/>
          </a:solidFill>
          <a:latin typeface="Arial" panose="020B0604020202020204" pitchFamily="34" charset="0"/>
          <a:ea typeface="ＭＳ Ｐゴシック" charset="0"/>
          <a:cs typeface="Futura Medium" panose="020B06020202040203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Futura Medium" panose="020B0602020204020303" pitchFamily="34" charset="0"/>
          <a:cs typeface="Futura Medium" panose="020B06020202040203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Futura Medium" panose="020B0602020204020303" pitchFamily="34" charset="0"/>
          <a:cs typeface="Futura Medium" panose="020B06020202040203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Futura Medium" panose="020B0602020204020303" pitchFamily="34" charset="0"/>
          <a:cs typeface="Futura Medium" panose="020B06020202040203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Futura Medium" panose="020B0602020204020303" pitchFamily="34" charset="0"/>
          <a:cs typeface="Futura Medium" panose="020B0602020204020303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+mn-lt"/>
          <a:ea typeface="ＭＳ Ｐゴシック" charset="0"/>
          <a:cs typeface="Futura Medium" panose="020B0602020204020303" pitchFamily="34" charset="-79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Futura Medium" pitchFamily="34" charset="0"/>
          <a:cs typeface="Futura Medium" panose="020B0602020204020303" pitchFamily="34" charset="-79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000" kern="1200">
          <a:solidFill>
            <a:schemeClr val="tx1"/>
          </a:solidFill>
          <a:latin typeface="+mn-lt"/>
          <a:ea typeface="Futura Medium" pitchFamily="34" charset="0"/>
          <a:cs typeface="Futura Medium" panose="020B0602020204020303" pitchFamily="34" charset="-79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latin typeface="+mn-lt"/>
          <a:ea typeface="Futura Medium" pitchFamily="34" charset="0"/>
          <a:cs typeface="Futura Medium" panose="020B0602020204020303" pitchFamily="34" charset="-79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1600" kern="1200">
          <a:solidFill>
            <a:schemeClr val="tx1"/>
          </a:solidFill>
          <a:latin typeface="+mn-lt"/>
          <a:ea typeface="Futura Medium" pitchFamily="34" charset="0"/>
          <a:cs typeface="Futura Medium" panose="020B0602020204020303" pitchFamily="34" charset="-79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emf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 noChangeArrowheads="1"/>
          </p:cNvSpPr>
          <p:nvPr>
            <p:ph type="ctrTitle"/>
          </p:nvPr>
        </p:nvSpPr>
        <p:spPr>
          <a:xfrm>
            <a:off x="335360" y="2310457"/>
            <a:ext cx="7632848" cy="155059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REINFORCE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latin typeface="Verdana" charset="0"/>
              <a:ea typeface="ＭＳ Ｐゴシック" charset="0"/>
              <a:cs typeface="Verdana" charset="0"/>
            </a:endParaRPr>
          </a:p>
        </p:txBody>
      </p:sp>
      <p:sp>
        <p:nvSpPr>
          <p:cNvPr id="15363" name="Sottotitolo 2"/>
          <p:cNvSpPr>
            <a:spLocks noGrp="1" noChangeArrowheads="1"/>
          </p:cNvSpPr>
          <p:nvPr>
            <p:ph type="subTitle" idx="1"/>
          </p:nvPr>
        </p:nvSpPr>
        <p:spPr>
          <a:xfrm>
            <a:off x="550863" y="4038600"/>
            <a:ext cx="6985000" cy="205469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mbria"/>
                <a:cs typeface="Cambria"/>
              </a:rPr>
              <a:t>5</a:t>
            </a:r>
            <a:r>
              <a:rPr lang="en-US" dirty="0" smtClean="0">
                <a:latin typeface="Cambria"/>
                <a:cs typeface="Cambria"/>
              </a:rPr>
              <a:t> March</a:t>
            </a:r>
          </a:p>
          <a:p>
            <a:pPr algn="ctr"/>
            <a:r>
              <a:rPr lang="en-US" dirty="0" smtClean="0">
                <a:latin typeface="Cambria"/>
                <a:cs typeface="Cambria"/>
              </a:rPr>
              <a:t>S. Katsanevas, EGO Director</a:t>
            </a:r>
            <a:endParaRPr lang="en-US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 noChangeArrowheads="1"/>
          </p:cNvSpPr>
          <p:nvPr>
            <p:ph type="title"/>
          </p:nvPr>
        </p:nvSpPr>
        <p:spPr>
          <a:xfrm>
            <a:off x="23251" y="1772816"/>
            <a:ext cx="929005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Futura Medium" charset="0"/>
              </a:rPr>
              <a:t>The </a:t>
            </a:r>
            <a:br>
              <a:rPr lang="en-US" dirty="0" smtClean="0">
                <a:latin typeface="Arial" charset="0"/>
                <a:cs typeface="Futura Medium" charset="0"/>
              </a:rPr>
            </a:br>
            <a:r>
              <a:rPr lang="en-US" dirty="0" smtClean="0">
                <a:latin typeface="Arial" charset="0"/>
                <a:cs typeface="Futura Medium" charset="0"/>
              </a:rPr>
              <a:t>Work Packages</a:t>
            </a:r>
            <a:endParaRPr lang="en-US" dirty="0">
              <a:latin typeface="Arial" charset="0"/>
              <a:cs typeface="Futura Medium" charset="0"/>
            </a:endParaRPr>
          </a:p>
        </p:txBody>
      </p:sp>
      <p:sp>
        <p:nvSpPr>
          <p:cNvPr id="4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B0F9431-3011-6943-B86A-133100A068D3}" type="datetime1">
              <a:rPr lang="it-IT">
                <a:solidFill>
                  <a:schemeClr val="bg1"/>
                </a:solidFill>
              </a:rPr>
              <a:pPr/>
              <a:t>06/03/20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err="1"/>
              <a:t>footer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B5AE86B-1857-FC4F-B460-30BDBC7BEF30}" type="slidenum">
              <a:rPr lang="it-IT">
                <a:solidFill>
                  <a:schemeClr val="bg1"/>
                </a:solidFill>
              </a:rPr>
              <a:pPr/>
              <a:t>2</a:t>
            </a:fld>
            <a:endParaRPr lang="it-IT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7544" t="15490" r="9375" b="4385"/>
          <a:stretch/>
        </p:blipFill>
        <p:spPr>
          <a:xfrm>
            <a:off x="3431704" y="15473"/>
            <a:ext cx="8760053" cy="622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14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 noChangeArrowheads="1"/>
          </p:cNvSpPr>
          <p:nvPr>
            <p:ph type="title"/>
          </p:nvPr>
        </p:nvSpPr>
        <p:spPr>
          <a:xfrm>
            <a:off x="263352" y="1124744"/>
            <a:ext cx="5400600" cy="864096"/>
          </a:xfrm>
        </p:spPr>
        <p:txBody>
          <a:bodyPr/>
          <a:lstStyle/>
          <a:p>
            <a:r>
              <a:rPr lang="en-US" sz="2800" dirty="0" err="1" smtClean="0">
                <a:latin typeface="Arial" charset="0"/>
                <a:cs typeface="Futura Medium" charset="0"/>
              </a:rPr>
              <a:t>Organisational</a:t>
            </a:r>
            <a:r>
              <a:rPr lang="en-US" sz="2800" dirty="0">
                <a:latin typeface="Arial" charset="0"/>
                <a:cs typeface="Futura Medium" charset="0"/>
              </a:rPr>
              <a:t> </a:t>
            </a:r>
            <a:r>
              <a:rPr lang="en-US" sz="2800" dirty="0" smtClean="0">
                <a:latin typeface="Arial" charset="0"/>
                <a:cs typeface="Futura Medium" charset="0"/>
              </a:rPr>
              <a:t> </a:t>
            </a:r>
            <a:br>
              <a:rPr lang="en-US" sz="2800" dirty="0" smtClean="0">
                <a:latin typeface="Arial" charset="0"/>
                <a:cs typeface="Futura Medium" charset="0"/>
              </a:rPr>
            </a:br>
            <a:r>
              <a:rPr lang="en-US" sz="2800" dirty="0" smtClean="0">
                <a:latin typeface="Arial" charset="0"/>
                <a:cs typeface="Futura Medium" charset="0"/>
              </a:rPr>
              <a:t>Structure IV</a:t>
            </a:r>
            <a:endParaRPr lang="en-US" sz="2800" dirty="0">
              <a:latin typeface="Arial" charset="0"/>
              <a:cs typeface="Futura Medium" charset="0"/>
            </a:endParaRPr>
          </a:p>
        </p:txBody>
      </p:sp>
      <p:sp>
        <p:nvSpPr>
          <p:cNvPr id="4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B0F9431-3011-6943-B86A-133100A068D3}" type="datetime1">
              <a:rPr lang="it-IT">
                <a:solidFill>
                  <a:schemeClr val="bg1"/>
                </a:solidFill>
              </a:rPr>
              <a:pPr/>
              <a:t>06/03/20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err="1"/>
              <a:t>footer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B5AE86B-1857-FC4F-B460-30BDBC7BEF30}" type="slidenum">
              <a:rPr lang="it-IT">
                <a:solidFill>
                  <a:schemeClr val="bg1"/>
                </a:solidFill>
              </a:rPr>
              <a:pPr/>
              <a:t>3</a:t>
            </a:fld>
            <a:endParaRPr lang="it-IT">
              <a:solidFill>
                <a:schemeClr val="bg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80" y="188639"/>
            <a:ext cx="8136904" cy="614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02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06/03/20</a:t>
            </a:fld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191344" y="1052736"/>
            <a:ext cx="11759952" cy="6155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Workpackages</a:t>
            </a:r>
            <a:endParaRPr lang="en-US" sz="1600" b="1" dirty="0" smtClean="0"/>
          </a:p>
          <a:p>
            <a:pPr marL="342900" indent="-342900">
              <a:buFont typeface="+mj-lt"/>
              <a:buAutoNum type="arabicPeriod"/>
            </a:pPr>
            <a:endParaRPr lang="en-US" sz="16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/>
              <a:t> </a:t>
            </a:r>
            <a:r>
              <a:rPr lang="en-US" sz="1600" b="1" dirty="0">
                <a:latin typeface="Cambria"/>
                <a:cs typeface="Cambria"/>
              </a:rPr>
              <a:t>Project Coordination and Reporting (M1-M36), (Lead</a:t>
            </a:r>
            <a:r>
              <a:rPr lang="en-US" sz="1600" dirty="0">
                <a:latin typeface="Cambria"/>
                <a:cs typeface="Cambria"/>
              </a:rPr>
              <a:t>: EGO</a:t>
            </a:r>
            <a:r>
              <a:rPr lang="en-US" sz="1600" dirty="0" smtClean="0">
                <a:latin typeface="Cambria"/>
                <a:cs typeface="Cambria"/>
              </a:rPr>
              <a:t>)</a:t>
            </a:r>
            <a:endParaRPr lang="fr-FR" sz="1600" dirty="0">
              <a:latin typeface="Cambria"/>
              <a:cs typeface="Cambria"/>
            </a:endParaRPr>
          </a:p>
          <a:p>
            <a:pPr marL="342900" indent="-342900">
              <a:buFont typeface="Arial"/>
              <a:buChar char="•"/>
            </a:pPr>
            <a:r>
              <a:rPr lang="en-US" sz="1600" dirty="0" smtClean="0">
                <a:latin typeface="Cambria"/>
                <a:cs typeface="Cambria"/>
              </a:rPr>
              <a:t>The </a:t>
            </a:r>
            <a:r>
              <a:rPr lang="en-US" sz="1600" dirty="0">
                <a:latin typeface="Cambria"/>
                <a:cs typeface="Cambria"/>
              </a:rPr>
              <a:t>scientific co-ordination of the project will be performed by the Project Committee that is led by the Project Coordinator. </a:t>
            </a:r>
            <a:endParaRPr lang="en-US" sz="1600" dirty="0" smtClean="0">
              <a:latin typeface="Cambria"/>
              <a:cs typeface="Cambria"/>
            </a:endParaRPr>
          </a:p>
          <a:p>
            <a:pPr marL="342900" indent="-342900">
              <a:buFont typeface="Arial"/>
              <a:buChar char="•"/>
            </a:pPr>
            <a:r>
              <a:rPr lang="en-US" sz="1600" dirty="0" smtClean="0">
                <a:latin typeface="Cambria"/>
                <a:cs typeface="Cambria"/>
              </a:rPr>
              <a:t> </a:t>
            </a:r>
            <a:r>
              <a:rPr lang="en-US" sz="1600" dirty="0">
                <a:latin typeface="Cambria"/>
                <a:cs typeface="Cambria"/>
              </a:rPr>
              <a:t>The work includes the preparation </a:t>
            </a:r>
            <a:r>
              <a:rPr lang="en-US" sz="1600" dirty="0" smtClean="0">
                <a:latin typeface="Cambria"/>
                <a:cs typeface="Cambria"/>
              </a:rPr>
              <a:t>of an </a:t>
            </a:r>
            <a:r>
              <a:rPr lang="en-US" sz="1600" dirty="0">
                <a:latin typeface="Cambria"/>
                <a:cs typeface="Cambria"/>
              </a:rPr>
              <a:t>Ethics Handbook (D1.2) and the processes to monitor the application of the foreseen ethics requirements during the </a:t>
            </a:r>
            <a:r>
              <a:rPr lang="en-US" sz="1600" dirty="0" smtClean="0">
                <a:latin typeface="Cambria"/>
                <a:cs typeface="Cambria"/>
              </a:rPr>
              <a:t>pilots. </a:t>
            </a:r>
            <a:r>
              <a:rPr lang="en-US" sz="1600" b="1" dirty="0" smtClean="0">
                <a:latin typeface="Cambria"/>
                <a:cs typeface="Cambria"/>
              </a:rPr>
              <a:t>Results </a:t>
            </a:r>
            <a:r>
              <a:rPr lang="en-US" sz="1600" b="1" dirty="0">
                <a:latin typeface="Cambria"/>
                <a:cs typeface="Cambria"/>
              </a:rPr>
              <a:t>in: </a:t>
            </a:r>
            <a:r>
              <a:rPr lang="en-US" sz="1600" dirty="0">
                <a:latin typeface="Cambria"/>
                <a:cs typeface="Cambria"/>
              </a:rPr>
              <a:t>D1.1, </a:t>
            </a:r>
            <a:r>
              <a:rPr lang="en-US" sz="1600" dirty="0" smtClean="0">
                <a:latin typeface="Cambria"/>
                <a:cs typeface="Cambria"/>
              </a:rPr>
              <a:t>D1.2.</a:t>
            </a:r>
            <a:endParaRPr lang="fr-FR" sz="1600" dirty="0" smtClean="0">
              <a:latin typeface="Cambria"/>
              <a:cs typeface="Cambria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sz="1600" b="1" dirty="0" smtClean="0">
                <a:latin typeface="Cambria"/>
                <a:cs typeface="Cambria"/>
              </a:rPr>
              <a:t>Set-up and Operation of the Project Office (M1-M3), (Lead</a:t>
            </a:r>
            <a:r>
              <a:rPr lang="en-US" sz="1600" dirty="0" smtClean="0">
                <a:latin typeface="Cambria"/>
                <a:cs typeface="Cambria"/>
              </a:rPr>
              <a:t>: EGO)</a:t>
            </a:r>
            <a:r>
              <a:rPr lang="fr-FR" sz="1600" b="1" dirty="0">
                <a:latin typeface="Cambria"/>
                <a:cs typeface="Cambria"/>
              </a:rPr>
              <a:t> </a:t>
            </a:r>
            <a:r>
              <a:rPr lang="en-US" sz="1600" dirty="0" smtClean="0">
                <a:latin typeface="Cambria"/>
                <a:cs typeface="Cambria"/>
              </a:rPr>
              <a:t>The </a:t>
            </a:r>
            <a:r>
              <a:rPr lang="en-US" sz="1600" dirty="0">
                <a:latin typeface="Cambria"/>
                <a:cs typeface="Cambria"/>
              </a:rPr>
              <a:t>management of financial and administrative issues is addressed by this task. </a:t>
            </a:r>
            <a:r>
              <a:rPr lang="en-US" sz="1600" b="1" dirty="0" smtClean="0">
                <a:latin typeface="Cambria"/>
                <a:cs typeface="Cambria"/>
              </a:rPr>
              <a:t>Results </a:t>
            </a:r>
            <a:r>
              <a:rPr lang="en-US" sz="1600" b="1" dirty="0">
                <a:latin typeface="Cambria"/>
                <a:cs typeface="Cambria"/>
              </a:rPr>
              <a:t>in: </a:t>
            </a:r>
            <a:r>
              <a:rPr lang="en-US" sz="1600" dirty="0">
                <a:latin typeface="Cambria"/>
                <a:cs typeface="Cambria"/>
              </a:rPr>
              <a:t>D1.1, D1.3</a:t>
            </a:r>
            <a:r>
              <a:rPr lang="en-US" sz="1600" dirty="0" smtClean="0">
                <a:latin typeface="Cambria"/>
                <a:cs typeface="Cambria"/>
              </a:rPr>
              <a:t>.</a:t>
            </a:r>
            <a:endParaRPr lang="fr-FR" sz="1600" dirty="0">
              <a:latin typeface="Cambria"/>
              <a:cs typeface="Cambria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sz="1600" b="1" dirty="0" smtClean="0">
                <a:latin typeface="Cambria"/>
                <a:cs typeface="Cambria"/>
              </a:rPr>
              <a:t> </a:t>
            </a:r>
            <a:r>
              <a:rPr lang="en-US" sz="1600" b="1" dirty="0">
                <a:latin typeface="Cambria"/>
                <a:cs typeface="Cambria"/>
              </a:rPr>
              <a:t>Communication and Meetings (M1-M36), (Lead</a:t>
            </a:r>
            <a:r>
              <a:rPr lang="en-US" sz="1600" dirty="0">
                <a:latin typeface="Cambria"/>
                <a:cs typeface="Cambria"/>
              </a:rPr>
              <a:t>: EGO</a:t>
            </a:r>
            <a:r>
              <a:rPr lang="en-US" sz="1600" dirty="0" smtClean="0">
                <a:latin typeface="Cambria"/>
                <a:cs typeface="Cambria"/>
              </a:rPr>
              <a:t>)</a:t>
            </a:r>
            <a:r>
              <a:rPr lang="fr-FR" sz="1600" b="1" dirty="0">
                <a:latin typeface="Cambria"/>
                <a:cs typeface="Cambria"/>
              </a:rPr>
              <a:t> </a:t>
            </a:r>
            <a:r>
              <a:rPr lang="en-US" sz="1600" dirty="0" smtClean="0">
                <a:latin typeface="Cambria"/>
                <a:cs typeface="Cambria"/>
              </a:rPr>
              <a:t>In </a:t>
            </a:r>
            <a:r>
              <a:rPr lang="en-US" sz="1600" dirty="0">
                <a:latin typeface="Cambria"/>
                <a:cs typeface="Cambria"/>
              </a:rPr>
              <a:t>this task, all project partners are engaged to participate in online and/or offline project management meetings. </a:t>
            </a:r>
            <a:r>
              <a:rPr lang="en-US" sz="1600" dirty="0" smtClean="0">
                <a:latin typeface="Cambria"/>
                <a:cs typeface="Cambria"/>
              </a:rPr>
              <a:t> </a:t>
            </a:r>
            <a:r>
              <a:rPr lang="en-US" sz="1600" dirty="0">
                <a:latin typeface="Cambria"/>
                <a:cs typeface="Cambria"/>
              </a:rPr>
              <a:t> </a:t>
            </a:r>
            <a:r>
              <a:rPr lang="en-US" sz="1600" dirty="0" smtClean="0">
                <a:latin typeface="Cambria"/>
                <a:cs typeface="Cambria"/>
              </a:rPr>
              <a:t> </a:t>
            </a:r>
            <a:r>
              <a:rPr lang="en-US" sz="1600" b="1" dirty="0" smtClean="0">
                <a:latin typeface="Cambria"/>
                <a:cs typeface="Cambria"/>
              </a:rPr>
              <a:t>Results </a:t>
            </a:r>
            <a:r>
              <a:rPr lang="en-US" sz="1600" b="1" dirty="0">
                <a:latin typeface="Cambria"/>
                <a:cs typeface="Cambria"/>
              </a:rPr>
              <a:t>in: </a:t>
            </a:r>
            <a:r>
              <a:rPr lang="en-US" sz="1600" dirty="0">
                <a:latin typeface="Cambria"/>
                <a:cs typeface="Cambria"/>
              </a:rPr>
              <a:t>D1.3</a:t>
            </a:r>
            <a:r>
              <a:rPr lang="en-US" sz="1600" dirty="0" smtClean="0">
                <a:latin typeface="Cambria"/>
                <a:cs typeface="Cambria"/>
              </a:rPr>
              <a:t>.</a:t>
            </a:r>
            <a:endParaRPr lang="fr-FR" sz="1600" dirty="0">
              <a:latin typeface="Cambria"/>
              <a:cs typeface="Cambria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sz="1600" b="1" dirty="0" smtClean="0">
                <a:latin typeface="Cambria"/>
                <a:cs typeface="Cambria"/>
              </a:rPr>
              <a:t> </a:t>
            </a:r>
            <a:r>
              <a:rPr lang="en-US" sz="1600" b="1" dirty="0">
                <a:latin typeface="Cambria"/>
                <a:cs typeface="Cambria"/>
              </a:rPr>
              <a:t>Quality control and Management Assessment (M1-M36) (Lead</a:t>
            </a:r>
            <a:r>
              <a:rPr lang="en-US" sz="1600" dirty="0">
                <a:latin typeface="Cambria"/>
                <a:cs typeface="Cambria"/>
              </a:rPr>
              <a:t>: EGO</a:t>
            </a:r>
            <a:r>
              <a:rPr lang="en-US" sz="1600" dirty="0" smtClean="0">
                <a:latin typeface="Cambria"/>
                <a:cs typeface="Cambria"/>
              </a:rPr>
              <a:t>)</a:t>
            </a:r>
            <a:r>
              <a:rPr lang="fr-FR" sz="1600" b="1" dirty="0">
                <a:latin typeface="Cambria"/>
                <a:cs typeface="Cambria"/>
              </a:rPr>
              <a:t>  </a:t>
            </a:r>
            <a:r>
              <a:rPr lang="en-US" sz="1600" b="1" dirty="0" smtClean="0">
                <a:latin typeface="Cambria"/>
                <a:cs typeface="Cambria"/>
              </a:rPr>
              <a:t>Results </a:t>
            </a:r>
            <a:r>
              <a:rPr lang="en-US" sz="1600" b="1" dirty="0">
                <a:latin typeface="Cambria"/>
                <a:cs typeface="Cambria"/>
              </a:rPr>
              <a:t>in: </a:t>
            </a:r>
            <a:r>
              <a:rPr lang="en-US" sz="1600" dirty="0">
                <a:latin typeface="Cambria"/>
                <a:cs typeface="Cambria"/>
              </a:rPr>
              <a:t>D1.1, D1.2, D1.3 and </a:t>
            </a:r>
            <a:r>
              <a:rPr lang="en-US" dirty="0">
                <a:latin typeface="Cambria"/>
                <a:cs typeface="Cambria"/>
              </a:rPr>
              <a:t>D1.4</a:t>
            </a:r>
            <a:r>
              <a:rPr lang="en-US" dirty="0" smtClean="0">
                <a:latin typeface="Cambria"/>
                <a:cs typeface="Cambria"/>
              </a:rPr>
              <a:t>.</a:t>
            </a:r>
          </a:p>
          <a:p>
            <a:pPr marL="342900" indent="-342900">
              <a:buFont typeface="+mj-lt"/>
              <a:buAutoNum type="arabicPeriod" startAt="2"/>
            </a:pPr>
            <a:endParaRPr lang="en-US" dirty="0" smtClean="0">
              <a:latin typeface="Cambria"/>
              <a:cs typeface="Cambria"/>
            </a:endParaRPr>
          </a:p>
          <a:p>
            <a:pPr algn="ctr"/>
            <a:r>
              <a:rPr lang="en-US" b="1" dirty="0" smtClean="0">
                <a:latin typeface="Cambria"/>
                <a:cs typeface="Cambria"/>
              </a:rPr>
              <a:t>Deliverables </a:t>
            </a:r>
          </a:p>
          <a:p>
            <a:pPr marL="342900" indent="-342900">
              <a:buFont typeface="+mj-lt"/>
              <a:buAutoNum type="arabicPeriod" startAt="2"/>
            </a:pPr>
            <a:endParaRPr lang="en-US" dirty="0">
              <a:latin typeface="Cambria"/>
              <a:cs typeface="Cambria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Project Handbook, Quality Plan &amp; Risk Management </a:t>
            </a:r>
            <a:r>
              <a:rPr lang="en-US" dirty="0"/>
              <a:t>(M3, EGO): </a:t>
            </a:r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Ethics Handbook and Data Management Plan </a:t>
            </a:r>
            <a:r>
              <a:rPr lang="en-US" dirty="0"/>
              <a:t>(M8, ZSI):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Periodic Report</a:t>
            </a:r>
            <a:r>
              <a:rPr lang="en-US" dirty="0"/>
              <a:t> (M12, M24, M36, EGO)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Quality Assurance Report </a:t>
            </a:r>
            <a:r>
              <a:rPr lang="en-US" dirty="0"/>
              <a:t>(M17, M36, EGO)</a:t>
            </a:r>
          </a:p>
          <a:p>
            <a:endParaRPr lang="fr-FR" dirty="0"/>
          </a:p>
          <a:p>
            <a:pPr marL="342900" indent="-342900">
              <a:buFont typeface="+mj-lt"/>
              <a:buAutoNum type="arabicPeriod" startAt="2"/>
            </a:pPr>
            <a:endParaRPr lang="en-US" dirty="0" smtClean="0">
              <a:latin typeface="Cambria"/>
              <a:cs typeface="Cambria"/>
            </a:endParaRPr>
          </a:p>
          <a:p>
            <a:endParaRPr lang="en-US" dirty="0">
              <a:latin typeface="Cambria"/>
              <a:cs typeface="Cambria"/>
            </a:endParaRPr>
          </a:p>
          <a:p>
            <a:endParaRPr lang="fr-FR" dirty="0">
              <a:latin typeface="Cambria"/>
              <a:cs typeface="Cambria"/>
            </a:endParaRPr>
          </a:p>
          <a:p>
            <a:endParaRPr lang="en-GB" dirty="0"/>
          </a:p>
        </p:txBody>
      </p:sp>
      <p:sp>
        <p:nvSpPr>
          <p:cNvPr id="9" name="ZoneTexte 8"/>
          <p:cNvSpPr txBox="1"/>
          <p:nvPr/>
        </p:nvSpPr>
        <p:spPr>
          <a:xfrm>
            <a:off x="4583832" y="332656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ambria"/>
                <a:cs typeface="Cambria"/>
              </a:rPr>
              <a:t>WP1 Management</a:t>
            </a:r>
            <a:endParaRPr lang="en-GB" sz="2400" b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914179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 noChangeArrowheads="1"/>
          </p:cNvSpPr>
          <p:nvPr>
            <p:ph type="title"/>
          </p:nvPr>
        </p:nvSpPr>
        <p:spPr>
          <a:xfrm>
            <a:off x="23251" y="1772816"/>
            <a:ext cx="2040301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Futura Medium" charset="0"/>
              </a:rPr>
              <a:t>The </a:t>
            </a:r>
            <a:br>
              <a:rPr lang="en-US" dirty="0" smtClean="0">
                <a:latin typeface="Arial" charset="0"/>
                <a:cs typeface="Futura Medium" charset="0"/>
              </a:rPr>
            </a:br>
            <a:r>
              <a:rPr lang="en-US" dirty="0" smtClean="0">
                <a:latin typeface="Arial" charset="0"/>
                <a:cs typeface="Futura Medium" charset="0"/>
              </a:rPr>
              <a:t>Timeline</a:t>
            </a:r>
            <a:endParaRPr lang="en-US" dirty="0">
              <a:latin typeface="Arial" charset="0"/>
              <a:cs typeface="Futura Medium" charset="0"/>
            </a:endParaRPr>
          </a:p>
        </p:txBody>
      </p:sp>
      <p:sp>
        <p:nvSpPr>
          <p:cNvPr id="4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B0F9431-3011-6943-B86A-133100A068D3}" type="datetime1">
              <a:rPr lang="it-IT">
                <a:solidFill>
                  <a:schemeClr val="bg1"/>
                </a:solidFill>
              </a:rPr>
              <a:pPr/>
              <a:t>06/03/20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err="1"/>
              <a:t>footer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B5AE86B-1857-FC4F-B460-30BDBC7BEF30}" type="slidenum">
              <a:rPr lang="it-IT">
                <a:solidFill>
                  <a:schemeClr val="bg1"/>
                </a:solidFill>
              </a:rPr>
              <a:pPr/>
              <a:t>5</a:t>
            </a:fld>
            <a:endParaRPr lang="it-IT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8691" t="16730" r="11917" b="10200"/>
          <a:stretch/>
        </p:blipFill>
        <p:spPr>
          <a:xfrm rot="5400000">
            <a:off x="2758829" y="456852"/>
            <a:ext cx="6491111" cy="557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89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48A4-7FF0-434F-9E61-04590F1E432E}" type="datetime1">
              <a:rPr lang="it-IT" smtClean="0"/>
              <a:pPr/>
              <a:t>06/03/20</a:t>
            </a:fld>
            <a:endParaRPr lang="it-IT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footer</a:t>
            </a:r>
            <a:endParaRPr lang="it-IT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7C41-E279-8C4F-8C97-230B2CBD52DD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80" y="188640"/>
            <a:ext cx="8784976" cy="365077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480" y="3861048"/>
            <a:ext cx="8712968" cy="1413363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119336" y="2420888"/>
            <a:ext cx="338437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b="1" dirty="0" smtClean="0"/>
              <a:t>M3-M4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 dirty="0" smtClean="0"/>
              <a:t>M7-M8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 dirty="0" smtClean="0"/>
              <a:t>M11-M12</a:t>
            </a:r>
          </a:p>
          <a:p>
            <a:pPr marL="342900" indent="-342900">
              <a:buFont typeface="+mj-lt"/>
              <a:buAutoNum type="arabicPeriod"/>
            </a:pPr>
            <a:endParaRPr lang="en-GB" b="1" dirty="0"/>
          </a:p>
          <a:p>
            <a:pPr marL="342900" indent="-342900">
              <a:buFont typeface="Arial"/>
              <a:buChar char="•"/>
            </a:pPr>
            <a:r>
              <a:rPr lang="en-GB" b="1" dirty="0" smtClean="0"/>
              <a:t>Propose 2  GA meetings:</a:t>
            </a:r>
          </a:p>
          <a:p>
            <a:pPr marL="342900" indent="-342900">
              <a:buFont typeface="Arial"/>
              <a:buChar char="•"/>
            </a:pPr>
            <a:r>
              <a:rPr lang="en-GB" b="1" dirty="0" smtClean="0"/>
              <a:t>M6-M11</a:t>
            </a:r>
            <a:endParaRPr lang="en-GB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479376" y="1124744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</a:t>
            </a:r>
            <a:r>
              <a:rPr lang="en-GB" b="1" baseline="30000" dirty="0" smtClean="0"/>
              <a:t>St</a:t>
            </a:r>
            <a:r>
              <a:rPr lang="en-GB" b="1" dirty="0" smtClean="0"/>
              <a:t> year deliverables</a:t>
            </a:r>
          </a:p>
          <a:p>
            <a:r>
              <a:rPr lang="en-GB" b="1" dirty="0" smtClean="0"/>
              <a:t>Timeline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27819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7648" y="34925"/>
            <a:ext cx="8713490" cy="1017811"/>
          </a:xfrm>
        </p:spPr>
        <p:txBody>
          <a:bodyPr/>
          <a:lstStyle/>
          <a:p>
            <a:r>
              <a:rPr lang="en-US" dirty="0" smtClean="0"/>
              <a:t>Actions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5360" y="1052736"/>
            <a:ext cx="11737304" cy="5112568"/>
          </a:xfrm>
        </p:spPr>
        <p:txBody>
          <a:bodyPr/>
          <a:lstStyle/>
          <a:p>
            <a:r>
              <a:rPr lang="en-US" sz="2400" dirty="0" smtClean="0"/>
              <a:t>Recruitments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roject Manager:  Francesca </a:t>
            </a:r>
            <a:r>
              <a:rPr lang="en-US" dirty="0" err="1" smtClean="0"/>
              <a:t>Spaguolo</a:t>
            </a:r>
            <a:r>
              <a:rPr lang="en-US" dirty="0" smtClean="0"/>
              <a:t> (starting 1</a:t>
            </a:r>
            <a:r>
              <a:rPr lang="en-US" baseline="30000" dirty="0" smtClean="0"/>
              <a:t>st</a:t>
            </a:r>
            <a:r>
              <a:rPr lang="en-US" dirty="0" smtClean="0"/>
              <a:t> of April)</a:t>
            </a:r>
          </a:p>
          <a:p>
            <a:pPr lvl="1"/>
            <a:r>
              <a:rPr lang="en-US" dirty="0" smtClean="0"/>
              <a:t>IT Engineer for MMA and Citizen’s Science platform 	(Open till 15</a:t>
            </a:r>
            <a:r>
              <a:rPr lang="en-US" baseline="30000" dirty="0" smtClean="0"/>
              <a:t>th</a:t>
            </a:r>
            <a:r>
              <a:rPr lang="en-US" dirty="0" smtClean="0"/>
              <a:t> of March)</a:t>
            </a:r>
          </a:p>
          <a:p>
            <a:pPr lvl="1"/>
            <a:r>
              <a:rPr lang="en-US" dirty="0" smtClean="0"/>
              <a:t>Physicist/engineer for Citizen’s science platform 		(Open till 15</a:t>
            </a:r>
            <a:r>
              <a:rPr lang="en-US" baseline="30000" dirty="0" smtClean="0"/>
              <a:t>th</a:t>
            </a:r>
            <a:r>
              <a:rPr lang="en-US" dirty="0" smtClean="0"/>
              <a:t>  of March)</a:t>
            </a:r>
          </a:p>
          <a:p>
            <a:r>
              <a:rPr lang="en-US" sz="2400" dirty="0" smtClean="0"/>
              <a:t>F2F Meetings</a:t>
            </a:r>
          </a:p>
          <a:p>
            <a:pPr lvl="1"/>
            <a:r>
              <a:rPr lang="en-US" dirty="0" smtClean="0"/>
              <a:t>Paris 				14-15 May</a:t>
            </a:r>
          </a:p>
          <a:p>
            <a:pPr lvl="1"/>
            <a:r>
              <a:rPr lang="en-US" dirty="0" smtClean="0"/>
              <a:t>Argentina 			10-15 December </a:t>
            </a:r>
          </a:p>
          <a:p>
            <a:r>
              <a:rPr lang="en-US" sz="2400" dirty="0" smtClean="0"/>
              <a:t>Workshop </a:t>
            </a:r>
            <a:r>
              <a:rPr lang="en-US" sz="2400" dirty="0" err="1" smtClean="0"/>
              <a:t>sonification</a:t>
            </a:r>
            <a:r>
              <a:rPr lang="en-US" sz="2400" dirty="0" smtClean="0"/>
              <a:t> 		20-22 April (virus permitting)</a:t>
            </a:r>
          </a:p>
          <a:p>
            <a:r>
              <a:rPr lang="en-US" sz="2400" dirty="0" smtClean="0"/>
              <a:t>Deliverables:</a:t>
            </a:r>
          </a:p>
          <a:p>
            <a:pPr lvl="1"/>
            <a:r>
              <a:rPr lang="en-US" sz="2000" dirty="0" smtClean="0"/>
              <a:t>M1: </a:t>
            </a:r>
            <a:r>
              <a:rPr lang="en-US" sz="2000" b="1" dirty="0" smtClean="0"/>
              <a:t>Preparation of Ethics  Handbook (D1.2) </a:t>
            </a:r>
            <a:r>
              <a:rPr lang="en-US" sz="2000" dirty="0" smtClean="0"/>
              <a:t> or 43H  </a:t>
            </a:r>
            <a:r>
              <a:rPr lang="en-US" sz="2000" dirty="0" smtClean="0">
                <a:sym typeface="Wingdings"/>
              </a:rPr>
              <a:t> OK</a:t>
            </a:r>
            <a:endParaRPr lang="en-US" sz="2000" dirty="0" smtClean="0"/>
          </a:p>
          <a:p>
            <a:pPr lvl="1"/>
            <a:r>
              <a:rPr lang="en-US" sz="2000" dirty="0" smtClean="0"/>
              <a:t>M3: </a:t>
            </a:r>
            <a:r>
              <a:rPr lang="en-US" sz="2000" b="1" dirty="0"/>
              <a:t>Project Handbook, Quality Plan &amp; Risk Management </a:t>
            </a:r>
            <a:r>
              <a:rPr lang="en-US" sz="2000" b="1" dirty="0" smtClean="0">
                <a:sym typeface="Wingdings"/>
              </a:rPr>
              <a:t> in progress</a:t>
            </a:r>
            <a:endParaRPr lang="en-US" sz="2000" dirty="0" smtClean="0"/>
          </a:p>
          <a:p>
            <a:r>
              <a:rPr lang="en-US" sz="2400" dirty="0" smtClean="0"/>
              <a:t>Sense and Sensibility in Science</a:t>
            </a:r>
            <a:endParaRPr lang="en-US" sz="24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03270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Personalizzati 9">
      <a:dk1>
        <a:srgbClr val="56585A"/>
      </a:dk1>
      <a:lt1>
        <a:srgbClr val="FFFFFF"/>
      </a:lt1>
      <a:dk2>
        <a:srgbClr val="7F252A"/>
      </a:dk2>
      <a:lt2>
        <a:srgbClr val="61B3E4"/>
      </a:lt2>
      <a:accent1>
        <a:srgbClr val="39AA35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HIDIAS_PPT_2" id="{7130C599-EDC2-C94C-B982-FE77A7173C18}" vid="{4D7E4464-9EDD-6346-B95F-9C914E8B21D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13214</TotalTime>
  <Words>302</Words>
  <Application>Microsoft Macintosh PowerPoint</Application>
  <PresentationFormat>Personnalisé</PresentationFormat>
  <Paragraphs>60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Tema di Office</vt:lpstr>
      <vt:lpstr>REINFORCE  </vt:lpstr>
      <vt:lpstr>The  Work Packages</vt:lpstr>
      <vt:lpstr>Organisational   Structure IV</vt:lpstr>
      <vt:lpstr>Présentation PowerPoint</vt:lpstr>
      <vt:lpstr>The  Timeline</vt:lpstr>
      <vt:lpstr>Présentation PowerPoint</vt:lpstr>
      <vt:lpstr>Actions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Stavros Katsanevas</cp:lastModifiedBy>
  <cp:revision>222</cp:revision>
  <cp:lastPrinted>2019-09-12T09:42:03Z</cp:lastPrinted>
  <dcterms:created xsi:type="dcterms:W3CDTF">2017-06-27T14:38:42Z</dcterms:created>
  <dcterms:modified xsi:type="dcterms:W3CDTF">2020-03-06T12:32:13Z</dcterms:modified>
</cp:coreProperties>
</file>