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2" r:id="rId2"/>
    <p:sldId id="264" r:id="rId3"/>
    <p:sldId id="273" r:id="rId4"/>
    <p:sldId id="263" r:id="rId5"/>
    <p:sldId id="271" r:id="rId6"/>
    <p:sldId id="269" r:id="rId7"/>
    <p:sldId id="268" r:id="rId8"/>
    <p:sldId id="265" r:id="rId9"/>
    <p:sldId id="270" r:id="rId10"/>
    <p:sldId id="266" r:id="rId11"/>
    <p:sldId id="272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85C"/>
    <a:srgbClr val="E83458"/>
    <a:srgbClr val="28367B"/>
    <a:srgbClr val="142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0T09:39:25.76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11079,'1'-1,"-1"-1,1 1,-1-1,1 1,0 0,0 0,-1-1,1 1,0 0,0 0,0 0,0 0,0 0,1 0,-1 0,0 0,0 0,1 1,0-2,6-3,130-105,103-108,-216 193,-1 0,-1-2,14-22,-28 37,0 1,1 1,0-1,0 2,10-8,-7 8,-2-2,0 1,0-1,8-12,-2 4,0 0,1 1,1 1,1 1,0 0,1 2,22-12,-14 8,0-1,-2-1,0-1,-1-3,-3-3,-20 22,0 1,1-1,-1 1,1 1,0-1,0 0,0 1,0 0,1 0,1-1,71-34,-22 12,23-17,-50 28,-1 2,21-7,9-4,119-45,-142 53,60-31,-53 23,-19 12,0 0,0-2,-2-1,0-1,10-10,-10 8,1 1,19-13,21-17,-22 14,129-117,-33 36,-105 88,0 2,2 1,8-3,49-37,-50 35,1 3,26-13,5-2,-14 9,19-12,43-31,118-53,-218 117,34-17,13-8,33-10,-58 27,-2-2,25-17,-9 5,-31 20,1 1,1 1,5 0,48-19,-2-9,5-7,53-27,-111 59,0-2,-1 0,2-4,40-25,-26 15,0-1,-2-2,-2-1,18-22,-10 11,-33 34,30-32,3 2,1 2,23-14,-34 25,-27 21,0 1,0 0,0 0,1 0,-1 1,4-1,0-2,0 1,-1-1,0 0,0-1,-1 0,0-1,0 0,5-8,-1 2,0 1,15-12,20-17,-30 26,0 2,1 0,1 0,0 2,16-8,-6 4,0-1,-1-1,-1-1,-1-2,-1 0,14-18,-23 26,0 1,1 1,1 1,0 0,1 1,6-2,-4 2,0-1,-1-1,-1-1,0 0,3-4,25-24,-23 21,-1-1,-1-1,10-13,-26 28,0 1,1-1,0 1,0 1,0-1,1 1,6-3,63-28,-27 13,97-41,-86 39,-2-2,21-15,-49 24,-1-1,-1-1,-1-1,0-2,15-18,189-182,-97 98,1 5,-103 90,2 2,27-17,-24 19,-2-2,17-17,1-3,-36 35,-2-2,0 0,0-1,8-12,-10 11,1 1,1 1,0 0,11-7,33-31,14-11,-55 50,-1-1,-1-1,0 0,-2-1,3-5,-3 5,0 0,1 1,14-11,32-35,-30 30,1 0,2 2,1 2,39-24,9-7,275-195,-94 74,-209 138,-32 24,0 1,1 1,3-1,6-3,0-1,-1-2,-2-1,12-13,11-5,2 3,45-24,-44 28,-4 6,1 2,54-17,-8 2,-16 1,6-9,-85 48,105-50,-75 37,-1-1,-1-2,12-9,80-50,-73 37,-2-2,-2-2,21-27,-32 35,2 1,1 2,1 2,36-20,-47 30,-1-2,-1-1,-2-1,20-24,41-37,51-49,-114 111,6-8,22-16,-2 2,-30 27,0 1,0 2,9-6,11-7,-2-2,0-1,-3-2,22-27,4-1,-30 33,-2-2,0-2,-2-1,7-9,2 2,2 2,10-7,-7 7,-2-2,33-42,-48 51,-15 22,0-1,-1-1,0 1,-1-1,4-11,0 1,1 0,1 1,1 1,1 0,0 1,10-8,-3 3,-1-2,-2 0,3-7,14-16,-30 42,0 0,0-1,-1 1,0-1,0 0,-1 0,0 0,-1-1,1 0,-2 1,3-10,0-57,-4 49,1 1,1 0,4-17,11-29,-4 24,-3-1,-2 0,-2 0,-1 0,-4-1,0 31,0 0,1 0,1 1,0 0,2 0,0 0,0 0,2 0,0-1,-1 0,0 0,-1-1,-2 0,0-1,2-16,-5 8,-2 17,1-1,1 1,0 0,1 0,0 0,1-1,0 2,0-1,1 0,3-4,-1 3,-2-1,0 1,0-1,-1 1,0-1,-1 0,0-11,-1 10,1 0,0 0,1 0,1 0,0 0,3-5,0 1,0-1,-2 0,0 0,-1 0,0-1,-2 0,0-3,-1-20,-1 1,-6-36,-4 34,4 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9434F-4A9B-4ED3-B563-E94CC0A3EBA8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D2329-5FEA-4FF9-96F6-832D6E05F4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29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8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C10A553-5FC6-DED3-0375-B673C42EB89C}"/>
              </a:ext>
            </a:extLst>
          </p:cNvPr>
          <p:cNvSpPr/>
          <p:nvPr userDrawn="1"/>
        </p:nvSpPr>
        <p:spPr>
          <a:xfrm>
            <a:off x="0" y="6047067"/>
            <a:ext cx="12192000" cy="814995"/>
          </a:xfrm>
          <a:prstGeom prst="rect">
            <a:avLst/>
          </a:prstGeom>
          <a:solidFill>
            <a:srgbClr val="28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5500" y="868362"/>
            <a:ext cx="5600700" cy="1722438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2669381"/>
            <a:ext cx="5600700" cy="10644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B8BD-FF6C-4EB9-8FD6-C7FC7D8B6A99}" type="datetime1">
              <a:rPr lang="nl-NL" smtClean="0"/>
              <a:t>23-1-2023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28367B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0B2555-D429-D463-0DFD-E09CAFFDB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00" y="868362"/>
            <a:ext cx="3260208" cy="38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283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C10A553-5FC6-DED3-0375-B673C42EB89C}"/>
              </a:ext>
            </a:extLst>
          </p:cNvPr>
          <p:cNvSpPr/>
          <p:nvPr userDrawn="1"/>
        </p:nvSpPr>
        <p:spPr>
          <a:xfrm>
            <a:off x="0" y="6047067"/>
            <a:ext cx="12192000" cy="814995"/>
          </a:xfrm>
          <a:prstGeom prst="rect">
            <a:avLst/>
          </a:prstGeom>
          <a:solidFill>
            <a:srgbClr val="E8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5500" y="868362"/>
            <a:ext cx="5600700" cy="1722438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2669381"/>
            <a:ext cx="5600700" cy="10644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B8BD-FF6C-4EB9-8FD6-C7FC7D8B6A99}" type="datetime1">
              <a:rPr lang="nl-NL" smtClean="0"/>
              <a:t>23-1-2023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9820EC-5197-4D48-636B-2DCDF7CAC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00" y="868362"/>
            <a:ext cx="3260208" cy="38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E9FE88B-63AB-2F00-99C6-1EDCD35E2C33}"/>
              </a:ext>
            </a:extLst>
          </p:cNvPr>
          <p:cNvSpPr/>
          <p:nvPr userDrawn="1"/>
        </p:nvSpPr>
        <p:spPr>
          <a:xfrm>
            <a:off x="0" y="6047067"/>
            <a:ext cx="12192000" cy="814995"/>
          </a:xfrm>
          <a:prstGeom prst="rect">
            <a:avLst/>
          </a:prstGeom>
          <a:solidFill>
            <a:srgbClr val="E8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7AFB93-F932-D054-C710-1588FE69F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2619" y="6226094"/>
            <a:ext cx="500682" cy="4541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99" y="1915318"/>
            <a:ext cx="11042259" cy="3621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A632-125D-41E5-8A94-D29E7501C216}" type="datetime1">
              <a:rPr lang="nl-NL" smtClean="0"/>
              <a:t>23-1-2023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999" y="627697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23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34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E9FE88B-63AB-2F00-99C6-1EDCD35E2C33}"/>
              </a:ext>
            </a:extLst>
          </p:cNvPr>
          <p:cNvSpPr/>
          <p:nvPr userDrawn="1"/>
        </p:nvSpPr>
        <p:spPr>
          <a:xfrm>
            <a:off x="0" y="6047067"/>
            <a:ext cx="12192000" cy="814995"/>
          </a:xfrm>
          <a:prstGeom prst="rect">
            <a:avLst/>
          </a:prstGeom>
          <a:solidFill>
            <a:srgbClr val="283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99" y="1915318"/>
            <a:ext cx="11042259" cy="3621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A632-125D-41E5-8A94-D29E7501C216}" type="datetime1">
              <a:rPr lang="nl-NL" smtClean="0"/>
              <a:t>23-1-2023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999" y="627697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7DBB971-86B3-33DA-9D7D-7A8A37E20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2619" y="6226094"/>
            <a:ext cx="500682" cy="4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0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99" y="576000"/>
            <a:ext cx="4999301" cy="1249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E9FE88B-63AB-2F00-99C6-1EDCD35E2C33}"/>
              </a:ext>
            </a:extLst>
          </p:cNvPr>
          <p:cNvSpPr/>
          <p:nvPr userDrawn="1"/>
        </p:nvSpPr>
        <p:spPr>
          <a:xfrm>
            <a:off x="0" y="6047067"/>
            <a:ext cx="12192000" cy="814995"/>
          </a:xfrm>
          <a:prstGeom prst="rect">
            <a:avLst/>
          </a:prstGeom>
          <a:solidFill>
            <a:srgbClr val="E83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7AFB93-F932-D054-C710-1588FE69F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2619" y="6226094"/>
            <a:ext cx="500682" cy="4541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99" y="2311400"/>
            <a:ext cx="4999301" cy="322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A632-125D-41E5-8A94-D29E7501C216}" type="datetime1">
              <a:rPr lang="nl-NL" smtClean="0"/>
              <a:t>23-1-2023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999" y="627697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354511B7-BF2F-8E85-F16D-5BF0A00AB4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6044233"/>
          </a:xfrm>
          <a:solidFill>
            <a:schemeClr val="bg2"/>
          </a:solidFill>
        </p:spPr>
        <p:txBody>
          <a:bodyPr tIns="79200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18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99" y="576000"/>
            <a:ext cx="4999301" cy="1249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E9FE88B-63AB-2F00-99C6-1EDCD35E2C33}"/>
              </a:ext>
            </a:extLst>
          </p:cNvPr>
          <p:cNvSpPr/>
          <p:nvPr userDrawn="1"/>
        </p:nvSpPr>
        <p:spPr>
          <a:xfrm>
            <a:off x="0" y="6047067"/>
            <a:ext cx="12192000" cy="8149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7AFB93-F932-D054-C710-1588FE69F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2619" y="6226094"/>
            <a:ext cx="500682" cy="4541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99" y="2311400"/>
            <a:ext cx="4999301" cy="3225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A632-125D-41E5-8A94-D29E7501C216}" type="datetime1">
              <a:rPr lang="nl-NL" smtClean="0"/>
              <a:t>23-1-2023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999" y="6276975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354511B7-BF2F-8E85-F16D-5BF0A00AB4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6044233"/>
          </a:xfrm>
          <a:solidFill>
            <a:schemeClr val="bg2"/>
          </a:solidFill>
        </p:spPr>
        <p:txBody>
          <a:bodyPr tIns="79200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4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E8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F107-3D99-4E1E-B98E-B6E2EFC10253}" type="datetime1">
              <a:rPr lang="nl-NL" smtClean="0"/>
              <a:t>23-1-2023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22917D1-71B2-92BB-6305-8102385C0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609600"/>
            <a:ext cx="9317037" cy="5308600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874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283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F107-3D99-4E1E-B98E-B6E2EFC10253}" type="datetime1">
              <a:rPr lang="nl-NL" smtClean="0"/>
              <a:t>23-1-2023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22917D1-71B2-92BB-6305-8102385C0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609600"/>
            <a:ext cx="9317037" cy="5308600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758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999" y="576000"/>
            <a:ext cx="11042259" cy="12496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999" y="1915318"/>
            <a:ext cx="11042259" cy="3907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082491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80D5-F884-4DB5-813B-977E89E33770}" type="datetime1">
              <a:rPr lang="nl-NL" smtClean="0"/>
              <a:pPr/>
              <a:t>23-1-2023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082491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999" y="6264275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rgbClr val="28367B"/>
                </a:solidFill>
              </a:defRPr>
            </a:lvl1pPr>
          </a:lstStyle>
          <a:p>
            <a:fld id="{5919BA9C-D7F8-4875-AF14-0F14BFB5D9B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28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9" r:id="rId5"/>
    <p:sldLayoutId id="2147483660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367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36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36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36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36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36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Einstein Telescope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700" y="1859756"/>
            <a:ext cx="5600700" cy="1064419"/>
          </a:xfrm>
        </p:spPr>
        <p:txBody>
          <a:bodyPr/>
          <a:lstStyle/>
          <a:p>
            <a:r>
              <a:rPr lang="nl-NL" dirty="0"/>
              <a:t>Bjorn Vink</a:t>
            </a:r>
          </a:p>
        </p:txBody>
      </p:sp>
    </p:spTree>
    <p:extLst>
      <p:ext uri="{BB962C8B-B14F-4D97-AF65-F5344CB8AC3E}">
        <p14:creationId xmlns:p14="http://schemas.microsoft.com/office/powerpoint/2010/main" val="63687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45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F696F58-6F80-F484-311D-933D5CFC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152DC6A-A87C-1050-E440-C866231DD48A}"/>
              </a:ext>
            </a:extLst>
          </p:cNvPr>
          <p:cNvSpPr txBox="1"/>
          <p:nvPr/>
        </p:nvSpPr>
        <p:spPr>
          <a:xfrm>
            <a:off x="1200150" y="819150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sz="2400" b="1" dirty="0" err="1"/>
              <a:t>Conclusions</a:t>
            </a:r>
            <a:r>
              <a:rPr lang="nl-NL" sz="2400" b="1" dirty="0"/>
              <a:t>, </a:t>
            </a:r>
          </a:p>
          <a:p>
            <a:r>
              <a:rPr lang="nl-NL" sz="2400" dirty="0"/>
              <a:t>1 </a:t>
            </a:r>
            <a:r>
              <a:rPr lang="nl-NL" sz="2400" dirty="0" err="1"/>
              <a:t>This</a:t>
            </a:r>
            <a:r>
              <a:rPr lang="nl-NL" sz="2400" dirty="0"/>
              <a:t> is </a:t>
            </a:r>
            <a:r>
              <a:rPr lang="nl-NL" sz="2400" dirty="0" err="1"/>
              <a:t>an</a:t>
            </a:r>
            <a:r>
              <a:rPr lang="nl-NL" sz="2400" dirty="0"/>
              <a:t> area </a:t>
            </a:r>
            <a:r>
              <a:rPr lang="nl-NL" sz="2400" dirty="0" err="1"/>
              <a:t>with</a:t>
            </a:r>
            <a:r>
              <a:rPr lang="nl-NL" sz="2400" dirty="0"/>
              <a:t> complex </a:t>
            </a:r>
            <a:r>
              <a:rPr lang="nl-NL" sz="2400" dirty="0" err="1"/>
              <a:t>geology</a:t>
            </a:r>
            <a:r>
              <a:rPr lang="nl-NL" sz="2400" dirty="0"/>
              <a:t>,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potential</a:t>
            </a:r>
            <a:r>
              <a:rPr lang="nl-NL" sz="2400" dirty="0"/>
              <a:t> </a:t>
            </a:r>
            <a:r>
              <a:rPr lang="nl-NL" sz="2400" dirty="0" err="1"/>
              <a:t>chances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risks</a:t>
            </a:r>
            <a:r>
              <a:rPr lang="nl-NL" sz="2400" dirty="0"/>
              <a:t>.</a:t>
            </a:r>
          </a:p>
          <a:p>
            <a:r>
              <a:rPr lang="nl-NL" sz="2400" dirty="0"/>
              <a:t>2 A lot of </a:t>
            </a:r>
            <a:r>
              <a:rPr lang="nl-NL" sz="2400" dirty="0" err="1"/>
              <a:t>surveys</a:t>
            </a:r>
            <a:r>
              <a:rPr lang="nl-NL" sz="2400" dirty="0"/>
              <a:t>  </a:t>
            </a:r>
            <a:r>
              <a:rPr lang="nl-NL" sz="2400" dirty="0" err="1"/>
              <a:t>should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carried</a:t>
            </a:r>
            <a:r>
              <a:rPr lang="nl-NL" sz="2400" dirty="0"/>
              <a:t> out in a smart way.</a:t>
            </a:r>
          </a:p>
          <a:p>
            <a:r>
              <a:rPr lang="nl-NL" sz="2400" dirty="0"/>
              <a:t>3 It’s </a:t>
            </a:r>
            <a:r>
              <a:rPr lang="nl-NL" sz="2400" dirty="0" err="1"/>
              <a:t>quite</a:t>
            </a:r>
            <a:r>
              <a:rPr lang="nl-NL" sz="2400" dirty="0"/>
              <a:t> a </a:t>
            </a:r>
            <a:r>
              <a:rPr lang="nl-NL" sz="2400" dirty="0" err="1"/>
              <a:t>challenge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perform</a:t>
            </a:r>
            <a:r>
              <a:rPr lang="nl-NL" sz="2400" dirty="0"/>
              <a:t> the </a:t>
            </a:r>
            <a:r>
              <a:rPr lang="nl-NL" sz="2400" dirty="0" err="1"/>
              <a:t>surveys</a:t>
            </a:r>
            <a:r>
              <a:rPr lang="nl-NL" sz="2400" dirty="0"/>
              <a:t> in a short timeframe. .</a:t>
            </a:r>
          </a:p>
          <a:p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7529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75C9DE5-24EE-7919-02B8-FAEF7C59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55CF4C-FC19-A7E9-732A-15BB069E7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3774" y="228600"/>
            <a:ext cx="9317037" cy="5308600"/>
          </a:xfrm>
        </p:spPr>
        <p:txBody>
          <a:bodyPr/>
          <a:lstStyle/>
          <a:p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  <p:pic>
        <p:nvPicPr>
          <p:cNvPr id="4" name="Afbeelding 3" descr="Afbeelding met gras, buiten, boom&#10;&#10;Automatisch gegenereerde beschrijving">
            <a:extLst>
              <a:ext uri="{FF2B5EF4-FFF2-40B4-BE49-F238E27FC236}">
                <a16:creationId xmlns:a16="http://schemas.microsoft.com/office/drawing/2014/main" id="{790B646C-1595-42DA-AF21-CF4AF15EC7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b="13704"/>
          <a:stretch/>
        </p:blipFill>
        <p:spPr>
          <a:xfrm>
            <a:off x="1197455" y="1219023"/>
            <a:ext cx="9032395" cy="485159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98A7310-3BD9-06CE-27A7-DBE098909073}"/>
              </a:ext>
            </a:extLst>
          </p:cNvPr>
          <p:cNvSpPr txBox="1"/>
          <p:nvPr/>
        </p:nvSpPr>
        <p:spPr>
          <a:xfrm>
            <a:off x="1009651" y="6123671"/>
            <a:ext cx="10458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chemeClr val="bg1"/>
                </a:solidFill>
              </a:rPr>
              <a:t>Yes we test </a:t>
            </a:r>
            <a:r>
              <a:rPr lang="nl-NL" i="1" dirty="0" err="1">
                <a:solidFill>
                  <a:schemeClr val="bg1"/>
                </a:solidFill>
              </a:rPr>
              <a:t>any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adhoc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innovation</a:t>
            </a:r>
            <a:r>
              <a:rPr lang="nl-NL" i="1" dirty="0">
                <a:solidFill>
                  <a:schemeClr val="bg1"/>
                </a:solidFill>
              </a:rPr>
              <a:t>…  (1922 </a:t>
            </a:r>
            <a:r>
              <a:rPr lang="nl-NL" i="1" dirty="0" err="1">
                <a:solidFill>
                  <a:schemeClr val="bg1"/>
                </a:solidFill>
              </a:rPr>
              <a:t>meets</a:t>
            </a:r>
            <a:r>
              <a:rPr lang="nl-NL" i="1" dirty="0">
                <a:solidFill>
                  <a:schemeClr val="bg1"/>
                </a:solidFill>
              </a:rPr>
              <a:t> 2022)</a:t>
            </a:r>
          </a:p>
          <a:p>
            <a:r>
              <a:rPr lang="nl-NL" i="1" dirty="0" err="1">
                <a:solidFill>
                  <a:schemeClr val="bg1"/>
                </a:solidFill>
              </a:rPr>
              <a:t>With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great</a:t>
            </a:r>
            <a:r>
              <a:rPr lang="nl-NL" i="1" dirty="0">
                <a:solidFill>
                  <a:schemeClr val="bg1"/>
                </a:solidFill>
              </a:rPr>
              <a:t> help of </a:t>
            </a:r>
            <a:r>
              <a:rPr lang="nl-NL" i="1" dirty="0" err="1">
                <a:solidFill>
                  <a:schemeClr val="bg1"/>
                </a:solidFill>
              </a:rPr>
              <a:t>local</a:t>
            </a:r>
            <a:r>
              <a:rPr lang="nl-NL" i="1" dirty="0">
                <a:solidFill>
                  <a:schemeClr val="bg1"/>
                </a:solidFill>
              </a:rPr>
              <a:t> experts </a:t>
            </a:r>
            <a:r>
              <a:rPr lang="nl-NL" i="1" dirty="0" err="1">
                <a:solidFill>
                  <a:schemeClr val="bg1"/>
                </a:solidFill>
              </a:rPr>
              <a:t>and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available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remaining</a:t>
            </a:r>
            <a:r>
              <a:rPr lang="nl-NL" i="1" dirty="0">
                <a:solidFill>
                  <a:schemeClr val="bg1"/>
                </a:solidFill>
              </a:rPr>
              <a:t> </a:t>
            </a:r>
            <a:r>
              <a:rPr lang="nl-NL" i="1" dirty="0" err="1">
                <a:solidFill>
                  <a:schemeClr val="bg1"/>
                </a:solidFill>
              </a:rPr>
              <a:t>refurbished</a:t>
            </a:r>
            <a:r>
              <a:rPr lang="nl-NL" i="1" dirty="0">
                <a:solidFill>
                  <a:schemeClr val="bg1"/>
                </a:solidFill>
              </a:rPr>
              <a:t> -</a:t>
            </a:r>
            <a:r>
              <a:rPr lang="nl-NL" i="1" dirty="0" err="1">
                <a:solidFill>
                  <a:schemeClr val="bg1"/>
                </a:solidFill>
              </a:rPr>
              <a:t>laundry</a:t>
            </a:r>
            <a:r>
              <a:rPr lang="nl-NL" i="1" dirty="0">
                <a:solidFill>
                  <a:schemeClr val="bg1"/>
                </a:solidFill>
              </a:rPr>
              <a:t>- equipement</a:t>
            </a:r>
          </a:p>
        </p:txBody>
      </p:sp>
    </p:spTree>
    <p:extLst>
      <p:ext uri="{BB962C8B-B14F-4D97-AF65-F5344CB8AC3E}">
        <p14:creationId xmlns:p14="http://schemas.microsoft.com/office/powerpoint/2010/main" val="78967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040157E-BFB0-DF78-1588-A1B88079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0C6A40-BE07-BE98-3653-171D6EB3E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213" y="3124200"/>
            <a:ext cx="10891837" cy="5308600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much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85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A1125-4286-F4BB-3738-6B26DC50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0" y="868362"/>
            <a:ext cx="5853206" cy="1722438"/>
          </a:xfrm>
        </p:spPr>
        <p:txBody>
          <a:bodyPr>
            <a:normAutofit fontScale="90000"/>
          </a:bodyPr>
          <a:lstStyle/>
          <a:p>
            <a:r>
              <a:rPr lang="nl-NL" dirty="0"/>
              <a:t>General </a:t>
            </a:r>
            <a:r>
              <a:rPr lang="nl-NL" dirty="0" err="1"/>
              <a:t>Geology</a:t>
            </a:r>
            <a:r>
              <a:rPr lang="nl-NL" dirty="0"/>
              <a:t> EMR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91CD05-790E-E4E6-3E9E-EA832DD61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999" y="1640681"/>
            <a:ext cx="8223250" cy="1064419"/>
          </a:xfrm>
        </p:spPr>
        <p:txBody>
          <a:bodyPr>
            <a:normAutofit/>
          </a:bodyPr>
          <a:lstStyle/>
          <a:p>
            <a:r>
              <a:rPr lang="nl-NL" dirty="0" err="1"/>
              <a:t>Geological</a:t>
            </a:r>
            <a:r>
              <a:rPr lang="nl-NL" dirty="0"/>
              <a:t> </a:t>
            </a:r>
            <a:r>
              <a:rPr lang="nl-NL" dirty="0" err="1"/>
              <a:t>impressions</a:t>
            </a:r>
            <a:r>
              <a:rPr lang="nl-NL" dirty="0"/>
              <a:t> below the Cretaceous </a:t>
            </a:r>
            <a:r>
              <a:rPr lang="nl-NL" dirty="0" err="1"/>
              <a:t>Overburden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BDA2F0-4E61-9881-9F2F-F1D3B149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781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175BD-19A3-FDDC-3D9E-FE40E009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1" y="215900"/>
            <a:ext cx="11042259" cy="1249625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Area interest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306198-2557-745F-41E9-FE6ED0C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032" name="Picture 8" descr="Feldbissbreuk - Wikipedia">
            <a:extLst>
              <a:ext uri="{FF2B5EF4-FFF2-40B4-BE49-F238E27FC236}">
                <a16:creationId xmlns:a16="http://schemas.microsoft.com/office/drawing/2014/main" id="{F86E84FE-04DD-5DFE-FA2D-7E5E37139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7"/>
          <a:stretch/>
        </p:blipFill>
        <p:spPr bwMode="auto">
          <a:xfrm>
            <a:off x="3711757" y="461554"/>
            <a:ext cx="8348825" cy="51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7FFBFBE-785C-3AD6-C56D-4506FC2C1283}"/>
              </a:ext>
            </a:extLst>
          </p:cNvPr>
          <p:cNvSpPr/>
          <p:nvPr/>
        </p:nvSpPr>
        <p:spPr>
          <a:xfrm>
            <a:off x="7973255" y="4693920"/>
            <a:ext cx="1318792" cy="10624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43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B067A-86D4-4458-A1B3-F1082570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109836"/>
            <a:ext cx="12084424" cy="1249625"/>
          </a:xfrm>
        </p:spPr>
        <p:txBody>
          <a:bodyPr>
            <a:normAutofit/>
          </a:bodyPr>
          <a:lstStyle/>
          <a:p>
            <a:r>
              <a:rPr lang="nl-NL" sz="3200" dirty="0" err="1"/>
              <a:t>Probable</a:t>
            </a:r>
            <a:r>
              <a:rPr lang="nl-NL" sz="3200" dirty="0"/>
              <a:t> </a:t>
            </a:r>
            <a:r>
              <a:rPr lang="nl-NL" sz="3200" dirty="0" err="1"/>
              <a:t>geological</a:t>
            </a:r>
            <a:r>
              <a:rPr lang="nl-NL" sz="3200" dirty="0"/>
              <a:t> </a:t>
            </a:r>
            <a:r>
              <a:rPr lang="nl-NL" sz="3200" dirty="0" err="1"/>
              <a:t>formations</a:t>
            </a:r>
            <a:r>
              <a:rPr lang="nl-NL" sz="3200" dirty="0"/>
              <a:t> @ ET-level ~ –100 m </a:t>
            </a:r>
            <a:r>
              <a:rPr lang="nl-NL" sz="3200" dirty="0" err="1"/>
              <a:t>sea</a:t>
            </a:r>
            <a:r>
              <a:rPr lang="nl-NL" sz="3200" dirty="0"/>
              <a:t> level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903885-828E-FFEF-B204-B15B1D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6FC680-C333-96E7-F787-7710AF496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3" t="15032" r="4942"/>
          <a:stretch/>
        </p:blipFill>
        <p:spPr>
          <a:xfrm>
            <a:off x="2554941" y="698621"/>
            <a:ext cx="9637059" cy="615937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982155-D0DC-F56F-8081-EF453385EB39}"/>
              </a:ext>
            </a:extLst>
          </p:cNvPr>
          <p:cNvSpPr txBox="1"/>
          <p:nvPr/>
        </p:nvSpPr>
        <p:spPr>
          <a:xfrm>
            <a:off x="2985247" y="140745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Cambro</a:t>
            </a:r>
            <a:r>
              <a:rPr lang="nl-NL" dirty="0"/>
              <a:t>/</a:t>
            </a:r>
            <a:r>
              <a:rPr lang="nl-NL" dirty="0" err="1"/>
              <a:t>Silurian</a:t>
            </a:r>
            <a:endParaRPr lang="nl-NL" dirty="0"/>
          </a:p>
        </p:txBody>
      </p:sp>
      <p:sp>
        <p:nvSpPr>
          <p:cNvPr id="8" name="Ster: 5 punten 7">
            <a:extLst>
              <a:ext uri="{FF2B5EF4-FFF2-40B4-BE49-F238E27FC236}">
                <a16:creationId xmlns:a16="http://schemas.microsoft.com/office/drawing/2014/main" id="{BC701D44-40D8-BADD-9FFC-E8CD281A65D0}"/>
              </a:ext>
            </a:extLst>
          </p:cNvPr>
          <p:cNvSpPr/>
          <p:nvPr/>
        </p:nvSpPr>
        <p:spPr>
          <a:xfrm>
            <a:off x="5441576" y="914400"/>
            <a:ext cx="125506" cy="11654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7A6B27-B6DD-4111-8171-A6D6C1D7EC5F}"/>
              </a:ext>
            </a:extLst>
          </p:cNvPr>
          <p:cNvSpPr txBox="1"/>
          <p:nvPr/>
        </p:nvSpPr>
        <p:spPr>
          <a:xfrm>
            <a:off x="4660314" y="2803897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Middle</a:t>
            </a:r>
            <a:r>
              <a:rPr lang="nl-NL" dirty="0"/>
              <a:t> </a:t>
            </a:r>
            <a:r>
              <a:rPr lang="nl-NL" dirty="0" err="1"/>
              <a:t>Devonian</a:t>
            </a:r>
            <a:endParaRPr lang="nl-NL" dirty="0"/>
          </a:p>
          <a:p>
            <a:r>
              <a:rPr lang="nl-NL" dirty="0"/>
              <a:t>&amp;/or </a:t>
            </a:r>
            <a:r>
              <a:rPr lang="nl-NL" dirty="0" err="1"/>
              <a:t>Silurian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BF5A263-D248-23BA-3CAB-392BF7FFAB5E}"/>
              </a:ext>
            </a:extLst>
          </p:cNvPr>
          <p:cNvSpPr txBox="1"/>
          <p:nvPr/>
        </p:nvSpPr>
        <p:spPr>
          <a:xfrm rot="19510027">
            <a:off x="6212541" y="300685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Upper-Devonian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CB8A1E2-C82C-3C86-76F1-D54188D2AFE1}"/>
              </a:ext>
            </a:extLst>
          </p:cNvPr>
          <p:cNvSpPr txBox="1"/>
          <p:nvPr/>
        </p:nvSpPr>
        <p:spPr>
          <a:xfrm>
            <a:off x="5400260" y="1154559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Carboniferous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A9670F-E0C5-6EF5-193E-E1871BF3622A}"/>
              </a:ext>
            </a:extLst>
          </p:cNvPr>
          <p:cNvSpPr txBox="1"/>
          <p:nvPr/>
        </p:nvSpPr>
        <p:spPr>
          <a:xfrm rot="19781560">
            <a:off x="7630871" y="19301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2D4281A-E12C-806A-13B3-2F8D354E42A0}"/>
              </a:ext>
            </a:extLst>
          </p:cNvPr>
          <p:cNvSpPr txBox="1"/>
          <p:nvPr/>
        </p:nvSpPr>
        <p:spPr>
          <a:xfrm rot="19182556">
            <a:off x="8396977" y="463372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Cambrium/</a:t>
            </a:r>
            <a:r>
              <a:rPr lang="nl-NL" dirty="0" err="1"/>
              <a:t>Ordovicium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2AFA67F-3182-DD3C-33D8-9ED4F5426BBC}"/>
              </a:ext>
            </a:extLst>
          </p:cNvPr>
          <p:cNvSpPr txBox="1"/>
          <p:nvPr/>
        </p:nvSpPr>
        <p:spPr>
          <a:xfrm rot="19223194">
            <a:off x="7985681" y="497709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Ardennes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4BCDD11-2496-FD18-00D6-B8E4ABAC78BB}"/>
              </a:ext>
            </a:extLst>
          </p:cNvPr>
          <p:cNvSpPr txBox="1"/>
          <p:nvPr/>
        </p:nvSpPr>
        <p:spPr>
          <a:xfrm rot="19539971">
            <a:off x="5981708" y="359364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Upper</a:t>
            </a:r>
            <a:r>
              <a:rPr lang="nl-NL" dirty="0"/>
              <a:t> </a:t>
            </a:r>
            <a:r>
              <a:rPr lang="nl-NL" dirty="0" err="1"/>
              <a:t>Carboniferous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5BD0290-6D9B-8B04-6D25-D8CD039642B8}"/>
              </a:ext>
            </a:extLst>
          </p:cNvPr>
          <p:cNvSpPr txBox="1"/>
          <p:nvPr/>
        </p:nvSpPr>
        <p:spPr>
          <a:xfrm rot="19219452">
            <a:off x="7930905" y="408503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Devonian</a:t>
            </a:r>
            <a:endParaRPr lang="nl-NL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83ED2C15-599F-1634-746A-79F2D8CE1018}"/>
              </a:ext>
            </a:extLst>
          </p:cNvPr>
          <p:cNvSpPr/>
          <p:nvPr/>
        </p:nvSpPr>
        <p:spPr>
          <a:xfrm>
            <a:off x="2592593" y="753035"/>
            <a:ext cx="6422315" cy="4077149"/>
          </a:xfrm>
          <a:custGeom>
            <a:avLst/>
            <a:gdLst>
              <a:gd name="connsiteX0" fmla="*/ 0 w 6422315"/>
              <a:gd name="connsiteY0" fmla="*/ 4077149 h 4077149"/>
              <a:gd name="connsiteX1" fmla="*/ 2743200 w 6422315"/>
              <a:gd name="connsiteY1" fmla="*/ 2786231 h 4077149"/>
              <a:gd name="connsiteX2" fmla="*/ 2796988 w 6422315"/>
              <a:gd name="connsiteY2" fmla="*/ 2130014 h 4077149"/>
              <a:gd name="connsiteX3" fmla="*/ 3324113 w 6422315"/>
              <a:gd name="connsiteY3" fmla="*/ 2043953 h 4077149"/>
              <a:gd name="connsiteX4" fmla="*/ 3528508 w 6422315"/>
              <a:gd name="connsiteY4" fmla="*/ 2237591 h 4077149"/>
              <a:gd name="connsiteX5" fmla="*/ 3775934 w 6422315"/>
              <a:gd name="connsiteY5" fmla="*/ 2463501 h 4077149"/>
              <a:gd name="connsiteX6" fmla="*/ 4066391 w 6422315"/>
              <a:gd name="connsiteY6" fmla="*/ 2280621 h 4077149"/>
              <a:gd name="connsiteX7" fmla="*/ 4260028 w 6422315"/>
              <a:gd name="connsiteY7" fmla="*/ 2463501 h 4077149"/>
              <a:gd name="connsiteX8" fmla="*/ 4593515 w 6422315"/>
              <a:gd name="connsiteY8" fmla="*/ 2420471 h 4077149"/>
              <a:gd name="connsiteX9" fmla="*/ 5411096 w 6422315"/>
              <a:gd name="connsiteY9" fmla="*/ 1785770 h 4077149"/>
              <a:gd name="connsiteX10" fmla="*/ 5217459 w 6422315"/>
              <a:gd name="connsiteY10" fmla="*/ 1473798 h 4077149"/>
              <a:gd name="connsiteX11" fmla="*/ 5583219 w 6422315"/>
              <a:gd name="connsiteY11" fmla="*/ 1667436 h 4077149"/>
              <a:gd name="connsiteX12" fmla="*/ 5819887 w 6422315"/>
              <a:gd name="connsiteY12" fmla="*/ 1839558 h 4077149"/>
              <a:gd name="connsiteX13" fmla="*/ 6056555 w 6422315"/>
              <a:gd name="connsiteY13" fmla="*/ 1925619 h 4077149"/>
              <a:gd name="connsiteX14" fmla="*/ 6228678 w 6422315"/>
              <a:gd name="connsiteY14" fmla="*/ 1861073 h 4077149"/>
              <a:gd name="connsiteX15" fmla="*/ 6422315 w 6422315"/>
              <a:gd name="connsiteY15" fmla="*/ 1667436 h 4077149"/>
              <a:gd name="connsiteX16" fmla="*/ 6282466 w 6422315"/>
              <a:gd name="connsiteY16" fmla="*/ 806824 h 4077149"/>
              <a:gd name="connsiteX17" fmla="*/ 6131859 w 6422315"/>
              <a:gd name="connsiteY17" fmla="*/ 21516 h 4077149"/>
              <a:gd name="connsiteX18" fmla="*/ 129092 w 6422315"/>
              <a:gd name="connsiteY18" fmla="*/ 0 h 4077149"/>
              <a:gd name="connsiteX19" fmla="*/ 0 w 6422315"/>
              <a:gd name="connsiteY19" fmla="*/ 4077149 h 40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22315" h="4077149">
                <a:moveTo>
                  <a:pt x="0" y="4077149"/>
                </a:moveTo>
                <a:lnTo>
                  <a:pt x="2743200" y="2786231"/>
                </a:lnTo>
                <a:lnTo>
                  <a:pt x="2796988" y="2130014"/>
                </a:lnTo>
                <a:lnTo>
                  <a:pt x="3324113" y="2043953"/>
                </a:lnTo>
                <a:lnTo>
                  <a:pt x="3528508" y="2237591"/>
                </a:lnTo>
                <a:lnTo>
                  <a:pt x="3775934" y="2463501"/>
                </a:lnTo>
                <a:lnTo>
                  <a:pt x="4066391" y="2280621"/>
                </a:lnTo>
                <a:lnTo>
                  <a:pt x="4260028" y="2463501"/>
                </a:lnTo>
                <a:lnTo>
                  <a:pt x="4593515" y="2420471"/>
                </a:lnTo>
                <a:lnTo>
                  <a:pt x="5411096" y="1785770"/>
                </a:lnTo>
                <a:lnTo>
                  <a:pt x="5217459" y="1473798"/>
                </a:lnTo>
                <a:lnTo>
                  <a:pt x="5583219" y="1667436"/>
                </a:lnTo>
                <a:lnTo>
                  <a:pt x="5819887" y="1839558"/>
                </a:lnTo>
                <a:lnTo>
                  <a:pt x="6056555" y="1925619"/>
                </a:lnTo>
                <a:lnTo>
                  <a:pt x="6228678" y="1861073"/>
                </a:lnTo>
                <a:lnTo>
                  <a:pt x="6422315" y="1667436"/>
                </a:lnTo>
                <a:lnTo>
                  <a:pt x="6282466" y="806824"/>
                </a:lnTo>
                <a:lnTo>
                  <a:pt x="6131859" y="21516"/>
                </a:lnTo>
                <a:lnTo>
                  <a:pt x="129092" y="0"/>
                </a:lnTo>
                <a:lnTo>
                  <a:pt x="0" y="4077149"/>
                </a:lnTo>
                <a:close/>
              </a:path>
            </a:pathLst>
          </a:custGeom>
          <a:solidFill>
            <a:schemeClr val="accent4">
              <a:alpha val="9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Paleozoic</a:t>
            </a:r>
            <a:r>
              <a:rPr lang="nl-NL" dirty="0">
                <a:solidFill>
                  <a:schemeClr val="tx1"/>
                </a:solidFill>
              </a:rPr>
              <a:t> rock </a:t>
            </a:r>
            <a:r>
              <a:rPr lang="nl-NL" dirty="0" err="1">
                <a:solidFill>
                  <a:schemeClr val="tx1"/>
                </a:solidFill>
              </a:rPr>
              <a:t>covered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Cretaceous &amp; </a:t>
            </a:r>
            <a:r>
              <a:rPr lang="nl-NL" dirty="0" err="1">
                <a:solidFill>
                  <a:schemeClr val="tx1"/>
                </a:solidFill>
              </a:rPr>
              <a:t>Cenozoic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deposits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nl-NL" dirty="0" err="1">
                <a:solidFill>
                  <a:schemeClr val="tx1"/>
                </a:solidFill>
              </a:rPr>
              <a:t>Everywhere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 err="1">
                <a:solidFill>
                  <a:schemeClr val="tx1"/>
                </a:solidFill>
              </a:rPr>
              <a:t>also</a:t>
            </a:r>
            <a:r>
              <a:rPr lang="nl-NL" dirty="0">
                <a:solidFill>
                  <a:schemeClr val="tx1"/>
                </a:solidFill>
              </a:rPr>
              <a:t> in the </a:t>
            </a:r>
            <a:r>
              <a:rPr lang="nl-NL" dirty="0" err="1">
                <a:solidFill>
                  <a:schemeClr val="tx1"/>
                </a:solidFill>
              </a:rPr>
              <a:t>valleys</a:t>
            </a:r>
            <a:r>
              <a:rPr lang="nl-NL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nl-NL" dirty="0" err="1">
                <a:solidFill>
                  <a:schemeClr val="tx1"/>
                </a:solidFill>
              </a:rPr>
              <a:t>Typical</a:t>
            </a:r>
            <a:r>
              <a:rPr lang="nl-NL" dirty="0">
                <a:solidFill>
                  <a:schemeClr val="tx1"/>
                </a:solidFill>
              </a:rPr>
              <a:t> Dutch issue 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8D5B823-5660-D534-A970-032415B29192}"/>
              </a:ext>
            </a:extLst>
          </p:cNvPr>
          <p:cNvCxnSpPr/>
          <p:nvPr/>
        </p:nvCxnSpPr>
        <p:spPr>
          <a:xfrm flipH="1" flipV="1">
            <a:off x="5567082" y="2695575"/>
            <a:ext cx="1224243" cy="3238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950665-2AC9-5805-7DEE-783F4B68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AC9240-0CAA-BB72-65C4-739A9897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775"/>
            <a:ext cx="12192000" cy="441959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7C1997C-0000-366C-6F2B-70348444EE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6263" y="576263"/>
            <a:ext cx="11042650" cy="1249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Possible</a:t>
            </a:r>
            <a:r>
              <a:rPr lang="nl-NL" dirty="0"/>
              <a:t> cross-</a:t>
            </a:r>
            <a:r>
              <a:rPr lang="nl-NL" dirty="0" err="1"/>
              <a:t>section</a:t>
            </a:r>
            <a:r>
              <a:rPr lang="nl-NL" dirty="0"/>
              <a:t> (</a:t>
            </a:r>
            <a:r>
              <a:rPr lang="nl-NL" dirty="0" err="1"/>
              <a:t>Michot</a:t>
            </a:r>
            <a:r>
              <a:rPr lang="nl-NL" dirty="0"/>
              <a:t>, 1988)</a:t>
            </a:r>
          </a:p>
        </p:txBody>
      </p:sp>
    </p:spTree>
    <p:extLst>
      <p:ext uri="{BB962C8B-B14F-4D97-AF65-F5344CB8AC3E}">
        <p14:creationId xmlns:p14="http://schemas.microsoft.com/office/powerpoint/2010/main" val="209051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B6FC680-C333-96E7-F787-7710AF496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3" t="15032" r="4942"/>
          <a:stretch/>
        </p:blipFill>
        <p:spPr>
          <a:xfrm>
            <a:off x="1461867" y="0"/>
            <a:ext cx="10730134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7B067A-86D4-4458-A1B3-F1082570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67" y="780366"/>
            <a:ext cx="12084424" cy="1249625"/>
          </a:xfrm>
        </p:spPr>
        <p:txBody>
          <a:bodyPr>
            <a:normAutofit/>
          </a:bodyPr>
          <a:lstStyle/>
          <a:p>
            <a:r>
              <a:rPr lang="nl-NL" sz="3200" dirty="0"/>
              <a:t>        Rocktypes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903885-828E-FFEF-B204-B15B1D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503FE30-17D1-C242-0EFD-3F77FCCAF2CE}"/>
              </a:ext>
            </a:extLst>
          </p:cNvPr>
          <p:cNvSpPr txBox="1"/>
          <p:nvPr/>
        </p:nvSpPr>
        <p:spPr>
          <a:xfrm>
            <a:off x="3428929" y="2284693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       </a:t>
            </a:r>
            <a:r>
              <a:rPr lang="nl-NL" dirty="0" err="1"/>
              <a:t>shale</a:t>
            </a:r>
            <a:r>
              <a:rPr lang="nl-NL" dirty="0"/>
              <a:t>, </a:t>
            </a:r>
            <a:r>
              <a:rPr lang="nl-NL" dirty="0" err="1"/>
              <a:t>limestone</a:t>
            </a:r>
            <a:r>
              <a:rPr lang="nl-NL" dirty="0"/>
              <a:t>, </a:t>
            </a:r>
          </a:p>
          <a:p>
            <a:r>
              <a:rPr lang="nl-NL" dirty="0"/>
              <a:t>              </a:t>
            </a:r>
            <a:r>
              <a:rPr lang="nl-NL" dirty="0" err="1"/>
              <a:t>sandstone</a:t>
            </a:r>
            <a:r>
              <a:rPr lang="nl-NL" dirty="0"/>
              <a:t>, </a:t>
            </a:r>
          </a:p>
          <a:p>
            <a:r>
              <a:rPr lang="nl-NL" dirty="0"/>
              <a:t>&amp; </a:t>
            </a:r>
            <a:r>
              <a:rPr lang="nl-NL" dirty="0" err="1"/>
              <a:t>volcanic</a:t>
            </a:r>
            <a:r>
              <a:rPr lang="nl-NL" dirty="0"/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D5AEFBD-2C95-5789-C223-3BB712356189}"/>
              </a:ext>
            </a:extLst>
          </p:cNvPr>
          <p:cNvSpPr txBox="1"/>
          <p:nvPr/>
        </p:nvSpPr>
        <p:spPr>
          <a:xfrm>
            <a:off x="5204882" y="52048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limestone</a:t>
            </a:r>
            <a:endParaRPr lang="nl-NL" dirty="0"/>
          </a:p>
          <a:p>
            <a:r>
              <a:rPr lang="nl-NL" dirty="0" err="1"/>
              <a:t>dolomite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C44F2DC-931B-235E-DC48-B05EC8776153}"/>
              </a:ext>
            </a:extLst>
          </p:cNvPr>
          <p:cNvSpPr txBox="1"/>
          <p:nvPr/>
        </p:nvSpPr>
        <p:spPr>
          <a:xfrm rot="19449346">
            <a:off x="5602584" y="3148962"/>
            <a:ext cx="211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shales</a:t>
            </a:r>
            <a:r>
              <a:rPr lang="nl-NL" dirty="0"/>
              <a:t>, </a:t>
            </a:r>
            <a:r>
              <a:rPr lang="nl-NL" dirty="0" err="1"/>
              <a:t>sandstone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4AB0944-392B-F555-F536-7D1651DC32E4}"/>
              </a:ext>
            </a:extLst>
          </p:cNvPr>
          <p:cNvSpPr txBox="1"/>
          <p:nvPr/>
        </p:nvSpPr>
        <p:spPr>
          <a:xfrm rot="19582339">
            <a:off x="4732971" y="277832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quartzitic</a:t>
            </a:r>
            <a:r>
              <a:rPr lang="nl-NL" dirty="0"/>
              <a:t> </a:t>
            </a:r>
            <a:r>
              <a:rPr lang="nl-NL" dirty="0" err="1"/>
              <a:t>sandstone</a:t>
            </a:r>
            <a:r>
              <a:rPr lang="nl-NL" dirty="0"/>
              <a:t>, </a:t>
            </a:r>
            <a:r>
              <a:rPr lang="nl-NL" dirty="0" err="1"/>
              <a:t>shales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492BEDF-A7F6-5A24-BD7D-F324AA3F1342}"/>
              </a:ext>
            </a:extLst>
          </p:cNvPr>
          <p:cNvSpPr txBox="1"/>
          <p:nvPr/>
        </p:nvSpPr>
        <p:spPr>
          <a:xfrm>
            <a:off x="9036969" y="3704779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quartzites</a:t>
            </a:r>
            <a:endParaRPr lang="nl-NL" dirty="0"/>
          </a:p>
          <a:p>
            <a:r>
              <a:rPr lang="nl-NL" dirty="0"/>
              <a:t>schist</a:t>
            </a:r>
          </a:p>
          <a:p>
            <a:r>
              <a:rPr lang="nl-NL" dirty="0" err="1"/>
              <a:t>shales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260A819-0C8A-1B98-8403-6BD43271AEA9}"/>
              </a:ext>
            </a:extLst>
          </p:cNvPr>
          <p:cNvSpPr txBox="1"/>
          <p:nvPr/>
        </p:nvSpPr>
        <p:spPr>
          <a:xfrm>
            <a:off x="8592110" y="84364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Coal</a:t>
            </a:r>
            <a:r>
              <a:rPr lang="nl-NL" dirty="0"/>
              <a:t> </a:t>
            </a:r>
            <a:r>
              <a:rPr lang="nl-NL" dirty="0" err="1"/>
              <a:t>seems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F834C41-5FD1-3A9A-06D8-47C539753B10}"/>
              </a:ext>
            </a:extLst>
          </p:cNvPr>
          <p:cNvSpPr txBox="1"/>
          <p:nvPr/>
        </p:nvSpPr>
        <p:spPr>
          <a:xfrm rot="20808199">
            <a:off x="3778300" y="31801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Coal</a:t>
            </a:r>
            <a:r>
              <a:rPr lang="nl-NL" dirty="0"/>
              <a:t> </a:t>
            </a:r>
            <a:r>
              <a:rPr lang="nl-NL" dirty="0" err="1"/>
              <a:t>seems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314F8D7-B481-7F6C-81B5-CAB770C6F15B}"/>
              </a:ext>
            </a:extLst>
          </p:cNvPr>
          <p:cNvSpPr txBox="1"/>
          <p:nvPr/>
        </p:nvSpPr>
        <p:spPr>
          <a:xfrm>
            <a:off x="6585137" y="2763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chalk</a:t>
            </a:r>
            <a:r>
              <a:rPr lang="nl-NL" dirty="0"/>
              <a:t> </a:t>
            </a:r>
            <a:r>
              <a:rPr lang="nl-NL" dirty="0" err="1"/>
              <a:t>sands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89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B067A-86D4-4458-A1B3-F1082570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109836"/>
            <a:ext cx="12084424" cy="1249625"/>
          </a:xfrm>
        </p:spPr>
        <p:txBody>
          <a:bodyPr>
            <a:normAutofit/>
          </a:bodyPr>
          <a:lstStyle/>
          <a:p>
            <a:r>
              <a:rPr lang="nl-NL" sz="3200" dirty="0" err="1"/>
              <a:t>Based</a:t>
            </a:r>
            <a:r>
              <a:rPr lang="nl-NL" sz="3200" dirty="0"/>
              <a:t> on </a:t>
            </a:r>
            <a:r>
              <a:rPr lang="nl-NL" sz="3200" dirty="0" err="1"/>
              <a:t>outcrops</a:t>
            </a:r>
            <a:r>
              <a:rPr lang="nl-NL" sz="3200" dirty="0"/>
              <a:t> &amp; </a:t>
            </a:r>
            <a:r>
              <a:rPr lang="nl-NL" sz="3200" dirty="0" err="1"/>
              <a:t>some</a:t>
            </a:r>
            <a:r>
              <a:rPr lang="nl-NL" sz="3200" dirty="0"/>
              <a:t> </a:t>
            </a:r>
            <a:r>
              <a:rPr lang="nl-NL" sz="3200" dirty="0" err="1"/>
              <a:t>boreholes</a:t>
            </a:r>
            <a:r>
              <a:rPr lang="nl-NL" sz="3200" dirty="0"/>
              <a:t>, ERT, seismics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903885-828E-FFEF-B204-B15B1D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6FC680-C333-96E7-F787-7710AF496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3" t="15032" r="4942"/>
          <a:stretch/>
        </p:blipFill>
        <p:spPr>
          <a:xfrm>
            <a:off x="2554941" y="698621"/>
            <a:ext cx="9637059" cy="6159379"/>
          </a:xfrm>
          <a:prstGeom prst="rect">
            <a:avLst/>
          </a:prstGeom>
        </p:spPr>
      </p:pic>
      <p:sp>
        <p:nvSpPr>
          <p:cNvPr id="5" name="Ster: 5 punten 4">
            <a:extLst>
              <a:ext uri="{FF2B5EF4-FFF2-40B4-BE49-F238E27FC236}">
                <a16:creationId xmlns:a16="http://schemas.microsoft.com/office/drawing/2014/main" id="{32796142-3B12-188B-BA44-7473C456E679}"/>
              </a:ext>
            </a:extLst>
          </p:cNvPr>
          <p:cNvSpPr/>
          <p:nvPr/>
        </p:nvSpPr>
        <p:spPr>
          <a:xfrm>
            <a:off x="6732494" y="2572871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er: 5 punten 6">
            <a:extLst>
              <a:ext uri="{FF2B5EF4-FFF2-40B4-BE49-F238E27FC236}">
                <a16:creationId xmlns:a16="http://schemas.microsoft.com/office/drawing/2014/main" id="{51506BC5-F23C-F7D9-8D9F-8F43CDA982A2}"/>
              </a:ext>
            </a:extLst>
          </p:cNvPr>
          <p:cNvSpPr/>
          <p:nvPr/>
        </p:nvSpPr>
        <p:spPr>
          <a:xfrm>
            <a:off x="6723529" y="1966166"/>
            <a:ext cx="161365" cy="152400"/>
          </a:xfrm>
          <a:prstGeom prst="star5">
            <a:avLst/>
          </a:prstGeom>
          <a:solidFill>
            <a:srgbClr val="E83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er: 5 punten 7">
            <a:extLst>
              <a:ext uri="{FF2B5EF4-FFF2-40B4-BE49-F238E27FC236}">
                <a16:creationId xmlns:a16="http://schemas.microsoft.com/office/drawing/2014/main" id="{C48EE625-F292-E7E2-35A4-46FCB6C065EB}"/>
              </a:ext>
            </a:extLst>
          </p:cNvPr>
          <p:cNvSpPr/>
          <p:nvPr/>
        </p:nvSpPr>
        <p:spPr>
          <a:xfrm>
            <a:off x="7996517" y="2420471"/>
            <a:ext cx="161365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er: 5 punten 8">
            <a:extLst>
              <a:ext uri="{FF2B5EF4-FFF2-40B4-BE49-F238E27FC236}">
                <a16:creationId xmlns:a16="http://schemas.microsoft.com/office/drawing/2014/main" id="{D6E3FC65-B18A-C48A-3A10-83BCB9A1AD2A}"/>
              </a:ext>
            </a:extLst>
          </p:cNvPr>
          <p:cNvSpPr/>
          <p:nvPr/>
        </p:nvSpPr>
        <p:spPr>
          <a:xfrm>
            <a:off x="6275294" y="2420471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er: 5 punten 9">
            <a:extLst>
              <a:ext uri="{FF2B5EF4-FFF2-40B4-BE49-F238E27FC236}">
                <a16:creationId xmlns:a16="http://schemas.microsoft.com/office/drawing/2014/main" id="{76BCACB3-C6DD-B499-70AC-93EECDC2D0E6}"/>
              </a:ext>
            </a:extLst>
          </p:cNvPr>
          <p:cNvSpPr/>
          <p:nvPr/>
        </p:nvSpPr>
        <p:spPr>
          <a:xfrm>
            <a:off x="6530787" y="2268071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er: 5 punten 10">
            <a:extLst>
              <a:ext uri="{FF2B5EF4-FFF2-40B4-BE49-F238E27FC236}">
                <a16:creationId xmlns:a16="http://schemas.microsoft.com/office/drawing/2014/main" id="{D76A83C0-2E33-561B-DACE-2ED44DCCF750}"/>
              </a:ext>
            </a:extLst>
          </p:cNvPr>
          <p:cNvSpPr/>
          <p:nvPr/>
        </p:nvSpPr>
        <p:spPr>
          <a:xfrm>
            <a:off x="6181166" y="2572871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er: 5 punten 11">
            <a:extLst>
              <a:ext uri="{FF2B5EF4-FFF2-40B4-BE49-F238E27FC236}">
                <a16:creationId xmlns:a16="http://schemas.microsoft.com/office/drawing/2014/main" id="{583D8D1B-EE18-F637-D7C2-057EC17A4D3A}"/>
              </a:ext>
            </a:extLst>
          </p:cNvPr>
          <p:cNvSpPr/>
          <p:nvPr/>
        </p:nvSpPr>
        <p:spPr>
          <a:xfrm>
            <a:off x="7539317" y="2420471"/>
            <a:ext cx="161365" cy="152400"/>
          </a:xfrm>
          <a:prstGeom prst="star5">
            <a:avLst/>
          </a:prstGeom>
          <a:solidFill>
            <a:srgbClr val="E83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Ster: 5 punten 12">
            <a:extLst>
              <a:ext uri="{FF2B5EF4-FFF2-40B4-BE49-F238E27FC236}">
                <a16:creationId xmlns:a16="http://schemas.microsoft.com/office/drawing/2014/main" id="{53784538-69DF-0975-17CA-9342967EAABA}"/>
              </a:ext>
            </a:extLst>
          </p:cNvPr>
          <p:cNvSpPr/>
          <p:nvPr/>
        </p:nvSpPr>
        <p:spPr>
          <a:xfrm>
            <a:off x="7539316" y="1510413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er: 5 punten 13">
            <a:extLst>
              <a:ext uri="{FF2B5EF4-FFF2-40B4-BE49-F238E27FC236}">
                <a16:creationId xmlns:a16="http://schemas.microsoft.com/office/drawing/2014/main" id="{F7237A86-5B0D-6809-9DAE-F7055E00C3E8}"/>
              </a:ext>
            </a:extLst>
          </p:cNvPr>
          <p:cNvSpPr/>
          <p:nvPr/>
        </p:nvSpPr>
        <p:spPr>
          <a:xfrm>
            <a:off x="5307106" y="3191436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er: 5 punten 14">
            <a:extLst>
              <a:ext uri="{FF2B5EF4-FFF2-40B4-BE49-F238E27FC236}">
                <a16:creationId xmlns:a16="http://schemas.microsoft.com/office/drawing/2014/main" id="{45C4FCF8-91E7-D58C-2689-96DA4BB6DA00}"/>
              </a:ext>
            </a:extLst>
          </p:cNvPr>
          <p:cNvSpPr/>
          <p:nvPr/>
        </p:nvSpPr>
        <p:spPr>
          <a:xfrm>
            <a:off x="7292787" y="3009256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er: 5 punten 15">
            <a:extLst>
              <a:ext uri="{FF2B5EF4-FFF2-40B4-BE49-F238E27FC236}">
                <a16:creationId xmlns:a16="http://schemas.microsoft.com/office/drawing/2014/main" id="{370528FB-136F-DFD1-AB86-0342D5B8321C}"/>
              </a:ext>
            </a:extLst>
          </p:cNvPr>
          <p:cNvSpPr/>
          <p:nvPr/>
        </p:nvSpPr>
        <p:spPr>
          <a:xfrm>
            <a:off x="5710518" y="1282537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ter: 5 punten 16">
            <a:extLst>
              <a:ext uri="{FF2B5EF4-FFF2-40B4-BE49-F238E27FC236}">
                <a16:creationId xmlns:a16="http://schemas.microsoft.com/office/drawing/2014/main" id="{615D283D-F6AA-443D-4807-800614347B37}"/>
              </a:ext>
            </a:extLst>
          </p:cNvPr>
          <p:cNvSpPr/>
          <p:nvPr/>
        </p:nvSpPr>
        <p:spPr>
          <a:xfrm>
            <a:off x="5916707" y="2344271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Ster: 5 punten 17">
            <a:extLst>
              <a:ext uri="{FF2B5EF4-FFF2-40B4-BE49-F238E27FC236}">
                <a16:creationId xmlns:a16="http://schemas.microsoft.com/office/drawing/2014/main" id="{BBA132DB-CD34-16D5-E795-D9ABF02C3CC1}"/>
              </a:ext>
            </a:extLst>
          </p:cNvPr>
          <p:cNvSpPr/>
          <p:nvPr/>
        </p:nvSpPr>
        <p:spPr>
          <a:xfrm>
            <a:off x="6019801" y="4032530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Ster: 5 punten 18">
            <a:extLst>
              <a:ext uri="{FF2B5EF4-FFF2-40B4-BE49-F238E27FC236}">
                <a16:creationId xmlns:a16="http://schemas.microsoft.com/office/drawing/2014/main" id="{4AAFEADF-A3E1-2010-2AF1-9FE7FA1CD204}"/>
              </a:ext>
            </a:extLst>
          </p:cNvPr>
          <p:cNvSpPr/>
          <p:nvPr/>
        </p:nvSpPr>
        <p:spPr>
          <a:xfrm>
            <a:off x="5629835" y="3009256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Ster: 5 punten 19">
            <a:extLst>
              <a:ext uri="{FF2B5EF4-FFF2-40B4-BE49-F238E27FC236}">
                <a16:creationId xmlns:a16="http://schemas.microsoft.com/office/drawing/2014/main" id="{B0ECFD5D-D3F4-6629-E454-E76C843A8AAC}"/>
              </a:ext>
            </a:extLst>
          </p:cNvPr>
          <p:cNvSpPr/>
          <p:nvPr/>
        </p:nvSpPr>
        <p:spPr>
          <a:xfrm>
            <a:off x="8382000" y="2933056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Ster: 5 punten 20">
            <a:extLst>
              <a:ext uri="{FF2B5EF4-FFF2-40B4-BE49-F238E27FC236}">
                <a16:creationId xmlns:a16="http://schemas.microsoft.com/office/drawing/2014/main" id="{543C4969-1A01-EAFE-3721-077FCFDFC51A}"/>
              </a:ext>
            </a:extLst>
          </p:cNvPr>
          <p:cNvSpPr/>
          <p:nvPr/>
        </p:nvSpPr>
        <p:spPr>
          <a:xfrm>
            <a:off x="8668870" y="3299013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Ster: 5 punten 21">
            <a:extLst>
              <a:ext uri="{FF2B5EF4-FFF2-40B4-BE49-F238E27FC236}">
                <a16:creationId xmlns:a16="http://schemas.microsoft.com/office/drawing/2014/main" id="{D715A8D6-4767-EC00-26B7-5F25261F2E6D}"/>
              </a:ext>
            </a:extLst>
          </p:cNvPr>
          <p:cNvSpPr/>
          <p:nvPr/>
        </p:nvSpPr>
        <p:spPr>
          <a:xfrm>
            <a:off x="6732494" y="1282537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Ster: 5 punten 22">
            <a:extLst>
              <a:ext uri="{FF2B5EF4-FFF2-40B4-BE49-F238E27FC236}">
                <a16:creationId xmlns:a16="http://schemas.microsoft.com/office/drawing/2014/main" id="{1901B6E0-657E-85FF-D0AC-029B72A84072}"/>
              </a:ext>
            </a:extLst>
          </p:cNvPr>
          <p:cNvSpPr/>
          <p:nvPr/>
        </p:nvSpPr>
        <p:spPr>
          <a:xfrm>
            <a:off x="6149788" y="1973679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Ster: 5 punten 23">
            <a:extLst>
              <a:ext uri="{FF2B5EF4-FFF2-40B4-BE49-F238E27FC236}">
                <a16:creationId xmlns:a16="http://schemas.microsoft.com/office/drawing/2014/main" id="{4EF2E59C-FADF-0985-CD18-D75AC93470F6}"/>
              </a:ext>
            </a:extLst>
          </p:cNvPr>
          <p:cNvSpPr/>
          <p:nvPr/>
        </p:nvSpPr>
        <p:spPr>
          <a:xfrm>
            <a:off x="5701553" y="2092108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ter: 5 punten 24">
            <a:extLst>
              <a:ext uri="{FF2B5EF4-FFF2-40B4-BE49-F238E27FC236}">
                <a16:creationId xmlns:a16="http://schemas.microsoft.com/office/drawing/2014/main" id="{A2322C17-B4AC-27B8-359D-BB83313BFE18}"/>
              </a:ext>
            </a:extLst>
          </p:cNvPr>
          <p:cNvSpPr/>
          <p:nvPr/>
        </p:nvSpPr>
        <p:spPr>
          <a:xfrm>
            <a:off x="5836024" y="3188400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ter: 5 punten 25">
            <a:extLst>
              <a:ext uri="{FF2B5EF4-FFF2-40B4-BE49-F238E27FC236}">
                <a16:creationId xmlns:a16="http://schemas.microsoft.com/office/drawing/2014/main" id="{1EFE8936-A96F-9F50-417E-A215EF1BC20F}"/>
              </a:ext>
            </a:extLst>
          </p:cNvPr>
          <p:cNvSpPr/>
          <p:nvPr/>
        </p:nvSpPr>
        <p:spPr>
          <a:xfrm>
            <a:off x="6723528" y="835745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ter: 5 punten 26">
            <a:extLst>
              <a:ext uri="{FF2B5EF4-FFF2-40B4-BE49-F238E27FC236}">
                <a16:creationId xmlns:a16="http://schemas.microsoft.com/office/drawing/2014/main" id="{C9EFF52A-DC0B-A1C1-3874-892AF1F965EB}"/>
              </a:ext>
            </a:extLst>
          </p:cNvPr>
          <p:cNvSpPr/>
          <p:nvPr/>
        </p:nvSpPr>
        <p:spPr>
          <a:xfrm>
            <a:off x="8444754" y="2344271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er: 5 punten 27">
            <a:extLst>
              <a:ext uri="{FF2B5EF4-FFF2-40B4-BE49-F238E27FC236}">
                <a16:creationId xmlns:a16="http://schemas.microsoft.com/office/drawing/2014/main" id="{DF1C7A5A-6F96-02F9-1065-44B1426B9023}"/>
              </a:ext>
            </a:extLst>
          </p:cNvPr>
          <p:cNvSpPr/>
          <p:nvPr/>
        </p:nvSpPr>
        <p:spPr>
          <a:xfrm>
            <a:off x="7835152" y="2072291"/>
            <a:ext cx="161365" cy="152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814BBFD-371B-96C6-BDB1-8DAEC4F4AEAF}"/>
              </a:ext>
            </a:extLst>
          </p:cNvPr>
          <p:cNvCxnSpPr>
            <a:cxnSpLocks/>
          </p:cNvCxnSpPr>
          <p:nvPr/>
        </p:nvCxnSpPr>
        <p:spPr>
          <a:xfrm flipV="1">
            <a:off x="5836024" y="1434937"/>
            <a:ext cx="3290047" cy="2290463"/>
          </a:xfrm>
          <a:prstGeom prst="line">
            <a:avLst/>
          </a:prstGeom>
          <a:ln w="57150" cap="flat" cmpd="sng" algn="ctr">
            <a:solidFill>
              <a:schemeClr val="accent5">
                <a:alpha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DD990B6-2EB7-93D7-12E8-DC549056A15B}"/>
              </a:ext>
            </a:extLst>
          </p:cNvPr>
          <p:cNvCxnSpPr>
            <a:cxnSpLocks/>
          </p:cNvCxnSpPr>
          <p:nvPr/>
        </p:nvCxnSpPr>
        <p:spPr>
          <a:xfrm flipV="1">
            <a:off x="5233651" y="4184930"/>
            <a:ext cx="1458501" cy="627889"/>
          </a:xfrm>
          <a:prstGeom prst="line">
            <a:avLst/>
          </a:prstGeom>
          <a:ln w="57150" cap="flat" cmpd="sng" algn="ctr">
            <a:solidFill>
              <a:schemeClr val="accent5">
                <a:alpha val="4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DA1E4657-2431-CA0F-F05C-EF40EEED19B8}"/>
              </a:ext>
            </a:extLst>
          </p:cNvPr>
          <p:cNvCxnSpPr>
            <a:cxnSpLocks/>
          </p:cNvCxnSpPr>
          <p:nvPr/>
        </p:nvCxnSpPr>
        <p:spPr>
          <a:xfrm flipV="1">
            <a:off x="6598023" y="3340800"/>
            <a:ext cx="1317811" cy="856490"/>
          </a:xfrm>
          <a:prstGeom prst="line">
            <a:avLst/>
          </a:prstGeom>
          <a:ln w="57150" cap="flat" cmpd="sng" algn="ctr">
            <a:solidFill>
              <a:schemeClr val="accent5">
                <a:alpha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928495A9-9208-C24F-E167-3AC68863D64E}"/>
              </a:ext>
            </a:extLst>
          </p:cNvPr>
          <p:cNvCxnSpPr>
            <a:cxnSpLocks/>
          </p:cNvCxnSpPr>
          <p:nvPr/>
        </p:nvCxnSpPr>
        <p:spPr>
          <a:xfrm flipV="1">
            <a:off x="7850842" y="2268071"/>
            <a:ext cx="1275229" cy="1082572"/>
          </a:xfrm>
          <a:prstGeom prst="line">
            <a:avLst/>
          </a:prstGeom>
          <a:ln w="57150" cap="flat" cmpd="sng" algn="ctr">
            <a:solidFill>
              <a:schemeClr val="accent5">
                <a:alpha val="4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0B99B29F-330E-90C1-6C08-BFC823A032C2}"/>
              </a:ext>
            </a:extLst>
          </p:cNvPr>
          <p:cNvCxnSpPr>
            <a:cxnSpLocks/>
          </p:cNvCxnSpPr>
          <p:nvPr/>
        </p:nvCxnSpPr>
        <p:spPr>
          <a:xfrm flipV="1">
            <a:off x="5836024" y="1125269"/>
            <a:ext cx="2310653" cy="1174472"/>
          </a:xfrm>
          <a:prstGeom prst="line">
            <a:avLst/>
          </a:prstGeom>
          <a:ln w="57150" cap="flat" cmpd="sng" algn="ctr">
            <a:solidFill>
              <a:schemeClr val="accent5">
                <a:alpha val="43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57E41F95-7F87-CC8C-1929-BE02DDD2BBC0}"/>
              </a:ext>
            </a:extLst>
          </p:cNvPr>
          <p:cNvCxnSpPr>
            <a:cxnSpLocks/>
          </p:cNvCxnSpPr>
          <p:nvPr/>
        </p:nvCxnSpPr>
        <p:spPr>
          <a:xfrm>
            <a:off x="6136175" y="1138267"/>
            <a:ext cx="1216562" cy="2468733"/>
          </a:xfrm>
          <a:prstGeom prst="line">
            <a:avLst/>
          </a:prstGeom>
          <a:ln w="130175" cap="flat" cmpd="sng" algn="ctr">
            <a:solidFill>
              <a:schemeClr val="tx1">
                <a:alpha val="86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E73D612-C0EA-771A-819E-0CCF2B560B2C}"/>
              </a:ext>
            </a:extLst>
          </p:cNvPr>
          <p:cNvCxnSpPr>
            <a:cxnSpLocks/>
          </p:cNvCxnSpPr>
          <p:nvPr/>
        </p:nvCxnSpPr>
        <p:spPr>
          <a:xfrm>
            <a:off x="6965409" y="1328767"/>
            <a:ext cx="958834" cy="1680489"/>
          </a:xfrm>
          <a:prstGeom prst="line">
            <a:avLst/>
          </a:prstGeom>
          <a:ln w="95250" cap="flat" cmpd="sng" algn="ctr">
            <a:solidFill>
              <a:schemeClr val="tx1">
                <a:alpha val="52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371708AC-D204-0F33-BF48-E4E9904694EF}"/>
              </a:ext>
            </a:extLst>
          </p:cNvPr>
          <p:cNvCxnSpPr>
            <a:cxnSpLocks/>
          </p:cNvCxnSpPr>
          <p:nvPr/>
        </p:nvCxnSpPr>
        <p:spPr>
          <a:xfrm>
            <a:off x="8263217" y="734648"/>
            <a:ext cx="965485" cy="1168700"/>
          </a:xfrm>
          <a:prstGeom prst="line">
            <a:avLst/>
          </a:prstGeom>
          <a:ln w="130175" cap="flat" cmpd="sng" algn="ctr">
            <a:solidFill>
              <a:schemeClr val="tx1">
                <a:alpha val="31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1FEB2C44-31DD-1646-F1B9-D928C24C2CE9}"/>
              </a:ext>
            </a:extLst>
          </p:cNvPr>
          <p:cNvCxnSpPr>
            <a:cxnSpLocks/>
          </p:cNvCxnSpPr>
          <p:nvPr/>
        </p:nvCxnSpPr>
        <p:spPr>
          <a:xfrm>
            <a:off x="6016324" y="2175141"/>
            <a:ext cx="1274225" cy="3532367"/>
          </a:xfrm>
          <a:prstGeom prst="line">
            <a:avLst/>
          </a:prstGeom>
          <a:ln w="130175" cap="flat" cmpd="sng" algn="ctr">
            <a:solidFill>
              <a:schemeClr val="tx1">
                <a:alpha val="33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57CC24C0-A527-85BD-A2FF-7FCEE290FF05}"/>
              </a:ext>
            </a:extLst>
          </p:cNvPr>
          <p:cNvCxnSpPr>
            <a:cxnSpLocks/>
          </p:cNvCxnSpPr>
          <p:nvPr/>
        </p:nvCxnSpPr>
        <p:spPr>
          <a:xfrm>
            <a:off x="5636851" y="2457009"/>
            <a:ext cx="245002" cy="731391"/>
          </a:xfrm>
          <a:prstGeom prst="line">
            <a:avLst/>
          </a:prstGeom>
          <a:ln w="92075" cap="flat" cmpd="sng" algn="ctr">
            <a:solidFill>
              <a:schemeClr val="tx1">
                <a:alpha val="3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Rechte verbindingslijn 70">
            <a:extLst>
              <a:ext uri="{FF2B5EF4-FFF2-40B4-BE49-F238E27FC236}">
                <a16:creationId xmlns:a16="http://schemas.microsoft.com/office/drawing/2014/main" id="{79533C7D-AC6B-C2E7-ACEC-AA1813DE1DD7}"/>
              </a:ext>
            </a:extLst>
          </p:cNvPr>
          <p:cNvCxnSpPr>
            <a:cxnSpLocks/>
          </p:cNvCxnSpPr>
          <p:nvPr/>
        </p:nvCxnSpPr>
        <p:spPr>
          <a:xfrm>
            <a:off x="7304162" y="946108"/>
            <a:ext cx="1073520" cy="1963612"/>
          </a:xfrm>
          <a:prstGeom prst="line">
            <a:avLst/>
          </a:prstGeom>
          <a:ln w="85725" cap="flat" cmpd="sng" algn="ctr">
            <a:solidFill>
              <a:schemeClr val="tx1">
                <a:alpha val="5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CAF6779B-CD10-11FE-03B7-F8323886E434}"/>
              </a:ext>
            </a:extLst>
          </p:cNvPr>
          <p:cNvCxnSpPr>
            <a:cxnSpLocks/>
          </p:cNvCxnSpPr>
          <p:nvPr/>
        </p:nvCxnSpPr>
        <p:spPr>
          <a:xfrm flipV="1">
            <a:off x="4943533" y="3743777"/>
            <a:ext cx="838702" cy="456717"/>
          </a:xfrm>
          <a:prstGeom prst="line">
            <a:avLst/>
          </a:prstGeom>
          <a:ln w="57150" cap="flat" cmpd="sng" algn="ctr">
            <a:solidFill>
              <a:schemeClr val="accent5">
                <a:alpha val="34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A6A07A90-3324-46BF-E426-75F08DE9FAAE}"/>
              </a:ext>
            </a:extLst>
          </p:cNvPr>
          <p:cNvCxnSpPr>
            <a:cxnSpLocks/>
          </p:cNvCxnSpPr>
          <p:nvPr/>
        </p:nvCxnSpPr>
        <p:spPr>
          <a:xfrm flipV="1">
            <a:off x="116663" y="1559072"/>
            <a:ext cx="675561" cy="534787"/>
          </a:xfrm>
          <a:prstGeom prst="line">
            <a:avLst/>
          </a:prstGeom>
          <a:ln w="571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Tekstvak 84">
            <a:extLst>
              <a:ext uri="{FF2B5EF4-FFF2-40B4-BE49-F238E27FC236}">
                <a16:creationId xmlns:a16="http://schemas.microsoft.com/office/drawing/2014/main" id="{74F6B6DB-DF27-B843-3E98-B3B2AAD75D25}"/>
              </a:ext>
            </a:extLst>
          </p:cNvPr>
          <p:cNvSpPr txBox="1"/>
          <p:nvPr/>
        </p:nvSpPr>
        <p:spPr>
          <a:xfrm>
            <a:off x="749101" y="1510413"/>
            <a:ext cx="19672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Faults</a:t>
            </a:r>
            <a:endParaRPr lang="nl-NL" dirty="0"/>
          </a:p>
          <a:p>
            <a:r>
              <a:rPr lang="nl-NL" dirty="0"/>
              <a:t>To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surveyed</a:t>
            </a:r>
            <a:endParaRPr lang="nl-NL" dirty="0"/>
          </a:p>
          <a:p>
            <a:endParaRPr lang="nl-NL" dirty="0"/>
          </a:p>
          <a:p>
            <a:r>
              <a:rPr lang="nl-NL" dirty="0"/>
              <a:t>Map is far </a:t>
            </a:r>
            <a:r>
              <a:rPr lang="nl-NL" dirty="0" err="1"/>
              <a:t>from</a:t>
            </a:r>
            <a:endParaRPr lang="nl-NL" dirty="0"/>
          </a:p>
          <a:p>
            <a:r>
              <a:rPr lang="nl-NL" dirty="0"/>
              <a:t>Complete </a:t>
            </a:r>
            <a:r>
              <a:rPr lang="nl-NL" dirty="0" err="1"/>
              <a:t>and</a:t>
            </a:r>
            <a:endParaRPr lang="nl-NL" dirty="0"/>
          </a:p>
          <a:p>
            <a:r>
              <a:rPr lang="nl-NL" dirty="0"/>
              <a:t>Just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indication</a:t>
            </a:r>
            <a:endParaRPr lang="nl-NL" dirty="0"/>
          </a:p>
          <a:p>
            <a:endParaRPr lang="nl-NL" dirty="0"/>
          </a:p>
          <a:p>
            <a:r>
              <a:rPr lang="nl-NL" dirty="0"/>
              <a:t>Old </a:t>
            </a:r>
            <a:r>
              <a:rPr lang="nl-NL" dirty="0" err="1"/>
              <a:t>Borehole</a:t>
            </a:r>
            <a:endParaRPr lang="nl-NL" dirty="0"/>
          </a:p>
          <a:p>
            <a:endParaRPr lang="nl-NL" dirty="0"/>
          </a:p>
          <a:p>
            <a:r>
              <a:rPr lang="nl-NL" dirty="0"/>
              <a:t>ET </a:t>
            </a:r>
            <a:r>
              <a:rPr lang="nl-NL" dirty="0" err="1"/>
              <a:t>borehole</a:t>
            </a:r>
            <a:endParaRPr lang="nl-NL" dirty="0"/>
          </a:p>
        </p:txBody>
      </p: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7B7EA157-2260-D8D8-1688-D0051F5A774B}"/>
              </a:ext>
            </a:extLst>
          </p:cNvPr>
          <p:cNvCxnSpPr>
            <a:cxnSpLocks/>
          </p:cNvCxnSpPr>
          <p:nvPr/>
        </p:nvCxnSpPr>
        <p:spPr>
          <a:xfrm flipH="1">
            <a:off x="107576" y="2042366"/>
            <a:ext cx="477197" cy="414643"/>
          </a:xfrm>
          <a:prstGeom prst="line">
            <a:avLst/>
          </a:prstGeom>
          <a:ln w="92075" cap="flat" cmpd="sng" algn="ctr">
            <a:solidFill>
              <a:schemeClr val="tx1">
                <a:alpha val="64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0" name="Ster: 5 punten 89">
            <a:extLst>
              <a:ext uri="{FF2B5EF4-FFF2-40B4-BE49-F238E27FC236}">
                <a16:creationId xmlns:a16="http://schemas.microsoft.com/office/drawing/2014/main" id="{461F009D-6A20-2E3C-2304-E8A57CD573DB}"/>
              </a:ext>
            </a:extLst>
          </p:cNvPr>
          <p:cNvSpPr/>
          <p:nvPr/>
        </p:nvSpPr>
        <p:spPr>
          <a:xfrm>
            <a:off x="457245" y="3530800"/>
            <a:ext cx="161365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Ster: 5 punten 90">
            <a:extLst>
              <a:ext uri="{FF2B5EF4-FFF2-40B4-BE49-F238E27FC236}">
                <a16:creationId xmlns:a16="http://schemas.microsoft.com/office/drawing/2014/main" id="{FD38D2E0-CFB2-60F9-0BB4-67212A07D920}"/>
              </a:ext>
            </a:extLst>
          </p:cNvPr>
          <p:cNvSpPr/>
          <p:nvPr/>
        </p:nvSpPr>
        <p:spPr>
          <a:xfrm>
            <a:off x="470691" y="4108730"/>
            <a:ext cx="161365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Ster: 5 punten 91">
            <a:extLst>
              <a:ext uri="{FF2B5EF4-FFF2-40B4-BE49-F238E27FC236}">
                <a16:creationId xmlns:a16="http://schemas.microsoft.com/office/drawing/2014/main" id="{17D9E80B-2553-0F8B-0DCE-032C669E10C4}"/>
              </a:ext>
            </a:extLst>
          </p:cNvPr>
          <p:cNvSpPr/>
          <p:nvPr/>
        </p:nvSpPr>
        <p:spPr>
          <a:xfrm>
            <a:off x="7548453" y="2408051"/>
            <a:ext cx="161365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29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7F3C9F-8F57-65A1-BC8A-89EF2F48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3" name="Tijdelijke aanduiding voor 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F4442560-05AA-1EC1-11DD-93E2AF2630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2540"/>
          <a:stretch>
            <a:fillRect/>
          </a:stretch>
        </p:blipFill>
        <p:spPr>
          <a:xfrm>
            <a:off x="6096000" y="-1"/>
            <a:ext cx="6096000" cy="6032811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C431E46-6DFF-722E-D184-91AD510B1389}"/>
              </a:ext>
            </a:extLst>
          </p:cNvPr>
          <p:cNvSpPr txBox="1"/>
          <p:nvPr/>
        </p:nvSpPr>
        <p:spPr>
          <a:xfrm>
            <a:off x="861749" y="215900"/>
            <a:ext cx="5133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Some</a:t>
            </a:r>
            <a:r>
              <a:rPr lang="nl-NL" sz="2400" dirty="0"/>
              <a:t> </a:t>
            </a:r>
            <a:r>
              <a:rPr lang="nl-NL" sz="2400" dirty="0" err="1"/>
              <a:t>modeling</a:t>
            </a:r>
            <a:r>
              <a:rPr lang="nl-NL" sz="2400" dirty="0"/>
              <a:t> made 20 </a:t>
            </a:r>
            <a:r>
              <a:rPr lang="nl-NL" sz="2400" dirty="0" err="1"/>
              <a:t>years</a:t>
            </a:r>
            <a:r>
              <a:rPr lang="nl-NL" sz="2400" dirty="0"/>
              <a:t> </a:t>
            </a:r>
            <a:r>
              <a:rPr lang="nl-NL" sz="2400" dirty="0" err="1"/>
              <a:t>ago</a:t>
            </a:r>
            <a:r>
              <a:rPr lang="nl-NL" sz="2400" dirty="0"/>
              <a:t>,</a:t>
            </a:r>
          </a:p>
          <a:p>
            <a:r>
              <a:rPr lang="nl-NL" sz="2400" dirty="0" err="1"/>
              <a:t>Added</a:t>
            </a:r>
            <a:r>
              <a:rPr lang="nl-NL" sz="2400" dirty="0"/>
              <a:t> recent </a:t>
            </a:r>
            <a:r>
              <a:rPr lang="nl-NL" sz="2400" dirty="0" err="1"/>
              <a:t>boreholes</a:t>
            </a:r>
            <a:r>
              <a:rPr lang="nl-NL" sz="2400" dirty="0"/>
              <a:t> </a:t>
            </a:r>
          </a:p>
          <a:p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unknown</a:t>
            </a:r>
            <a:r>
              <a:rPr lang="nl-NL" sz="2400" dirty="0"/>
              <a:t> </a:t>
            </a:r>
            <a:r>
              <a:rPr lang="nl-NL" sz="2400" dirty="0" err="1"/>
              <a:t>borehole</a:t>
            </a:r>
            <a:r>
              <a:rPr lang="nl-NL" sz="2400" dirty="0"/>
              <a:t> info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B11BCC8-D190-F73A-32D3-52122D11D177}"/>
              </a:ext>
            </a:extLst>
          </p:cNvPr>
          <p:cNvSpPr txBox="1"/>
          <p:nvPr/>
        </p:nvSpPr>
        <p:spPr>
          <a:xfrm>
            <a:off x="6829425" y="153352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Maastricht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CF9D3C-3DA3-870B-CF5F-7C1A3F76D089}"/>
              </a:ext>
            </a:extLst>
          </p:cNvPr>
          <p:cNvSpPr txBox="1"/>
          <p:nvPr/>
        </p:nvSpPr>
        <p:spPr>
          <a:xfrm>
            <a:off x="6934200" y="3990975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Visé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21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45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01430DA-D4FE-80B2-04AF-76CDAB5C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BA9C-D7F8-4875-AF14-0F14BFB5D9BF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678D2E-B960-6169-B3F1-D390CE4BD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696095D-367C-3084-9458-9592D1405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0" r="75448" b="2263"/>
          <a:stretch/>
        </p:blipFill>
        <p:spPr>
          <a:xfrm>
            <a:off x="823020" y="82551"/>
            <a:ext cx="1626566" cy="414178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B4A4F6B-288C-C01E-7102-18882D25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42" r="69154"/>
          <a:stretch/>
        </p:blipFill>
        <p:spPr>
          <a:xfrm>
            <a:off x="2952925" y="0"/>
            <a:ext cx="1786857" cy="6851295"/>
          </a:xfrm>
          <a:prstGeom prst="rect">
            <a:avLst/>
          </a:prstGeom>
        </p:spPr>
      </p:pic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B05C335E-AC74-6541-C998-4CD894D37089}"/>
              </a:ext>
            </a:extLst>
          </p:cNvPr>
          <p:cNvCxnSpPr/>
          <p:nvPr/>
        </p:nvCxnSpPr>
        <p:spPr>
          <a:xfrm flipH="1">
            <a:off x="1510018" y="2785146"/>
            <a:ext cx="1635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5D007E77-960F-17B1-6503-6CF04920C2AF}"/>
              </a:ext>
            </a:extLst>
          </p:cNvPr>
          <p:cNvCxnSpPr/>
          <p:nvPr/>
        </p:nvCxnSpPr>
        <p:spPr>
          <a:xfrm flipH="1">
            <a:off x="1631660" y="219513"/>
            <a:ext cx="1635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3">
            <a:extLst>
              <a:ext uri="{FF2B5EF4-FFF2-40B4-BE49-F238E27FC236}">
                <a16:creationId xmlns:a16="http://schemas.microsoft.com/office/drawing/2014/main" id="{69C5B739-799E-DDA4-45F1-7BF5536F1C06}"/>
              </a:ext>
            </a:extLst>
          </p:cNvPr>
          <p:cNvGrpSpPr/>
          <p:nvPr/>
        </p:nvGrpSpPr>
        <p:grpSpPr>
          <a:xfrm>
            <a:off x="5511581" y="-6705"/>
            <a:ext cx="6680419" cy="6858000"/>
            <a:chOff x="5511581" y="-6705"/>
            <a:chExt cx="6680419" cy="6858000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703A1319-B1D2-FD16-12D3-64CB49DB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1581" y="-6705"/>
              <a:ext cx="6680419" cy="6858000"/>
            </a:xfrm>
            <a:prstGeom prst="rect">
              <a:avLst/>
            </a:prstGeom>
          </p:spPr>
        </p:pic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E457B5A9-D02B-5390-8D13-E94EABF2B3EC}"/>
                </a:ext>
              </a:extLst>
            </p:cNvPr>
            <p:cNvSpPr/>
            <p:nvPr/>
          </p:nvSpPr>
          <p:spPr>
            <a:xfrm>
              <a:off x="8730150" y="2994871"/>
              <a:ext cx="243280" cy="2432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4BF118FD-E20C-76D6-435F-EF05546CBCC4}"/>
                </a:ext>
              </a:extLst>
            </p:cNvPr>
            <p:cNvSpPr/>
            <p:nvPr/>
          </p:nvSpPr>
          <p:spPr>
            <a:xfrm>
              <a:off x="5974360" y="1192636"/>
              <a:ext cx="243280" cy="2432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95CDAC70-F22D-9381-5178-9B97588A4066}"/>
                </a:ext>
              </a:extLst>
            </p:cNvPr>
            <p:cNvSpPr txBox="1"/>
            <p:nvPr/>
          </p:nvSpPr>
          <p:spPr>
            <a:xfrm>
              <a:off x="8851790" y="3338818"/>
              <a:ext cx="11119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Terziet-01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8E5582C5-FDCE-4865-B9AA-26F45D837147}"/>
                </a:ext>
              </a:extLst>
            </p:cNvPr>
            <p:cNvSpPr txBox="1"/>
            <p:nvPr/>
          </p:nvSpPr>
          <p:spPr>
            <a:xfrm>
              <a:off x="6217640" y="823304"/>
              <a:ext cx="11119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Terziet-02</a:t>
              </a:r>
            </a:p>
          </p:txBody>
        </p:sp>
        <p:cxnSp>
          <p:nvCxnSpPr>
            <p:cNvPr id="14" name="Straight Connector 12">
              <a:extLst>
                <a:ext uri="{FF2B5EF4-FFF2-40B4-BE49-F238E27FC236}">
                  <a16:creationId xmlns:a16="http://schemas.microsoft.com/office/drawing/2014/main" id="{DDEC468D-3DBD-B395-C3CB-3D1B056371BA}"/>
                </a:ext>
              </a:extLst>
            </p:cNvPr>
            <p:cNvCxnSpPr>
              <a:cxnSpLocks/>
              <a:stCxn id="11" idx="5"/>
              <a:endCxn id="10" idx="1"/>
            </p:cNvCxnSpPr>
            <p:nvPr/>
          </p:nvCxnSpPr>
          <p:spPr>
            <a:xfrm>
              <a:off x="6182012" y="1400288"/>
              <a:ext cx="2583766" cy="163021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469F472-881D-D7F6-E51D-FEC270C002E7}"/>
                </a:ext>
              </a:extLst>
            </p:cNvPr>
            <p:cNvSpPr txBox="1"/>
            <p:nvPr/>
          </p:nvSpPr>
          <p:spPr>
            <a:xfrm rot="1953238">
              <a:off x="7112827" y="181810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~65 m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20">
                  <a:extLst>
                    <a:ext uri="{FF2B5EF4-FFF2-40B4-BE49-F238E27FC236}">
                      <a16:creationId xmlns:a16="http://schemas.microsoft.com/office/drawing/2014/main" id="{31871CC3-4F40-6C6E-9C7E-420128B93C75}"/>
                    </a:ext>
                  </a:extLst>
                </p14:cNvPr>
                <p14:cNvContentPartPr/>
                <p14:nvPr/>
              </p14:nvContentPartPr>
              <p14:xfrm>
                <a:off x="5605216" y="6668"/>
                <a:ext cx="4574520" cy="398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40319D-F5C1-4B62-BF07-E8F1C478F0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96216" y="-1972"/>
                  <a:ext cx="4592160" cy="4006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BEB8AADA-FF7A-8DE2-E420-62F5B6617FA0}"/>
                </a:ext>
              </a:extLst>
            </p:cNvPr>
            <p:cNvSpPr txBox="1"/>
            <p:nvPr/>
          </p:nvSpPr>
          <p:spPr>
            <a:xfrm rot="19212019">
              <a:off x="8708967" y="839006"/>
              <a:ext cx="145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00B0F0"/>
                  </a:solidFill>
                </a:rPr>
                <a:t>Terzieterbeek</a:t>
              </a:r>
              <a:endParaRPr lang="en-GB" dirty="0">
                <a:solidFill>
                  <a:srgbClr val="00B0F0"/>
                </a:solidFill>
              </a:endParaRPr>
            </a:p>
          </p:txBody>
        </p:sp>
      </p:grpSp>
      <p:sp>
        <p:nvSpPr>
          <p:cNvPr id="18" name="TextBox 22">
            <a:extLst>
              <a:ext uri="{FF2B5EF4-FFF2-40B4-BE49-F238E27FC236}">
                <a16:creationId xmlns:a16="http://schemas.microsoft.com/office/drawing/2014/main" id="{7C0FECDC-DFDC-8651-ED36-CE7F4982282A}"/>
              </a:ext>
            </a:extLst>
          </p:cNvPr>
          <p:cNvSpPr txBox="1"/>
          <p:nvPr/>
        </p:nvSpPr>
        <p:spPr>
          <a:xfrm>
            <a:off x="5713879" y="5589691"/>
            <a:ext cx="603254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D285C"/>
                </a:solidFill>
              </a:rPr>
              <a:t>Large difference in GR-character on short distance </a:t>
            </a:r>
            <a:r>
              <a:rPr lang="en-GB" dirty="0"/>
              <a:t>between Terziet-01 and -02:  </a:t>
            </a:r>
            <a:r>
              <a:rPr lang="en-GB" dirty="0" err="1"/>
              <a:t>Terzieterbeek</a:t>
            </a:r>
            <a:r>
              <a:rPr lang="en-GB" dirty="0"/>
              <a:t> stream represent a fault line or other disturbance in the subsurface?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2A9C41EB-12E9-F2A7-E330-DB1D7DE80476}"/>
              </a:ext>
            </a:extLst>
          </p:cNvPr>
          <p:cNvSpPr/>
          <p:nvPr/>
        </p:nvSpPr>
        <p:spPr>
          <a:xfrm>
            <a:off x="258417" y="219513"/>
            <a:ext cx="500465" cy="2973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03932C10-C5E6-6CD6-5FF7-84D3FCAF7158}"/>
              </a:ext>
            </a:extLst>
          </p:cNvPr>
          <p:cNvSpPr/>
          <p:nvPr/>
        </p:nvSpPr>
        <p:spPr>
          <a:xfrm>
            <a:off x="258417" y="520573"/>
            <a:ext cx="500465" cy="4733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4026DAF6-1408-8F35-B007-91120ACBDBBD}"/>
              </a:ext>
            </a:extLst>
          </p:cNvPr>
          <p:cNvSpPr/>
          <p:nvPr/>
        </p:nvSpPr>
        <p:spPr>
          <a:xfrm>
            <a:off x="258416" y="982329"/>
            <a:ext cx="500465" cy="2834297"/>
          </a:xfrm>
          <a:prstGeom prst="rect">
            <a:avLst/>
          </a:prstGeom>
          <a:solidFill>
            <a:srgbClr val="B7A2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314B68C9-3795-4906-7C8E-1A9A43DAE3DE}"/>
              </a:ext>
            </a:extLst>
          </p:cNvPr>
          <p:cNvSpPr txBox="1"/>
          <p:nvPr/>
        </p:nvSpPr>
        <p:spPr>
          <a:xfrm>
            <a:off x="51221" y="241705"/>
            <a:ext cx="88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Cretaceous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FB93681D-3551-6343-E605-593FCD8FABDA}"/>
              </a:ext>
            </a:extLst>
          </p:cNvPr>
          <p:cNvSpPr txBox="1"/>
          <p:nvPr/>
        </p:nvSpPr>
        <p:spPr>
          <a:xfrm>
            <a:off x="-76003" y="519729"/>
            <a:ext cx="109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Carboniferous</a:t>
            </a:r>
          </a:p>
          <a:p>
            <a:pPr algn="ctr"/>
            <a:r>
              <a:rPr lang="en-GB" sz="1200" dirty="0"/>
              <a:t>(Namurian)</a:t>
            </a: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B83BB9D2-5E1F-B09E-1ACB-ADD240E396E2}"/>
              </a:ext>
            </a:extLst>
          </p:cNvPr>
          <p:cNvSpPr txBox="1"/>
          <p:nvPr/>
        </p:nvSpPr>
        <p:spPr>
          <a:xfrm rot="16200000">
            <a:off x="-287062" y="2030728"/>
            <a:ext cx="155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Famennian</a:t>
            </a:r>
          </a:p>
        </p:txBody>
      </p:sp>
      <p:cxnSp>
        <p:nvCxnSpPr>
          <p:cNvPr id="25" name="Straight Connector 31">
            <a:extLst>
              <a:ext uri="{FF2B5EF4-FFF2-40B4-BE49-F238E27FC236}">
                <a16:creationId xmlns:a16="http://schemas.microsoft.com/office/drawing/2014/main" id="{F66ECB74-584A-D406-ECBD-57C169456DBE}"/>
              </a:ext>
            </a:extLst>
          </p:cNvPr>
          <p:cNvCxnSpPr>
            <a:cxnSpLocks/>
          </p:cNvCxnSpPr>
          <p:nvPr/>
        </p:nvCxnSpPr>
        <p:spPr>
          <a:xfrm flipH="1" flipV="1">
            <a:off x="1438835" y="3294529"/>
            <a:ext cx="2806597" cy="52209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5">
            <a:extLst>
              <a:ext uri="{FF2B5EF4-FFF2-40B4-BE49-F238E27FC236}">
                <a16:creationId xmlns:a16="http://schemas.microsoft.com/office/drawing/2014/main" id="{1D509979-7622-7925-A25F-7563E81B5CF3}"/>
              </a:ext>
            </a:extLst>
          </p:cNvPr>
          <p:cNvCxnSpPr>
            <a:cxnSpLocks/>
          </p:cNvCxnSpPr>
          <p:nvPr/>
        </p:nvCxnSpPr>
        <p:spPr>
          <a:xfrm flipH="1" flipV="1">
            <a:off x="1531311" y="3709102"/>
            <a:ext cx="2888289" cy="92276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7">
            <a:extLst>
              <a:ext uri="{FF2B5EF4-FFF2-40B4-BE49-F238E27FC236}">
                <a16:creationId xmlns:a16="http://schemas.microsoft.com/office/drawing/2014/main" id="{91A57E26-5B57-FA8A-E4E8-CC7F555D041A}"/>
              </a:ext>
            </a:extLst>
          </p:cNvPr>
          <p:cNvCxnSpPr>
            <a:cxnSpLocks/>
          </p:cNvCxnSpPr>
          <p:nvPr/>
        </p:nvCxnSpPr>
        <p:spPr>
          <a:xfrm flipH="1" flipV="1">
            <a:off x="1510554" y="3612778"/>
            <a:ext cx="2770093" cy="65442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49">
            <a:extLst>
              <a:ext uri="{FF2B5EF4-FFF2-40B4-BE49-F238E27FC236}">
                <a16:creationId xmlns:a16="http://schemas.microsoft.com/office/drawing/2014/main" id="{D285081C-1971-1784-9A2C-3601D0E0D521}"/>
              </a:ext>
            </a:extLst>
          </p:cNvPr>
          <p:cNvCxnSpPr>
            <a:cxnSpLocks/>
          </p:cNvCxnSpPr>
          <p:nvPr/>
        </p:nvCxnSpPr>
        <p:spPr>
          <a:xfrm flipH="1" flipV="1">
            <a:off x="1298446" y="3502996"/>
            <a:ext cx="97089" cy="101941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52">
            <a:extLst>
              <a:ext uri="{FF2B5EF4-FFF2-40B4-BE49-F238E27FC236}">
                <a16:creationId xmlns:a16="http://schemas.microsoft.com/office/drawing/2014/main" id="{ADB99FA2-2364-3299-1156-F051CB197B50}"/>
              </a:ext>
            </a:extLst>
          </p:cNvPr>
          <p:cNvCxnSpPr>
            <a:cxnSpLocks/>
          </p:cNvCxnSpPr>
          <p:nvPr/>
        </p:nvCxnSpPr>
        <p:spPr>
          <a:xfrm flipH="1" flipV="1">
            <a:off x="3929396" y="4148784"/>
            <a:ext cx="176439" cy="142230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57">
            <a:extLst>
              <a:ext uri="{FF2B5EF4-FFF2-40B4-BE49-F238E27FC236}">
                <a16:creationId xmlns:a16="http://schemas.microsoft.com/office/drawing/2014/main" id="{D2F0B69B-4425-2E9E-DAEB-14454FD70BFF}"/>
              </a:ext>
            </a:extLst>
          </p:cNvPr>
          <p:cNvCxnSpPr>
            <a:cxnSpLocks/>
          </p:cNvCxnSpPr>
          <p:nvPr/>
        </p:nvCxnSpPr>
        <p:spPr>
          <a:xfrm flipH="1" flipV="1">
            <a:off x="3969737" y="3906741"/>
            <a:ext cx="176439" cy="142230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58">
            <a:extLst>
              <a:ext uri="{FF2B5EF4-FFF2-40B4-BE49-F238E27FC236}">
                <a16:creationId xmlns:a16="http://schemas.microsoft.com/office/drawing/2014/main" id="{5BD8FFB9-26D3-A055-09E8-63B77AAF8C61}"/>
              </a:ext>
            </a:extLst>
          </p:cNvPr>
          <p:cNvCxnSpPr>
            <a:cxnSpLocks/>
          </p:cNvCxnSpPr>
          <p:nvPr/>
        </p:nvCxnSpPr>
        <p:spPr>
          <a:xfrm flipH="1" flipV="1">
            <a:off x="1289482" y="3305779"/>
            <a:ext cx="97089" cy="101941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60">
            <a:extLst>
              <a:ext uri="{FF2B5EF4-FFF2-40B4-BE49-F238E27FC236}">
                <a16:creationId xmlns:a16="http://schemas.microsoft.com/office/drawing/2014/main" id="{ABC4FDEB-D290-529D-148A-B965BC3328A1}"/>
              </a:ext>
            </a:extLst>
          </p:cNvPr>
          <p:cNvSpPr/>
          <p:nvPr/>
        </p:nvSpPr>
        <p:spPr>
          <a:xfrm>
            <a:off x="1066029" y="1607820"/>
            <a:ext cx="1960353" cy="1123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61">
            <a:extLst>
              <a:ext uri="{FF2B5EF4-FFF2-40B4-BE49-F238E27FC236}">
                <a16:creationId xmlns:a16="http://schemas.microsoft.com/office/drawing/2014/main" id="{6B2A9AC9-6380-1916-0962-517BC77B104F}"/>
              </a:ext>
            </a:extLst>
          </p:cNvPr>
          <p:cNvSpPr txBox="1"/>
          <p:nvPr/>
        </p:nvSpPr>
        <p:spPr>
          <a:xfrm>
            <a:off x="2402455" y="3511559"/>
            <a:ext cx="67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FAULT ZONE?</a:t>
            </a:r>
          </a:p>
        </p:txBody>
      </p:sp>
      <p:sp>
        <p:nvSpPr>
          <p:cNvPr id="34" name="Arrow: Left-Right 64">
            <a:extLst>
              <a:ext uri="{FF2B5EF4-FFF2-40B4-BE49-F238E27FC236}">
                <a16:creationId xmlns:a16="http://schemas.microsoft.com/office/drawing/2014/main" id="{8945E35F-7613-EF32-5B29-3BD8FE958F3A}"/>
              </a:ext>
            </a:extLst>
          </p:cNvPr>
          <p:cNvSpPr/>
          <p:nvPr/>
        </p:nvSpPr>
        <p:spPr>
          <a:xfrm rot="834223">
            <a:off x="1621691" y="2132011"/>
            <a:ext cx="1972734" cy="2729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Left-Right 65">
            <a:extLst>
              <a:ext uri="{FF2B5EF4-FFF2-40B4-BE49-F238E27FC236}">
                <a16:creationId xmlns:a16="http://schemas.microsoft.com/office/drawing/2014/main" id="{4CCE36EF-5EE2-0E24-524D-CEA0AF7A0A75}"/>
              </a:ext>
            </a:extLst>
          </p:cNvPr>
          <p:cNvSpPr/>
          <p:nvPr/>
        </p:nvSpPr>
        <p:spPr>
          <a:xfrm rot="16200000">
            <a:off x="4181983" y="2587939"/>
            <a:ext cx="1208014" cy="924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67">
            <a:extLst>
              <a:ext uri="{FF2B5EF4-FFF2-40B4-BE49-F238E27FC236}">
                <a16:creationId xmlns:a16="http://schemas.microsoft.com/office/drawing/2014/main" id="{A4D2AD0A-D0F4-29D6-0D17-30DD9F590E68}"/>
              </a:ext>
            </a:extLst>
          </p:cNvPr>
          <p:cNvCxnSpPr/>
          <p:nvPr/>
        </p:nvCxnSpPr>
        <p:spPr>
          <a:xfrm>
            <a:off x="3532366" y="1998717"/>
            <a:ext cx="14261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68">
            <a:extLst>
              <a:ext uri="{FF2B5EF4-FFF2-40B4-BE49-F238E27FC236}">
                <a16:creationId xmlns:a16="http://schemas.microsoft.com/office/drawing/2014/main" id="{BCF78392-E755-F050-65F8-E3237DF1AA02}"/>
              </a:ext>
            </a:extLst>
          </p:cNvPr>
          <p:cNvCxnSpPr/>
          <p:nvPr/>
        </p:nvCxnSpPr>
        <p:spPr>
          <a:xfrm>
            <a:off x="3532367" y="3238151"/>
            <a:ext cx="14261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9">
            <a:extLst>
              <a:ext uri="{FF2B5EF4-FFF2-40B4-BE49-F238E27FC236}">
                <a16:creationId xmlns:a16="http://schemas.microsoft.com/office/drawing/2014/main" id="{B8A2DC71-AA1D-6860-EBAB-BD12CC9D3D48}"/>
              </a:ext>
            </a:extLst>
          </p:cNvPr>
          <p:cNvSpPr txBox="1"/>
          <p:nvPr/>
        </p:nvSpPr>
        <p:spPr>
          <a:xfrm>
            <a:off x="1214136" y="4923723"/>
            <a:ext cx="165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Terziet-01-2017</a:t>
            </a:r>
          </a:p>
        </p:txBody>
      </p:sp>
      <p:sp>
        <p:nvSpPr>
          <p:cNvPr id="39" name="TextBox 70">
            <a:extLst>
              <a:ext uri="{FF2B5EF4-FFF2-40B4-BE49-F238E27FC236}">
                <a16:creationId xmlns:a16="http://schemas.microsoft.com/office/drawing/2014/main" id="{7011503A-4A22-51DA-FDA1-1DC3BFF26AF3}"/>
              </a:ext>
            </a:extLst>
          </p:cNvPr>
          <p:cNvSpPr txBox="1"/>
          <p:nvPr/>
        </p:nvSpPr>
        <p:spPr>
          <a:xfrm>
            <a:off x="2136506" y="6189855"/>
            <a:ext cx="111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Terziet-02</a:t>
            </a:r>
          </a:p>
          <a:p>
            <a:r>
              <a:rPr lang="en-GB" dirty="0"/>
              <a:t>2019</a:t>
            </a:r>
          </a:p>
        </p:txBody>
      </p:sp>
      <p:sp>
        <p:nvSpPr>
          <p:cNvPr id="41" name="TextBox 72">
            <a:extLst>
              <a:ext uri="{FF2B5EF4-FFF2-40B4-BE49-F238E27FC236}">
                <a16:creationId xmlns:a16="http://schemas.microsoft.com/office/drawing/2014/main" id="{88CAF053-4F23-E8A9-663A-1F902E048BA2}"/>
              </a:ext>
            </a:extLst>
          </p:cNvPr>
          <p:cNvSpPr txBox="1"/>
          <p:nvPr/>
        </p:nvSpPr>
        <p:spPr>
          <a:xfrm>
            <a:off x="4489591" y="3998018"/>
            <a:ext cx="831105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FAULT ZONE?</a:t>
            </a:r>
          </a:p>
        </p:txBody>
      </p:sp>
      <p:sp>
        <p:nvSpPr>
          <p:cNvPr id="42" name="TextBox 73">
            <a:extLst>
              <a:ext uri="{FF2B5EF4-FFF2-40B4-BE49-F238E27FC236}">
                <a16:creationId xmlns:a16="http://schemas.microsoft.com/office/drawing/2014/main" id="{BEE71C1F-8CC7-D537-753B-6376D2C81527}"/>
              </a:ext>
            </a:extLst>
          </p:cNvPr>
          <p:cNvSpPr txBox="1"/>
          <p:nvPr/>
        </p:nvSpPr>
        <p:spPr>
          <a:xfrm>
            <a:off x="4086896" y="694902"/>
            <a:ext cx="86053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What is this?</a:t>
            </a:r>
          </a:p>
          <a:p>
            <a:pPr algn="ctr"/>
            <a:r>
              <a:rPr lang="en-GB" sz="1200" dirty="0">
                <a:solidFill>
                  <a:srgbClr val="00B050"/>
                </a:solidFill>
              </a:rPr>
              <a:t>(Chokier)</a:t>
            </a:r>
          </a:p>
        </p:txBody>
      </p:sp>
      <p:cxnSp>
        <p:nvCxnSpPr>
          <p:cNvPr id="43" name="Straight Connector 74">
            <a:extLst>
              <a:ext uri="{FF2B5EF4-FFF2-40B4-BE49-F238E27FC236}">
                <a16:creationId xmlns:a16="http://schemas.microsoft.com/office/drawing/2014/main" id="{93F747FC-8DF8-0882-1820-A1E2ABE47119}"/>
              </a:ext>
            </a:extLst>
          </p:cNvPr>
          <p:cNvCxnSpPr/>
          <p:nvPr/>
        </p:nvCxnSpPr>
        <p:spPr>
          <a:xfrm>
            <a:off x="1066029" y="991514"/>
            <a:ext cx="14261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>
            <a:extLst>
              <a:ext uri="{FF2B5EF4-FFF2-40B4-BE49-F238E27FC236}">
                <a16:creationId xmlns:a16="http://schemas.microsoft.com/office/drawing/2014/main" id="{B57E18BA-1073-8289-95F1-3C8EEACAE28A}"/>
              </a:ext>
            </a:extLst>
          </p:cNvPr>
          <p:cNvSpPr txBox="1"/>
          <p:nvPr/>
        </p:nvSpPr>
        <p:spPr>
          <a:xfrm>
            <a:off x="6217640" y="78859"/>
            <a:ext cx="555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Geert-Jan Vis TNO, </a:t>
            </a:r>
            <a:r>
              <a:rPr lang="nl-NL" dirty="0" err="1">
                <a:solidFill>
                  <a:schemeClr val="bg1"/>
                </a:solidFill>
              </a:rPr>
              <a:t>comments</a:t>
            </a:r>
            <a:r>
              <a:rPr lang="nl-NL" dirty="0">
                <a:solidFill>
                  <a:schemeClr val="bg1"/>
                </a:solidFill>
              </a:rPr>
              <a:t> on </a:t>
            </a:r>
            <a:r>
              <a:rPr lang="nl-NL" dirty="0" err="1">
                <a:solidFill>
                  <a:schemeClr val="bg1"/>
                </a:solidFill>
              </a:rPr>
              <a:t>Boreholes</a:t>
            </a:r>
            <a:r>
              <a:rPr lang="nl-NL" dirty="0">
                <a:solidFill>
                  <a:schemeClr val="bg1"/>
                </a:solidFill>
              </a:rPr>
              <a:t> Terziet </a:t>
            </a:r>
          </a:p>
        </p:txBody>
      </p:sp>
    </p:spTree>
    <p:extLst>
      <p:ext uri="{BB962C8B-B14F-4D97-AF65-F5344CB8AC3E}">
        <p14:creationId xmlns:p14="http://schemas.microsoft.com/office/powerpoint/2010/main" val="3366872688"/>
      </p:ext>
    </p:extLst>
  </p:cSld>
  <p:clrMapOvr>
    <a:masterClrMapping/>
  </p:clrMapOvr>
</p:sld>
</file>

<file path=ppt/theme/theme1.xml><?xml version="1.0" encoding="utf-8"?>
<a:theme xmlns:a="http://schemas.openxmlformats.org/drawingml/2006/main" name="ET">
  <a:themeElements>
    <a:clrScheme name="Einstein Telescope">
      <a:dk1>
        <a:sysClr val="windowText" lastClr="000000"/>
      </a:dk1>
      <a:lt1>
        <a:sysClr val="window" lastClr="FFFFFF"/>
      </a:lt1>
      <a:dk2>
        <a:srgbClr val="142882"/>
      </a:dk2>
      <a:lt2>
        <a:srgbClr val="E7E6E6"/>
      </a:lt2>
      <a:accent1>
        <a:srgbClr val="142882"/>
      </a:accent1>
      <a:accent2>
        <a:srgbClr val="CD285C"/>
      </a:accent2>
      <a:accent3>
        <a:srgbClr val="A5A5A5"/>
      </a:accent3>
      <a:accent4>
        <a:srgbClr val="00F064"/>
      </a:accent4>
      <a:accent5>
        <a:srgbClr val="142882"/>
      </a:accent5>
      <a:accent6>
        <a:srgbClr val="CD285C"/>
      </a:accent6>
      <a:hlink>
        <a:srgbClr val="A5A5A5"/>
      </a:hlink>
      <a:folHlink>
        <a:srgbClr val="00F0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T template.potx" id="{C27AF602-DEB1-43EC-A976-2D9E3627A7E9}" vid="{CC5FDD8F-EEE1-4C7A-BC38-15472BA5D7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ET template</Template>
  <TotalTime>768</TotalTime>
  <Words>300</Words>
  <Application>Microsoft Office PowerPoint</Application>
  <PresentationFormat>Breedbeeld</PresentationFormat>
  <Paragraphs>98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ET</vt:lpstr>
      <vt:lpstr>Einstein Telescope</vt:lpstr>
      <vt:lpstr>General Geology EMR </vt:lpstr>
      <vt:lpstr>Area interest</vt:lpstr>
      <vt:lpstr>Probable geological formations @ ET-level ~ –100 m sea level </vt:lpstr>
      <vt:lpstr>Possible cross-section (Michot, 1988)</vt:lpstr>
      <vt:lpstr>        Rocktypes </vt:lpstr>
      <vt:lpstr>Based on outcrops &amp; some boreholes, ERT, seismics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 Telescope</dc:title>
  <dc:creator>maroud@nikhef.nl</dc:creator>
  <cp:lastModifiedBy>Bjorn Vink</cp:lastModifiedBy>
  <cp:revision>43</cp:revision>
  <dcterms:created xsi:type="dcterms:W3CDTF">2020-04-22T13:38:14Z</dcterms:created>
  <dcterms:modified xsi:type="dcterms:W3CDTF">2023-01-23T06:40:09Z</dcterms:modified>
</cp:coreProperties>
</file>