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62" r:id="rId5"/>
    <p:sldId id="263" r:id="rId6"/>
    <p:sldId id="264" r:id="rId7"/>
    <p:sldId id="260" r:id="rId8"/>
  </p:sldIdLst>
  <p:sldSz cx="12192000" cy="6858000"/>
  <p:notesSz cx="6858000" cy="9144000"/>
  <p:defaultTextStyle>
    <a:defPPr>
      <a:defRPr lang="en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51"/>
    <p:restoredTop sz="78179"/>
  </p:normalViewPr>
  <p:slideViewPr>
    <p:cSldViewPr snapToGrid="0">
      <p:cViewPr varScale="1">
        <p:scale>
          <a:sx n="113" d="100"/>
          <a:sy n="113" d="100"/>
        </p:scale>
        <p:origin x="184" y="1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guyen Frédéric" userId="3c034651-cd0a-41ad-b1b4-47cc3cdaecab" providerId="ADAL" clId="{E2A26380-4040-DD4A-80F2-429C173BEE29}"/>
    <pc:docChg chg="custSel modSld">
      <pc:chgData name="Nguyen Frédéric" userId="3c034651-cd0a-41ad-b1b4-47cc3cdaecab" providerId="ADAL" clId="{E2A26380-4040-DD4A-80F2-429C173BEE29}" dt="2023-01-25T06:51:44.913" v="244" actId="20577"/>
      <pc:docMkLst>
        <pc:docMk/>
      </pc:docMkLst>
      <pc:sldChg chg="modSp">
        <pc:chgData name="Nguyen Frédéric" userId="3c034651-cd0a-41ad-b1b4-47cc3cdaecab" providerId="ADAL" clId="{E2A26380-4040-DD4A-80F2-429C173BEE29}" dt="2023-01-25T06:46:09.272" v="1" actId="27636"/>
        <pc:sldMkLst>
          <pc:docMk/>
          <pc:sldMk cId="2249195597" sldId="256"/>
        </pc:sldMkLst>
        <pc:spChg chg="mod">
          <ac:chgData name="Nguyen Frédéric" userId="3c034651-cd0a-41ad-b1b4-47cc3cdaecab" providerId="ADAL" clId="{E2A26380-4040-DD4A-80F2-429C173BEE29}" dt="2023-01-25T06:46:09.272" v="1" actId="27636"/>
          <ac:spMkLst>
            <pc:docMk/>
            <pc:sldMk cId="2249195597" sldId="256"/>
            <ac:spMk id="3" creationId="{7382104D-AF61-1961-79C4-2C7D7C3D0A4D}"/>
          </ac:spMkLst>
        </pc:spChg>
      </pc:sldChg>
      <pc:sldChg chg="modSp">
        <pc:chgData name="Nguyen Frédéric" userId="3c034651-cd0a-41ad-b1b4-47cc3cdaecab" providerId="ADAL" clId="{E2A26380-4040-DD4A-80F2-429C173BEE29}" dt="2023-01-25T06:51:44.913" v="244" actId="20577"/>
        <pc:sldMkLst>
          <pc:docMk/>
          <pc:sldMk cId="3082480823" sldId="260"/>
        </pc:sldMkLst>
        <pc:spChg chg="mod">
          <ac:chgData name="Nguyen Frédéric" userId="3c034651-cd0a-41ad-b1b4-47cc3cdaecab" providerId="ADAL" clId="{E2A26380-4040-DD4A-80F2-429C173BEE29}" dt="2023-01-25T06:51:44.913" v="244" actId="20577"/>
          <ac:spMkLst>
            <pc:docMk/>
            <pc:sldMk cId="3082480823" sldId="260"/>
            <ac:spMk id="3" creationId="{58322566-2243-9A6A-D0F0-FB14EA0C4B82}"/>
          </ac:spMkLst>
        </pc:spChg>
      </pc:sldChg>
      <pc:sldChg chg="modSp">
        <pc:chgData name="Nguyen Frédéric" userId="3c034651-cd0a-41ad-b1b4-47cc3cdaecab" providerId="ADAL" clId="{E2A26380-4040-DD4A-80F2-429C173BEE29}" dt="2023-01-25T06:47:51.492" v="47" actId="20577"/>
        <pc:sldMkLst>
          <pc:docMk/>
          <pc:sldMk cId="616002468" sldId="262"/>
        </pc:sldMkLst>
        <pc:spChg chg="mod">
          <ac:chgData name="Nguyen Frédéric" userId="3c034651-cd0a-41ad-b1b4-47cc3cdaecab" providerId="ADAL" clId="{E2A26380-4040-DD4A-80F2-429C173BEE29}" dt="2023-01-25T06:47:51.492" v="47" actId="20577"/>
          <ac:spMkLst>
            <pc:docMk/>
            <pc:sldMk cId="616002468" sldId="262"/>
            <ac:spMk id="4" creationId="{FE8196C9-307A-FDA1-DAE2-5084C389F385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B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ACFDD5-CC81-3D4E-BBF7-5BAEE746DF10}" type="datetimeFigureOut">
              <a:rPr lang="en-BE" smtClean="0"/>
              <a:t>25/01/2023</a:t>
            </a:fld>
            <a:endParaRPr lang="en-B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B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6C7AAB-6CB1-2F48-9808-BB90EAAF6DD9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974295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6C7AAB-6CB1-2F48-9808-BB90EAAF6DD9}" type="slidenum">
              <a:rPr lang="en-BE" smtClean="0"/>
              <a:t>2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4621212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6347CC-7834-11B5-61C2-AD97E7C484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04B835-96F0-0BED-7A6A-1784C589B5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2D576C-87AF-F663-7B36-EBB7901E28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4C538-227F-3144-B094-65B2D71EC272}" type="datetimeFigureOut">
              <a:rPr lang="en-BE" smtClean="0"/>
              <a:t>25/01/2023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0C015C-8CE2-1B1A-E033-6295CD282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7063A8-958F-9D5E-C482-16450C08C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82F43-5846-2B4A-8B70-740EC3124C75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155877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34B21D-CE9A-7DF2-BD81-502AB0B055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BAA1B0A-12DA-98C5-BB5B-A878258E34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6B7DB7-7139-2402-8837-E115686D8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4C538-227F-3144-B094-65B2D71EC272}" type="datetimeFigureOut">
              <a:rPr lang="en-BE" smtClean="0"/>
              <a:t>25/01/2023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BDCBD3-48BC-78CB-CC18-1DFDD6F91A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07B294-2AF7-4AD7-98B0-30224A38EF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82F43-5846-2B4A-8B70-740EC3124C75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954787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2044C95-CE1E-633E-439C-B0F8690512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50DBC8-5907-B8C9-337F-5C3C5454C8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F37104-A568-530E-BD4F-7568CEEB95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4C538-227F-3144-B094-65B2D71EC272}" type="datetimeFigureOut">
              <a:rPr lang="en-BE" smtClean="0"/>
              <a:t>25/01/2023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49480D-1561-19EA-642A-6463171F1F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8ED6BA-A155-48B5-8C43-BA63EF9DB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82F43-5846-2B4A-8B70-740EC3124C75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3863726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41F2DD-F4BF-D843-2E32-26819BB25A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2B6725-0400-DA59-1A18-D0295491C9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85F7AB-9136-6090-1A4B-2849B54524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4C538-227F-3144-B094-65B2D71EC272}" type="datetimeFigureOut">
              <a:rPr lang="en-BE" smtClean="0"/>
              <a:t>25/01/2023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24CED5-46E7-0543-1355-AB96260273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481F5F-572D-AA9E-C19F-3F1228F6E1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82F43-5846-2B4A-8B70-740EC3124C75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7212150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543BBE-3679-7FF7-1AA7-7E6D694AF4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ADB561-69D6-8033-3781-040FDC14F6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324600-6651-F3B4-FD3A-9216E85457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4C538-227F-3144-B094-65B2D71EC272}" type="datetimeFigureOut">
              <a:rPr lang="en-BE" smtClean="0"/>
              <a:t>25/01/2023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5BC69B-10F9-7FAC-6B0A-97E09883EE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5A6843-132C-F6A5-DBEE-D0C327E1C2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82F43-5846-2B4A-8B70-740EC3124C75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7697533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E69516-66E6-6E7F-9DA2-E3FC7F5062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E889AD-10C6-86B9-70F4-A6ADE09528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F1AC7E-F317-CC8C-86D4-F9EB7E0336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FA94FA-7CB3-3D42-E48C-ECB63AB420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4C538-227F-3144-B094-65B2D71EC272}" type="datetimeFigureOut">
              <a:rPr lang="en-BE" smtClean="0"/>
              <a:t>25/01/2023</a:t>
            </a:fld>
            <a:endParaRPr lang="en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99AB93-993D-CF11-1787-B0976635F1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079B89-58DB-7389-984F-0DCDF7A6AE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82F43-5846-2B4A-8B70-740EC3124C75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4679256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6DBE95-C3C8-AD46-1157-568E1CA5CC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C9221E-8992-E8C6-BD43-353267000B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9714C6-1D88-8442-A764-B09E564104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4C3279F-2B88-FD16-8E48-F44EE76D8C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C1149FD-E5BA-4D14-F807-5EFFAF4B083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FF0F7A1-E786-63E3-D6EA-64AAF12D7D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4C538-227F-3144-B094-65B2D71EC272}" type="datetimeFigureOut">
              <a:rPr lang="en-BE" smtClean="0"/>
              <a:t>25/01/2023</a:t>
            </a:fld>
            <a:endParaRPr lang="en-B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E09E56E-316B-2833-6929-3C6D3BF334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E62A3D5-1675-3CEA-50FC-98E4597E7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82F43-5846-2B4A-8B70-740EC3124C75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034786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0F9E4C-65BF-9872-CFE5-E94EE4D254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E13F2D3-F11B-F7D9-8EB1-1C5D43EF92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4C538-227F-3144-B094-65B2D71EC272}" type="datetimeFigureOut">
              <a:rPr lang="en-BE" smtClean="0"/>
              <a:t>25/01/2023</a:t>
            </a:fld>
            <a:endParaRPr lang="en-B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E9FAB3-BD12-9FFA-06AF-A1D31054C5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07BA24-A597-EE50-AD37-EC0D01FCA7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82F43-5846-2B4A-8B70-740EC3124C75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7556990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8EB6639-3CDD-18F1-D99D-2AF7C29441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4C538-227F-3144-B094-65B2D71EC272}" type="datetimeFigureOut">
              <a:rPr lang="en-BE" smtClean="0"/>
              <a:t>25/01/2023</a:t>
            </a:fld>
            <a:endParaRPr lang="en-B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CCA59FF-7912-1047-CD25-945723FED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A4E782-910A-B5D4-4557-4266780245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82F43-5846-2B4A-8B70-740EC3124C75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764183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FC07E9-6BFA-BC70-4FD4-851CADDDA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F9DEA3-1CA2-0E8F-502D-83E543C52F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8EF2CD-783A-D341-8D12-21FF77C711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CAF088-5184-C1B0-F1A0-28F062999D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4C538-227F-3144-B094-65B2D71EC272}" type="datetimeFigureOut">
              <a:rPr lang="en-BE" smtClean="0"/>
              <a:t>25/01/2023</a:t>
            </a:fld>
            <a:endParaRPr lang="en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CDF764-F78B-87DC-07F3-293EF41C9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AE8934-E51D-3220-DBA5-AD20F9606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82F43-5846-2B4A-8B70-740EC3124C75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4003466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2FE3FF-91D8-2778-9B0D-0953F75485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33C833D-D886-F6FC-2240-E95596E874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B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3F9072-F574-D80A-B469-2247C40B4C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B78578-E046-8A32-3C0F-E765D9238E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4C538-227F-3144-B094-65B2D71EC272}" type="datetimeFigureOut">
              <a:rPr lang="en-BE" smtClean="0"/>
              <a:t>25/01/2023</a:t>
            </a:fld>
            <a:endParaRPr lang="en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973E70-273C-906A-EA3B-610F7C8FB3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4C9D2F-0B76-BEBD-1173-58554008B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82F43-5846-2B4A-8B70-740EC3124C75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1311690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F5E502B-6A30-15AD-EA4F-245EAE919C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A1D6EB-7BD5-14E8-91B1-C493E90868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29DDED-F708-A28A-51A3-C6B206C4C5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D4C538-227F-3144-B094-65B2D71EC272}" type="datetimeFigureOut">
              <a:rPr lang="en-BE" smtClean="0"/>
              <a:t>25/01/2023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8A19E8-F008-A6A2-2E7F-6493370530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B07A87-8635-BD6B-1C43-773FB83F55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982F43-5846-2B4A-8B70-740EC3124C75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465932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B13C19-01AB-7203-8C45-E591D40A8D4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BE" dirty="0"/>
              <a:t>EMR site investigation wrap-up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382104D-AF61-1961-79C4-2C7D7C3D0A4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pPr algn="l"/>
            <a:r>
              <a:rPr lang="en-BE" dirty="0"/>
              <a:t>Frank Linde</a:t>
            </a:r>
          </a:p>
          <a:p>
            <a:pPr algn="l"/>
            <a:r>
              <a:rPr lang="en-BE" dirty="0"/>
              <a:t>Frédéric Nguyen</a:t>
            </a:r>
          </a:p>
          <a:p>
            <a:pPr algn="l"/>
            <a:r>
              <a:rPr lang="en-BE" dirty="0"/>
              <a:t>Bjorn Vink</a:t>
            </a:r>
          </a:p>
          <a:p>
            <a:pPr algn="l"/>
            <a:r>
              <a:rPr lang="en-BE" dirty="0"/>
              <a:t>Wim Walk</a:t>
            </a:r>
          </a:p>
          <a:p>
            <a:endParaRPr lang="en-BE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2491955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BE399E-A7DE-77B4-1B05-B71C5710AF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BE" dirty="0"/>
              <a:t>Converging from multiple efforts to joint and concerted effort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22283E-9F41-63CD-F418-672C9C4AE74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BE" dirty="0"/>
              <a:t>Central person at Nikhef</a:t>
            </a:r>
          </a:p>
          <a:p>
            <a:r>
              <a:rPr lang="en-BE" dirty="0"/>
              <a:t>R</a:t>
            </a:r>
            <a:r>
              <a:rPr lang="en-GB" dirty="0"/>
              <a:t>e</a:t>
            </a:r>
            <a:r>
              <a:rPr lang="en-BE" dirty="0"/>
              <a:t>gular EMR meetings</a:t>
            </a:r>
          </a:p>
          <a:p>
            <a:r>
              <a:rPr lang="en-BE" dirty="0"/>
              <a:t>Centralized information and planning (important for permitting)</a:t>
            </a:r>
          </a:p>
          <a:p>
            <a:r>
              <a:rPr lang="en-BE" dirty="0"/>
              <a:t>Balanced efforts between academics and companies</a:t>
            </a:r>
          </a:p>
          <a:p>
            <a:r>
              <a:rPr lang="en-BE" dirty="0"/>
              <a:t>Seeking funds in 3 countries</a:t>
            </a:r>
          </a:p>
          <a:p>
            <a:r>
              <a:rPr lang="en-BE" dirty="0"/>
              <a:t>Involvement from geological services and seismological services</a:t>
            </a:r>
          </a:p>
        </p:txBody>
      </p:sp>
      <p:pic>
        <p:nvPicPr>
          <p:cNvPr id="6" name="Content Placeholder 5" descr="A picture containing timeline&#10;&#10;Description automatically generated">
            <a:extLst>
              <a:ext uri="{FF2B5EF4-FFF2-40B4-BE49-F238E27FC236}">
                <a16:creationId xmlns:a16="http://schemas.microsoft.com/office/drawing/2014/main" id="{E07D3499-9333-9C3F-EC98-7B5A236754C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096000" y="1825625"/>
            <a:ext cx="5924626" cy="3863445"/>
          </a:xfrm>
        </p:spPr>
      </p:pic>
    </p:spTree>
    <p:extLst>
      <p:ext uri="{BB962C8B-B14F-4D97-AF65-F5344CB8AC3E}">
        <p14:creationId xmlns:p14="http://schemas.microsoft.com/office/powerpoint/2010/main" val="9289151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3E3C9C-CB52-1DE7-120E-A8AB30E8C0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879672" cy="1325563"/>
          </a:xfrm>
        </p:spPr>
        <p:txBody>
          <a:bodyPr/>
          <a:lstStyle/>
          <a:p>
            <a:r>
              <a:rPr lang="en-BE" dirty="0"/>
              <a:t>What we learned so far th</a:t>
            </a:r>
            <a:r>
              <a:rPr lang="en-GB" dirty="0"/>
              <a:t>at</a:t>
            </a:r>
            <a:r>
              <a:rPr lang="en-BE" dirty="0"/>
              <a:t> help us in terms of site investigation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F5CF82-0F08-56FB-78DF-AC5895C18F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BE" dirty="0"/>
              <a:t>BVD (illustration needed) </a:t>
            </a:r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70881F00-E49D-9427-8775-1DF57D6EFAE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535"/>
          <a:stretch/>
        </p:blipFill>
        <p:spPr>
          <a:xfrm>
            <a:off x="5490116" y="1808075"/>
            <a:ext cx="5952526" cy="1693334"/>
          </a:xfrm>
          <a:prstGeom prst="rect">
            <a:avLst/>
          </a:prstGeom>
        </p:spPr>
      </p:pic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7F200589-A1D9-5A64-FC68-F9E6F2C352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788" y="2526437"/>
            <a:ext cx="4340740" cy="349845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7E60B0F-979D-73FD-30AD-3FC58B62483F}"/>
              </a:ext>
            </a:extLst>
          </p:cNvPr>
          <p:cNvSpPr txBox="1"/>
          <p:nvPr/>
        </p:nvSpPr>
        <p:spPr>
          <a:xfrm>
            <a:off x="5490116" y="3618796"/>
            <a:ext cx="5257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BE" dirty="0"/>
              <a:t>Target rock for caverns is Famenian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BE" dirty="0"/>
              <a:t>BVD large structure which is uplifted with little to no limestones above but 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N</a:t>
            </a:r>
            <a:r>
              <a:rPr lang="en-BE" dirty="0"/>
              <a:t>o hard limit from a structrual point of view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BE" dirty="0"/>
              <a:t>Little knowledge on its heterogeneity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BE" dirty="0"/>
              <a:t>Need a third location for corner point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BE" dirty="0"/>
              <a:t>N</a:t>
            </a:r>
            <a:r>
              <a:rPr lang="en-GB" dirty="0"/>
              <a:t>e</a:t>
            </a:r>
            <a:r>
              <a:rPr lang="en-BE" dirty="0"/>
              <a:t>ed to quantify heterogeneity of geotechnical and hydrogeological parameters along tunnels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437B93E-E014-1E85-908E-B6AB4AE03A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3811" y="248575"/>
            <a:ext cx="1744213" cy="1784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69034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3E3C9C-CB52-1DE7-120E-A8AB30E8C0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BE" dirty="0"/>
              <a:t>What we learned so far th</a:t>
            </a:r>
            <a:r>
              <a:rPr lang="en-GB" dirty="0"/>
              <a:t>at</a:t>
            </a:r>
            <a:r>
              <a:rPr lang="en-BE" dirty="0"/>
              <a:t> help us in terms of site investigation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F5CF82-0F08-56FB-78DF-AC5895C18F1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BE" dirty="0"/>
              <a:t>S</a:t>
            </a:r>
            <a:r>
              <a:rPr lang="en-GB" dirty="0"/>
              <a:t>e</a:t>
            </a:r>
            <a:r>
              <a:rPr lang="en-BE" dirty="0"/>
              <a:t>ismic refraction</a:t>
            </a:r>
          </a:p>
          <a:p>
            <a:endParaRPr lang="en-BE" dirty="0"/>
          </a:p>
          <a:p>
            <a:r>
              <a:rPr lang="en-BE" dirty="0"/>
              <a:t>Seismic reflection </a:t>
            </a:r>
          </a:p>
          <a:p>
            <a:endParaRPr lang="en-BE" dirty="0"/>
          </a:p>
          <a:p>
            <a:pPr marL="0" indent="0">
              <a:buNone/>
            </a:pPr>
            <a:endParaRPr lang="en-BE" dirty="0"/>
          </a:p>
          <a:p>
            <a:r>
              <a:rPr lang="en-BE" dirty="0"/>
              <a:t>Passive seismic interferometry (from 50 to 200 sensors)</a:t>
            </a:r>
          </a:p>
          <a:p>
            <a:pPr marL="0" indent="0">
              <a:buNone/>
            </a:pPr>
            <a:endParaRPr lang="en-BE" dirty="0"/>
          </a:p>
          <a:p>
            <a:endParaRPr lang="en-BE" dirty="0"/>
          </a:p>
          <a:p>
            <a:r>
              <a:rPr lang="en-BE" dirty="0"/>
              <a:t>ERT/IP : Deep (GPS synchronised), azimuthal and ”standard”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8196C9-307A-FDA1-DAE2-5084C389F38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BE" dirty="0"/>
              <a:t>Efficient but low resolution, can be combined with surface</a:t>
            </a:r>
            <a:r>
              <a:rPr lang="en-GB" dirty="0"/>
              <a:t> waves</a:t>
            </a:r>
            <a:endParaRPr lang="en-BE" dirty="0"/>
          </a:p>
          <a:p>
            <a:r>
              <a:rPr lang="en-BE" dirty="0"/>
              <a:t>Challenging (ongoing DMT / FUGRO analysis, Mechatronics, EBN experience) &gt; lessons learned early 2023</a:t>
            </a:r>
          </a:p>
          <a:p>
            <a:endParaRPr lang="en-BE" dirty="0"/>
          </a:p>
          <a:p>
            <a:r>
              <a:rPr lang="en-BE" dirty="0"/>
              <a:t>Efficient both for seismic noise and imaging</a:t>
            </a:r>
          </a:p>
          <a:p>
            <a:endParaRPr lang="en-BE" dirty="0"/>
          </a:p>
          <a:p>
            <a:endParaRPr lang="en-BE" dirty="0"/>
          </a:p>
          <a:p>
            <a:r>
              <a:rPr lang="en-BE" dirty="0"/>
              <a:t>Sensitive to Houiller/Famenian contact and to variations within Famenian </a:t>
            </a:r>
          </a:p>
          <a:p>
            <a:r>
              <a:rPr lang="en-BE" dirty="0"/>
              <a:t>EM extension (same properties)</a:t>
            </a:r>
            <a:r>
              <a:rPr lang="en-GB" dirty="0"/>
              <a:t> more challenging due to urbanised area</a:t>
            </a:r>
            <a:endParaRPr lang="en-BE" dirty="0"/>
          </a:p>
          <a:p>
            <a:pPr marL="0" indent="0">
              <a:buNone/>
            </a:pPr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6160024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3E3C9C-CB52-1DE7-120E-A8AB30E8C0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BE" dirty="0"/>
              <a:t>What we learned so far th</a:t>
            </a:r>
            <a:r>
              <a:rPr lang="en-GB" dirty="0"/>
              <a:t>at</a:t>
            </a:r>
            <a:r>
              <a:rPr lang="en-BE" dirty="0"/>
              <a:t> help us in terms of site investigation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F5CF82-0F08-56FB-78DF-AC5895C18F1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BE" dirty="0"/>
              <a:t>G</a:t>
            </a:r>
            <a:r>
              <a:rPr lang="en-GB" dirty="0"/>
              <a:t>r</a:t>
            </a:r>
            <a:r>
              <a:rPr lang="en-BE" dirty="0"/>
              <a:t>avimetry (from global map and other surveys) &gt; literature shows that it is effective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8196C9-307A-FDA1-DAE2-5084C389F3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410200" cy="4351338"/>
          </a:xfrm>
        </p:spPr>
        <p:txBody>
          <a:bodyPr>
            <a:normAutofit/>
          </a:bodyPr>
          <a:lstStyle/>
          <a:p>
            <a:r>
              <a:rPr lang="en-BE" dirty="0"/>
              <a:t>L</a:t>
            </a:r>
            <a:r>
              <a:rPr lang="en-GB" dirty="0"/>
              <a:t>a</a:t>
            </a:r>
            <a:r>
              <a:rPr lang="en-BE" dirty="0"/>
              <a:t>rge scale Bouguer anomaly and nearby survey (south) show that efficient</a:t>
            </a:r>
          </a:p>
        </p:txBody>
      </p:sp>
      <p:sp>
        <p:nvSpPr>
          <p:cNvPr id="5" name="AutoShape 2" descr="Minerals 08 00233 g011">
            <a:extLst>
              <a:ext uri="{FF2B5EF4-FFF2-40B4-BE49-F238E27FC236}">
                <a16:creationId xmlns:a16="http://schemas.microsoft.com/office/drawing/2014/main" id="{99DD993E-1C60-BB8D-025A-D308F8BDD70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BE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164D38F-F854-000E-EBEB-38B8A68FF9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550" y="3276600"/>
            <a:ext cx="4892952" cy="2435578"/>
          </a:xfrm>
          <a:prstGeom prst="rect">
            <a:avLst/>
          </a:prstGeom>
        </p:spPr>
      </p:pic>
      <p:pic>
        <p:nvPicPr>
          <p:cNvPr id="8" name="Picture 7" descr="Diagram&#10;&#10;Description automatically generated">
            <a:extLst>
              <a:ext uri="{FF2B5EF4-FFF2-40B4-BE49-F238E27FC236}">
                <a16:creationId xmlns:a16="http://schemas.microsoft.com/office/drawing/2014/main" id="{8B1522F4-C526-3965-FD56-DC59E04EDD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3497" y="3048630"/>
            <a:ext cx="4603805" cy="3625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0875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E4E4BE-D3C2-AB29-0866-A020EB0BE9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BE" dirty="0"/>
              <a:t>What we learned so far th</a:t>
            </a:r>
            <a:r>
              <a:rPr lang="en-GB" dirty="0"/>
              <a:t>at</a:t>
            </a:r>
            <a:r>
              <a:rPr lang="en-BE" dirty="0"/>
              <a:t> help us in terms of site investigation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201F67-2218-65EB-66E8-CA53A1FAFA6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BE" dirty="0"/>
              <a:t>Boreholes : Terziet 2019, Cottessen 2022, B</a:t>
            </a:r>
            <a:r>
              <a:rPr lang="en-GB" dirty="0"/>
              <a:t>a</a:t>
            </a:r>
            <a:r>
              <a:rPr lang="en-BE" dirty="0"/>
              <a:t>nholt 2022</a:t>
            </a:r>
          </a:p>
          <a:p>
            <a:r>
              <a:rPr lang="en-BE" dirty="0"/>
              <a:t>Geotechnical parameters, hydraulic parameters</a:t>
            </a:r>
          </a:p>
          <a:p>
            <a:endParaRPr lang="en-BE" dirty="0"/>
          </a:p>
          <a:p>
            <a:endParaRPr lang="en-BE" dirty="0"/>
          </a:p>
          <a:p>
            <a:r>
              <a:rPr lang="en-BE" dirty="0"/>
              <a:t>F</a:t>
            </a:r>
            <a:r>
              <a:rPr lang="en-GB" dirty="0"/>
              <a:t>a</a:t>
            </a:r>
            <a:r>
              <a:rPr lang="en-BE" dirty="0"/>
              <a:t>ult and fracture mapping</a:t>
            </a:r>
          </a:p>
          <a:p>
            <a:endParaRPr lang="en-BE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5AA087-70AC-7C53-7765-4D8894FAA1D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BE" dirty="0"/>
              <a:t>A</a:t>
            </a:r>
            <a:r>
              <a:rPr lang="en-GB" dirty="0"/>
              <a:t>u</a:t>
            </a:r>
            <a:r>
              <a:rPr lang="en-BE" dirty="0"/>
              <a:t>bel 2023 : single offer received after tendering </a:t>
            </a:r>
          </a:p>
          <a:p>
            <a:r>
              <a:rPr lang="en-BE" dirty="0"/>
              <a:t>Relatively high hydraulic conductivity values (</a:t>
            </a:r>
            <a:r>
              <a:rPr lang="en-US" sz="2800" dirty="0">
                <a:sym typeface="Wingdings" panose="05000000000000000000" pitchFamily="2" charset="2"/>
              </a:rPr>
              <a:t>ranging between 1.10</a:t>
            </a:r>
            <a:r>
              <a:rPr lang="en-US" sz="2800" baseline="30000" dirty="0">
                <a:sym typeface="Wingdings" panose="05000000000000000000" pitchFamily="2" charset="2"/>
              </a:rPr>
              <a:t> -5</a:t>
            </a:r>
            <a:r>
              <a:rPr lang="en-US" sz="2800" dirty="0">
                <a:sym typeface="Wingdings" panose="05000000000000000000" pitchFamily="2" charset="2"/>
              </a:rPr>
              <a:t> and 7.10</a:t>
            </a:r>
            <a:r>
              <a:rPr lang="en-US" sz="2800" baseline="30000" dirty="0">
                <a:sym typeface="Wingdings" panose="05000000000000000000" pitchFamily="2" charset="2"/>
              </a:rPr>
              <a:t> -7</a:t>
            </a:r>
            <a:r>
              <a:rPr lang="en-US" sz="2800" dirty="0">
                <a:sym typeface="Wingdings" panose="05000000000000000000" pitchFamily="2" charset="2"/>
              </a:rPr>
              <a:t> m/s)</a:t>
            </a:r>
          </a:p>
          <a:p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14097411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4EDF32-61F8-EDA1-BB37-BD94E1549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BE" dirty="0"/>
              <a:t>Urgently needed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322566-2243-9A6A-D0F0-FB14EA0C4B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BE" dirty="0"/>
              <a:t>S</a:t>
            </a:r>
            <a:r>
              <a:rPr lang="en-GB" dirty="0"/>
              <a:t>t</a:t>
            </a:r>
            <a:r>
              <a:rPr lang="en-BE" dirty="0"/>
              <a:t>ructural information on B.V.D</a:t>
            </a:r>
            <a:r>
              <a:rPr lang="en-GB" dirty="0"/>
              <a:t> to sit 2 corner points</a:t>
            </a:r>
            <a:endParaRPr lang="en-BE" dirty="0"/>
          </a:p>
          <a:p>
            <a:r>
              <a:rPr lang="en-BE" dirty="0"/>
              <a:t>Hydrogeological information representative of the depth at several locations (first piezometers Aubel)</a:t>
            </a:r>
          </a:p>
          <a:p>
            <a:r>
              <a:rPr lang="en-BE" dirty="0"/>
              <a:t>Corner points to start further detailed studies</a:t>
            </a:r>
          </a:p>
          <a:p>
            <a:r>
              <a:rPr lang="en-BE" dirty="0"/>
              <a:t>Windmills</a:t>
            </a:r>
            <a:r>
              <a:rPr lang="en-GB" dirty="0"/>
              <a:t> (+other sources)</a:t>
            </a:r>
            <a:r>
              <a:rPr lang="en-BE" dirty="0"/>
              <a:t> study accounting for geological heterogeneity (including lateral)</a:t>
            </a:r>
            <a:r>
              <a:rPr lang="en-GB" dirty="0"/>
              <a:t> for NN</a:t>
            </a:r>
          </a:p>
          <a:p>
            <a:r>
              <a:rPr lang="en-GB" dirty="0"/>
              <a:t>Magnetic field monitoring</a:t>
            </a:r>
            <a:endParaRPr lang="en-BE" dirty="0"/>
          </a:p>
          <a:p>
            <a:r>
              <a:rPr lang="en-BE" dirty="0"/>
              <a:t>Seismic noise measurements at depth at several locations (Terziet, Cottessen)</a:t>
            </a:r>
          </a:p>
          <a:p>
            <a:r>
              <a:rPr lang="en-GB" dirty="0"/>
              <a:t>Combining all information in </a:t>
            </a:r>
            <a:r>
              <a:rPr lang="en-BE" dirty="0"/>
              <a:t>Geo Building Information Modelling</a:t>
            </a:r>
            <a:r>
              <a:rPr lang="en-GB" dirty="0"/>
              <a:t> for design and cost update </a:t>
            </a:r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30824808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1238</TotalTime>
  <Words>419</Words>
  <Application>Microsoft Office PowerPoint</Application>
  <PresentationFormat>Widescreen</PresentationFormat>
  <Paragraphs>58</Paragraphs>
  <Slides>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EMR site investigation wrap-up</vt:lpstr>
      <vt:lpstr>Converging from multiple efforts to joint and concerted effort</vt:lpstr>
      <vt:lpstr>What we learned so far that help us in terms of site investigation</vt:lpstr>
      <vt:lpstr>What we learned so far that help us in terms of site investigation</vt:lpstr>
      <vt:lpstr>What we learned so far that help us in terms of site investigation</vt:lpstr>
      <vt:lpstr>What we learned so far that help us in terms of site investigation</vt:lpstr>
      <vt:lpstr>Urgently needed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EMR site investigation</dc:title>
  <dc:creator>Nguyen Frédéric</dc:creator>
  <cp:lastModifiedBy>Nguyen Frédéric</cp:lastModifiedBy>
  <cp:revision>2</cp:revision>
  <dcterms:created xsi:type="dcterms:W3CDTF">2023-01-19T14:37:23Z</dcterms:created>
  <dcterms:modified xsi:type="dcterms:W3CDTF">2023-01-25T06:51:49Z</dcterms:modified>
</cp:coreProperties>
</file>