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9" r:id="rId2"/>
    <p:sldId id="393" r:id="rId3"/>
    <p:sldId id="348" r:id="rId4"/>
    <p:sldId id="397" r:id="rId5"/>
    <p:sldId id="392" r:id="rId6"/>
    <p:sldId id="366" r:id="rId7"/>
    <p:sldId id="351" r:id="rId8"/>
    <p:sldId id="367" r:id="rId9"/>
    <p:sldId id="372" r:id="rId10"/>
    <p:sldId id="373" r:id="rId11"/>
    <p:sldId id="368" r:id="rId12"/>
    <p:sldId id="371" r:id="rId13"/>
    <p:sldId id="374" r:id="rId14"/>
    <p:sldId id="394" r:id="rId15"/>
    <p:sldId id="375" r:id="rId16"/>
    <p:sldId id="380" r:id="rId17"/>
    <p:sldId id="381" r:id="rId18"/>
    <p:sldId id="388" r:id="rId19"/>
    <p:sldId id="386" r:id="rId20"/>
    <p:sldId id="395" r:id="rId21"/>
    <p:sldId id="382" r:id="rId22"/>
    <p:sldId id="369" r:id="rId23"/>
    <p:sldId id="383" r:id="rId24"/>
    <p:sldId id="384" r:id="rId25"/>
    <p:sldId id="288" r:id="rId26"/>
    <p:sldId id="3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52A8E3-2987-4EF6-8FF3-AAEE339F2737}">
          <p14:sldIdLst>
            <p14:sldId id="259"/>
            <p14:sldId id="393"/>
            <p14:sldId id="348"/>
            <p14:sldId id="397"/>
            <p14:sldId id="392"/>
            <p14:sldId id="366"/>
            <p14:sldId id="351"/>
          </p14:sldIdLst>
        </p14:section>
        <p14:section name="Intro" id="{5A196287-822D-41AC-8CF9-072602D07214}">
          <p14:sldIdLst>
            <p14:sldId id="367"/>
          </p14:sldIdLst>
        </p14:section>
        <p14:section name="Material" id="{7376BBB7-6A51-4116-903E-BF34DF6578A6}">
          <p14:sldIdLst>
            <p14:sldId id="372"/>
            <p14:sldId id="373"/>
          </p14:sldIdLst>
        </p14:section>
        <p14:section name="Design" id="{469F8733-CB8A-4CBF-B254-E979C68E88F7}">
          <p14:sldIdLst>
            <p14:sldId id="368"/>
            <p14:sldId id="371"/>
            <p14:sldId id="374"/>
            <p14:sldId id="394"/>
            <p14:sldId id="375"/>
            <p14:sldId id="380"/>
            <p14:sldId id="381"/>
            <p14:sldId id="388"/>
            <p14:sldId id="386"/>
          </p14:sldIdLst>
        </p14:section>
        <p14:section name="Vacuum" id="{3B2F6D03-2DAD-4222-90FE-3ED3B532A0BC}">
          <p14:sldIdLst>
            <p14:sldId id="395"/>
            <p14:sldId id="382"/>
          </p14:sldIdLst>
        </p14:section>
        <p14:section name="Topical &amp; outlook" id="{656EAF5F-5459-49CA-BD7E-59714BA0F7A4}">
          <p14:sldIdLst>
            <p14:sldId id="369"/>
            <p14:sldId id="383"/>
            <p14:sldId id="384"/>
            <p14:sldId id="288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A0"/>
    <a:srgbClr val="4366B1"/>
    <a:srgbClr val="FFC000"/>
    <a:srgbClr val="3F62A7"/>
    <a:srgbClr val="F5CABD"/>
    <a:srgbClr val="F0AE98"/>
    <a:srgbClr val="0E0E10"/>
    <a:srgbClr val="318D78"/>
    <a:srgbClr val="3C9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3" autoAdjust="0"/>
    <p:restoredTop sz="94542" autoAdjust="0"/>
  </p:normalViewPr>
  <p:slideViewPr>
    <p:cSldViewPr snapToObjects="1">
      <p:cViewPr varScale="1">
        <p:scale>
          <a:sx n="71" d="100"/>
          <a:sy n="71" d="100"/>
        </p:scale>
        <p:origin x="27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50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3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Soon it is going to be modify to take all inputs (including insulation material and thickness) as free parameters and extract the best optimization, looking forward for cost assessment integration.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99A7540-B99A-A84D-B59A-8BC06D6256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DC9A354-22F0-B845-8559-88C9A82D2F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91F5B6E-5452-544E-9211-7790A88D32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EB6098B-21B2-5A4C-AC57-558408FA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D3BD65F-6538-924A-8C03-B90E599FC0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7FEABE4-9E82-F24B-848A-91A546B3D4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2761A9F-B35D-7C42-848D-B24D01351C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XIII ET Symposium, Cagliari, 8-12 May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CAF9764-FA4F-7C48-B551-1A8FAAD500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XIII ET Symposium, Cagliari, 8-12 May 2023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E371364-2BDE-D140-A984-132169EF71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08957/contributions/5089588/" TargetMode="External"/><Relationship Id="rId2" Type="http://schemas.openxmlformats.org/officeDocument/2006/relationships/hyperlink" Target="https://indico.cern.ch/event/1208957/contributions/5089586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ndico.cern.ch/event/1208957/contributions/5089589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etvacuum.web.cern.ch/" TargetMode="Externa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hyperlink" Target="https://indico.cern.ch/event/1208957/contributions/" TargetMode="External"/><Relationship Id="rId4" Type="http://schemas.openxmlformats.org/officeDocument/2006/relationships/image" Target="../media/image12.svg"/><Relationship Id="rId9" Type="http://schemas.openxmlformats.org/officeDocument/2006/relationships/image" Target="../media/image17.jp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openxmlformats.org/officeDocument/2006/relationships/slide" Target="slide8.xml"/><Relationship Id="rId7" Type="http://schemas.openxmlformats.org/officeDocument/2006/relationships/image" Target="../media/image23.png"/><Relationship Id="rId12" Type="http://schemas.openxmlformats.org/officeDocument/2006/relationships/slide" Target="slide2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284984"/>
            <a:ext cx="11376025" cy="2297281"/>
          </a:xfrm>
        </p:spPr>
        <p:txBody>
          <a:bodyPr/>
          <a:lstStyle/>
          <a:p>
            <a:pPr algn="ctr"/>
            <a:r>
              <a:rPr lang="en-US" sz="4000" dirty="0"/>
              <a:t>ETO: the beampipe project</a:t>
            </a:r>
            <a:br>
              <a:rPr lang="en-US" sz="4000" dirty="0"/>
            </a:br>
            <a:r>
              <a:rPr lang="en-US" sz="3200" dirty="0"/>
              <a:t>(Summary of the Beampipe for GWT workshop at CERN</a:t>
            </a:r>
            <a:r>
              <a:rPr lang="en-US" sz="4000" dirty="0"/>
              <a:t>, </a:t>
            </a:r>
            <a:r>
              <a:rPr lang="en-US" sz="3200" dirty="0"/>
              <a:t>27-29 March 2023)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805264"/>
            <a:ext cx="11376026" cy="698775"/>
          </a:xfrm>
        </p:spPr>
        <p:txBody>
          <a:bodyPr/>
          <a:lstStyle/>
          <a:p>
            <a:pPr algn="l"/>
            <a:r>
              <a:rPr lang="en-US" sz="1800" dirty="0"/>
              <a:t>CARLO SCARCIA </a:t>
            </a:r>
            <a:r>
              <a:rPr lang="it-IT" sz="1800" dirty="0"/>
              <a:t>(on behalf of ET vacuum team at CERN)</a:t>
            </a:r>
            <a:endParaRPr lang="en-US" sz="1800" dirty="0"/>
          </a:p>
          <a:p>
            <a:pPr algn="l"/>
            <a:r>
              <a:rPr lang="it-IT" sz="1400" dirty="0"/>
              <a:t>XIII ET Symposium, </a:t>
            </a:r>
            <a:r>
              <a:rPr lang="en-GB" sz="1400" dirty="0"/>
              <a:t>Cagliari, 8-12 May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510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Materials: H</a:t>
            </a:r>
            <a:r>
              <a:rPr lang="en-US" baseline="-25000" dirty="0"/>
              <a:t>2 </a:t>
            </a:r>
            <a:r>
              <a:rPr lang="en-US" dirty="0"/>
              <a:t>outgassing rate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417AA6-8DB2-EBAE-51B0-818D294EA5E2}"/>
              </a:ext>
            </a:extLst>
          </p:cNvPr>
          <p:cNvSpPr txBox="1"/>
          <p:nvPr/>
        </p:nvSpPr>
        <p:spPr>
          <a:xfrm>
            <a:off x="551384" y="1117142"/>
            <a:ext cx="66967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GB" dirty="0">
              <a:solidFill>
                <a:srgbClr val="0E0E1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AD281E-948D-E0CB-A45A-9BEC73F24A58}"/>
              </a:ext>
            </a:extLst>
          </p:cNvPr>
          <p:cNvSpPr txBox="1"/>
          <p:nvPr/>
        </p:nvSpPr>
        <p:spPr>
          <a:xfrm>
            <a:off x="551384" y="1117141"/>
            <a:ext cx="110892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0E0E10"/>
                </a:solidFill>
              </a:rPr>
              <a:t>Vacuum studies across five institutes demonstrates that, without high-temperature treatments, ferritic alloys outperform austenitic stainless steel in H</a:t>
            </a:r>
            <a:r>
              <a:rPr lang="en-US" baseline="-25000" dirty="0">
                <a:solidFill>
                  <a:srgbClr val="0E0E10"/>
                </a:solidFill>
              </a:rPr>
              <a:t>2 </a:t>
            </a:r>
            <a:r>
              <a:rPr lang="en-US" dirty="0">
                <a:solidFill>
                  <a:srgbClr val="0E0E10"/>
                </a:solidFill>
              </a:rPr>
              <a:t>outgassing.</a:t>
            </a:r>
            <a:endParaRPr lang="en-GB" dirty="0">
              <a:solidFill>
                <a:srgbClr val="0E0E1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C7AF2-2BE8-F7E5-98E2-F15F0996B157}"/>
              </a:ext>
            </a:extLst>
          </p:cNvPr>
          <p:cNvSpPr txBox="1"/>
          <p:nvPr/>
        </p:nvSpPr>
        <p:spPr>
          <a:xfrm>
            <a:off x="643428" y="5364667"/>
            <a:ext cx="201983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i="1" dirty="0">
                <a:solidFill>
                  <a:srgbClr val="A2A2AA"/>
                </a:solidFill>
              </a:rPr>
              <a:t>Credit: W&amp;M, </a:t>
            </a:r>
            <a:r>
              <a:rPr lang="en-US" sz="900" i="1" dirty="0" err="1">
                <a:solidFill>
                  <a:srgbClr val="A2A2AA"/>
                </a:solidFill>
              </a:rPr>
              <a:t>JLab</a:t>
            </a:r>
            <a:r>
              <a:rPr lang="en-US" sz="900" i="1" dirty="0">
                <a:solidFill>
                  <a:srgbClr val="A2A2AA"/>
                </a:solidFill>
              </a:rPr>
              <a:t>, CERN, NIST</a:t>
            </a:r>
            <a:endParaRPr lang="en-GB" sz="900" i="1" dirty="0">
              <a:solidFill>
                <a:srgbClr val="A2A2AA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693550-2C7F-2339-4ED7-8F40CE1214CE}"/>
              </a:ext>
            </a:extLst>
          </p:cNvPr>
          <p:cNvSpPr txBox="1"/>
          <p:nvPr/>
        </p:nvSpPr>
        <p:spPr>
          <a:xfrm>
            <a:off x="6480874" y="5364666"/>
            <a:ext cx="8640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i="1" dirty="0">
                <a:solidFill>
                  <a:srgbClr val="A2A2AA"/>
                </a:solidFill>
              </a:rPr>
              <a:t>Credit: CERN</a:t>
            </a:r>
            <a:endParaRPr lang="en-GB" sz="900" i="1" dirty="0">
              <a:solidFill>
                <a:srgbClr val="A2A2AA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1E201CD-3CC9-7732-A255-06312145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410" y="1900012"/>
            <a:ext cx="5173117" cy="3395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8C94F-1A60-E5F4-7889-3A1544D6763E}"/>
              </a:ext>
            </a:extLst>
          </p:cNvPr>
          <p:cNvSpPr txBox="1"/>
          <p:nvPr/>
        </p:nvSpPr>
        <p:spPr>
          <a:xfrm>
            <a:off x="2663262" y="5790569"/>
            <a:ext cx="71807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i="1" u="sng" dirty="0"/>
              <a:t>PRELIMINARY DATA, DO NOT SHARE WITHOUT CONSENT</a:t>
            </a:r>
            <a:endParaRPr lang="en-GB" b="1" i="1" u="sng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59896D-D1FA-4CB8-0857-687D3580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13" y="2076450"/>
            <a:ext cx="5620999" cy="3218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CAB707-021D-CE90-A4C3-7485A86FEE06}"/>
              </a:ext>
            </a:extLst>
          </p:cNvPr>
          <p:cNvSpPr txBox="1"/>
          <p:nvPr/>
        </p:nvSpPr>
        <p:spPr>
          <a:xfrm>
            <a:off x="8760296" y="1931369"/>
            <a:ext cx="172819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received material</a:t>
            </a:r>
            <a:endParaRPr lang="en-GB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54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1C1CFA0-931E-0E9E-B9C3-C17A0475BADE}"/>
              </a:ext>
            </a:extLst>
          </p:cNvPr>
          <p:cNvSpPr/>
          <p:nvPr/>
        </p:nvSpPr>
        <p:spPr>
          <a:xfrm>
            <a:off x="5951983" y="1340769"/>
            <a:ext cx="5836817" cy="4752527"/>
          </a:xfrm>
          <a:prstGeom prst="roundRect">
            <a:avLst>
              <a:gd name="adj" fmla="val 9645"/>
            </a:avLst>
          </a:prstGeom>
          <a:solidFill>
            <a:srgbClr val="F0AE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b="1" dirty="0"/>
              <a:t>Cosmic Explorer 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5543995" cy="535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Design: beampipe profile</a:t>
            </a:r>
            <a:endParaRPr lang="en-US" sz="24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B3FDAF-138D-97CB-DD1E-AB7EDE568A97}"/>
              </a:ext>
            </a:extLst>
          </p:cNvPr>
          <p:cNvSpPr/>
          <p:nvPr/>
        </p:nvSpPr>
        <p:spPr>
          <a:xfrm>
            <a:off x="407988" y="1340769"/>
            <a:ext cx="8496324" cy="4752528"/>
          </a:xfrm>
          <a:prstGeom prst="roundRect">
            <a:avLst>
              <a:gd name="adj" fmla="val 8474"/>
            </a:avLst>
          </a:prstGeom>
          <a:solidFill>
            <a:srgbClr val="3F62A7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/>
              <a:t>Einstein Telescope</a:t>
            </a:r>
            <a:endParaRPr lang="en-GB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9D04EBF-6CBF-8678-B5A3-1E82DA3D408A}"/>
              </a:ext>
            </a:extLst>
          </p:cNvPr>
          <p:cNvSpPr/>
          <p:nvPr/>
        </p:nvSpPr>
        <p:spPr>
          <a:xfrm>
            <a:off x="700679" y="1700808"/>
            <a:ext cx="2160000" cy="37569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F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Optimized baseline</a:t>
            </a:r>
          </a:p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(LIGO/VIRGO like)</a:t>
            </a: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3-4 mm thick tube reinforced with stiffeners + bellows</a:t>
            </a: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Known solution, needs to be adapted to ET requirements</a:t>
            </a:r>
          </a:p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18A6F3-5F6F-3AD4-27F6-B4940E2EBAB7}"/>
              </a:ext>
            </a:extLst>
          </p:cNvPr>
          <p:cNvSpPr/>
          <p:nvPr/>
        </p:nvSpPr>
        <p:spPr>
          <a:xfrm>
            <a:off x="3503030" y="1713059"/>
            <a:ext cx="2160000" cy="37569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F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Corrugated</a:t>
            </a:r>
          </a:p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1-1.5 mm thick tube</a:t>
            </a: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No bellows</a:t>
            </a:r>
          </a:p>
          <a:p>
            <a:endParaRPr lang="en-US" sz="300" b="1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No reinforcement</a:t>
            </a:r>
          </a:p>
          <a:p>
            <a:endParaRPr lang="en-US" sz="300" b="1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Low kg/m of material</a:t>
            </a:r>
          </a:p>
          <a:p>
            <a:endParaRPr lang="en-US" sz="300" b="1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Less power input if direct joule effect bake-out</a:t>
            </a:r>
            <a:endParaRPr lang="en-GB" sz="1400" b="1" dirty="0">
              <a:solidFill>
                <a:srgbClr val="00B05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991DC4-FCCF-5674-5C9C-9CBB56A1435B}"/>
              </a:ext>
            </a:extLst>
          </p:cNvPr>
          <p:cNvSpPr/>
          <p:nvPr/>
        </p:nvSpPr>
        <p:spPr>
          <a:xfrm>
            <a:off x="6314738" y="1688232"/>
            <a:ext cx="2297131" cy="37569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43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Double wall</a:t>
            </a:r>
          </a:p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Very thin tube shielded by outer tube with differential vacuum in between or foam</a:t>
            </a:r>
          </a:p>
          <a:p>
            <a:pPr algn="ctr"/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No external insulation</a:t>
            </a:r>
          </a:p>
          <a:p>
            <a:endParaRPr lang="en-US" sz="300" b="1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Less power input if joule effect bake-out</a:t>
            </a:r>
          </a:p>
          <a:p>
            <a:endParaRPr lang="en-US" sz="300" b="1" dirty="0">
              <a:solidFill>
                <a:srgbClr val="00B050"/>
              </a:solidFill>
            </a:endParaRPr>
          </a:p>
          <a:p>
            <a:endParaRPr lang="en-US" sz="300" b="1" dirty="0">
              <a:solidFill>
                <a:srgbClr val="00B050"/>
              </a:solidFill>
            </a:endParaRPr>
          </a:p>
          <a:p>
            <a:r>
              <a:rPr lang="en-GB" sz="1400" b="1" dirty="0">
                <a:solidFill>
                  <a:srgbClr val="FFC000"/>
                </a:solidFill>
              </a:rPr>
              <a:t>Design not yet mature</a:t>
            </a:r>
          </a:p>
          <a:p>
            <a:pPr algn="ctr"/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EDE0192-16C4-4DF1-1C03-3CBC70DB034D}"/>
              </a:ext>
            </a:extLst>
          </p:cNvPr>
          <p:cNvSpPr/>
          <p:nvPr/>
        </p:nvSpPr>
        <p:spPr>
          <a:xfrm>
            <a:off x="9120335" y="1688232"/>
            <a:ext cx="2160000" cy="37695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46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Commercial </a:t>
            </a: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tube for gas pipelines</a:t>
            </a:r>
          </a:p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10-13 mm thick tube</a:t>
            </a: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Very cost effective</a:t>
            </a:r>
          </a:p>
          <a:p>
            <a:endParaRPr lang="en-US" sz="300" b="1" dirty="0">
              <a:solidFill>
                <a:srgbClr val="00B050"/>
              </a:solidFill>
            </a:endParaRPr>
          </a:p>
          <a:p>
            <a:endParaRPr lang="en-US" sz="300" b="1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9B9B9B"/>
                </a:solidFill>
              </a:rPr>
              <a:t>Limited to mild steel only</a:t>
            </a:r>
          </a:p>
          <a:p>
            <a:endParaRPr lang="en-US" sz="300" b="1" dirty="0">
              <a:solidFill>
                <a:srgbClr val="9B9B9B"/>
              </a:solidFill>
            </a:endParaRPr>
          </a:p>
          <a:p>
            <a:endParaRPr lang="en-US" sz="3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Direct joule effect   bake-out not applicable</a:t>
            </a:r>
          </a:p>
          <a:p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4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 dirty="0"/>
              <a:t>XIII ET Symposium, Cagliari, 8-12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Design: optical baffles</a:t>
            </a:r>
            <a:endParaRPr lang="en-US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AB9D16-4057-9CCA-F0B1-E3DFA7772C35}"/>
              </a:ext>
            </a:extLst>
          </p:cNvPr>
          <p:cNvSpPr txBox="1"/>
          <p:nvPr/>
        </p:nvSpPr>
        <p:spPr>
          <a:xfrm>
            <a:off x="551384" y="1117141"/>
            <a:ext cx="110892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0E0E10"/>
                </a:solidFill>
              </a:rPr>
              <a:t>Optical baffles layout, design, manufacturing and material options investigated by IFAE.</a:t>
            </a:r>
            <a:endParaRPr lang="en-GB" dirty="0">
              <a:solidFill>
                <a:srgbClr val="0E0E1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C7F487-44C1-35CA-A218-8597FD3F651C}"/>
              </a:ext>
            </a:extLst>
          </p:cNvPr>
          <p:cNvGrpSpPr/>
          <p:nvPr/>
        </p:nvGrpSpPr>
        <p:grpSpPr>
          <a:xfrm>
            <a:off x="6445769" y="2076520"/>
            <a:ext cx="2520280" cy="3255259"/>
            <a:chOff x="6432698" y="2076520"/>
            <a:chExt cx="2520280" cy="325525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1289771-2F15-88F7-16FB-D5280303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2967" y="2993346"/>
              <a:ext cx="1799742" cy="206736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170F3F3-1D6C-B7A5-8FC6-D321314180FD}"/>
                </a:ext>
              </a:extLst>
            </p:cNvPr>
            <p:cNvSpPr/>
            <p:nvPr/>
          </p:nvSpPr>
          <p:spPr>
            <a:xfrm>
              <a:off x="6432698" y="2076520"/>
              <a:ext cx="2520280" cy="3255259"/>
            </a:xfrm>
            <a:prstGeom prst="roundRect">
              <a:avLst/>
            </a:prstGeom>
            <a:noFill/>
            <a:ln w="38100">
              <a:solidFill>
                <a:srgbClr val="0E0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Modal &amp;</a:t>
              </a:r>
            </a:p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thermal analysis</a:t>
              </a:r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5F9F43-FDB7-1CC6-4752-1B0AA28C9C60}"/>
              </a:ext>
            </a:extLst>
          </p:cNvPr>
          <p:cNvGrpSpPr/>
          <p:nvPr/>
        </p:nvGrpSpPr>
        <p:grpSpPr>
          <a:xfrm>
            <a:off x="3771202" y="2076521"/>
            <a:ext cx="2520280" cy="3255259"/>
            <a:chOff x="3763539" y="2076521"/>
            <a:chExt cx="2520280" cy="325525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2B2F5B2-7D5E-9F1C-E3FC-45160FAE9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75" r="10323" b="30719"/>
            <a:stretch/>
          </p:blipFill>
          <p:spPr>
            <a:xfrm>
              <a:off x="3857601" y="2976416"/>
              <a:ext cx="2332156" cy="209992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CED57E-B388-5F5F-B91A-0A90203786F2}"/>
                </a:ext>
              </a:extLst>
            </p:cNvPr>
            <p:cNvSpPr/>
            <p:nvPr/>
          </p:nvSpPr>
          <p:spPr>
            <a:xfrm>
              <a:off x="3763539" y="2076521"/>
              <a:ext cx="2520280" cy="3255259"/>
            </a:xfrm>
            <a:prstGeom prst="roundRect">
              <a:avLst/>
            </a:prstGeom>
            <a:noFill/>
            <a:ln w="38100">
              <a:solidFill>
                <a:srgbClr val="0E0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Designs</a:t>
              </a:r>
            </a:p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&amp; installation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76736F-A706-790D-2190-C976FA318293}"/>
              </a:ext>
            </a:extLst>
          </p:cNvPr>
          <p:cNvGrpSpPr/>
          <p:nvPr/>
        </p:nvGrpSpPr>
        <p:grpSpPr>
          <a:xfrm>
            <a:off x="9120336" y="2069352"/>
            <a:ext cx="2520280" cy="3255259"/>
            <a:chOff x="9120336" y="2069352"/>
            <a:chExt cx="2520280" cy="3255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B054091-C836-3C31-46FF-F262C30634E5}"/>
                </a:ext>
              </a:extLst>
            </p:cNvPr>
            <p:cNvSpPr/>
            <p:nvPr/>
          </p:nvSpPr>
          <p:spPr>
            <a:xfrm>
              <a:off x="9120336" y="2069352"/>
              <a:ext cx="2520280" cy="3255259"/>
            </a:xfrm>
            <a:prstGeom prst="roundRect">
              <a:avLst/>
            </a:prstGeom>
            <a:noFill/>
            <a:ln w="38100">
              <a:solidFill>
                <a:srgbClr val="0E0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Materials &amp;</a:t>
              </a:r>
            </a:p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manufacturing</a:t>
              </a:r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FF481F-B9DF-D470-5F99-887D357D3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72513" y="3150968"/>
              <a:ext cx="2215927" cy="8340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EDD7C7-17E4-FF65-0E4F-1AD00249E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89856" y="4234610"/>
              <a:ext cx="2181241" cy="8024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43CED-A3DA-79F1-18AB-ACFCFD2D1648}"/>
              </a:ext>
            </a:extLst>
          </p:cNvPr>
          <p:cNvGrpSpPr/>
          <p:nvPr/>
        </p:nvGrpSpPr>
        <p:grpSpPr>
          <a:xfrm>
            <a:off x="427141" y="2073949"/>
            <a:ext cx="3189774" cy="3255259"/>
            <a:chOff x="427141" y="2073949"/>
            <a:chExt cx="3189774" cy="32552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ACBFC0-693F-5CBC-4B33-74F196E9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286" y="2910852"/>
              <a:ext cx="3066132" cy="1764913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74F7653-CFE0-CFA9-925F-8CDA5E3E2A64}"/>
                </a:ext>
              </a:extLst>
            </p:cNvPr>
            <p:cNvSpPr/>
            <p:nvPr/>
          </p:nvSpPr>
          <p:spPr>
            <a:xfrm>
              <a:off x="427141" y="2073949"/>
              <a:ext cx="3189774" cy="3255259"/>
            </a:xfrm>
            <a:prstGeom prst="roundRect">
              <a:avLst/>
            </a:prstGeom>
            <a:noFill/>
            <a:ln w="38100">
              <a:solidFill>
                <a:srgbClr val="0E0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6C2721-1122-9EFB-5E95-0F932A940067}"/>
                </a:ext>
              </a:extLst>
            </p:cNvPr>
            <p:cNvSpPr txBox="1"/>
            <p:nvPr/>
          </p:nvSpPr>
          <p:spPr>
            <a:xfrm>
              <a:off x="1098734" y="2172211"/>
              <a:ext cx="184658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Layout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C048AC-BD21-C9A6-0B6D-16F3397F56A1}"/>
                </a:ext>
              </a:extLst>
            </p:cNvPr>
            <p:cNvSpPr/>
            <p:nvPr/>
          </p:nvSpPr>
          <p:spPr>
            <a:xfrm>
              <a:off x="479376" y="4221088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76238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Design: supporting system and ground to baffle transfer function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94026-2CED-26B9-C527-52F6ACCCFCA7}"/>
              </a:ext>
            </a:extLst>
          </p:cNvPr>
          <p:cNvSpPr txBox="1"/>
          <p:nvPr/>
        </p:nvSpPr>
        <p:spPr>
          <a:xfrm>
            <a:off x="728475" y="4937055"/>
            <a:ext cx="270441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Credits: CERN </a:t>
            </a:r>
            <a:endParaRPr lang="en-GB" sz="1100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989B763-279D-59A3-10E0-3C9F825D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11427"/>
            <a:ext cx="10699559" cy="365125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An example from CERN support option:</a:t>
            </a:r>
            <a:endParaRPr lang="en-GB" sz="1800" b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028F15-AA2A-E837-8843-B1102DB92758}"/>
              </a:ext>
            </a:extLst>
          </p:cNvPr>
          <p:cNvGrpSpPr/>
          <p:nvPr/>
        </p:nvGrpSpPr>
        <p:grpSpPr>
          <a:xfrm>
            <a:off x="4871864" y="1421220"/>
            <a:ext cx="5776313" cy="4790972"/>
            <a:chOff x="3629716" y="1167972"/>
            <a:chExt cx="5776313" cy="4790972"/>
          </a:xfrm>
        </p:grpSpPr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59BBD18B-ACA0-7EA1-19DF-6849AFBD16CC}"/>
                </a:ext>
              </a:extLst>
            </p:cNvPr>
            <p:cNvSpPr txBox="1">
              <a:spLocks/>
            </p:cNvSpPr>
            <p:nvPr/>
          </p:nvSpPr>
          <p:spPr>
            <a:xfrm>
              <a:off x="3629716" y="1531800"/>
              <a:ext cx="1495122" cy="2373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tabLst/>
                <a:defRPr sz="2100" b="1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28650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89000" indent="-2603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09675" indent="-26987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  <a:tabLst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00000"/>
                <a:buFont typeface="Arial" charset="0"/>
                <a:buChar char="•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b="0" dirty="0"/>
                <a:t>Baffle position</a:t>
              </a:r>
              <a:endParaRPr lang="en-GB" sz="1400" b="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B98C30-ACC0-AAE7-1382-172311BAE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3171" y="1167972"/>
              <a:ext cx="2702927" cy="18234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AA818C-B83F-83F4-4B08-F49951AD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3240" y="3490263"/>
              <a:ext cx="2762789" cy="2040072"/>
            </a:xfrm>
            <a:prstGeom prst="rect">
              <a:avLst/>
            </a:prstGeom>
          </p:spPr>
        </p:pic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1B627A73-C35B-CFFF-97F7-834344D08B43}"/>
                </a:ext>
              </a:extLst>
            </p:cNvPr>
            <p:cNvSpPr txBox="1">
              <a:spLocks/>
            </p:cNvSpPr>
            <p:nvPr/>
          </p:nvSpPr>
          <p:spPr>
            <a:xfrm>
              <a:off x="6796878" y="3123002"/>
              <a:ext cx="2455513" cy="17942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tabLst/>
                <a:defRPr sz="2100" b="1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28650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89000" indent="-2603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09675" indent="-26987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  <a:tabLst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00000"/>
                <a:buFont typeface="Arial" charset="0"/>
                <a:buChar char="•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b="0" dirty="0"/>
                <a:t>Transfer function in vertical direction</a:t>
              </a:r>
              <a:endParaRPr lang="en-GB" sz="1200" b="0" dirty="0"/>
            </a:p>
          </p:txBody>
        </p:sp>
        <p:sp>
          <p:nvSpPr>
            <p:cNvPr id="17" name="Content Placeholder 1">
              <a:extLst>
                <a:ext uri="{FF2B5EF4-FFF2-40B4-BE49-F238E27FC236}">
                  <a16:creationId xmlns:a16="http://schemas.microsoft.com/office/drawing/2014/main" id="{BCB05AAB-350D-0772-1BF8-A8036F412B0B}"/>
                </a:ext>
              </a:extLst>
            </p:cNvPr>
            <p:cNvSpPr txBox="1">
              <a:spLocks/>
            </p:cNvSpPr>
            <p:nvPr/>
          </p:nvSpPr>
          <p:spPr>
            <a:xfrm>
              <a:off x="6777078" y="5690027"/>
              <a:ext cx="2628951" cy="26891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tabLst/>
                <a:defRPr sz="2100" b="1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28650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89000" indent="-2603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09675" indent="-26987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  <a:tabLst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100000"/>
                <a:buFont typeface="Arial" charset="0"/>
                <a:buChar char="•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b="0" dirty="0"/>
                <a:t>Transfer function in horizontal direction</a:t>
              </a:r>
              <a:endParaRPr lang="en-GB" sz="1200" b="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689557-17BB-278B-B1B5-C298FF5F2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3697"/>
            <a:stretch/>
          </p:blipFill>
          <p:spPr>
            <a:xfrm>
              <a:off x="3629716" y="1983823"/>
              <a:ext cx="2302378" cy="3808723"/>
            </a:xfrm>
            <a:prstGeom prst="rect">
              <a:avLst/>
            </a:prstGeom>
          </p:spPr>
        </p:pic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A481433E-366D-3781-5790-5692EC71163A}"/>
                </a:ext>
              </a:extLst>
            </p:cNvPr>
            <p:cNvSpPr/>
            <p:nvPr/>
          </p:nvSpPr>
          <p:spPr>
            <a:xfrm>
              <a:off x="5931222" y="3074974"/>
              <a:ext cx="573541" cy="586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B628315-8F13-E5B8-F73B-14000C3F35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4643" y="1727935"/>
              <a:ext cx="72008" cy="3517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36419B2-29D8-32A0-1B1B-229E33379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79" y="2388198"/>
            <a:ext cx="3117595" cy="2466103"/>
          </a:xfrm>
          <a:prstGeom prst="roundRect">
            <a:avLst>
              <a:gd name="adj" fmla="val 805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15673CF-7D13-7C81-8DE1-2725C7C8356A}"/>
              </a:ext>
            </a:extLst>
          </p:cNvPr>
          <p:cNvSpPr/>
          <p:nvPr/>
        </p:nvSpPr>
        <p:spPr>
          <a:xfrm>
            <a:off x="4102689" y="3328222"/>
            <a:ext cx="573541" cy="586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7127F0B-CAA2-006D-3240-FBFBFA22DA69}"/>
              </a:ext>
            </a:extLst>
          </p:cNvPr>
          <p:cNvSpPr/>
          <p:nvPr/>
        </p:nvSpPr>
        <p:spPr>
          <a:xfrm>
            <a:off x="10869287" y="3328221"/>
            <a:ext cx="573541" cy="586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96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F4AD04-D5E4-A7F0-ED93-D5A9BAFC4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24" y="1419422"/>
            <a:ext cx="6069731" cy="284670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Design: supporting system and ground to baffle transfer function</a:t>
            </a:r>
            <a:endParaRPr lang="en-US" sz="18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989B763-279D-59A3-10E0-3C9F825D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11427"/>
            <a:ext cx="10699559" cy="365125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An example from CERN support option:</a:t>
            </a:r>
            <a:endParaRPr lang="en-GB" sz="1800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B98C30-ACC0-AAE7-1382-172311BAE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606" y="1669362"/>
            <a:ext cx="4790330" cy="3231713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1B627A73-C35B-CFFF-97F7-834344D08B43}"/>
              </a:ext>
            </a:extLst>
          </p:cNvPr>
          <p:cNvSpPr txBox="1">
            <a:spLocks/>
          </p:cNvSpPr>
          <p:nvPr/>
        </p:nvSpPr>
        <p:spPr>
          <a:xfrm>
            <a:off x="8155839" y="1447382"/>
            <a:ext cx="2565865" cy="258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/>
              <a:t>Transfer function in vertical direction</a:t>
            </a:r>
            <a:endParaRPr lang="en-GB" sz="1200" b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B79A78-5399-336F-0380-CB370DB214C5}"/>
              </a:ext>
            </a:extLst>
          </p:cNvPr>
          <p:cNvSpPr txBox="1"/>
          <p:nvPr/>
        </p:nvSpPr>
        <p:spPr>
          <a:xfrm>
            <a:off x="494803" y="4004109"/>
            <a:ext cx="270441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Credits: IFAE </a:t>
            </a:r>
            <a:endParaRPr lang="en-GB" sz="1100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4E586CC9-1184-F69F-0655-116956B7D729}"/>
              </a:ext>
            </a:extLst>
          </p:cNvPr>
          <p:cNvSpPr/>
          <p:nvPr/>
        </p:nvSpPr>
        <p:spPr>
          <a:xfrm rot="1062451">
            <a:off x="6488531" y="3072088"/>
            <a:ext cx="573981" cy="3651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2617EF56-154F-3E26-9D1F-762E25DA37EB}"/>
              </a:ext>
            </a:extLst>
          </p:cNvPr>
          <p:cNvSpPr/>
          <p:nvPr/>
        </p:nvSpPr>
        <p:spPr>
          <a:xfrm rot="4605426">
            <a:off x="6519612" y="4472283"/>
            <a:ext cx="484632" cy="577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F80197D-8035-BDB4-1FD0-E5CCBFDB10FC}"/>
              </a:ext>
            </a:extLst>
          </p:cNvPr>
          <p:cNvSpPr/>
          <p:nvPr/>
        </p:nvSpPr>
        <p:spPr>
          <a:xfrm>
            <a:off x="911424" y="4703738"/>
            <a:ext cx="5521141" cy="13175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33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E0E10"/>
                </a:solidFill>
              </a:rPr>
              <a:t>If not compliant with respect to critical frequencies: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0E10"/>
                </a:solidFill>
              </a:rPr>
              <a:t>Support design or position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0E10"/>
                </a:solidFill>
              </a:rPr>
              <a:t>Dumping system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052AB7-8245-7958-EBD7-0537790EC27C}"/>
              </a:ext>
            </a:extLst>
          </p:cNvPr>
          <p:cNvSpPr txBox="1"/>
          <p:nvPr/>
        </p:nvSpPr>
        <p:spPr>
          <a:xfrm>
            <a:off x="7389203" y="4703738"/>
            <a:ext cx="8877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CERN</a:t>
            </a:r>
            <a:endParaRPr lang="en-GB" sz="900" i="1" dirty="0">
              <a:solidFill>
                <a:srgbClr val="9B9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Manufacturing: welding techniques</a:t>
            </a:r>
            <a:endParaRPr lang="en-US" sz="24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989B763-279D-59A3-10E0-3C9F825D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11427"/>
            <a:ext cx="10699559" cy="365125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New ways to tackle productivity rate and welding quality.</a:t>
            </a:r>
            <a:endParaRPr lang="en-GB" sz="1800" b="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85F9D24-DB72-47A0-6852-125F37CC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08" y="3505190"/>
            <a:ext cx="3182907" cy="27671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7A74BD-B006-4558-A942-17661AEFE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67" y="1570860"/>
            <a:ext cx="3466484" cy="2345938"/>
          </a:xfrm>
          <a:prstGeom prst="roundRect">
            <a:avLst>
              <a:gd name="adj" fmla="val 71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DBDC5E7-0A00-8BB0-34B7-2FD7CD65D0C0}"/>
              </a:ext>
            </a:extLst>
          </p:cNvPr>
          <p:cNvSpPr txBox="1"/>
          <p:nvPr/>
        </p:nvSpPr>
        <p:spPr>
          <a:xfrm>
            <a:off x="706279" y="1567868"/>
            <a:ext cx="356386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2"/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FEF GmbH, RWTH Aachen, </a:t>
            </a:r>
            <a:r>
              <a:rPr lang="en-US" sz="1200" b="0" dirty="0" err="1">
                <a:solidFill>
                  <a:schemeClr val="bg2">
                    <a:lumMod val="10000"/>
                  </a:schemeClr>
                </a:solidFill>
              </a:rPr>
              <a:t>Werkhuizen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bg2">
                    <a:lumMod val="10000"/>
                  </a:schemeClr>
                </a:solidFill>
              </a:rPr>
              <a:t>Hengelhoef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 and APERAM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collaborat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ed for the preliminary design of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a forming-welding machine:</a:t>
            </a:r>
          </a:p>
          <a:p>
            <a:pPr marL="80962"/>
            <a:endParaRPr lang="en-US" sz="300" b="0" dirty="0">
              <a:solidFill>
                <a:schemeClr val="bg2">
                  <a:lumMod val="10000"/>
                </a:schemeClr>
              </a:solidFill>
            </a:endParaRP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Laser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beam welding under movable vacuum               (30 mbar)</a:t>
            </a:r>
          </a:p>
          <a:p>
            <a:pPr marL="252412" indent="-171450">
              <a:buFont typeface="Arial" panose="020B0604020202020204" pitchFamily="34" charset="0"/>
              <a:buChar char="•"/>
            </a:pPr>
            <a:endParaRPr lang="en-US" sz="300" b="0" dirty="0">
              <a:solidFill>
                <a:schemeClr val="bg2">
                  <a:lumMod val="10000"/>
                </a:schemeClr>
              </a:solidFill>
            </a:endParaRP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Possibility to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weld realistically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 up to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500 m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 long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sections</a:t>
            </a:r>
          </a:p>
          <a:p>
            <a:pPr marL="252412" indent="-171450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Possibility to integrate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continuous QC monitoring 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(ultrasonic or X-ray imaging)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5C26F1-2EBE-8F2E-2CF0-64F9B407B499}"/>
              </a:ext>
            </a:extLst>
          </p:cNvPr>
          <p:cNvSpPr txBox="1"/>
          <p:nvPr/>
        </p:nvSpPr>
        <p:spPr>
          <a:xfrm>
            <a:off x="5879976" y="4344785"/>
            <a:ext cx="3466485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2"/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Space between ET beampipes very limited.</a:t>
            </a:r>
          </a:p>
          <a:p>
            <a:pPr marL="80962"/>
            <a:endParaRPr lang="en-US" sz="600" b="0" dirty="0">
              <a:solidFill>
                <a:schemeClr val="bg2">
                  <a:lumMod val="10000"/>
                </a:schemeClr>
              </a:solidFill>
            </a:endParaRP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New compa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ct and customizable orbital welding tools integrating laser seam tracker and endoscopes.</a:t>
            </a: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In case of a repair during operation, use of light and compact orbital milling machine.</a:t>
            </a:r>
          </a:p>
          <a:p>
            <a:pPr marL="80962"/>
            <a:endParaRPr lang="en-US" sz="700" dirty="0">
              <a:solidFill>
                <a:schemeClr val="bg2">
                  <a:lumMod val="10000"/>
                </a:schemeClr>
              </a:solidFill>
            </a:endParaRPr>
          </a:p>
          <a:p>
            <a:pPr marL="538162" lvl="1"/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→ 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Minimum space required 40/50 cm between two stacked tubes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                      (insulation included)</a:t>
            </a:r>
            <a:endParaRPr lang="en-US" sz="1200" b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724D14-2822-BD2A-FD35-E871593397A0}"/>
              </a:ext>
            </a:extLst>
          </p:cNvPr>
          <p:cNvSpPr txBox="1"/>
          <p:nvPr/>
        </p:nvSpPr>
        <p:spPr>
          <a:xfrm>
            <a:off x="6157908" y="3982442"/>
            <a:ext cx="130624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Arc Machines Inc.</a:t>
            </a:r>
            <a:endParaRPr lang="en-GB" sz="900" i="1" dirty="0">
              <a:solidFill>
                <a:srgbClr val="9B9B9B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540148D-BADB-43F1-0113-710C5B0DE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74"/>
          <a:stretch/>
        </p:blipFill>
        <p:spPr>
          <a:xfrm>
            <a:off x="9625504" y="2218129"/>
            <a:ext cx="2149665" cy="2868487"/>
          </a:xfrm>
          <a:prstGeom prst="roundRect">
            <a:avLst>
              <a:gd name="adj" fmla="val 660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3EA9A9-CAAC-7E94-7315-B8175D0C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660" y="5240352"/>
            <a:ext cx="1956180" cy="41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6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Post-treatments: cleaning and surface cleanliness</a:t>
            </a:r>
            <a:br>
              <a:rPr lang="en-US" dirty="0"/>
            </a:br>
            <a:endParaRPr lang="en-US" sz="24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63AFD1-AC11-5375-AD2C-A56D94ED7E66}"/>
              </a:ext>
            </a:extLst>
          </p:cNvPr>
          <p:cNvGrpSpPr/>
          <p:nvPr/>
        </p:nvGrpSpPr>
        <p:grpSpPr>
          <a:xfrm>
            <a:off x="671930" y="1499867"/>
            <a:ext cx="3797097" cy="2126266"/>
            <a:chOff x="477121" y="1567868"/>
            <a:chExt cx="4354753" cy="24841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6A669C-B8C2-29FE-3E49-68A0A1C48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40" t="10527"/>
            <a:stretch/>
          </p:blipFill>
          <p:spPr>
            <a:xfrm>
              <a:off x="477121" y="1567868"/>
              <a:ext cx="4354753" cy="226345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795327-86BA-3B84-668A-C77FC547A8CE}"/>
                </a:ext>
              </a:extLst>
            </p:cNvPr>
            <p:cNvSpPr txBox="1"/>
            <p:nvPr/>
          </p:nvSpPr>
          <p:spPr>
            <a:xfrm>
              <a:off x="495579" y="3895350"/>
              <a:ext cx="3565004" cy="1566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9B9B9B"/>
                  </a:solidFill>
                </a:rPr>
                <a:t>Credit: CERN</a:t>
              </a:r>
              <a:endParaRPr lang="en-GB" sz="900" i="1" dirty="0">
                <a:solidFill>
                  <a:srgbClr val="9B9B9B"/>
                </a:solidFill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858FA5C-419C-8370-2371-F2AF6006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219" y="3578651"/>
            <a:ext cx="3419972" cy="241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58EE0FE-2A96-C35E-1FD7-CA4D95FC9A01}"/>
              </a:ext>
            </a:extLst>
          </p:cNvPr>
          <p:cNvSpPr txBox="1"/>
          <p:nvPr/>
        </p:nvSpPr>
        <p:spPr>
          <a:xfrm>
            <a:off x="7691538" y="6012618"/>
            <a:ext cx="13009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INFN Padova</a:t>
            </a:r>
            <a:endParaRPr lang="en-GB" sz="900" i="1" dirty="0">
              <a:solidFill>
                <a:srgbClr val="9B9B9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3621C-11E3-6513-D636-DC19332ECEDF}"/>
              </a:ext>
            </a:extLst>
          </p:cNvPr>
          <p:cNvSpPr txBox="1"/>
          <p:nvPr/>
        </p:nvSpPr>
        <p:spPr>
          <a:xfrm>
            <a:off x="479376" y="1151581"/>
            <a:ext cx="5746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Assessment matrix for the design of an in-situ cleaning facility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D24A63-9619-4F57-BA8D-3A198331D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452" y="1411040"/>
            <a:ext cx="3542653" cy="20566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F0A89A-3A84-1309-BF75-B668FF012BD1}"/>
              </a:ext>
            </a:extLst>
          </p:cNvPr>
          <p:cNvSpPr txBox="1"/>
          <p:nvPr/>
        </p:nvSpPr>
        <p:spPr>
          <a:xfrm>
            <a:off x="6888088" y="1267747"/>
            <a:ext cx="2312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54555"/>
                </a:solidFill>
              </a:rPr>
              <a:t>Study of dust particle contribution to noise</a:t>
            </a:r>
            <a:endParaRPr lang="en-GB" sz="1600" dirty="0">
              <a:solidFill>
                <a:srgbClr val="45455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3B811-DF75-28F9-30E1-BBABD0259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461" y="3723033"/>
            <a:ext cx="2261321" cy="2558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C1FA4B-A850-892F-9982-268FCC5EDEFF}"/>
              </a:ext>
            </a:extLst>
          </p:cNvPr>
          <p:cNvSpPr txBox="1"/>
          <p:nvPr/>
        </p:nvSpPr>
        <p:spPr>
          <a:xfrm>
            <a:off x="255115" y="4350644"/>
            <a:ext cx="18804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Exploration of industrial cleaning facilities and procedures for </a:t>
            </a:r>
          </a:p>
          <a:p>
            <a:pPr algn="l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ET beampipes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B82AD98-53BF-860D-3F38-D19EAE16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605" y="4385906"/>
            <a:ext cx="2724152" cy="181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D5DBF0-E2F8-EA9D-E4D3-9B95CE8384F4}"/>
              </a:ext>
            </a:extLst>
          </p:cNvPr>
          <p:cNvSpPr txBox="1"/>
          <p:nvPr/>
        </p:nvSpPr>
        <p:spPr>
          <a:xfrm>
            <a:off x="4698419" y="4437112"/>
            <a:ext cx="2057253" cy="138499"/>
          </a:xfrm>
          <a:prstGeom prst="rect">
            <a:avLst/>
          </a:prstGeom>
          <a:solidFill>
            <a:schemeClr val="dk1">
              <a:alpha val="8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Source: FIRBIMATIC SPA internet page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93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Logistic: tube manufacturing</a:t>
            </a:r>
            <a:endParaRPr lang="en-US" sz="24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989B763-279D-59A3-10E0-3C9F825D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11427"/>
            <a:ext cx="10699559" cy="365125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Off-site, in-site or.. underground?</a:t>
            </a:r>
            <a:endParaRPr lang="en-GB" sz="1800" b="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DD681F-AA14-2E48-252F-932FB82B63C7}"/>
              </a:ext>
            </a:extLst>
          </p:cNvPr>
          <p:cNvSpPr/>
          <p:nvPr/>
        </p:nvSpPr>
        <p:spPr>
          <a:xfrm>
            <a:off x="465296" y="1511010"/>
            <a:ext cx="2700000" cy="13570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Off-site</a:t>
            </a:r>
          </a:p>
          <a:p>
            <a:pPr algn="ctr"/>
            <a:endParaRPr lang="en-US" sz="4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dirty="0">
                <a:solidFill>
                  <a:srgbClr val="00B050"/>
                </a:solidFill>
              </a:rPr>
              <a:t>Reduced cost for infrastructure</a:t>
            </a:r>
          </a:p>
          <a:p>
            <a:r>
              <a:rPr lang="en-US" sz="1200" dirty="0">
                <a:solidFill>
                  <a:srgbClr val="FF0000"/>
                </a:solidFill>
              </a:rPr>
              <a:t>Need of storage in-site</a:t>
            </a:r>
          </a:p>
          <a:p>
            <a:r>
              <a:rPr lang="en-US" sz="1200" dirty="0">
                <a:solidFill>
                  <a:srgbClr val="FF0000"/>
                </a:solidFill>
              </a:rPr>
              <a:t>proper sized transport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650CA-7DD7-4259-5E59-BD8883386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996341"/>
            <a:ext cx="7958036" cy="3518188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F74633-86C0-5CD7-1516-D7CF052DB56F}"/>
              </a:ext>
            </a:extLst>
          </p:cNvPr>
          <p:cNvSpPr txBox="1"/>
          <p:nvPr/>
        </p:nvSpPr>
        <p:spPr>
          <a:xfrm>
            <a:off x="3634662" y="5484743"/>
            <a:ext cx="8877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CERN</a:t>
            </a:r>
            <a:endParaRPr lang="en-GB" sz="900" i="1" dirty="0">
              <a:solidFill>
                <a:srgbClr val="9B9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45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Logistic: tube manufacturing</a:t>
            </a:r>
            <a:endParaRPr lang="en-US" sz="24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989B763-279D-59A3-10E0-3C9F825D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11427"/>
            <a:ext cx="10699559" cy="365125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Off-site, in-site or.. underground?</a:t>
            </a:r>
            <a:endParaRPr lang="en-GB" sz="1800" b="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7F0E88-961E-61F4-89FC-562040788F5B}"/>
              </a:ext>
            </a:extLst>
          </p:cNvPr>
          <p:cNvSpPr txBox="1"/>
          <p:nvPr/>
        </p:nvSpPr>
        <p:spPr>
          <a:xfrm>
            <a:off x="3634662" y="5484743"/>
            <a:ext cx="8877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CERN</a:t>
            </a:r>
            <a:endParaRPr lang="en-GB" sz="900" i="1" dirty="0">
              <a:solidFill>
                <a:srgbClr val="9B9B9B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283F2E-8345-62D4-39BC-A1A1193A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800" y="1998000"/>
            <a:ext cx="7959600" cy="35084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D83040-6441-D4F9-F834-5EE4F5C7A739}"/>
              </a:ext>
            </a:extLst>
          </p:cNvPr>
          <p:cNvSpPr/>
          <p:nvPr/>
        </p:nvSpPr>
        <p:spPr>
          <a:xfrm>
            <a:off x="465296" y="1511010"/>
            <a:ext cx="2700000" cy="13570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EB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A2A2AA"/>
                </a:solidFill>
              </a:rPr>
              <a:t>Off-site</a:t>
            </a:r>
          </a:p>
          <a:p>
            <a:pPr algn="ctr"/>
            <a:endParaRPr lang="en-US" sz="400" b="1" dirty="0">
              <a:solidFill>
                <a:srgbClr val="A2A2AA"/>
              </a:solidFill>
            </a:endParaRPr>
          </a:p>
          <a:p>
            <a:r>
              <a:rPr lang="en-US" sz="1200" dirty="0">
                <a:solidFill>
                  <a:srgbClr val="A2A2AA"/>
                </a:solidFill>
              </a:rPr>
              <a:t>Reduced cost for infrastructure</a:t>
            </a:r>
            <a:endParaRPr lang="en-US" sz="300" dirty="0">
              <a:solidFill>
                <a:srgbClr val="A2A2AA"/>
              </a:solidFill>
            </a:endParaRPr>
          </a:p>
          <a:p>
            <a:r>
              <a:rPr lang="en-US" sz="1200" dirty="0">
                <a:solidFill>
                  <a:srgbClr val="A2A2AA"/>
                </a:solidFill>
              </a:rPr>
              <a:t>Need of storage in-site</a:t>
            </a:r>
          </a:p>
          <a:p>
            <a:r>
              <a:rPr lang="en-US" sz="1200" dirty="0">
                <a:solidFill>
                  <a:srgbClr val="A2A2AA"/>
                </a:solidFill>
              </a:rPr>
              <a:t>proper sized transport plan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8D3AA2-22DC-8B20-A17A-9A4C1EB9BC7C}"/>
              </a:ext>
            </a:extLst>
          </p:cNvPr>
          <p:cNvSpPr/>
          <p:nvPr/>
        </p:nvSpPr>
        <p:spPr>
          <a:xfrm>
            <a:off x="465296" y="3051330"/>
            <a:ext cx="2700000" cy="14301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In-site</a:t>
            </a:r>
          </a:p>
          <a:p>
            <a:pPr algn="ctr"/>
            <a:endParaRPr lang="en-US" sz="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dirty="0">
                <a:solidFill>
                  <a:srgbClr val="00B050"/>
                </a:solidFill>
              </a:rPr>
              <a:t>Flexible production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Reduced transportation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Limited or no storage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Require manpower and dedicated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088038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Logistic: tube manufacturing</a:t>
            </a:r>
            <a:endParaRPr lang="en-US" sz="24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989B763-279D-59A3-10E0-3C9F825D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11427"/>
            <a:ext cx="10699559" cy="365125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Off-site, in-site or.. underground?</a:t>
            </a:r>
            <a:endParaRPr lang="en-GB" sz="1800" b="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71C536-5AEF-8370-6D45-784DB1676687}"/>
              </a:ext>
            </a:extLst>
          </p:cNvPr>
          <p:cNvSpPr/>
          <p:nvPr/>
        </p:nvSpPr>
        <p:spPr>
          <a:xfrm>
            <a:off x="465296" y="1511010"/>
            <a:ext cx="2700000" cy="13570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EB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A2A2AA"/>
                </a:solidFill>
              </a:rPr>
              <a:t>Off-site</a:t>
            </a:r>
          </a:p>
          <a:p>
            <a:pPr algn="ctr"/>
            <a:endParaRPr lang="en-US" sz="400" b="1" dirty="0">
              <a:solidFill>
                <a:srgbClr val="A2A2AA"/>
              </a:solidFill>
            </a:endParaRPr>
          </a:p>
          <a:p>
            <a:r>
              <a:rPr lang="en-US" sz="1200" dirty="0">
                <a:solidFill>
                  <a:srgbClr val="A2A2AA"/>
                </a:solidFill>
              </a:rPr>
              <a:t>Reduced cost for infrastructure </a:t>
            </a:r>
            <a:endParaRPr lang="en-US" sz="300" dirty="0">
              <a:solidFill>
                <a:srgbClr val="A2A2AA"/>
              </a:solidFill>
            </a:endParaRPr>
          </a:p>
          <a:p>
            <a:r>
              <a:rPr lang="en-US" sz="1200" dirty="0">
                <a:solidFill>
                  <a:srgbClr val="A2A2AA"/>
                </a:solidFill>
              </a:rPr>
              <a:t>Need of storage in-site</a:t>
            </a:r>
          </a:p>
          <a:p>
            <a:r>
              <a:rPr lang="en-US" sz="1200" dirty="0">
                <a:solidFill>
                  <a:srgbClr val="A2A2AA"/>
                </a:solidFill>
              </a:rPr>
              <a:t>proper sized transport plan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92F531-631F-CD20-0B25-0DB831D9B7D2}"/>
              </a:ext>
            </a:extLst>
          </p:cNvPr>
          <p:cNvSpPr/>
          <p:nvPr/>
        </p:nvSpPr>
        <p:spPr>
          <a:xfrm>
            <a:off x="465296" y="4664752"/>
            <a:ext cx="2700000" cy="14812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Underground</a:t>
            </a:r>
          </a:p>
          <a:p>
            <a:pPr algn="ctr"/>
            <a:endParaRPr lang="en-US" sz="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dirty="0">
                <a:solidFill>
                  <a:srgbClr val="00B050"/>
                </a:solidFill>
              </a:rPr>
              <a:t>Flexible production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No ground surface transportation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No storage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Tunnel integration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Cleaning / optical baffle installation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721F60-C3F5-6441-6656-C85EFCAC631F}"/>
              </a:ext>
            </a:extLst>
          </p:cNvPr>
          <p:cNvSpPr/>
          <p:nvPr/>
        </p:nvSpPr>
        <p:spPr>
          <a:xfrm>
            <a:off x="465296" y="3051330"/>
            <a:ext cx="2700000" cy="14301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EB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A2A2AA"/>
                </a:solidFill>
              </a:rPr>
              <a:t>In-site</a:t>
            </a:r>
          </a:p>
          <a:p>
            <a:pPr algn="ctr"/>
            <a:endParaRPr lang="en-US" sz="400" dirty="0">
              <a:solidFill>
                <a:srgbClr val="A2A2AA"/>
              </a:solidFill>
            </a:endParaRPr>
          </a:p>
          <a:p>
            <a:r>
              <a:rPr lang="en-US" sz="1200" dirty="0">
                <a:solidFill>
                  <a:srgbClr val="A2A2AA"/>
                </a:solidFill>
              </a:rPr>
              <a:t>Flexible production</a:t>
            </a:r>
          </a:p>
          <a:p>
            <a:r>
              <a:rPr lang="en-US" sz="1200" dirty="0">
                <a:solidFill>
                  <a:srgbClr val="A2A2AA"/>
                </a:solidFill>
              </a:rPr>
              <a:t>Reduced transportation</a:t>
            </a:r>
          </a:p>
          <a:p>
            <a:r>
              <a:rPr lang="en-US" sz="1200" dirty="0">
                <a:solidFill>
                  <a:srgbClr val="A2A2AA"/>
                </a:solidFill>
              </a:rPr>
              <a:t>Limited or no storage</a:t>
            </a:r>
          </a:p>
          <a:p>
            <a:r>
              <a:rPr lang="en-US" sz="1200" dirty="0">
                <a:solidFill>
                  <a:srgbClr val="A2A2AA"/>
                </a:solidFill>
              </a:rPr>
              <a:t>Require manpower and dedicated infrastructure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F4BFF-6CDF-1A62-4FE5-A1E63ADEB3C2}"/>
              </a:ext>
            </a:extLst>
          </p:cNvPr>
          <p:cNvSpPr txBox="1"/>
          <p:nvPr/>
        </p:nvSpPr>
        <p:spPr>
          <a:xfrm>
            <a:off x="3634662" y="5484743"/>
            <a:ext cx="8877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CERN</a:t>
            </a:r>
            <a:endParaRPr lang="en-GB" sz="900" i="1" dirty="0">
              <a:solidFill>
                <a:srgbClr val="9B9B9B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9CF5C0-DD01-6169-4DC9-98EAD7AE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800" y="2100331"/>
            <a:ext cx="7959600" cy="34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3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7BDD7F-2DD6-1EEE-704B-B8C18F538C3D}"/>
              </a:ext>
            </a:extLst>
          </p:cNvPr>
          <p:cNvSpPr/>
          <p:nvPr/>
        </p:nvSpPr>
        <p:spPr>
          <a:xfrm>
            <a:off x="695283" y="1460081"/>
            <a:ext cx="3565004" cy="4261550"/>
          </a:xfrm>
          <a:prstGeom prst="roundRect">
            <a:avLst/>
          </a:prstGeom>
          <a:solidFill>
            <a:srgbClr val="0E0E10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b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</a:t>
            </a:r>
            <a:r>
              <a:rPr lang="en-US" sz="1600" b="1" baseline="30000" dirty="0">
                <a:solidFill>
                  <a:schemeClr val="bg1"/>
                </a:solidFill>
              </a:rPr>
              <a:t>nd </a:t>
            </a:r>
            <a:r>
              <a:rPr lang="en-US" sz="1600" b="1" dirty="0">
                <a:solidFill>
                  <a:schemeClr val="bg1"/>
                </a:solidFill>
              </a:rPr>
              <a:t>GENERATION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92667" cy="502060"/>
          </a:xfrm>
        </p:spPr>
        <p:txBody>
          <a:bodyPr/>
          <a:lstStyle/>
          <a:p>
            <a:r>
              <a:rPr lang="en-US" dirty="0"/>
              <a:t>Motivation: </a:t>
            </a:r>
            <a:r>
              <a:rPr lang="en-GB" sz="3200" dirty="0"/>
              <a:t>New generation, new (vacuum) requirements</a:t>
            </a:r>
            <a:br>
              <a:rPr lang="en-GB" dirty="0"/>
            </a:b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6E9C01-E556-4073-C5B7-2B0C12C12337}"/>
              </a:ext>
            </a:extLst>
          </p:cNvPr>
          <p:cNvSpPr/>
          <p:nvPr/>
        </p:nvSpPr>
        <p:spPr>
          <a:xfrm>
            <a:off x="1127902" y="2096886"/>
            <a:ext cx="2699766" cy="28522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LIGO / VIRGO</a:t>
            </a:r>
          </a:p>
          <a:p>
            <a:pPr algn="ctr"/>
            <a:endParaRPr lang="en-GB" sz="9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Residual gas noise:</a:t>
            </a: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&lt; 1 × 10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-24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Hz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-1/2</a:t>
            </a: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H2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≈ 10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-9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mbar</a:t>
            </a: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H2O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≈  10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-10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mbar</a:t>
            </a: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(&gt;100 amu)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&lt; 10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-14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mbar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FA457C6-A7E9-E504-1368-BA2EED2396CC}"/>
              </a:ext>
            </a:extLst>
          </p:cNvPr>
          <p:cNvSpPr/>
          <p:nvPr/>
        </p:nvSpPr>
        <p:spPr>
          <a:xfrm>
            <a:off x="4492716" y="2435427"/>
            <a:ext cx="3315071" cy="1676220"/>
          </a:xfrm>
          <a:prstGeom prst="rightArrow">
            <a:avLst>
              <a:gd name="adj1" fmla="val 79108"/>
              <a:gd name="adj2" fmla="val 3142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x10 better sensitivity</a:t>
            </a:r>
          </a:p>
          <a:p>
            <a:pPr algn="ctr"/>
            <a:r>
              <a:rPr lang="en-US" dirty="0"/>
              <a:t>≈ </a:t>
            </a:r>
          </a:p>
          <a:p>
            <a:pPr algn="ctr"/>
            <a:r>
              <a:rPr lang="en-US" dirty="0"/>
              <a:t>x10 lower pressures</a:t>
            </a:r>
          </a:p>
          <a:p>
            <a:pPr algn="ctr"/>
            <a:endParaRPr lang="en-US" sz="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4AC393-0FE3-2F1E-393E-AC35944F8A6F}"/>
              </a:ext>
            </a:extLst>
          </p:cNvPr>
          <p:cNvSpPr/>
          <p:nvPr/>
        </p:nvSpPr>
        <p:spPr>
          <a:xfrm>
            <a:off x="8040216" y="1460081"/>
            <a:ext cx="3565004" cy="426155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b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</a:t>
            </a:r>
            <a:r>
              <a:rPr lang="en-US" sz="1600" b="1" baseline="30000" dirty="0">
                <a:solidFill>
                  <a:schemeClr val="bg1"/>
                </a:solidFill>
              </a:rPr>
              <a:t>rd </a:t>
            </a:r>
            <a:r>
              <a:rPr lang="en-US" sz="1600" b="1" dirty="0">
                <a:solidFill>
                  <a:schemeClr val="bg1"/>
                </a:solidFill>
              </a:rPr>
              <a:t>GENERATION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0754DB-E30D-9305-CB8C-1C54938F52EA}"/>
              </a:ext>
            </a:extLst>
          </p:cNvPr>
          <p:cNvSpPr/>
          <p:nvPr/>
        </p:nvSpPr>
        <p:spPr>
          <a:xfrm>
            <a:off x="8472718" y="1933063"/>
            <a:ext cx="2700000" cy="31281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18D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Einstein Telescope/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Cosmic Explorer</a:t>
            </a:r>
          </a:p>
          <a:p>
            <a:pPr algn="ctr"/>
            <a:endParaRPr lang="en-GB" sz="9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Residual gas noise:</a:t>
            </a: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&lt; 1 × 10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-25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Hz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-1/2</a:t>
            </a: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H2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≈ 10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-10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mbar</a:t>
            </a: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H2O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≈ 10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-11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mbar</a:t>
            </a: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GB" sz="1600" baseline="-25000" dirty="0">
                <a:solidFill>
                  <a:schemeClr val="bg2">
                    <a:lumMod val="10000"/>
                  </a:schemeClr>
                </a:solidFill>
              </a:rPr>
              <a:t>(&gt;100 amu)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&lt; 10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</a:rPr>
              <a:t>-14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 mbar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06B9EF-AE8F-763C-049F-F0A7000F8DC5}"/>
              </a:ext>
            </a:extLst>
          </p:cNvPr>
          <p:cNvSpPr txBox="1"/>
          <p:nvPr/>
        </p:nvSpPr>
        <p:spPr>
          <a:xfrm>
            <a:off x="5087888" y="4111647"/>
            <a:ext cx="1620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(noise ∝ P</a:t>
            </a:r>
            <a:r>
              <a:rPr lang="en-US" baseline="30000" dirty="0"/>
              <a:t>1/2</a:t>
            </a:r>
            <a:r>
              <a:rPr lang="en-US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437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105E955-F456-A30F-38C9-24C2EF72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910718"/>
            <a:ext cx="4008114" cy="260675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376025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Vacuum: layout and parameters optimization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F173-CDA5-E1FE-13DC-C31A20FB9BF4}"/>
              </a:ext>
            </a:extLst>
          </p:cNvPr>
          <p:cNvSpPr txBox="1"/>
          <p:nvPr/>
        </p:nvSpPr>
        <p:spPr>
          <a:xfrm>
            <a:off x="447901" y="1134900"/>
            <a:ext cx="6188764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0E0E10"/>
                </a:solidFill>
              </a:rPr>
              <a:t>Parametric model has been created to optimize pumps layout</a:t>
            </a:r>
            <a:r>
              <a:rPr lang="en-GB" dirty="0">
                <a:solidFill>
                  <a:srgbClr val="0E0E10"/>
                </a:solidFill>
              </a:rPr>
              <a:t> and bake-out temperature/duration in function of:</a:t>
            </a:r>
          </a:p>
          <a:p>
            <a:pPr algn="l"/>
            <a:endParaRPr lang="en-GB" sz="600" dirty="0">
              <a:solidFill>
                <a:srgbClr val="0E0E1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0E10"/>
                </a:solidFill>
              </a:rPr>
              <a:t>Beampipe material.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600" dirty="0">
              <a:solidFill>
                <a:srgbClr val="0E0E1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0E10"/>
                </a:solidFill>
              </a:rPr>
              <a:t>Required final partial pressure.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600" dirty="0">
              <a:solidFill>
                <a:srgbClr val="0E0E1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0E10"/>
                </a:solidFill>
              </a:rPr>
              <a:t>Sectorization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600" dirty="0">
              <a:solidFill>
                <a:srgbClr val="0E0E1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E0E10"/>
                </a:solidFill>
              </a:rPr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49B11C-B0F3-6F21-4FDD-463A611E5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94"/>
          <a:stretch/>
        </p:blipFill>
        <p:spPr>
          <a:xfrm>
            <a:off x="5300165" y="3429000"/>
            <a:ext cx="4218588" cy="27208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1C60-72E0-CA91-0659-0B35F11CD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8" y="3182729"/>
            <a:ext cx="4374555" cy="3019944"/>
          </a:xfrm>
          <a:prstGeom prst="rect">
            <a:avLst/>
          </a:prstGeom>
        </p:spPr>
      </p:pic>
      <p:sp>
        <p:nvSpPr>
          <p:cNvPr id="40" name="Arrow: Bent 39">
            <a:extLst>
              <a:ext uri="{FF2B5EF4-FFF2-40B4-BE49-F238E27FC236}">
                <a16:creationId xmlns:a16="http://schemas.microsoft.com/office/drawing/2014/main" id="{2ADF7CC5-45ED-D73E-7F93-DCF08D8DB6B5}"/>
              </a:ext>
            </a:extLst>
          </p:cNvPr>
          <p:cNvSpPr/>
          <p:nvPr/>
        </p:nvSpPr>
        <p:spPr>
          <a:xfrm rot="16200000" flipV="1">
            <a:off x="9379238" y="3925076"/>
            <a:ext cx="1242934" cy="93326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328632-83D4-3FFA-8628-BD18968A7D00}"/>
              </a:ext>
            </a:extLst>
          </p:cNvPr>
          <p:cNvSpPr txBox="1"/>
          <p:nvPr/>
        </p:nvSpPr>
        <p:spPr>
          <a:xfrm>
            <a:off x="9297622" y="6034393"/>
            <a:ext cx="8877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CERN</a:t>
            </a:r>
            <a:endParaRPr lang="en-GB" sz="900" i="1" dirty="0">
              <a:solidFill>
                <a:srgbClr val="9B9B9B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5B37737-14FA-BF90-C8E8-3ECA9CA2CA8C}"/>
              </a:ext>
            </a:extLst>
          </p:cNvPr>
          <p:cNvSpPr/>
          <p:nvPr/>
        </p:nvSpPr>
        <p:spPr>
          <a:xfrm>
            <a:off x="4777579" y="4537376"/>
            <a:ext cx="504056" cy="504056"/>
          </a:xfrm>
          <a:prstGeom prst="rightArrow">
            <a:avLst/>
          </a:prstGeom>
          <a:solidFill>
            <a:srgbClr val="0033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10000"/>
              </a:lnSpc>
            </a:pPr>
            <a:endParaRPr lang="en-GB" sz="1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52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r>
              <a:rPr lang="en-US" dirty="0"/>
              <a:t>19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2"/>
            <a:ext cx="11448652" cy="6465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Vacuum: Interfaces </a:t>
            </a:r>
            <a:r>
              <a:rPr lang="en-US" sz="2400" b="0" dirty="0"/>
              <a:t>(cryogenics, control and monitoring, installation)</a:t>
            </a:r>
            <a:br>
              <a:rPr lang="en-US" sz="4000" b="0" dirty="0"/>
            </a:br>
            <a:endParaRPr lang="en-US" sz="24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CAC62-38F4-B46E-9125-150B97D9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9" y="1628800"/>
            <a:ext cx="5327972" cy="2385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322D15-5EB6-B2FD-4E6B-8D636176E254}"/>
              </a:ext>
            </a:extLst>
          </p:cNvPr>
          <p:cNvSpPr txBox="1"/>
          <p:nvPr/>
        </p:nvSpPr>
        <p:spPr>
          <a:xfrm>
            <a:off x="923420" y="4022005"/>
            <a:ext cx="963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CERN</a:t>
            </a:r>
            <a:endParaRPr lang="en-GB" sz="900" i="1" dirty="0">
              <a:solidFill>
                <a:srgbClr val="9B9B9B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E7430F-1D1D-4B2C-6E47-C064EA8A2908}"/>
              </a:ext>
            </a:extLst>
          </p:cNvPr>
          <p:cNvSpPr/>
          <p:nvPr/>
        </p:nvSpPr>
        <p:spPr>
          <a:xfrm>
            <a:off x="623393" y="4986681"/>
            <a:ext cx="6048672" cy="683835"/>
          </a:xfrm>
          <a:prstGeom prst="roundRect">
            <a:avLst>
              <a:gd name="adj" fmla="val 1072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de-DE" sz="1800" b="0" dirty="0"/>
              <a:t>ET-LF </a:t>
            </a:r>
            <a:r>
              <a:rPr lang="de-DE" sz="1800" b="0" dirty="0" err="1"/>
              <a:t>cryo</a:t>
            </a:r>
            <a:r>
              <a:rPr lang="de-DE" sz="1800" b="0" dirty="0"/>
              <a:t>-traps at </a:t>
            </a:r>
            <a:r>
              <a:rPr lang="de-DE" sz="1800" b="0" dirty="0" err="1"/>
              <a:t>the</a:t>
            </a:r>
            <a:r>
              <a:rPr lang="de-DE" sz="1800" b="0" dirty="0"/>
              <a:t> interface </a:t>
            </a:r>
            <a:r>
              <a:rPr lang="de-DE" sz="1800" b="0" dirty="0" err="1"/>
              <a:t>between</a:t>
            </a:r>
            <a:r>
              <a:rPr lang="de-DE" sz="1800" b="0" dirty="0"/>
              <a:t> </a:t>
            </a:r>
            <a:r>
              <a:rPr lang="de-DE" sz="1800" b="0" dirty="0" err="1"/>
              <a:t>beampipe</a:t>
            </a:r>
            <a:r>
              <a:rPr lang="de-DE" sz="1800" b="0" dirty="0"/>
              <a:t> and experimental </a:t>
            </a:r>
            <a:r>
              <a:rPr lang="de-DE" sz="1800" b="0" dirty="0" err="1"/>
              <a:t>areas</a:t>
            </a:r>
            <a:r>
              <a:rPr lang="de-DE" sz="1800" b="0" dirty="0"/>
              <a:t> </a:t>
            </a:r>
            <a:r>
              <a:rPr lang="de-DE" sz="1800" b="0" dirty="0" err="1"/>
              <a:t>are</a:t>
            </a:r>
            <a:r>
              <a:rPr lang="de-DE" sz="1800" b="0" dirty="0"/>
              <a:t> </a:t>
            </a:r>
            <a:r>
              <a:rPr lang="de-DE" sz="1800" b="0" dirty="0" err="1"/>
              <a:t>under</a:t>
            </a:r>
            <a:r>
              <a:rPr lang="de-DE" sz="1800" b="0" dirty="0"/>
              <a:t> </a:t>
            </a:r>
            <a:r>
              <a:rPr lang="de-DE" sz="1800" b="0" dirty="0" err="1"/>
              <a:t>development</a:t>
            </a:r>
            <a:r>
              <a:rPr lang="de-DE" sz="1800" b="0" dirty="0"/>
              <a:t> at KIT </a:t>
            </a:r>
            <a:endParaRPr lang="en-US" sz="18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71B40-5D00-09A9-BF23-773FDF66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552" y="3555511"/>
            <a:ext cx="2464248" cy="2408603"/>
          </a:xfrm>
          <a:prstGeom prst="roundRect">
            <a:avLst>
              <a:gd name="adj" fmla="val 1149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97BE46-EDBE-B602-2EA8-8D4BF8F9C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56" y="1654483"/>
            <a:ext cx="2892384" cy="2408604"/>
          </a:xfrm>
          <a:prstGeom prst="roundRect">
            <a:avLst>
              <a:gd name="adj" fmla="val 1218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584D8C-98D5-4E73-B045-4E1B6BC5CF4B}"/>
              </a:ext>
            </a:extLst>
          </p:cNvPr>
          <p:cNvSpPr txBox="1"/>
          <p:nvPr/>
        </p:nvSpPr>
        <p:spPr>
          <a:xfrm>
            <a:off x="7063859" y="4097344"/>
            <a:ext cx="963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CERN</a:t>
            </a:r>
            <a:endParaRPr lang="en-GB" sz="900" i="1" dirty="0">
              <a:solidFill>
                <a:srgbClr val="9B9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46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02060"/>
          </a:xfrm>
        </p:spPr>
        <p:txBody>
          <a:bodyPr/>
          <a:lstStyle/>
          <a:p>
            <a:r>
              <a:rPr lang="en-US" dirty="0"/>
              <a:t>Beampipes for GWT workshop: Topical discussions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r>
              <a:rPr lang="en-US" dirty="0"/>
              <a:t>20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61FA7EF-66F9-2E8B-CBC3-924C6EB888E3}"/>
              </a:ext>
            </a:extLst>
          </p:cNvPr>
          <p:cNvSpPr>
            <a:spLocks noGrp="1"/>
          </p:cNvSpPr>
          <p:nvPr/>
        </p:nvSpPr>
        <p:spPr>
          <a:xfrm>
            <a:off x="2798717" y="2785031"/>
            <a:ext cx="4866374" cy="757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dirty="0">
                <a:solidFill>
                  <a:srgbClr val="0033A0"/>
                </a:solidFill>
              </a:rPr>
              <a:t>Topical discussion 2: Design &amp; Manufacturing</a:t>
            </a:r>
          </a:p>
          <a:p>
            <a:r>
              <a:rPr lang="en-US" sz="1400" dirty="0">
                <a:solidFill>
                  <a:srgbClr val="0033A0"/>
                </a:solidFill>
              </a:rPr>
              <a:t>Chairs, C. Garion (CERN) &amp; G. </a:t>
            </a:r>
            <a:r>
              <a:rPr lang="en-GB" sz="1400" dirty="0" err="1">
                <a:solidFill>
                  <a:srgbClr val="0033A0"/>
                </a:solidFill>
              </a:rPr>
              <a:t>Deleglise</a:t>
            </a:r>
            <a:r>
              <a:rPr lang="en-GB" sz="1400" dirty="0">
                <a:solidFill>
                  <a:srgbClr val="0033A0"/>
                </a:solidFill>
              </a:rPr>
              <a:t> (CNRS)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B0EDE-1357-B2D2-E153-F0DCF2BFD6EC}"/>
              </a:ext>
            </a:extLst>
          </p:cNvPr>
          <p:cNvSpPr txBox="1"/>
          <p:nvPr/>
        </p:nvSpPr>
        <p:spPr>
          <a:xfrm>
            <a:off x="1991544" y="3515992"/>
            <a:ext cx="64807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Conceptual design and manufacturing from coils to installation in the tunnel.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Support systems, vibration modes and interfaces with other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Welding, cleaning, leak detection, quality assurance and in-situ installation.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9B09BB-3F14-94C5-99EE-9A985185F791}"/>
              </a:ext>
            </a:extLst>
          </p:cNvPr>
          <p:cNvSpPr>
            <a:spLocks noGrp="1"/>
          </p:cNvSpPr>
          <p:nvPr/>
        </p:nvSpPr>
        <p:spPr>
          <a:xfrm>
            <a:off x="5525426" y="4517188"/>
            <a:ext cx="5772308" cy="757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dirty="0">
                <a:solidFill>
                  <a:srgbClr val="0033A0"/>
                </a:solidFill>
              </a:rPr>
              <a:t>Topical discussion 3: Vacuum</a:t>
            </a:r>
          </a:p>
          <a:p>
            <a:r>
              <a:rPr lang="en-US" sz="1400" dirty="0">
                <a:solidFill>
                  <a:srgbClr val="0033A0"/>
                </a:solidFill>
              </a:rPr>
              <a:t>Chairs, G. Bregliozzi (CERN) &amp; A. </a:t>
            </a:r>
            <a:r>
              <a:rPr lang="en-GB" sz="1400" dirty="0" err="1">
                <a:solidFill>
                  <a:srgbClr val="0033A0"/>
                </a:solidFill>
              </a:rPr>
              <a:t>Pasqualetti</a:t>
            </a:r>
            <a:r>
              <a:rPr lang="en-GB" sz="1400" dirty="0">
                <a:solidFill>
                  <a:srgbClr val="0033A0"/>
                </a:solidFill>
              </a:rPr>
              <a:t> (EGO)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754DCF-CDB8-F640-A23B-C3CC96751467}"/>
              </a:ext>
            </a:extLst>
          </p:cNvPr>
          <p:cNvSpPr txBox="1"/>
          <p:nvPr/>
        </p:nvSpPr>
        <p:spPr>
          <a:xfrm>
            <a:off x="5582532" y="5236779"/>
            <a:ext cx="56580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Sectorization, pumps and gauges and integration with beampipe.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Installation, pump-down and bakeout to final commissioning.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Operational aspects, control and monitoring system.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1715313-9BEA-C29D-D5B7-883A2C3B7CB3}"/>
              </a:ext>
            </a:extLst>
          </p:cNvPr>
          <p:cNvSpPr>
            <a:spLocks noGrp="1"/>
          </p:cNvSpPr>
          <p:nvPr/>
        </p:nvSpPr>
        <p:spPr>
          <a:xfrm>
            <a:off x="545935" y="1283467"/>
            <a:ext cx="4991565" cy="757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dirty="0">
                <a:solidFill>
                  <a:srgbClr val="0033A0"/>
                </a:solidFill>
              </a:rPr>
              <a:t>Topical discussion 1: Materials</a:t>
            </a:r>
          </a:p>
          <a:p>
            <a:r>
              <a:rPr lang="en-US" sz="1400" dirty="0">
                <a:solidFill>
                  <a:srgbClr val="0033A0"/>
                </a:solidFill>
              </a:rPr>
              <a:t>Chairs, S. Sgobba (CERN) &amp; D. </a:t>
            </a:r>
            <a:r>
              <a:rPr lang="en-GB" sz="1400" dirty="0">
                <a:solidFill>
                  <a:srgbClr val="0033A0"/>
                </a:solidFill>
              </a:rPr>
              <a:t>Henkel (Material Forensics LLC)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CDCB68-89BA-CF16-1CD1-89AC6F33064C}"/>
              </a:ext>
            </a:extLst>
          </p:cNvPr>
          <p:cNvSpPr txBox="1"/>
          <p:nvPr/>
        </p:nvSpPr>
        <p:spPr>
          <a:xfrm>
            <a:off x="419833" y="1980462"/>
            <a:ext cx="5243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Material and grades selection, processing from ores to coils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Metallurgical characterization and cost analysis.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7E1EEB-9B98-DF0A-83A4-3A34084876A7}"/>
              </a:ext>
            </a:extLst>
          </p:cNvPr>
          <p:cNvSpPr/>
          <p:nvPr/>
        </p:nvSpPr>
        <p:spPr>
          <a:xfrm>
            <a:off x="6096001" y="1606614"/>
            <a:ext cx="1440160" cy="5048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hlinkClick r:id="rId2"/>
              </a:rPr>
              <a:t>Summary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590C67-0FF0-4DFE-44D3-BA4DC6205AB4}"/>
              </a:ext>
            </a:extLst>
          </p:cNvPr>
          <p:cNvSpPr/>
          <p:nvPr/>
        </p:nvSpPr>
        <p:spPr>
          <a:xfrm>
            <a:off x="9048328" y="3263572"/>
            <a:ext cx="1440160" cy="5048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hlinkClick r:id="rId3"/>
              </a:rPr>
              <a:t>Summary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EF148C-48FE-6115-2392-082E5127BBBE}"/>
              </a:ext>
            </a:extLst>
          </p:cNvPr>
          <p:cNvSpPr/>
          <p:nvPr/>
        </p:nvSpPr>
        <p:spPr>
          <a:xfrm>
            <a:off x="3791744" y="5236779"/>
            <a:ext cx="1440160" cy="5048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hlinkClick r:id="rId4"/>
              </a:rPr>
              <a:t>Summary</a:t>
            </a:r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91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080499" cy="575726"/>
          </a:xfrm>
        </p:spPr>
        <p:txBody>
          <a:bodyPr/>
          <a:lstStyle/>
          <a:p>
            <a:r>
              <a:rPr lang="en-US" dirty="0"/>
              <a:t>Outlook: </a:t>
            </a:r>
            <a:r>
              <a:rPr lang="en-US" sz="3200" dirty="0"/>
              <a:t>CERN pre-pilot sector prototypes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r>
              <a:rPr lang="en-US" dirty="0"/>
              <a:t>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D5003-F20D-ED3D-18F9-EC92C4884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84" y="3857757"/>
            <a:ext cx="8579044" cy="2278593"/>
          </a:xfrm>
          <a:prstGeom prst="roundRect">
            <a:avLst>
              <a:gd name="adj" fmla="val 784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7B7F7-FE56-350C-0D61-58BA594B236F}"/>
              </a:ext>
            </a:extLst>
          </p:cNvPr>
          <p:cNvSpPr/>
          <p:nvPr/>
        </p:nvSpPr>
        <p:spPr>
          <a:xfrm>
            <a:off x="675018" y="1176030"/>
            <a:ext cx="50556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CHARACTERISTICS: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endParaRPr lang="en-GB" sz="9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Ø 400 mm x 2100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Thickness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&lt;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Corrugated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Pumping speeds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scaled to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ET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dimensions</a:t>
            </a:r>
          </a:p>
          <a:p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OBJECTIVE: </a:t>
            </a:r>
          </a:p>
          <a:p>
            <a:endParaRPr lang="en-US" sz="9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Ultimate pressure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outgassing rates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measurements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after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low temperature-long duration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bake-out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8F4FAC-36BC-6A48-8467-83C295B9C439}"/>
              </a:ext>
            </a:extLst>
          </p:cNvPr>
          <p:cNvSpPr txBox="1"/>
          <p:nvPr/>
        </p:nvSpPr>
        <p:spPr>
          <a:xfrm>
            <a:off x="6304467" y="1963659"/>
            <a:ext cx="9634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Austenitic </a:t>
            </a:r>
          </a:p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stainless </a:t>
            </a:r>
          </a:p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steel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BD3A2B-E024-ED4A-3387-F51AF43EC523}"/>
              </a:ext>
            </a:extLst>
          </p:cNvPr>
          <p:cNvSpPr txBox="1"/>
          <p:nvPr/>
        </p:nvSpPr>
        <p:spPr>
          <a:xfrm>
            <a:off x="9703494" y="1927006"/>
            <a:ext cx="9910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Structural </a:t>
            </a:r>
          </a:p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mild </a:t>
            </a:r>
          </a:p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steel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3FFF3F-3395-6282-0998-68384CC36542}"/>
              </a:ext>
            </a:extLst>
          </p:cNvPr>
          <p:cNvSpPr txBox="1"/>
          <p:nvPr/>
        </p:nvSpPr>
        <p:spPr>
          <a:xfrm>
            <a:off x="8047147" y="1954992"/>
            <a:ext cx="9029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Ferritic </a:t>
            </a:r>
          </a:p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stainless </a:t>
            </a:r>
          </a:p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steel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BDF2D14-F631-52CC-263B-920E70AF3E8F}"/>
              </a:ext>
            </a:extLst>
          </p:cNvPr>
          <p:cNvSpPr/>
          <p:nvPr/>
        </p:nvSpPr>
        <p:spPr>
          <a:xfrm>
            <a:off x="7886619" y="2700935"/>
            <a:ext cx="1224000" cy="65458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AISI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444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2A495E-9817-8506-3D52-72BA31DE852D}"/>
              </a:ext>
            </a:extLst>
          </p:cNvPr>
          <p:cNvSpPr/>
          <p:nvPr/>
        </p:nvSpPr>
        <p:spPr>
          <a:xfrm>
            <a:off x="6180360" y="2702323"/>
            <a:ext cx="1224000" cy="7820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AISI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304L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(Vacuum fired)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E36FA83-531A-2F9E-0DB4-81D15831001A}"/>
              </a:ext>
            </a:extLst>
          </p:cNvPr>
          <p:cNvSpPr/>
          <p:nvPr/>
        </p:nvSpPr>
        <p:spPr>
          <a:xfrm>
            <a:off x="9587028" y="2672949"/>
            <a:ext cx="1224000" cy="65458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S315MC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3B6FCD-9460-230F-00C1-6F2E3373B049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786172" y="1654590"/>
            <a:ext cx="0" cy="3090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C6B356-7E49-47DB-DF25-39E19016F019}"/>
              </a:ext>
            </a:extLst>
          </p:cNvPr>
          <p:cNvCxnSpPr>
            <a:cxnSpLocks/>
          </p:cNvCxnSpPr>
          <p:nvPr/>
        </p:nvCxnSpPr>
        <p:spPr>
          <a:xfrm>
            <a:off x="6784744" y="1654590"/>
            <a:ext cx="34142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BE3600-711D-ED51-EDCE-F1AF0CB2FD41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0199028" y="1654590"/>
            <a:ext cx="0" cy="2724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2D857A-E135-9238-2EE4-48182562AC3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8498619" y="1654590"/>
            <a:ext cx="0" cy="3004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05847704-5497-59BF-8D45-72E538F6B525}"/>
              </a:ext>
            </a:extLst>
          </p:cNvPr>
          <p:cNvSpPr/>
          <p:nvPr/>
        </p:nvSpPr>
        <p:spPr>
          <a:xfrm>
            <a:off x="8022199" y="1241710"/>
            <a:ext cx="952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2575172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6624115" cy="575726"/>
          </a:xfrm>
        </p:spPr>
        <p:txBody>
          <a:bodyPr/>
          <a:lstStyle/>
          <a:p>
            <a:r>
              <a:rPr lang="en-US" dirty="0"/>
              <a:t>Outlook: </a:t>
            </a:r>
            <a:r>
              <a:rPr lang="en-US" sz="3200" dirty="0"/>
              <a:t>CERN pilot sectors</a:t>
            </a:r>
            <a:br>
              <a:rPr lang="en-US" sz="3200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r>
              <a:rPr lang="en-US" dirty="0"/>
              <a:t>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97B7F7-FE56-350C-0D61-58BA594B236F}"/>
              </a:ext>
            </a:extLst>
          </p:cNvPr>
          <p:cNvSpPr/>
          <p:nvPr/>
        </p:nvSpPr>
        <p:spPr>
          <a:xfrm>
            <a:off x="392455" y="1144889"/>
            <a:ext cx="2951709" cy="4377665"/>
          </a:xfrm>
          <a:prstGeom prst="rect">
            <a:avLst/>
          </a:prstGeom>
        </p:spPr>
        <p:txBody>
          <a:bodyPr wrap="square" numCol="1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Up to 4 tubes                                         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Ø 1 m x 50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b="1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b="1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Corrugated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or VIRGO-like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solution (stacked or adjacent)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Possibility to test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different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b="1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Pumping speeds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scaled to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ET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dimensions</a:t>
            </a:r>
          </a:p>
          <a:p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The installation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will serve to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test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Installation and alignment of supports and tubes.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Welding and assembly tools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and methods.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Leak detection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Ultimate pressure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outgassing measurement after bake-out.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83D4AC-3127-CE9A-60A3-A769D9026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3510" r="4264"/>
          <a:stretch/>
        </p:blipFill>
        <p:spPr>
          <a:xfrm>
            <a:off x="6579197" y="627651"/>
            <a:ext cx="5184576" cy="3032386"/>
          </a:xfrm>
          <a:prstGeom prst="roundRect">
            <a:avLst>
              <a:gd name="adj" fmla="val 89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F14654-DC15-42B3-B76B-5CCF55DB3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751" y="3964923"/>
            <a:ext cx="6999825" cy="18223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2EE574-4E14-608A-23BA-38798A4C373E}"/>
              </a:ext>
            </a:extLst>
          </p:cNvPr>
          <p:cNvSpPr/>
          <p:nvPr/>
        </p:nvSpPr>
        <p:spPr>
          <a:xfrm rot="16200000">
            <a:off x="10133333" y="4672679"/>
            <a:ext cx="207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Preliminary schedule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F8628-08ED-4D46-DE5D-07FCCF5E25E6}"/>
              </a:ext>
            </a:extLst>
          </p:cNvPr>
          <p:cNvSpPr txBox="1"/>
          <p:nvPr/>
        </p:nvSpPr>
        <p:spPr>
          <a:xfrm>
            <a:off x="3948869" y="5844225"/>
            <a:ext cx="5640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Main deliverable: provide design report by end 2025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02D08DC-7D41-BDD0-D614-838B174ADEFA}"/>
              </a:ext>
            </a:extLst>
          </p:cNvPr>
          <p:cNvSpPr/>
          <p:nvPr/>
        </p:nvSpPr>
        <p:spPr>
          <a:xfrm>
            <a:off x="3696307" y="5861700"/>
            <a:ext cx="252562" cy="2610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E18F97F-A910-8A7C-E3C4-846D11D92D56}"/>
              </a:ext>
            </a:extLst>
          </p:cNvPr>
          <p:cNvSpPr/>
          <p:nvPr/>
        </p:nvSpPr>
        <p:spPr>
          <a:xfrm>
            <a:off x="9624392" y="4170515"/>
            <a:ext cx="252562" cy="2610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B935A-E03E-E59D-56DD-96277A7659FC}"/>
              </a:ext>
            </a:extLst>
          </p:cNvPr>
          <p:cNvSpPr txBox="1"/>
          <p:nvPr/>
        </p:nvSpPr>
        <p:spPr>
          <a:xfrm>
            <a:off x="3344164" y="1166653"/>
            <a:ext cx="295170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We are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open for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other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 experimental measurements: </a:t>
            </a:r>
          </a:p>
          <a:p>
            <a:r>
              <a:rPr lang="en-GB" sz="3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Dust concentration 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and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 displacement inside the tube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Installation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alignment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of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baffles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inside the tube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Vibration transfer function studies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649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15AFD11-9C34-996A-3E28-AF098797C415}"/>
              </a:ext>
            </a:extLst>
          </p:cNvPr>
          <p:cNvSpPr txBox="1">
            <a:spLocks/>
          </p:cNvSpPr>
          <p:nvPr/>
        </p:nvSpPr>
        <p:spPr>
          <a:xfrm>
            <a:off x="2861477" y="390659"/>
            <a:ext cx="6469045" cy="16152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Thanks for you attention!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TextBox 2">
            <a:hlinkClick r:id="rId2"/>
            <a:extLst>
              <a:ext uri="{FF2B5EF4-FFF2-40B4-BE49-F238E27FC236}">
                <a16:creationId xmlns:a16="http://schemas.microsoft.com/office/drawing/2014/main" id="{1D062DA3-2058-5841-612A-6DC10D56B625}"/>
              </a:ext>
            </a:extLst>
          </p:cNvPr>
          <p:cNvSpPr txBox="1"/>
          <p:nvPr/>
        </p:nvSpPr>
        <p:spPr>
          <a:xfrm>
            <a:off x="4038026" y="5099823"/>
            <a:ext cx="4115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u="sng" dirty="0">
                <a:solidFill>
                  <a:schemeClr val="bg2">
                    <a:lumMod val="10000"/>
                  </a:schemeClr>
                </a:solidFill>
              </a:rPr>
              <a:t>ET vacuum group at CERN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96EFA-4DE6-A60E-2C99-C28C49BBD9D2}"/>
              </a:ext>
            </a:extLst>
          </p:cNvPr>
          <p:cNvSpPr txBox="1"/>
          <p:nvPr/>
        </p:nvSpPr>
        <p:spPr>
          <a:xfrm>
            <a:off x="2243608" y="4500440"/>
            <a:ext cx="77047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To stay updated on CERN activities:</a:t>
            </a:r>
            <a:endParaRPr lang="en-GB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736681" cy="57572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r>
              <a:rPr lang="en-US" dirty="0"/>
              <a:t>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FC1EFD-63B3-6594-2627-322D90B714F1}"/>
              </a:ext>
            </a:extLst>
          </p:cNvPr>
          <p:cNvSpPr/>
          <p:nvPr/>
        </p:nvSpPr>
        <p:spPr>
          <a:xfrm>
            <a:off x="407987" y="1268760"/>
            <a:ext cx="4895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061C67-B5BC-0BF2-BE57-B5EF2BF289A2}"/>
              </a:ext>
            </a:extLst>
          </p:cNvPr>
          <p:cNvSpPr txBox="1"/>
          <p:nvPr/>
        </p:nvSpPr>
        <p:spPr>
          <a:xfrm>
            <a:off x="407987" y="1124744"/>
            <a:ext cx="113760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[1] Cosmic Explorer collaboration, </a:t>
            </a:r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Cosmic</a:t>
            </a: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 Explorer </a:t>
            </a:r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Technical</a:t>
            </a: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 Report CE–P2100003–v7, Oct. 2021</a:t>
            </a:r>
          </a:p>
          <a:p>
            <a:pPr algn="l"/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[2] ET collaboration,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Einstein Telescope preliminary cost book</a:t>
            </a: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, 2020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59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44596" cy="502060"/>
          </a:xfrm>
        </p:spPr>
        <p:txBody>
          <a:bodyPr/>
          <a:lstStyle/>
          <a:p>
            <a:r>
              <a:rPr lang="en-US" dirty="0"/>
              <a:t>Motivation: </a:t>
            </a:r>
            <a:r>
              <a:rPr lang="en-US" sz="3200" dirty="0"/>
              <a:t>vacuum systems impact on budget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EBF123-A77F-1CF4-CBD8-EED424FF74FB}"/>
              </a:ext>
            </a:extLst>
          </p:cNvPr>
          <p:cNvSpPr txBox="1"/>
          <p:nvPr/>
        </p:nvSpPr>
        <p:spPr>
          <a:xfrm>
            <a:off x="4734323" y="3620943"/>
            <a:ext cx="27717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E0E10"/>
                </a:solidFill>
              </a:rPr>
              <a:t>Vacuum system</a:t>
            </a:r>
            <a:r>
              <a:rPr lang="en-US" dirty="0">
                <a:solidFill>
                  <a:srgbClr val="0E0E10"/>
                </a:solidFill>
              </a:rPr>
              <a:t>* </a:t>
            </a:r>
            <a:r>
              <a:rPr lang="en-US" b="1" dirty="0">
                <a:solidFill>
                  <a:srgbClr val="0E0E10"/>
                </a:solidFill>
              </a:rPr>
              <a:t>cost</a:t>
            </a:r>
          </a:p>
          <a:p>
            <a:pPr algn="ctr"/>
            <a:r>
              <a:rPr lang="en-US" dirty="0">
                <a:solidFill>
                  <a:srgbClr val="0E0E10"/>
                </a:solidFill>
              </a:rPr>
              <a:t>estimated to </a:t>
            </a:r>
            <a:r>
              <a:rPr lang="en-US" b="1" dirty="0">
                <a:solidFill>
                  <a:srgbClr val="0E0E10"/>
                </a:solidFill>
              </a:rPr>
              <a:t>1/3</a:t>
            </a:r>
            <a:r>
              <a:rPr lang="en-US" dirty="0">
                <a:solidFill>
                  <a:srgbClr val="0E0E10"/>
                </a:solidFill>
              </a:rPr>
              <a:t> of the </a:t>
            </a:r>
            <a:r>
              <a:rPr lang="en-US" b="1" dirty="0">
                <a:solidFill>
                  <a:srgbClr val="0E0E10"/>
                </a:solidFill>
              </a:rPr>
              <a:t>total budget</a:t>
            </a:r>
          </a:p>
          <a:p>
            <a:pPr algn="ctr"/>
            <a:r>
              <a:rPr lang="en-US" dirty="0">
                <a:solidFill>
                  <a:srgbClr val="0E0E10"/>
                </a:solidFill>
              </a:rPr>
              <a:t>(≈ 570 M€/M$)</a:t>
            </a:r>
            <a:endParaRPr lang="en-GB" dirty="0">
              <a:solidFill>
                <a:srgbClr val="0E0E1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5A7296-7098-1290-A876-BE19BB42EB69}"/>
              </a:ext>
            </a:extLst>
          </p:cNvPr>
          <p:cNvSpPr txBox="1"/>
          <p:nvPr/>
        </p:nvSpPr>
        <p:spPr>
          <a:xfrm>
            <a:off x="4710150" y="5987702"/>
            <a:ext cx="27717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0E0E10"/>
                </a:solidFill>
              </a:rPr>
              <a:t>*including vacuum towers</a:t>
            </a:r>
            <a:endParaRPr lang="en-GB" sz="1600" dirty="0">
              <a:solidFill>
                <a:srgbClr val="0E0E1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53E450-64F7-3DBF-61C1-EFE9A4776CEA}"/>
              </a:ext>
            </a:extLst>
          </p:cNvPr>
          <p:cNvSpPr txBox="1"/>
          <p:nvPr/>
        </p:nvSpPr>
        <p:spPr>
          <a:xfrm>
            <a:off x="407988" y="1089536"/>
            <a:ext cx="81362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0E0E10"/>
                </a:solidFill>
              </a:rPr>
              <a:t>If LIGO/VIRGO vacuum system costs are scaled to ET/CE dimensions: </a:t>
            </a:r>
            <a:endParaRPr lang="en-GB" dirty="0">
              <a:solidFill>
                <a:srgbClr val="0E0E1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911D4C-D935-E016-A511-9A65936ECEA1}"/>
              </a:ext>
            </a:extLst>
          </p:cNvPr>
          <p:cNvGrpSpPr/>
          <p:nvPr/>
        </p:nvGrpSpPr>
        <p:grpSpPr>
          <a:xfrm>
            <a:off x="983432" y="1651588"/>
            <a:ext cx="3600400" cy="4464250"/>
            <a:chOff x="983432" y="1651588"/>
            <a:chExt cx="3600400" cy="44642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206650-B1A0-1D9B-7D3F-E8F21B8F2E9D}"/>
                </a:ext>
              </a:extLst>
            </p:cNvPr>
            <p:cNvSpPr txBox="1"/>
            <p:nvPr/>
          </p:nvSpPr>
          <p:spPr>
            <a:xfrm>
              <a:off x="1775520" y="1651588"/>
              <a:ext cx="2016224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Cost estimates </a:t>
              </a:r>
            </a:p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Cosmic Explorer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10000"/>
                    </a:schemeClr>
                  </a:solidFill>
                </a:rPr>
                <a:t>(2 x L- 40km) </a:t>
              </a:r>
              <a:r>
                <a:rPr lang="en-GB" sz="1600" baseline="30000" dirty="0">
                  <a:solidFill>
                    <a:schemeClr val="bg2">
                      <a:lumMod val="10000"/>
                    </a:schemeClr>
                  </a:solidFill>
                </a:rPr>
                <a:t>[1]</a:t>
              </a:r>
              <a:endParaRPr lang="en-GB" sz="16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18" name="Picture 17" descr="Chart, pie chart&#10;&#10;Description automatically generated">
              <a:extLst>
                <a:ext uri="{FF2B5EF4-FFF2-40B4-BE49-F238E27FC236}">
                  <a16:creationId xmlns:a16="http://schemas.microsoft.com/office/drawing/2014/main" id="{819ACAD3-E3E2-F7A1-3024-D0C019245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747" t="6401" r="19082" b="8119"/>
            <a:stretch/>
          </p:blipFill>
          <p:spPr>
            <a:xfrm>
              <a:off x="983432" y="2460847"/>
              <a:ext cx="3600400" cy="36549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C0681B-4FDE-7C96-5EAC-9E3F14064964}"/>
              </a:ext>
            </a:extLst>
          </p:cNvPr>
          <p:cNvGrpSpPr/>
          <p:nvPr/>
        </p:nvGrpSpPr>
        <p:grpSpPr>
          <a:xfrm>
            <a:off x="7656514" y="1651588"/>
            <a:ext cx="3600400" cy="4464250"/>
            <a:chOff x="7656514" y="1651588"/>
            <a:chExt cx="3600400" cy="44642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54D4B6-3EC8-030C-5E76-C09EC08646F7}"/>
                </a:ext>
              </a:extLst>
            </p:cNvPr>
            <p:cNvSpPr txBox="1"/>
            <p:nvPr/>
          </p:nvSpPr>
          <p:spPr>
            <a:xfrm>
              <a:off x="8280435" y="1651588"/>
              <a:ext cx="2352558" cy="8955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Cost estimates </a:t>
              </a:r>
            </a:p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Einstein Telescope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10000"/>
                    </a:schemeClr>
                  </a:solidFill>
                </a:rPr>
                <a:t>(</a:t>
              </a:r>
              <a:r>
                <a:rPr lang="el-GR" sz="1600" dirty="0">
                  <a:solidFill>
                    <a:schemeClr val="bg2">
                      <a:lumMod val="10000"/>
                    </a:schemeClr>
                  </a:solidFill>
                </a:rPr>
                <a:t>Δ</a:t>
              </a: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GB" sz="1600" dirty="0">
                  <a:solidFill>
                    <a:schemeClr val="bg2">
                      <a:lumMod val="10000"/>
                    </a:schemeClr>
                  </a:solidFill>
                </a:rPr>
                <a:t>- 10km) </a:t>
              </a:r>
              <a:r>
                <a:rPr lang="en-GB" sz="1600" baseline="30000" dirty="0">
                  <a:solidFill>
                    <a:schemeClr val="bg2">
                      <a:lumMod val="10000"/>
                    </a:schemeClr>
                  </a:solidFill>
                </a:rPr>
                <a:t>[2]</a:t>
              </a:r>
              <a:endParaRPr lang="en-GB" sz="16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24" name="Picture 23" descr="Chart, pie chart&#10;&#10;Description automatically generated">
              <a:extLst>
                <a:ext uri="{FF2B5EF4-FFF2-40B4-BE49-F238E27FC236}">
                  <a16:creationId xmlns:a16="http://schemas.microsoft.com/office/drawing/2014/main" id="{6CA59E8E-25C5-503E-7FFE-4F19C17C6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70" t="6631" r="25092" b="6755"/>
            <a:stretch/>
          </p:blipFill>
          <p:spPr>
            <a:xfrm>
              <a:off x="7656514" y="2460847"/>
              <a:ext cx="3600400" cy="36549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11902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088612" cy="502060"/>
          </a:xfrm>
        </p:spPr>
        <p:txBody>
          <a:bodyPr/>
          <a:lstStyle/>
          <a:p>
            <a:r>
              <a:rPr lang="en-US" dirty="0"/>
              <a:t>CERN contribution to beampipe studies for GWT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9D9E27-54D7-FE93-D961-430B92A08745}"/>
              </a:ext>
            </a:extLst>
          </p:cNvPr>
          <p:cNvGrpSpPr/>
          <p:nvPr/>
        </p:nvGrpSpPr>
        <p:grpSpPr>
          <a:xfrm>
            <a:off x="1076201" y="1565964"/>
            <a:ext cx="9890132" cy="4223699"/>
            <a:chOff x="754061" y="1737866"/>
            <a:chExt cx="9890132" cy="42236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74D551-A36B-2AAF-AF4A-03E6F46D131D}"/>
                </a:ext>
              </a:extLst>
            </p:cNvPr>
            <p:cNvSpPr txBox="1"/>
            <p:nvPr/>
          </p:nvSpPr>
          <p:spPr>
            <a:xfrm>
              <a:off x="3505113" y="2875663"/>
              <a:ext cx="1346548" cy="5539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Agreement</a:t>
              </a:r>
            </a:p>
            <a:p>
              <a:pPr algn="ctr"/>
              <a:r>
                <a:rPr lang="en-US" sz="1200" dirty="0"/>
                <a:t>INFN -  </a:t>
              </a:r>
              <a:r>
                <a:rPr lang="en-US" sz="1200" dirty="0" err="1"/>
                <a:t>Nikhef</a:t>
              </a:r>
              <a:r>
                <a:rPr lang="en-US" sz="1200" dirty="0"/>
                <a:t> -  IFAE - CERN</a:t>
              </a:r>
              <a:endParaRPr lang="en-GB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73CE70-15B2-FBB6-2017-80467A9F899F}"/>
                </a:ext>
              </a:extLst>
            </p:cNvPr>
            <p:cNvSpPr txBox="1"/>
            <p:nvPr/>
          </p:nvSpPr>
          <p:spPr>
            <a:xfrm>
              <a:off x="6210308" y="3273077"/>
              <a:ext cx="1261537" cy="19006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 err="1"/>
                <a:t>LoI</a:t>
              </a:r>
              <a:r>
                <a:rPr lang="en-US" sz="1200" dirty="0"/>
                <a:t> CERN - LIGO</a:t>
              </a:r>
              <a:endParaRPr lang="en-GB" sz="12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256565-9A53-922C-44B4-B484C5819A88}"/>
                </a:ext>
              </a:extLst>
            </p:cNvPr>
            <p:cNvCxnSpPr>
              <a:cxnSpLocks/>
              <a:stCxn id="48" idx="3"/>
              <a:endCxn id="49" idx="1"/>
            </p:cNvCxnSpPr>
            <p:nvPr/>
          </p:nvCxnSpPr>
          <p:spPr>
            <a:xfrm flipV="1">
              <a:off x="8724048" y="2418348"/>
              <a:ext cx="645152" cy="1110682"/>
            </a:xfrm>
            <a:prstGeom prst="line">
              <a:avLst/>
            </a:prstGeom>
            <a:ln w="28575">
              <a:solidFill>
                <a:srgbClr val="F0AE9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98702E2-C0C1-BDB6-3C65-8BA089388896}"/>
                </a:ext>
              </a:extLst>
            </p:cNvPr>
            <p:cNvCxnSpPr>
              <a:cxnSpLocks/>
              <a:stCxn id="48" idx="3"/>
              <a:endCxn id="50" idx="1"/>
            </p:cNvCxnSpPr>
            <p:nvPr/>
          </p:nvCxnSpPr>
          <p:spPr>
            <a:xfrm flipV="1">
              <a:off x="8724048" y="3075065"/>
              <a:ext cx="804145" cy="453965"/>
            </a:xfrm>
            <a:prstGeom prst="line">
              <a:avLst/>
            </a:prstGeom>
            <a:ln w="28575">
              <a:solidFill>
                <a:srgbClr val="F0AE9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702208-C764-16EF-5A9C-85F51AFBD7CB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8756944" y="3547489"/>
              <a:ext cx="682723" cy="970368"/>
            </a:xfrm>
            <a:prstGeom prst="line">
              <a:avLst/>
            </a:prstGeom>
            <a:ln w="28575">
              <a:solidFill>
                <a:srgbClr val="F0AE9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AAA2C5-F5D0-C436-F9EE-CC8C3CCEB819}"/>
                </a:ext>
              </a:extLst>
            </p:cNvPr>
            <p:cNvCxnSpPr>
              <a:cxnSpLocks/>
              <a:endCxn id="38" idx="3"/>
            </p:cNvCxnSpPr>
            <p:nvPr/>
          </p:nvCxnSpPr>
          <p:spPr>
            <a:xfrm flipH="1" flipV="1">
              <a:off x="2513421" y="1971866"/>
              <a:ext cx="838465" cy="1545535"/>
            </a:xfrm>
            <a:prstGeom prst="line">
              <a:avLst/>
            </a:prstGeom>
            <a:ln w="28575">
              <a:solidFill>
                <a:srgbClr val="3F62A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704AFC-93FB-FA94-3C36-05E09D275BD5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flipH="1" flipV="1">
              <a:off x="2513421" y="2667401"/>
              <a:ext cx="826072" cy="843603"/>
            </a:xfrm>
            <a:prstGeom prst="line">
              <a:avLst/>
            </a:prstGeom>
            <a:ln w="28575">
              <a:solidFill>
                <a:srgbClr val="3F62A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08AD5BB-4B61-2AE9-D076-D918A836BE16}"/>
                </a:ext>
              </a:extLst>
            </p:cNvPr>
            <p:cNvCxnSpPr>
              <a:cxnSpLocks/>
              <a:endCxn id="41" idx="3"/>
            </p:cNvCxnSpPr>
            <p:nvPr/>
          </p:nvCxnSpPr>
          <p:spPr>
            <a:xfrm flipH="1" flipV="1">
              <a:off x="2513421" y="3362936"/>
              <a:ext cx="826072" cy="184553"/>
            </a:xfrm>
            <a:prstGeom prst="line">
              <a:avLst/>
            </a:prstGeom>
            <a:ln w="28575">
              <a:solidFill>
                <a:srgbClr val="3F62A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05F4023-4245-94BD-FB7F-F84A7093B9B5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2822002" y="3532256"/>
              <a:ext cx="548695" cy="1145836"/>
            </a:xfrm>
            <a:prstGeom prst="line">
              <a:avLst/>
            </a:prstGeom>
            <a:ln w="28575">
              <a:solidFill>
                <a:srgbClr val="3F62A7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3F379D1-11A6-2B9F-8CF6-2EB50F589BA5}"/>
                </a:ext>
              </a:extLst>
            </p:cNvPr>
            <p:cNvSpPr/>
            <p:nvPr/>
          </p:nvSpPr>
          <p:spPr>
            <a:xfrm>
              <a:off x="1505421" y="1737866"/>
              <a:ext cx="1008000" cy="468000"/>
            </a:xfrm>
            <a:prstGeom prst="roundRect">
              <a:avLst/>
            </a:prstGeom>
            <a:solidFill>
              <a:srgbClr val="3F62A7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Nikhef</a:t>
              </a:r>
              <a:endParaRPr lang="en-GB" dirty="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2DDDC5F-4F3D-F5FC-4D1A-D7D240F6D0FC}"/>
                </a:ext>
              </a:extLst>
            </p:cNvPr>
            <p:cNvSpPr/>
            <p:nvPr/>
          </p:nvSpPr>
          <p:spPr>
            <a:xfrm>
              <a:off x="1505421" y="2433401"/>
              <a:ext cx="1008000" cy="468000"/>
            </a:xfrm>
            <a:prstGeom prst="roundRect">
              <a:avLst/>
            </a:prstGeom>
            <a:solidFill>
              <a:srgbClr val="3F62A7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INFN</a:t>
              </a:r>
              <a:endParaRPr lang="en-GB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ABFDC4E-8880-B7C1-D723-6056B1BFEC1A}"/>
                </a:ext>
              </a:extLst>
            </p:cNvPr>
            <p:cNvSpPr/>
            <p:nvPr/>
          </p:nvSpPr>
          <p:spPr>
            <a:xfrm>
              <a:off x="1505421" y="3128936"/>
              <a:ext cx="1008000" cy="468000"/>
            </a:xfrm>
            <a:prstGeom prst="roundRect">
              <a:avLst/>
            </a:prstGeom>
            <a:solidFill>
              <a:srgbClr val="3F62A7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IFAE</a:t>
              </a:r>
              <a:endParaRPr lang="en-GB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CCA03F-2793-78CC-7C2A-1CF6FE558284}"/>
                </a:ext>
              </a:extLst>
            </p:cNvPr>
            <p:cNvSpPr/>
            <p:nvPr/>
          </p:nvSpPr>
          <p:spPr>
            <a:xfrm>
              <a:off x="1525858" y="4287247"/>
              <a:ext cx="1296144" cy="7816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chemeClr val="accent1"/>
                  </a:solidFill>
                </a:rPr>
                <a:t>CNRS</a:t>
              </a:r>
            </a:p>
            <a:p>
              <a:pPr algn="ctr"/>
              <a:r>
                <a:rPr lang="en-US" sz="1600" i="1" dirty="0">
                  <a:solidFill>
                    <a:schemeClr val="accent1"/>
                  </a:solidFill>
                </a:rPr>
                <a:t>(LAPP &amp; </a:t>
              </a:r>
              <a:r>
                <a:rPr lang="en-US" sz="1600" i="1" dirty="0" err="1">
                  <a:solidFill>
                    <a:schemeClr val="accent1"/>
                  </a:solidFill>
                </a:rPr>
                <a:t>IJClab</a:t>
              </a:r>
              <a:r>
                <a:rPr lang="en-US" sz="1600" i="1" dirty="0">
                  <a:solidFill>
                    <a:schemeClr val="accent1"/>
                  </a:solidFill>
                </a:rPr>
                <a:t>)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B481CFD-BC89-4F34-A506-83EC87CDC9EE}"/>
                </a:ext>
              </a:extLst>
            </p:cNvPr>
            <p:cNvSpPr/>
            <p:nvPr/>
          </p:nvSpPr>
          <p:spPr>
            <a:xfrm>
              <a:off x="4882864" y="2875663"/>
              <a:ext cx="1261537" cy="130003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ET vacuum team at CERN</a:t>
              </a:r>
              <a:endParaRPr lang="en-GB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A001E16-AD3B-1E77-541F-1D5D3D6B5A61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3370697" y="3525682"/>
              <a:ext cx="1512167" cy="3348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97272BD-D77D-4074-4D87-84E197CCB650}"/>
                </a:ext>
              </a:extLst>
            </p:cNvPr>
            <p:cNvCxnSpPr>
              <a:cxnSpLocks/>
              <a:stCxn id="48" idx="1"/>
              <a:endCxn id="44" idx="3"/>
            </p:cNvCxnSpPr>
            <p:nvPr/>
          </p:nvCxnSpPr>
          <p:spPr>
            <a:xfrm flipH="1" flipV="1">
              <a:off x="6144401" y="3525682"/>
              <a:ext cx="1463647" cy="3348"/>
            </a:xfrm>
            <a:prstGeom prst="line">
              <a:avLst/>
            </a:prstGeom>
            <a:ln w="28575"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41EBFFF-4BB5-43B4-0956-93BAB4CCE7F8}"/>
                </a:ext>
              </a:extLst>
            </p:cNvPr>
            <p:cNvSpPr/>
            <p:nvPr/>
          </p:nvSpPr>
          <p:spPr>
            <a:xfrm>
              <a:off x="7608048" y="3349030"/>
              <a:ext cx="1116000" cy="360000"/>
            </a:xfrm>
            <a:prstGeom prst="roundRect">
              <a:avLst/>
            </a:prstGeom>
            <a:solidFill>
              <a:srgbClr val="F0AE98"/>
            </a:solidFill>
            <a:ln>
              <a:solidFill>
                <a:srgbClr val="F0AE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LIGO</a:t>
              </a:r>
              <a:endPara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71682A4A-5351-623A-7421-233186B74B74}"/>
                </a:ext>
              </a:extLst>
            </p:cNvPr>
            <p:cNvSpPr/>
            <p:nvPr/>
          </p:nvSpPr>
          <p:spPr>
            <a:xfrm>
              <a:off x="9369200" y="2238348"/>
              <a:ext cx="1116000" cy="360000"/>
            </a:xfrm>
            <a:prstGeom prst="roundRect">
              <a:avLst/>
            </a:prstGeom>
            <a:solidFill>
              <a:srgbClr val="F0AE98"/>
            </a:solidFill>
            <a:ln>
              <a:solidFill>
                <a:srgbClr val="F0AE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MIT</a:t>
              </a:r>
              <a:endPara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88AB334-6EEC-74E4-665B-96BCA22D4B3A}"/>
                </a:ext>
              </a:extLst>
            </p:cNvPr>
            <p:cNvSpPr/>
            <p:nvPr/>
          </p:nvSpPr>
          <p:spPr>
            <a:xfrm>
              <a:off x="9528193" y="2895065"/>
              <a:ext cx="1116000" cy="360000"/>
            </a:xfrm>
            <a:prstGeom prst="roundRect">
              <a:avLst/>
            </a:prstGeom>
            <a:solidFill>
              <a:srgbClr val="F0AE98"/>
            </a:solidFill>
            <a:ln>
              <a:solidFill>
                <a:srgbClr val="F0AE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Caltech</a:t>
              </a:r>
              <a:endPara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70A94AF-0073-6C77-92FD-7E0D47085D75}"/>
                </a:ext>
              </a:extLst>
            </p:cNvPr>
            <p:cNvSpPr/>
            <p:nvPr/>
          </p:nvSpPr>
          <p:spPr>
            <a:xfrm>
              <a:off x="9528193" y="4979346"/>
              <a:ext cx="1091518" cy="498724"/>
            </a:xfrm>
            <a:prstGeom prst="roundRect">
              <a:avLst/>
            </a:prstGeom>
            <a:solidFill>
              <a:srgbClr val="F0AE98"/>
            </a:solidFill>
            <a:ln>
              <a:solidFill>
                <a:srgbClr val="F5CAB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>
                  <a:solidFill>
                    <a:schemeClr val="bg1"/>
                  </a:solidFill>
                </a:rPr>
                <a:t>JLab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FE1A576-55DF-E4C7-8151-029BDDE1C359}"/>
                </a:ext>
              </a:extLst>
            </p:cNvPr>
            <p:cNvSpPr/>
            <p:nvPr/>
          </p:nvSpPr>
          <p:spPr>
            <a:xfrm>
              <a:off x="8211185" y="4979346"/>
              <a:ext cx="1091518" cy="498724"/>
            </a:xfrm>
            <a:prstGeom prst="roundRect">
              <a:avLst/>
            </a:prstGeom>
            <a:solidFill>
              <a:srgbClr val="F0AE98"/>
            </a:solidFill>
            <a:ln>
              <a:solidFill>
                <a:srgbClr val="F5CAB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W&amp;M 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E84A620-96C8-66D9-F537-7165BE28A581}"/>
                </a:ext>
              </a:extLst>
            </p:cNvPr>
            <p:cNvSpPr/>
            <p:nvPr/>
          </p:nvSpPr>
          <p:spPr>
            <a:xfrm>
              <a:off x="8881667" y="4517857"/>
              <a:ext cx="1116000" cy="360000"/>
            </a:xfrm>
            <a:prstGeom prst="roundRect">
              <a:avLst/>
            </a:prstGeom>
            <a:solidFill>
              <a:srgbClr val="F0AE98"/>
            </a:solidFill>
            <a:ln>
              <a:solidFill>
                <a:srgbClr val="F5CAB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NIST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E1EE7F-5531-690B-4EFC-96082C1AF525}"/>
                </a:ext>
              </a:extLst>
            </p:cNvPr>
            <p:cNvSpPr/>
            <p:nvPr/>
          </p:nvSpPr>
          <p:spPr>
            <a:xfrm>
              <a:off x="754061" y="5179875"/>
              <a:ext cx="1296144" cy="7816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chemeClr val="accent1"/>
                  </a:solidFill>
                </a:rPr>
                <a:t>U. of Ghent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CD6E7A-1C9B-BA2C-315C-DE5DC3A27D5B}"/>
                </a:ext>
              </a:extLst>
            </p:cNvPr>
            <p:cNvSpPr/>
            <p:nvPr/>
          </p:nvSpPr>
          <p:spPr>
            <a:xfrm>
              <a:off x="2173930" y="5151542"/>
              <a:ext cx="1296144" cy="7816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chemeClr val="accent1"/>
                  </a:solidFill>
                </a:rPr>
                <a:t>U. of Antwerp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10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02060"/>
          </a:xfrm>
        </p:spPr>
        <p:txBody>
          <a:bodyPr/>
          <a:lstStyle/>
          <a:p>
            <a:r>
              <a:rPr lang="en-US" dirty="0"/>
              <a:t>The objective of the workshop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97DFBD-F5FA-5165-2BAF-FABD98C38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1" r="1989" b="2555"/>
          <a:stretch/>
        </p:blipFill>
        <p:spPr>
          <a:xfrm>
            <a:off x="191344" y="1268760"/>
            <a:ext cx="4752528" cy="496855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8D22AFF-D831-D4A3-C535-79D5DCC976DE}"/>
              </a:ext>
            </a:extLst>
          </p:cNvPr>
          <p:cNvSpPr txBox="1"/>
          <p:nvPr/>
        </p:nvSpPr>
        <p:spPr>
          <a:xfrm>
            <a:off x="5879976" y="4537962"/>
            <a:ext cx="561600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The workshop held at CERN continued and reviewed the exploration of </a:t>
            </a: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cost-effective designs, materials, and techniques for the next generation of gravitational wave detectors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, building on the solutions proposed at the Livingstone workshop (2019).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DF1F7-A4F8-0B0A-DB5A-83E93B50F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1320659"/>
            <a:ext cx="4607147" cy="2592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33E0BF-5540-1141-EB14-AB545B109ABB}"/>
              </a:ext>
            </a:extLst>
          </p:cNvPr>
          <p:cNvSpPr txBox="1"/>
          <p:nvPr/>
        </p:nvSpPr>
        <p:spPr>
          <a:xfrm>
            <a:off x="5591944" y="3971539"/>
            <a:ext cx="20320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Credit: LIGO</a:t>
            </a:r>
            <a:endParaRPr lang="en-GB" sz="1100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33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02060"/>
          </a:xfrm>
        </p:spPr>
        <p:txBody>
          <a:bodyPr/>
          <a:lstStyle/>
          <a:p>
            <a:r>
              <a:rPr lang="en-US" dirty="0"/>
              <a:t>Beampipes for GWT workshop in numbers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EA9043-D1E9-331E-7D60-F730E1686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66" y="1229948"/>
            <a:ext cx="828000" cy="849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420D086-03A5-1858-B0CA-8AC432FB3749}"/>
              </a:ext>
            </a:extLst>
          </p:cNvPr>
          <p:cNvSpPr>
            <a:spLocks noGrp="1"/>
          </p:cNvSpPr>
          <p:nvPr/>
        </p:nvSpPr>
        <p:spPr>
          <a:xfrm>
            <a:off x="1490789" y="1436788"/>
            <a:ext cx="954576" cy="491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3 days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36B42DA-C8E7-93FA-C1A4-7BBD39B832C0}"/>
              </a:ext>
            </a:extLst>
          </p:cNvPr>
          <p:cNvSpPr>
            <a:spLocks noGrp="1"/>
          </p:cNvSpPr>
          <p:nvPr/>
        </p:nvSpPr>
        <p:spPr>
          <a:xfrm>
            <a:off x="9963578" y="1367531"/>
            <a:ext cx="1533022" cy="56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10 companies</a:t>
            </a:r>
          </a:p>
        </p:txBody>
      </p:sp>
      <p:pic>
        <p:nvPicPr>
          <p:cNvPr id="16" name="Graphic 15" descr="Microscope with solid fill">
            <a:extLst>
              <a:ext uri="{FF2B5EF4-FFF2-40B4-BE49-F238E27FC236}">
                <a16:creationId xmlns:a16="http://schemas.microsoft.com/office/drawing/2014/main" id="{B9AD8B81-422E-4028-574D-DA459153D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1085" y="1257333"/>
            <a:ext cx="828000" cy="8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BA8BD001-5C20-8489-1738-B990706FE4BE}"/>
              </a:ext>
            </a:extLst>
          </p:cNvPr>
          <p:cNvSpPr>
            <a:spLocks noGrp="1"/>
          </p:cNvSpPr>
          <p:nvPr/>
        </p:nvSpPr>
        <p:spPr>
          <a:xfrm>
            <a:off x="6360637" y="1293384"/>
            <a:ext cx="2870504" cy="791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21 institutes/universities</a:t>
            </a:r>
          </a:p>
          <a:p>
            <a:pPr algn="l"/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(US &amp; EU)</a:t>
            </a:r>
          </a:p>
        </p:txBody>
      </p:sp>
      <p:pic>
        <p:nvPicPr>
          <p:cNvPr id="20" name="Graphic 19" descr="Kiosk with solid fill">
            <a:extLst>
              <a:ext uri="{FF2B5EF4-FFF2-40B4-BE49-F238E27FC236}">
                <a16:creationId xmlns:a16="http://schemas.microsoft.com/office/drawing/2014/main" id="{9A9A8B9B-CFFD-C8BE-A08D-3B3727201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4805" y="1257333"/>
            <a:ext cx="781012" cy="781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2789D037-73B1-AF36-DCF5-77B30E3FFFA1}"/>
              </a:ext>
            </a:extLst>
          </p:cNvPr>
          <p:cNvSpPr>
            <a:spLocks noGrp="1"/>
          </p:cNvSpPr>
          <p:nvPr/>
        </p:nvSpPr>
        <p:spPr>
          <a:xfrm>
            <a:off x="3639218" y="1391025"/>
            <a:ext cx="1536312" cy="56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85 participants</a:t>
            </a:r>
          </a:p>
        </p:txBody>
      </p:sp>
      <p:pic>
        <p:nvPicPr>
          <p:cNvPr id="10" name="Graphic 6" descr="Users with solid fill">
            <a:extLst>
              <a:ext uri="{FF2B5EF4-FFF2-40B4-BE49-F238E27FC236}">
                <a16:creationId xmlns:a16="http://schemas.microsoft.com/office/drawing/2014/main" id="{7A1EF158-8D0A-889E-AFFA-64BB22BE9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76689" y="1257333"/>
            <a:ext cx="828000" cy="8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3724C96-D1DA-3B2D-C9B4-A330B7FFDF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556"/>
          <a:stretch/>
        </p:blipFill>
        <p:spPr>
          <a:xfrm>
            <a:off x="2479111" y="3403127"/>
            <a:ext cx="7763051" cy="2602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B61964-BD87-23DA-C08A-962D1585659E}"/>
              </a:ext>
            </a:extLst>
          </p:cNvPr>
          <p:cNvSpPr txBox="1"/>
          <p:nvPr/>
        </p:nvSpPr>
        <p:spPr>
          <a:xfrm>
            <a:off x="2506943" y="6081061"/>
            <a:ext cx="20320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Credit: CERN</a:t>
            </a:r>
            <a:endParaRPr lang="en-GB" sz="1100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E14DC3-A6C5-34F9-469D-40F8545F23A8}"/>
              </a:ext>
            </a:extLst>
          </p:cNvPr>
          <p:cNvSpPr txBox="1"/>
          <p:nvPr/>
        </p:nvSpPr>
        <p:spPr>
          <a:xfrm>
            <a:off x="8832304" y="2490811"/>
            <a:ext cx="323123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  <a:hlinkClick r:id="rId10"/>
              </a:rPr>
              <a:t>Contributions (video and material)</a:t>
            </a:r>
            <a:endParaRPr lang="en-GB" sz="1600" dirty="0">
              <a:solidFill>
                <a:sysClr val="windowText" lastClr="000000"/>
              </a:solidFill>
            </a:endParaRPr>
          </a:p>
        </p:txBody>
      </p:sp>
      <p:pic>
        <p:nvPicPr>
          <p:cNvPr id="37" name="Graphic 36" descr="Board Of Directors with solid fill">
            <a:extLst>
              <a:ext uri="{FF2B5EF4-FFF2-40B4-BE49-F238E27FC236}">
                <a16:creationId xmlns:a16="http://schemas.microsoft.com/office/drawing/2014/main" id="{9EF12C16-6E31-2923-CFD3-5ECE9DE4D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15069" y="2258087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Subtitle 2">
            <a:extLst>
              <a:ext uri="{FF2B5EF4-FFF2-40B4-BE49-F238E27FC236}">
                <a16:creationId xmlns:a16="http://schemas.microsoft.com/office/drawing/2014/main" id="{02FC7D26-C9DC-FDF4-243F-FFBC779243D3}"/>
              </a:ext>
            </a:extLst>
          </p:cNvPr>
          <p:cNvSpPr>
            <a:spLocks noGrp="1"/>
          </p:cNvSpPr>
          <p:nvPr/>
        </p:nvSpPr>
        <p:spPr>
          <a:xfrm>
            <a:off x="6960096" y="2345721"/>
            <a:ext cx="1508868" cy="731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3 topical discussions </a:t>
            </a:r>
          </a:p>
        </p:txBody>
      </p:sp>
      <p:pic>
        <p:nvPicPr>
          <p:cNvPr id="45" name="Graphic 44" descr="Teacher with solid fill">
            <a:extLst>
              <a:ext uri="{FF2B5EF4-FFF2-40B4-BE49-F238E27FC236}">
                <a16:creationId xmlns:a16="http://schemas.microsoft.com/office/drawing/2014/main" id="{6EEA217F-5DCD-373D-C076-BA135521AE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02147" y="2312516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Subtitle 2">
            <a:extLst>
              <a:ext uri="{FF2B5EF4-FFF2-40B4-BE49-F238E27FC236}">
                <a16:creationId xmlns:a16="http://schemas.microsoft.com/office/drawing/2014/main" id="{928C6747-06B8-F4D1-24F0-381A75B2AC91}"/>
              </a:ext>
            </a:extLst>
          </p:cNvPr>
          <p:cNvSpPr>
            <a:spLocks noGrp="1"/>
          </p:cNvSpPr>
          <p:nvPr/>
        </p:nvSpPr>
        <p:spPr>
          <a:xfrm>
            <a:off x="4115961" y="2404090"/>
            <a:ext cx="863004" cy="731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26 talks</a:t>
            </a:r>
          </a:p>
        </p:txBody>
      </p:sp>
    </p:spTree>
    <p:extLst>
      <p:ext uri="{BB962C8B-B14F-4D97-AF65-F5344CB8AC3E}">
        <p14:creationId xmlns:p14="http://schemas.microsoft.com/office/powerpoint/2010/main" val="850970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6767"/>
            <a:ext cx="11376025" cy="502060"/>
          </a:xfrm>
        </p:spPr>
        <p:txBody>
          <a:bodyPr/>
          <a:lstStyle/>
          <a:p>
            <a:r>
              <a:rPr lang="en-US" dirty="0"/>
              <a:t>Beampipes for GWT workshop: main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61FA7EF-66F9-2E8B-CBC3-924C6EB888E3}"/>
              </a:ext>
            </a:extLst>
          </p:cNvPr>
          <p:cNvSpPr>
            <a:spLocks noGrp="1"/>
          </p:cNvSpPr>
          <p:nvPr/>
        </p:nvSpPr>
        <p:spPr>
          <a:xfrm>
            <a:off x="10595965" y="4609613"/>
            <a:ext cx="2635343" cy="1051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sz="9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A9A350D-8A4E-6C3A-2C87-FE743A8CFC23}"/>
              </a:ext>
            </a:extLst>
          </p:cNvPr>
          <p:cNvSpPr>
            <a:spLocks noGrp="1"/>
          </p:cNvSpPr>
          <p:nvPr/>
        </p:nvSpPr>
        <p:spPr>
          <a:xfrm>
            <a:off x="5977980" y="5221809"/>
            <a:ext cx="3026645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0" name="Section Zoom 29">
                <a:extLst>
                  <a:ext uri="{FF2B5EF4-FFF2-40B4-BE49-F238E27FC236}">
                    <a16:creationId xmlns:a16="http://schemas.microsoft.com/office/drawing/2014/main" id="{2645CFEC-690A-DEEA-1E21-BB10B13B55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9119147"/>
                  </p:ext>
                </p:extLst>
              </p:nvPr>
            </p:nvGraphicFramePr>
            <p:xfrm>
              <a:off x="3305994" y="1124128"/>
              <a:ext cx="2583402" cy="2490838"/>
            </p:xfrm>
            <a:graphic>
              <a:graphicData uri="http://schemas.microsoft.com/office/powerpoint/2016/sectionzoom">
                <psez:sectionZm>
                  <psez:sectionZmObj sectionId="{5A196287-822D-41AC-8CF9-072602D07214}">
                    <psez:zmPr id="{816B1233-89E7-48CA-ADCF-7C5BF238FC78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83402" cy="249083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0" name="Section Zoom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645CFEC-690A-DEEA-1E21-BB10B13B55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5994" y="1124128"/>
                <a:ext cx="2583402" cy="249083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2" name="Section Zoom 31">
                <a:extLst>
                  <a:ext uri="{FF2B5EF4-FFF2-40B4-BE49-F238E27FC236}">
                    <a16:creationId xmlns:a16="http://schemas.microsoft.com/office/drawing/2014/main" id="{A905C1F0-18EB-E25B-3A2B-F9D90C6108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1882038"/>
                  </p:ext>
                </p:extLst>
              </p:nvPr>
            </p:nvGraphicFramePr>
            <p:xfrm>
              <a:off x="6321961" y="1116527"/>
              <a:ext cx="2511002" cy="2490838"/>
            </p:xfrm>
            <a:graphic>
              <a:graphicData uri="http://schemas.microsoft.com/office/powerpoint/2016/sectionzoom">
                <psez:sectionZm>
                  <psez:sectionZmObj sectionId="{7376BBB7-6A51-4116-903E-BF34DF6578A6}">
                    <psez:zmPr id="{F2936814-627C-440B-96FC-59A5616588A0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11002" cy="249083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2" name="Section Zoom 3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905C1F0-18EB-E25B-3A2B-F9D90C6108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21961" y="1116527"/>
                <a:ext cx="2511002" cy="249083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4" name="Section Zoom 33">
                <a:extLst>
                  <a:ext uri="{FF2B5EF4-FFF2-40B4-BE49-F238E27FC236}">
                    <a16:creationId xmlns:a16="http://schemas.microsoft.com/office/drawing/2014/main" id="{2F62382C-166E-C239-CE73-ACDD302A21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7597740"/>
                  </p:ext>
                </p:extLst>
              </p:nvPr>
            </p:nvGraphicFramePr>
            <p:xfrm>
              <a:off x="3315672" y="3703464"/>
              <a:ext cx="2564046" cy="2512468"/>
            </p:xfrm>
            <a:graphic>
              <a:graphicData uri="http://schemas.microsoft.com/office/powerpoint/2016/sectionzoom">
                <psez:sectionZm>
                  <psez:sectionZmObj sectionId="{469F8733-CB8A-4CBF-B254-E979C68E88F7}">
                    <psez:zmPr id="{842C852B-9C5F-44A1-B5AF-3C736D855DB1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4046" cy="251246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4" name="Section Zoom 3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F62382C-166E-C239-CE73-ACDD302A2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15672" y="3703464"/>
                <a:ext cx="2564046" cy="251246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6" name="Section Zoom 35">
                <a:extLst>
                  <a:ext uri="{FF2B5EF4-FFF2-40B4-BE49-F238E27FC236}">
                    <a16:creationId xmlns:a16="http://schemas.microsoft.com/office/drawing/2014/main" id="{1060DACF-7062-6D0B-D12B-0B70785E4C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3167026"/>
                  </p:ext>
                </p:extLst>
              </p:nvPr>
            </p:nvGraphicFramePr>
            <p:xfrm>
              <a:off x="6312549" y="3707932"/>
              <a:ext cx="2529825" cy="2503532"/>
            </p:xfrm>
            <a:graphic>
              <a:graphicData uri="http://schemas.microsoft.com/office/powerpoint/2016/sectionzoom">
                <psez:sectionZm>
                  <psez:sectionZmObj sectionId="{3B2F6D03-2DAD-4222-90FE-3ED3B532A0BC}">
                    <psez:zmPr id="{38E34B7C-C5F2-4E2F-BB8E-8A492BC83EC5}" imageType="cover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9825" cy="250353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6" name="Section Zoom 3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060DACF-7062-6D0B-D12B-0B70785E4C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12549" y="3707932"/>
                <a:ext cx="2529825" cy="2503532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9476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4631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Overview of 2G GWD vacuum systems and challenges/status of ET and CE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725F1-4963-1185-696B-B3A50D84AE37}"/>
              </a:ext>
            </a:extLst>
          </p:cNvPr>
          <p:cNvSpPr txBox="1"/>
          <p:nvPr/>
        </p:nvSpPr>
        <p:spPr>
          <a:xfrm>
            <a:off x="441315" y="1113255"/>
            <a:ext cx="638222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sz="300" dirty="0">
              <a:solidFill>
                <a:srgbClr val="0E0E1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0E10"/>
                </a:solidFill>
              </a:rPr>
              <a:t>Vacuum requirements for GWT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300" dirty="0">
              <a:solidFill>
                <a:srgbClr val="0E0E1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0E10"/>
                </a:solidFill>
              </a:rPr>
              <a:t>Overview of 2G vacuum systems and present experience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300" dirty="0">
              <a:solidFill>
                <a:srgbClr val="0E0E1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0E10"/>
                </a:solidFill>
              </a:rPr>
              <a:t>Status of ET and CE projects and plannings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300" dirty="0">
              <a:solidFill>
                <a:srgbClr val="0E0E1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0E10"/>
                </a:solidFill>
              </a:rPr>
              <a:t>Vacuum studies among the ET collaborators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F4172-F780-EB37-167B-08AABA377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44"/>
          <a:stretch/>
        </p:blipFill>
        <p:spPr>
          <a:xfrm>
            <a:off x="7139159" y="1052736"/>
            <a:ext cx="4788206" cy="3673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4D5461-F53E-9E0D-72AF-3B34D5E8D3B1}"/>
              </a:ext>
            </a:extLst>
          </p:cNvPr>
          <p:cNvSpPr txBox="1"/>
          <p:nvPr/>
        </p:nvSpPr>
        <p:spPr>
          <a:xfrm>
            <a:off x="7545372" y="4725988"/>
            <a:ext cx="3312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900" i="1" dirty="0">
                <a:solidFill>
                  <a:srgbClr val="9B9B9B"/>
                </a:solidFill>
              </a:rPr>
              <a:t> Credit: </a:t>
            </a:r>
            <a:r>
              <a:rPr lang="nl-NL" sz="900" i="1" dirty="0" err="1">
                <a:solidFill>
                  <a:srgbClr val="9B9B9B"/>
                </a:solidFill>
              </a:rPr>
              <a:t>Grado</a:t>
            </a:r>
            <a:r>
              <a:rPr lang="nl-NL" sz="900" i="1" dirty="0">
                <a:solidFill>
                  <a:srgbClr val="9B9B9B"/>
                </a:solidFill>
              </a:rPr>
              <a:t> et al. JVST B, vol. 41, issue 2, p. 024201, 2023</a:t>
            </a:r>
            <a:endParaRPr lang="en-GB" sz="900" i="1" dirty="0">
              <a:solidFill>
                <a:srgbClr val="9B9B9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5340B9-A1F6-322E-BF09-450489D25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6"/>
          <a:stretch/>
        </p:blipFill>
        <p:spPr>
          <a:xfrm>
            <a:off x="2365416" y="2682459"/>
            <a:ext cx="4641591" cy="3557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7613FB-8ED8-6DFA-5715-A3481D349842}"/>
              </a:ext>
            </a:extLst>
          </p:cNvPr>
          <p:cNvSpPr txBox="1"/>
          <p:nvPr/>
        </p:nvSpPr>
        <p:spPr>
          <a:xfrm>
            <a:off x="551384" y="5617790"/>
            <a:ext cx="216024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900" i="1" dirty="0" err="1">
                <a:solidFill>
                  <a:srgbClr val="9B9B9B"/>
                </a:solidFill>
              </a:rPr>
              <a:t>Credit</a:t>
            </a:r>
            <a:r>
              <a:rPr lang="fr-FR" sz="900" i="1" dirty="0">
                <a:solidFill>
                  <a:srgbClr val="9B9B9B"/>
                </a:solidFill>
              </a:rPr>
              <a:t>: </a:t>
            </a:r>
            <a:r>
              <a:rPr lang="fr-FR" sz="900" i="1" dirty="0" err="1">
                <a:solidFill>
                  <a:srgbClr val="9B9B9B"/>
                </a:solidFill>
              </a:rPr>
              <a:t>Cosmic</a:t>
            </a:r>
            <a:r>
              <a:rPr lang="fr-FR" sz="900" i="1" dirty="0">
                <a:solidFill>
                  <a:srgbClr val="9B9B9B"/>
                </a:solidFill>
              </a:rPr>
              <a:t> Explorer collaboration,</a:t>
            </a:r>
          </a:p>
          <a:p>
            <a:pPr algn="l"/>
            <a:r>
              <a:rPr lang="fr-FR" sz="900" i="1" dirty="0" err="1">
                <a:solidFill>
                  <a:srgbClr val="9B9B9B"/>
                </a:solidFill>
              </a:rPr>
              <a:t>Cosmic</a:t>
            </a:r>
            <a:r>
              <a:rPr lang="fr-FR" sz="900" i="1" dirty="0">
                <a:solidFill>
                  <a:srgbClr val="9B9B9B"/>
                </a:solidFill>
              </a:rPr>
              <a:t> Explorer </a:t>
            </a:r>
            <a:r>
              <a:rPr lang="fr-FR" sz="900" i="1" dirty="0" err="1">
                <a:solidFill>
                  <a:srgbClr val="9B9B9B"/>
                </a:solidFill>
              </a:rPr>
              <a:t>Technical</a:t>
            </a:r>
            <a:r>
              <a:rPr lang="fr-FR" sz="900" i="1" dirty="0">
                <a:solidFill>
                  <a:srgbClr val="9B9B9B"/>
                </a:solidFill>
              </a:rPr>
              <a:t> Report CE–P2100003–v7</a:t>
            </a:r>
            <a:endParaRPr lang="en-GB" sz="900" i="1" dirty="0">
              <a:solidFill>
                <a:srgbClr val="9B9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53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en-US"/>
              <a:t>XIII ET Symposium, Cagliari, 8-12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979B31A-0F16-EF3D-AD0F-8BE5ABF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510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Materials: beampipe structural material</a:t>
            </a:r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B3CF2C-1FFF-6032-1F8C-E3F265BFD666}"/>
              </a:ext>
            </a:extLst>
          </p:cNvPr>
          <p:cNvSpPr/>
          <p:nvPr/>
        </p:nvSpPr>
        <p:spPr>
          <a:xfrm>
            <a:off x="7225890" y="1556792"/>
            <a:ext cx="3787411" cy="4601475"/>
          </a:xfrm>
          <a:prstGeom prst="roundRect">
            <a:avLst>
              <a:gd name="adj" fmla="val 9645"/>
            </a:avLst>
          </a:prstGeom>
          <a:solidFill>
            <a:srgbClr val="F0AE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US" b="1" dirty="0"/>
              <a:t>Cosmic Explorer 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C390C5-64EA-CF4C-DEBD-90B23AC2CB03}"/>
              </a:ext>
            </a:extLst>
          </p:cNvPr>
          <p:cNvSpPr/>
          <p:nvPr/>
        </p:nvSpPr>
        <p:spPr>
          <a:xfrm>
            <a:off x="1469640" y="1556792"/>
            <a:ext cx="8640352" cy="4601475"/>
          </a:xfrm>
          <a:prstGeom prst="roundRect">
            <a:avLst>
              <a:gd name="adj" fmla="val 8474"/>
            </a:avLst>
          </a:prstGeom>
          <a:solidFill>
            <a:srgbClr val="3F62A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b="1" dirty="0"/>
              <a:t>Einstein Telescope</a:t>
            </a:r>
            <a:endParaRPr lang="en-GB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8B33FB-8200-6151-F5EC-5EEB3BC4F33C}"/>
              </a:ext>
            </a:extLst>
          </p:cNvPr>
          <p:cNvSpPr/>
          <p:nvPr/>
        </p:nvSpPr>
        <p:spPr>
          <a:xfrm>
            <a:off x="2190637" y="1698737"/>
            <a:ext cx="2287117" cy="4342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7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Austenitic stainless steel </a:t>
            </a:r>
          </a:p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(304L)</a:t>
            </a: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Mechanical properties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Formability and weldability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Corrosion resistance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(native)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Vacuum performance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(requires HT heat treatment)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Cost</a:t>
            </a:r>
          </a:p>
          <a:p>
            <a:pPr algn="ctr"/>
            <a:r>
              <a:rPr lang="en-US" sz="1200" b="1" dirty="0">
                <a:solidFill>
                  <a:srgbClr val="FFC000"/>
                </a:solidFill>
              </a:rPr>
              <a:t>(raw material)</a:t>
            </a:r>
          </a:p>
          <a:p>
            <a:pPr algn="ctr"/>
            <a:endParaRPr lang="en-US" sz="800" b="1" dirty="0">
              <a:solidFill>
                <a:srgbClr val="FF0000"/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Non ferromagnetic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</a:t>
            </a:r>
            <a:r>
              <a:rPr lang="en-US" sz="1400" b="1" dirty="0">
                <a:solidFill>
                  <a:srgbClr val="00B050"/>
                </a:solidFill>
                <a:latin typeface="GreekC_IV25" panose="00000400000000000000" pitchFamily="2" charset="0"/>
                <a:cs typeface="GreekC_IV25" panose="00000400000000000000" pitchFamily="2" charset="0"/>
              </a:rPr>
              <a:t>µ</a:t>
            </a:r>
            <a:r>
              <a:rPr lang="en-US" sz="1400" b="1" baseline="-25000" dirty="0">
                <a:solidFill>
                  <a:srgbClr val="00B050"/>
                </a:solidFill>
                <a:cs typeface="GreekC_IV25" panose="00000400000000000000" pitchFamily="2" charset="0"/>
              </a:rPr>
              <a:t>R </a:t>
            </a:r>
            <a:r>
              <a:rPr lang="en-US" sz="1400" b="1" dirty="0">
                <a:solidFill>
                  <a:srgbClr val="00B050"/>
                </a:solidFill>
                <a:cs typeface="GreekC_IV25" panose="00000400000000000000" pitchFamily="2" charset="0"/>
              </a:rPr>
              <a:t>≈ 1</a:t>
            </a:r>
            <a:r>
              <a:rPr lang="en-US" sz="1400" b="1" dirty="0">
                <a:solidFill>
                  <a:srgbClr val="00B050"/>
                </a:solidFill>
              </a:rPr>
              <a:t>)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US" sz="1200" b="1" dirty="0">
              <a:solidFill>
                <a:srgbClr val="FF0000"/>
              </a:solidFill>
            </a:endParaRPr>
          </a:p>
          <a:p>
            <a:pPr algn="ctr"/>
            <a:endParaRPr lang="en-GB" sz="1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9905A2-9660-7EC8-4DBF-ECF9E1E8D830}"/>
              </a:ext>
            </a:extLst>
          </p:cNvPr>
          <p:cNvSpPr/>
          <p:nvPr/>
        </p:nvSpPr>
        <p:spPr>
          <a:xfrm>
            <a:off x="4794224" y="1698736"/>
            <a:ext cx="2231628" cy="43334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7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Ferritic stainless steel </a:t>
            </a:r>
          </a:p>
          <a:p>
            <a:pPr algn="ctr"/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Mechanical properties</a:t>
            </a:r>
          </a:p>
          <a:p>
            <a:pPr algn="ctr"/>
            <a:endParaRPr lang="en-US" sz="800" b="1" dirty="0">
              <a:solidFill>
                <a:srgbClr val="00B050"/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Formability and weldability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Corrosion resistance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(native)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Vacuum performance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(native)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Cost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</a:rPr>
              <a:t>(raw material, 30-50% less than austenitic) </a:t>
            </a:r>
          </a:p>
          <a:p>
            <a:pPr algn="ctr"/>
            <a:endParaRPr lang="en-US" sz="1200" b="1" dirty="0">
              <a:solidFill>
                <a:srgbClr val="00B050"/>
              </a:solidFill>
            </a:endParaRPr>
          </a:p>
          <a:p>
            <a:pPr algn="ctr"/>
            <a:r>
              <a:rPr lang="en-GB" sz="1400" b="1" dirty="0">
                <a:solidFill>
                  <a:srgbClr val="FFC000"/>
                </a:solidFill>
              </a:rPr>
              <a:t>Ferromagnetic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(</a:t>
            </a:r>
            <a:r>
              <a:rPr lang="el-GR" sz="1400" b="1" dirty="0">
                <a:solidFill>
                  <a:srgbClr val="FFC000"/>
                </a:solidFill>
                <a:latin typeface="GreekC_IV25" panose="00000400000000000000" pitchFamily="2" charset="0"/>
                <a:cs typeface="GreekC_IV25" panose="00000400000000000000" pitchFamily="2" charset="0"/>
              </a:rPr>
              <a:t>µ</a:t>
            </a:r>
            <a:r>
              <a:rPr lang="en-US" sz="1400" b="1" baseline="-25000" dirty="0">
                <a:solidFill>
                  <a:srgbClr val="FFC000"/>
                </a:solidFill>
                <a:cs typeface="GreekC_IV25" panose="00000400000000000000" pitchFamily="2" charset="0"/>
              </a:rPr>
              <a:t>R </a:t>
            </a:r>
            <a:r>
              <a:rPr lang="en-US" sz="1400" b="1" dirty="0">
                <a:solidFill>
                  <a:srgbClr val="FFC000"/>
                </a:solidFill>
                <a:cs typeface="GreekC_IV25" panose="00000400000000000000" pitchFamily="2" charset="0"/>
              </a:rPr>
              <a:t>&gt; 200</a:t>
            </a:r>
            <a:r>
              <a:rPr lang="en-US" sz="1400" b="1" dirty="0">
                <a:solidFill>
                  <a:srgbClr val="FFC000"/>
                </a:solidFill>
              </a:rPr>
              <a:t>)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9FB5EC-4BA1-A25F-A106-FCED829FDB05}"/>
              </a:ext>
            </a:extLst>
          </p:cNvPr>
          <p:cNvSpPr/>
          <p:nvPr/>
        </p:nvSpPr>
        <p:spPr>
          <a:xfrm>
            <a:off x="7459173" y="1696539"/>
            <a:ext cx="2351590" cy="43356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E0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Mild steel </a:t>
            </a:r>
          </a:p>
          <a:p>
            <a:pPr algn="ctr"/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Mechanical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properties</a:t>
            </a:r>
          </a:p>
          <a:p>
            <a:pPr algn="ctr"/>
            <a:endParaRPr lang="en-US" sz="800" b="1" dirty="0">
              <a:solidFill>
                <a:srgbClr val="00B050"/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Formability and weldability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Corrosion resistance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(requires treatment)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Vacuum performance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(native)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rgbClr val="00B050"/>
                </a:solidFill>
              </a:rPr>
              <a:t>Cost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</a:rPr>
              <a:t>(raw material, 80-85% less than austenitic)</a:t>
            </a:r>
          </a:p>
          <a:p>
            <a:pPr algn="ctr"/>
            <a:endParaRPr lang="en-US" sz="800" b="1" dirty="0">
              <a:solidFill>
                <a:srgbClr val="00B050"/>
              </a:solidFill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Ferromagnetic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(</a:t>
            </a:r>
            <a:r>
              <a:rPr lang="en-US" sz="1400" b="1" dirty="0">
                <a:solidFill>
                  <a:srgbClr val="FFC000"/>
                </a:solidFill>
                <a:latin typeface="GreekC_IV25" panose="00000400000000000000" pitchFamily="2" charset="0"/>
              </a:rPr>
              <a:t>µ</a:t>
            </a:r>
            <a:r>
              <a:rPr lang="en-US" sz="1400" b="1" baseline="-25000" dirty="0">
                <a:solidFill>
                  <a:srgbClr val="FFC000"/>
                </a:solidFill>
                <a:cs typeface="GreekC_IV25" panose="00000400000000000000" pitchFamily="2" charset="0"/>
              </a:rPr>
              <a:t>R </a:t>
            </a:r>
            <a:r>
              <a:rPr lang="en-US" sz="1400" b="1" dirty="0">
                <a:solidFill>
                  <a:srgbClr val="FFC000"/>
                </a:solidFill>
                <a:cs typeface="GreekC_IV25" panose="00000400000000000000" pitchFamily="2" charset="0"/>
              </a:rPr>
              <a:t>≈ 100- 200</a:t>
            </a:r>
            <a:r>
              <a:rPr lang="en-US" sz="1400" b="1" dirty="0">
                <a:solidFill>
                  <a:srgbClr val="FFC000"/>
                </a:solidFill>
              </a:rPr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32984-F95C-E2E3-B51D-79F940ADBDA4}"/>
              </a:ext>
            </a:extLst>
          </p:cNvPr>
          <p:cNvSpPr txBox="1"/>
          <p:nvPr/>
        </p:nvSpPr>
        <p:spPr>
          <a:xfrm>
            <a:off x="551384" y="1117141"/>
            <a:ext cx="110892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0E0E10"/>
                </a:solidFill>
              </a:rPr>
              <a:t>Currently, steel is under consideration as structural material for the beampipes.</a:t>
            </a:r>
            <a:endParaRPr lang="en-GB" dirty="0">
              <a:solidFill>
                <a:srgbClr val="0E0E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0E0E10"/>
          </a:solidFill>
        </a:ln>
      </a:spPr>
      <a:bodyPr rtlCol="0" anchor="b"/>
      <a:lstStyle>
        <a:defPPr algn="ctr">
          <a:lnSpc>
            <a:spcPct val="110000"/>
          </a:lnSpc>
          <a:defRPr sz="1800" dirty="0" smtClean="0">
            <a:solidFill>
              <a:schemeClr val="bg2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13C28D64-1B24-AE44-ADF1-2F22862D8410}" vid="{33E554F9-2EDB-C045-92B1-727117278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Cobranding 16x9_PPT_Arial</Template>
  <TotalTime>28927</TotalTime>
  <Words>2153</Words>
  <Application>Microsoft Office PowerPoint</Application>
  <PresentationFormat>Widescreen</PresentationFormat>
  <Paragraphs>471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GreekC_IV25</vt:lpstr>
      <vt:lpstr>Times New Roman</vt:lpstr>
      <vt:lpstr>Office Theme</vt:lpstr>
      <vt:lpstr>ETO: the beampipe project (Summary of the Beampipe for GWT workshop at CERN, 27-29 March 2023)</vt:lpstr>
      <vt:lpstr>Motivation: New generation, new (vacuum) requirements  </vt:lpstr>
      <vt:lpstr>Motivation: vacuum systems impact on budget</vt:lpstr>
      <vt:lpstr>CERN contribution to beampipe studies for GWT </vt:lpstr>
      <vt:lpstr>The objective of the workshop</vt:lpstr>
      <vt:lpstr>Beampipes for GWT workshop in numbers</vt:lpstr>
      <vt:lpstr>Beampipes for GWT workshop: main topics</vt:lpstr>
      <vt:lpstr>Overview of 2G GWD vacuum systems and challenges/status of ET and CE</vt:lpstr>
      <vt:lpstr>Materials: beampipe structural material</vt:lpstr>
      <vt:lpstr>Materials: H2 outgassing rate</vt:lpstr>
      <vt:lpstr>Design: beampipe profile</vt:lpstr>
      <vt:lpstr>Design: optical baffles</vt:lpstr>
      <vt:lpstr>Design: supporting system and ground to baffle transfer function</vt:lpstr>
      <vt:lpstr>Design: supporting system and ground to baffle transfer function</vt:lpstr>
      <vt:lpstr>Manufacturing: welding techniques</vt:lpstr>
      <vt:lpstr>Post-treatments: cleaning and surface cleanliness </vt:lpstr>
      <vt:lpstr>Logistic: tube manufacturing</vt:lpstr>
      <vt:lpstr>Logistic: tube manufacturing</vt:lpstr>
      <vt:lpstr>Logistic: tube manufacturing</vt:lpstr>
      <vt:lpstr>Vacuum: layout and parameters optimization</vt:lpstr>
      <vt:lpstr>Vacuum: Interfaces (cryogenics, control and monitoring, installation) </vt:lpstr>
      <vt:lpstr>Beampipes for GWT workshop: Topical discussions</vt:lpstr>
      <vt:lpstr>Outlook: CERN pre-pilot sector prototypes </vt:lpstr>
      <vt:lpstr>Outlook: CERN pilot sectors 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 vacuum team at CERN 2nd meeting</dc:title>
  <dc:creator>Paolo Chiggiato</dc:creator>
  <cp:lastModifiedBy>Carlo Scarcia</cp:lastModifiedBy>
  <cp:revision>191</cp:revision>
  <cp:lastPrinted>2023-03-28T06:45:15Z</cp:lastPrinted>
  <dcterms:created xsi:type="dcterms:W3CDTF">2022-10-20T16:00:26Z</dcterms:created>
  <dcterms:modified xsi:type="dcterms:W3CDTF">2023-05-11T15:09:21Z</dcterms:modified>
</cp:coreProperties>
</file>