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3" r:id="rId3"/>
    <p:sldId id="260" r:id="rId4"/>
    <p:sldId id="258" r:id="rId5"/>
    <p:sldId id="269" r:id="rId6"/>
    <p:sldId id="311" r:id="rId7"/>
    <p:sldId id="308" r:id="rId8"/>
    <p:sldId id="315" r:id="rId9"/>
    <p:sldId id="316" r:id="rId10"/>
    <p:sldId id="262" r:id="rId11"/>
    <p:sldId id="261" r:id="rId12"/>
    <p:sldId id="313" r:id="rId13"/>
    <p:sldId id="285" r:id="rId14"/>
    <p:sldId id="309" r:id="rId15"/>
    <p:sldId id="312" r:id="rId16"/>
    <p:sldId id="322" r:id="rId17"/>
    <p:sldId id="286" r:id="rId18"/>
    <p:sldId id="317" r:id="rId19"/>
    <p:sldId id="263" r:id="rId20"/>
    <p:sldId id="288" r:id="rId21"/>
    <p:sldId id="314" r:id="rId22"/>
    <p:sldId id="321" r:id="rId23"/>
    <p:sldId id="289" r:id="rId24"/>
    <p:sldId id="320" r:id="rId25"/>
    <p:sldId id="279" r:id="rId26"/>
    <p:sldId id="280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ED"/>
    <a:srgbClr val="62CDF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96FA6-0BE7-4334-B736-49E3D7868B50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A8945-0668-4EA4-8A8D-C3D27D4568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0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6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32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18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91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22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32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40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10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7" descr="logoinfn-piccolo">
            <a:extLst>
              <a:ext uri="{FF2B5EF4-FFF2-40B4-BE49-F238E27FC236}">
                <a16:creationId xmlns:a16="http://schemas.microsoft.com/office/drawing/2014/main" id="{C646C7A6-F79A-F230-8CC2-7245C8AD5E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" y="12233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9215722-FAD6-A9E5-C8FA-CBD00E9C76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6509" y="5972"/>
            <a:ext cx="1684086" cy="52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8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53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39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L. Di Fiore - NGSA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D5C2-364E-4071-94A7-8CBAE7933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9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5.emf"/><Relationship Id="rId5" Type="http://schemas.openxmlformats.org/officeDocument/2006/relationships/image" Target="../media/image11.png"/><Relationship Id="rId10" Type="http://schemas.openxmlformats.org/officeDocument/2006/relationships/image" Target="../media/image14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287" y="793190"/>
            <a:ext cx="8353425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/>
              <a:t>NGSA</a:t>
            </a:r>
          </a:p>
          <a:p>
            <a:pPr algn="ctr"/>
            <a:r>
              <a:rPr lang="it-IT" sz="3200" dirty="0"/>
              <a:t>New Generation Super-Attenuator</a:t>
            </a:r>
          </a:p>
          <a:p>
            <a:pPr algn="ctr"/>
            <a:r>
              <a:rPr lang="it-IT" sz="2000" dirty="0"/>
              <a:t>status report</a:t>
            </a:r>
          </a:p>
          <a:p>
            <a:pPr algn="ctr"/>
            <a:endParaRPr lang="it-IT" sz="2000" dirty="0"/>
          </a:p>
          <a:p>
            <a:r>
              <a:rPr lang="it-IT" sz="2000" dirty="0"/>
              <a:t>			</a:t>
            </a:r>
          </a:p>
          <a:p>
            <a:pPr marL="457200" marR="438785" algn="ctr">
              <a:spcBef>
                <a:spcPts val="3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Bertocco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M. Bruno, R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De Rosa, </a:t>
            </a:r>
            <a:r>
              <a:rPr lang="en-US" sz="20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L. Di Fiore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D’Urso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0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marR="438785" algn="ctr">
              <a:spcBef>
                <a:spcPts val="3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Frasconi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Gennai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Lucchesi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Pilo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Rozza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marL="457200" marR="438785" algn="ctr">
              <a:spcBef>
                <a:spcPts val="3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Ruggi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Sipala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Tosta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Melo, L.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Trozzo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438785">
              <a:lnSpc>
                <a:spcPct val="200000"/>
              </a:lnSpc>
              <a:spcAft>
                <a:spcPts val="0"/>
              </a:spcAft>
            </a:pPr>
            <a:endParaRPr lang="it-IT" sz="2000" dirty="0"/>
          </a:p>
          <a:p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938128" y="2045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ED4E95-B034-4C7B-830D-8ED78355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9" y="6356351"/>
            <a:ext cx="2529329" cy="365125"/>
          </a:xfrm>
        </p:spPr>
        <p:txBody>
          <a:bodyPr/>
          <a:lstStyle/>
          <a:p>
            <a:r>
              <a:rPr lang="en-US"/>
              <a:t>09/05/2023 ET Symposium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5CA60-DC5E-4A48-A729-FAC3B707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L. Di Fiore - NGSA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406F40-44E5-4950-85BB-549BCF85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94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1128" y="244433"/>
            <a:ext cx="8261743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NGSA (New Generation Super-Attenuator)</a:t>
            </a:r>
          </a:p>
          <a:p>
            <a:pPr algn="ctr"/>
            <a:endParaRPr lang="en-US" dirty="0"/>
          </a:p>
          <a:p>
            <a:r>
              <a:rPr lang="en-US" sz="1600" dirty="0"/>
              <a:t>The project is organized in two parallel research lines:</a:t>
            </a:r>
          </a:p>
          <a:p>
            <a:endParaRPr lang="en-US" sz="1600" dirty="0"/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600" i="1" u="sng" dirty="0"/>
              <a:t>Traditional solution:</a:t>
            </a:r>
            <a:r>
              <a:rPr lang="en-US" sz="1600" i="1" dirty="0"/>
              <a:t> </a:t>
            </a:r>
            <a:r>
              <a:rPr lang="en-US" sz="1600" dirty="0"/>
              <a:t>optimized SA, starting form the </a:t>
            </a:r>
            <a:r>
              <a:rPr lang="en-US" sz="1600" dirty="0" err="1"/>
              <a:t>AdV</a:t>
            </a:r>
            <a:r>
              <a:rPr lang="en-US" sz="1600" dirty="0"/>
              <a:t> SA architecture: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optimization of the mass distribution along the isolation chain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improvement of the performance of the Magnetic Anti-Springs (MAS) of the single filters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goal  is to keep the total SA length around 12 m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if necessary, an active  pre-isolator platforms, at the base of the IP, will be considered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 marL="342900" indent="-342900">
              <a:spcAft>
                <a:spcPts val="600"/>
              </a:spcAft>
              <a:buFont typeface="+mj-lt"/>
              <a:buAutoNum type="arabicParenR" startAt="2"/>
            </a:pPr>
            <a:r>
              <a:rPr lang="en-US" sz="1600" i="1" u="sng" dirty="0"/>
              <a:t>Innovative solution:</a:t>
            </a:r>
            <a:r>
              <a:rPr lang="en-US" sz="1600" dirty="0"/>
              <a:t> two-stage Nested Inverted Pendulum (NIP)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Better horizontal attenuation of the pre-isolator but never experimentally demonstrated.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Open questions to be addressed: reliability, stability, control systems, cross talks and vertical and angular noise suppression.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A dedicate prototype (in 1:2 scale) will be realized to experimentally  validate this configuration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Goal is to keep the total SA length around 10 m</a:t>
            </a:r>
          </a:p>
          <a:p>
            <a:endParaRPr lang="en-US" sz="1600" dirty="0"/>
          </a:p>
          <a:p>
            <a:r>
              <a:rPr lang="en-US" sz="1600" b="1" dirty="0"/>
              <a:t>Final goal, after comparison of the two alternatives, will be the definition of a Conceptual Design of the SA for the ET Antenna.</a:t>
            </a:r>
            <a:endParaRPr lang="en-US" b="1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F0AFCF-3074-4522-B04C-BD24E0F3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B74245-A065-40B2-BB06-0411A414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5BA0AD-D33F-4356-AFF5-44B34658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73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996" y="3721310"/>
            <a:ext cx="1559609" cy="269332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25227" y="71675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NGSA project </a:t>
            </a:r>
            <a:r>
              <a:rPr lang="en-US" b="1" dirty="0" err="1"/>
              <a:t>Organizzation</a:t>
            </a:r>
            <a:r>
              <a:rPr lang="en-US" b="1" dirty="0"/>
              <a:t> : WP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63433" y="682156"/>
            <a:ext cx="37235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project is organized in 4 WP: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WP1 – Simulation and optimization of the </a:t>
            </a:r>
            <a:r>
              <a:rPr lang="en-US" dirty="0" err="1"/>
              <a:t>Superattenuator</a:t>
            </a:r>
            <a:endParaRPr lang="en-US" dirty="0"/>
          </a:p>
          <a:p>
            <a:r>
              <a:rPr lang="en-US" dirty="0"/>
              <a:t>Coordinator: L. </a:t>
            </a:r>
            <a:r>
              <a:rPr lang="en-US" dirty="0" err="1"/>
              <a:t>Trozzo</a:t>
            </a:r>
            <a:r>
              <a:rPr lang="en-US" dirty="0"/>
              <a:t> (INFN-NA)</a:t>
            </a:r>
          </a:p>
          <a:p>
            <a:endParaRPr lang="en-US" dirty="0"/>
          </a:p>
          <a:p>
            <a:r>
              <a:rPr lang="en-US" dirty="0"/>
              <a:t>WP2 – Mechanical filter with improved Magnetic Anti-Spring (MAS)</a:t>
            </a:r>
          </a:p>
          <a:p>
            <a:r>
              <a:rPr lang="en-US" dirty="0"/>
              <a:t>Coordinator: F. </a:t>
            </a:r>
            <a:r>
              <a:rPr lang="en-US" dirty="0" err="1"/>
              <a:t>Frasconi</a:t>
            </a:r>
            <a:r>
              <a:rPr lang="en-US" dirty="0"/>
              <a:t> (INFN-PI)</a:t>
            </a:r>
          </a:p>
          <a:p>
            <a:endParaRPr lang="en-US" dirty="0"/>
          </a:p>
          <a:p>
            <a:r>
              <a:rPr lang="en-US" dirty="0"/>
              <a:t>WP3 – Development and test of a Nested Inverted Pendulum (NIP)</a:t>
            </a:r>
          </a:p>
          <a:p>
            <a:r>
              <a:rPr lang="en-US" dirty="0"/>
              <a:t>Coordinator: R. De Rosa (INFN-NA)</a:t>
            </a:r>
          </a:p>
          <a:p>
            <a:endParaRPr lang="en-US" dirty="0"/>
          </a:p>
          <a:p>
            <a:r>
              <a:rPr lang="en-US" dirty="0"/>
              <a:t>WP4 – Sensing and Control (S&amp;C)</a:t>
            </a:r>
          </a:p>
          <a:p>
            <a:r>
              <a:rPr lang="en-US" dirty="0"/>
              <a:t>Coordinator: A. </a:t>
            </a:r>
            <a:r>
              <a:rPr lang="en-US" dirty="0" err="1"/>
              <a:t>Gennai</a:t>
            </a:r>
            <a:r>
              <a:rPr lang="en-US" dirty="0"/>
              <a:t> (INFN PI)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005" y="525970"/>
            <a:ext cx="3602918" cy="2008168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V="1">
            <a:off x="3864990" y="1065229"/>
            <a:ext cx="1005975" cy="509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3973398" y="4341602"/>
            <a:ext cx="1127177" cy="153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028" y="2591440"/>
            <a:ext cx="2061466" cy="3726231"/>
          </a:xfrm>
          <a:prstGeom prst="rect">
            <a:avLst/>
          </a:prstGeom>
        </p:spPr>
      </p:pic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42270DF-8DF4-4318-8916-7F190C78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71EE30-94C4-41E2-A004-0DFB9FCA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4A9CC277-4B40-4F3E-A25C-0E6E78D7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11</a:t>
            </a:fld>
            <a:endParaRPr lang="it-IT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3E2059E-D7BB-3EFB-743A-A425D0F9D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627323"/>
            <a:ext cx="1885950" cy="14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ttore 2 11"/>
          <p:cNvCxnSpPr/>
          <p:nvPr/>
        </p:nvCxnSpPr>
        <p:spPr>
          <a:xfrm>
            <a:off x="4054450" y="3047749"/>
            <a:ext cx="405352" cy="22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0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3C4DA95-BEDB-6406-23DD-D4C226CD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A3AD79-0F43-0DA1-9F44-06A8471F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89DF0D-D5B6-279C-5681-2300C354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12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6ECB27-B5F7-2FF1-29EF-0F88EB0163BE}"/>
              </a:ext>
            </a:extLst>
          </p:cNvPr>
          <p:cNvSpPr txBox="1"/>
          <p:nvPr/>
        </p:nvSpPr>
        <p:spPr>
          <a:xfrm>
            <a:off x="1217603" y="352911"/>
            <a:ext cx="6168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WP1 – Simulation and optimization of the </a:t>
            </a:r>
            <a:r>
              <a:rPr lang="en-US" b="1" dirty="0" err="1"/>
              <a:t>Superattenuator</a:t>
            </a:r>
            <a:endParaRPr lang="en-US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6E58FA-1999-6335-AA5B-A4B908D8780E}"/>
              </a:ext>
            </a:extLst>
          </p:cNvPr>
          <p:cNvSpPr txBox="1"/>
          <p:nvPr/>
        </p:nvSpPr>
        <p:spPr>
          <a:xfrm>
            <a:off x="628650" y="2067125"/>
            <a:ext cx="273848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4471C4"/>
                </a:solidFill>
                <a:latin typeface="Calibri" panose="020F0502020204030204" pitchFamily="34" charset="0"/>
              </a:rPr>
              <a:t>CASE A: </a:t>
            </a:r>
            <a:endParaRPr lang="en-US" sz="1800" b="0" i="0" u="none" strike="noStrike" baseline="0" dirty="0">
              <a:solidFill>
                <a:srgbClr val="4471C4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 err="1">
                <a:solidFill>
                  <a:srgbClr val="001F5F"/>
                </a:solidFill>
                <a:latin typeface="Calibri" panose="020F0502020204030204" pitchFamily="34" charset="0"/>
              </a:rPr>
              <a:t>I.Total</a:t>
            </a:r>
            <a:r>
              <a:rPr lang="en-US" sz="1800" b="1" i="0" u="none" strike="noStrike" baseline="0" dirty="0">
                <a:solidFill>
                  <a:srgbClr val="001F5F"/>
                </a:solidFill>
                <a:latin typeface="Calibri" panose="020F0502020204030204" pitchFamily="34" charset="0"/>
              </a:rPr>
              <a:t> length:8 m </a:t>
            </a:r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 err="1">
                <a:solidFill>
                  <a:srgbClr val="001F5F"/>
                </a:solidFill>
                <a:latin typeface="Calibri" panose="020F0502020204030204" pitchFamily="34" charset="0"/>
              </a:rPr>
              <a:t>II.Total</a:t>
            </a:r>
            <a:r>
              <a:rPr lang="en-US" sz="1800" b="1" i="0" u="none" strike="noStrike" baseline="0" dirty="0">
                <a:solidFill>
                  <a:srgbClr val="001F5F"/>
                </a:solidFill>
                <a:latin typeface="Calibri" panose="020F0502020204030204" pitchFamily="34" charset="0"/>
              </a:rPr>
              <a:t> mass: 2650 Kg</a:t>
            </a:r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CASE B: </a:t>
            </a:r>
            <a:endParaRPr lang="en-US" sz="18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 err="1">
                <a:solidFill>
                  <a:srgbClr val="001F5F"/>
                </a:solidFill>
                <a:latin typeface="Calibri" panose="020F0502020204030204" pitchFamily="34" charset="0"/>
              </a:rPr>
              <a:t>I.Total</a:t>
            </a:r>
            <a:r>
              <a:rPr lang="en-US" sz="1800" b="1" i="0" u="none" strike="noStrike" baseline="0" dirty="0">
                <a:solidFill>
                  <a:srgbClr val="001F5F"/>
                </a:solidFill>
                <a:latin typeface="Calibri" panose="020F0502020204030204" pitchFamily="34" charset="0"/>
              </a:rPr>
              <a:t> length:10 m </a:t>
            </a:r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 err="1">
                <a:solidFill>
                  <a:srgbClr val="001F5F"/>
                </a:solidFill>
                <a:latin typeface="Calibri" panose="020F0502020204030204" pitchFamily="34" charset="0"/>
              </a:rPr>
              <a:t>II.Total</a:t>
            </a:r>
            <a:r>
              <a:rPr lang="en-US" sz="1800" b="1" i="0" u="none" strike="noStrike" baseline="0" dirty="0">
                <a:solidFill>
                  <a:srgbClr val="001F5F"/>
                </a:solidFill>
                <a:latin typeface="Calibri" panose="020F0502020204030204" pitchFamily="34" charset="0"/>
              </a:rPr>
              <a:t> mass: 2650 Kg</a:t>
            </a:r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FF32CC"/>
                </a:solidFill>
                <a:latin typeface="Calibri" panose="020F0502020204030204" pitchFamily="34" charset="0"/>
              </a:rPr>
              <a:t>CASE C: </a:t>
            </a:r>
            <a:endParaRPr lang="en-US" sz="1800" b="0" i="0" u="none" strike="noStrike" baseline="0" dirty="0">
              <a:solidFill>
                <a:srgbClr val="FF32CC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 err="1">
                <a:solidFill>
                  <a:srgbClr val="001F5F"/>
                </a:solidFill>
                <a:latin typeface="Calibri" panose="020F0502020204030204" pitchFamily="34" charset="0"/>
              </a:rPr>
              <a:t>I.Total</a:t>
            </a:r>
            <a:r>
              <a:rPr lang="en-US" sz="1800" b="1" i="0" u="none" strike="noStrike" baseline="0" dirty="0">
                <a:solidFill>
                  <a:srgbClr val="001F5F"/>
                </a:solidFill>
                <a:latin typeface="Calibri" panose="020F0502020204030204" pitchFamily="34" charset="0"/>
              </a:rPr>
              <a:t> length:10 m </a:t>
            </a:r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 err="1">
                <a:solidFill>
                  <a:srgbClr val="001F5F"/>
                </a:solidFill>
                <a:latin typeface="Calibri" panose="020F0502020204030204" pitchFamily="34" charset="0"/>
              </a:rPr>
              <a:t>II.Total</a:t>
            </a:r>
            <a:r>
              <a:rPr lang="en-US" sz="1800" b="1" i="0" u="none" strike="noStrike" baseline="0" dirty="0">
                <a:solidFill>
                  <a:srgbClr val="001F5F"/>
                </a:solidFill>
                <a:latin typeface="Calibri" panose="020F0502020204030204" pitchFamily="34" charset="0"/>
              </a:rPr>
              <a:t> mass: 3250 Kg</a:t>
            </a:r>
            <a:endParaRPr lang="en-US" sz="1800" b="0" i="0" u="none" strike="noStrike" baseline="0" dirty="0">
              <a:solidFill>
                <a:srgbClr val="001F5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D7E9CC-74ED-961D-6BB3-B039BDBB189D}"/>
              </a:ext>
            </a:extLst>
          </p:cNvPr>
          <p:cNvSpPr txBox="1"/>
          <p:nvPr/>
        </p:nvSpPr>
        <p:spPr>
          <a:xfrm>
            <a:off x="909686" y="1101886"/>
            <a:ext cx="678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performed preliminary simulation of three different configurations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ACE766-2267-88B3-356C-7760DA920741}"/>
              </a:ext>
            </a:extLst>
          </p:cNvPr>
          <p:cNvSpPr txBox="1"/>
          <p:nvPr/>
        </p:nvSpPr>
        <p:spPr>
          <a:xfrm>
            <a:off x="4777621" y="2067125"/>
            <a:ext cx="38178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all cases: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Payload mass is 600 kg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 MASs are based on the </a:t>
            </a:r>
            <a:r>
              <a:rPr lang="en-US" dirty="0" err="1"/>
              <a:t>AdV</a:t>
            </a:r>
            <a:r>
              <a:rPr lang="en-US" dirty="0"/>
              <a:t> technology (ferrite magnets)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mass distribution is optimized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 B  Length:  8  10 m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  C  Mass : 2650  3250 kg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8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6887959-39D0-C1B4-21C7-B68B3B8D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122C34-6313-2F73-0BB8-FC964E3D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1BCEF2-C7D4-0954-001D-CE373B24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13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8A4D96D-D73C-68B7-2642-27EA0E6B4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r="5944"/>
          <a:stretch/>
        </p:blipFill>
        <p:spPr bwMode="auto">
          <a:xfrm>
            <a:off x="254225" y="1285620"/>
            <a:ext cx="7240380" cy="2437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D8F455D-0C09-8B92-1181-1431D9570C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r="6257"/>
          <a:stretch/>
        </p:blipFill>
        <p:spPr bwMode="auto">
          <a:xfrm>
            <a:off x="294437" y="3849713"/>
            <a:ext cx="7159955" cy="2437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14D23A-007A-F6C6-B7C3-AD56C5B1CA1A}"/>
              </a:ext>
            </a:extLst>
          </p:cNvPr>
          <p:cNvSpPr txBox="1"/>
          <p:nvPr/>
        </p:nvSpPr>
        <p:spPr>
          <a:xfrm>
            <a:off x="1346265" y="668560"/>
            <a:ext cx="597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Evaluation of Longitudinal and Tilt coupling transfer functions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533061-6E10-B423-F138-E37BCB0C8F85}"/>
              </a:ext>
            </a:extLst>
          </p:cNvPr>
          <p:cNvSpPr txBox="1"/>
          <p:nvPr/>
        </p:nvSpPr>
        <p:spPr>
          <a:xfrm>
            <a:off x="2624479" y="4562231"/>
            <a:ext cx="10481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@2𝐻𝑧∶6 10</a:t>
            </a:r>
            <a:r>
              <a:rPr lang="en-US" sz="1100" b="0" i="0" u="none" strike="noStrike" baseline="30000" dirty="0">
                <a:solidFill>
                  <a:srgbClr val="000000"/>
                </a:solidFill>
                <a:latin typeface="Cambria Math" panose="02040503050406030204" pitchFamily="18" charset="0"/>
              </a:rPr>
              <a:t>−11</a:t>
            </a:r>
            <a:endParaRPr lang="en-US" baseline="30000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BCF81F8-1546-B681-9F16-4F25B50534E9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856320" y="4823841"/>
            <a:ext cx="292231" cy="408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6C40B3-ABBB-CD75-1FC8-2C06C1F9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C4F750-1934-B8A1-7C3F-B9122B18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70AD6C-EA15-7DED-9AA4-6DD40369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6023E9-19E2-67FB-4FC4-DB047D654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6360"/>
          <a:stretch/>
        </p:blipFill>
        <p:spPr bwMode="auto">
          <a:xfrm>
            <a:off x="956250" y="1352439"/>
            <a:ext cx="6631549" cy="3049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B917AC-0F6C-231D-FFEC-F7DA9AE4BC40}"/>
              </a:ext>
            </a:extLst>
          </p:cNvPr>
          <p:cNvSpPr txBox="1"/>
          <p:nvPr/>
        </p:nvSpPr>
        <p:spPr>
          <a:xfrm>
            <a:off x="2147544" y="625730"/>
            <a:ext cx="4328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Evaluation of vertical transfer functions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4C5AB0-AFA5-B8BA-9094-C5A8CBDF26D7}"/>
              </a:ext>
            </a:extLst>
          </p:cNvPr>
          <p:cNvSpPr txBox="1"/>
          <p:nvPr/>
        </p:nvSpPr>
        <p:spPr>
          <a:xfrm>
            <a:off x="1291472" y="4817097"/>
            <a:ext cx="656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expected, the vertical TF only depends on the filtering by the Magnetic Anti-Springs (MAG) that are the same for the three cases (based on present </a:t>
            </a:r>
            <a:r>
              <a:rPr lang="en-US" dirty="0" err="1"/>
              <a:t>AdV</a:t>
            </a:r>
            <a:r>
              <a:rPr lang="en-US" dirty="0"/>
              <a:t> technology)</a:t>
            </a:r>
          </a:p>
        </p:txBody>
      </p:sp>
    </p:spTree>
    <p:extLst>
      <p:ext uri="{BB962C8B-B14F-4D97-AF65-F5344CB8AC3E}">
        <p14:creationId xmlns:p14="http://schemas.microsoft.com/office/powerpoint/2010/main" val="88641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E84AE9-72EE-786D-5943-B65AC638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1DA4DF-3F59-FBAF-EDB5-9267D520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9A7ED9-8E54-93ED-4BB3-B2C16B23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ECF032-382E-15E9-6A62-D0A0E38A70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6052"/>
          <a:stretch/>
        </p:blipFill>
        <p:spPr bwMode="auto">
          <a:xfrm>
            <a:off x="628650" y="637451"/>
            <a:ext cx="4414389" cy="2699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4172067-19E3-64C8-92FB-D382998277BD}"/>
                  </a:ext>
                </a:extLst>
              </p:cNvPr>
              <p:cNvSpPr txBox="1"/>
              <p:nvPr/>
            </p:nvSpPr>
            <p:spPr>
              <a:xfrm>
                <a:off x="6551017" y="779288"/>
                <a:ext cx="2794458" cy="725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4172067-19E3-64C8-92FB-D38299827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017" y="779288"/>
                <a:ext cx="2794458" cy="725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DAB78FF9-7CD8-4702-2FCD-DBF5519962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r="6256"/>
          <a:stretch/>
        </p:blipFill>
        <p:spPr bwMode="auto">
          <a:xfrm>
            <a:off x="459087" y="3101419"/>
            <a:ext cx="4989606" cy="3091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CC4E093-53CD-74A7-1E3A-42DA3970803A}"/>
                  </a:ext>
                </a:extLst>
              </p:cNvPr>
              <p:cNvSpPr txBox="1"/>
              <p:nvPr/>
            </p:nvSpPr>
            <p:spPr>
              <a:xfrm>
                <a:off x="5584203" y="1592915"/>
                <a:ext cx="3418395" cy="5058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Assuming the values of </a:t>
                </a:r>
                <a:r>
                  <a:rPr lang="en-US" sz="1800" b="1" i="0" u="none" strike="noStrike" baseline="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u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(seismic wave speed) and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en-US" sz="1800" b="0" i="0" u="none" strike="noStrike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0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(longitudinal ground motion) to be about </a:t>
                </a:r>
              </a:p>
              <a:p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3000 m/s  and  </a:t>
                </a:r>
                <a:r>
                  <a:rPr lang="en-US" sz="1800" b="0" i="0" u="none" strike="noStrike" baseline="0" dirty="0">
                    <a:solidFill>
                      <a:srgbClr val="836967"/>
                    </a:solidFill>
                    <a:latin typeface="Cambria Math" panose="02040503050406030204" pitchFamily="18" charset="0"/>
                  </a:rPr>
                  <a:t>8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·10</a:t>
                </a:r>
                <a:r>
                  <a:rPr lang="en-US" b="0" i="0" u="none" strike="noStrike" baseline="30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−11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u="none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u="none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b="0" i="1" u="none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u="none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𝐻𝑧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b="0" i="1" u="none" strike="noStrike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t-IT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den>
                    </m:f>
                  </m:oMath>
                </a14:m>
                <a:r>
                  <a:rPr lang="en-US" b="0" i="0" u="none" strike="noStrike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respectively, </a:t>
                </a:r>
              </a:p>
              <a:p>
                <a:endParaRPr lang="en-US" sz="9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 estimated value of </a:t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is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  a</a:t>
                </a:r>
                <a:r>
                  <a:rPr lang="en-US" sz="1800" b="0" i="0" u="none" strike="noStrike" baseline="-25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  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̴ </a:t>
                </a:r>
                <a14:m>
                  <m:oMath xmlns:m="http://schemas.openxmlformats.org/officeDocument/2006/math">
                    <m:r>
                      <a:rPr lang="it-IT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p>
                    </m:sSup>
                    <m:f>
                      <m:fPr>
                        <m:ctrlPr>
                          <a:rPr lang="it-IT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sSup>
                          <m:sSupPr>
                            <m:ctrlPr>
                              <a:rPr lang="it-IT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𝐻𝑧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it-IT" sz="1800" b="0" i="1" u="none" strike="noStrike" baseline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800" b="0" i="1" u="none" strike="noStrike" baseline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t-IT" sz="1800" b="0" i="1" u="none" strike="noStrike" baseline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@ 2 Hz</a:t>
                </a:r>
              </a:p>
              <a:p>
                <a:endParaRPr lang="en-US" sz="18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Horizontal seismic noise on the mirror il limited by</a:t>
                </a:r>
              </a:p>
              <a:p>
                <a:endParaRPr lang="en-US" sz="18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Tilt </a:t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to longitudinal noise &lt; 3 Hz</a:t>
                </a:r>
              </a:p>
              <a:p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Vertical to horizontal noise &gt; 3Hz</a:t>
                </a:r>
              </a:p>
              <a:p>
                <a:endParaRPr 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ross-bar resonances are an issue (few 30 ÷ 40 Hz)</a:t>
                </a: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CC4E093-53CD-74A7-1E3A-42DA39708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03" y="1592915"/>
                <a:ext cx="3418395" cy="5058757"/>
              </a:xfrm>
              <a:prstGeom prst="rect">
                <a:avLst/>
              </a:prstGeom>
              <a:blipFill>
                <a:blip r:embed="rId5"/>
                <a:stretch>
                  <a:fillRect l="-1426" t="-843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D83FF54-4864-75D0-1169-76892D3EA19D}"/>
              </a:ext>
            </a:extLst>
          </p:cNvPr>
          <p:cNvSpPr txBox="1"/>
          <p:nvPr/>
        </p:nvSpPr>
        <p:spPr>
          <a:xfrm>
            <a:off x="5662572" y="994928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Tilt lower limit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4403493-D427-93E1-58A3-49C30471781E}"/>
              </a:ext>
            </a:extLst>
          </p:cNvPr>
          <p:cNvSpPr txBox="1"/>
          <p:nvPr/>
        </p:nvSpPr>
        <p:spPr>
          <a:xfrm>
            <a:off x="1913641" y="361046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B </a:t>
            </a:r>
          </a:p>
        </p:txBody>
      </p:sp>
    </p:spTree>
    <p:extLst>
      <p:ext uri="{BB962C8B-B14F-4D97-AF65-F5344CB8AC3E}">
        <p14:creationId xmlns:p14="http://schemas.microsoft.com/office/powerpoint/2010/main" val="14417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55C137A-000F-E269-E7E5-1705166E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CCAB6BD-FA77-3FD9-9C26-2C7788A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105138-04B9-4B38-4B82-50CF4D6C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16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5C9B65-64F8-D76F-D275-A088EDCA4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r="6870"/>
          <a:stretch/>
        </p:blipFill>
        <p:spPr>
          <a:xfrm>
            <a:off x="4314384" y="4083940"/>
            <a:ext cx="4777678" cy="225300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7146598-606D-BE37-A304-AB6689741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r="6870"/>
          <a:stretch/>
        </p:blipFill>
        <p:spPr>
          <a:xfrm>
            <a:off x="4332161" y="1404594"/>
            <a:ext cx="4759901" cy="225300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F54D67-F337-7526-6098-EF44F2F8778C}"/>
              </a:ext>
            </a:extLst>
          </p:cNvPr>
          <p:cNvSpPr txBox="1"/>
          <p:nvPr/>
        </p:nvSpPr>
        <p:spPr>
          <a:xfrm>
            <a:off x="1487962" y="239789"/>
            <a:ext cx="6168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WP1 – Simulation and design of the NIP prototype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5DE9E0D-9E62-D49F-F8F0-A94653CD9AED}"/>
              </a:ext>
            </a:extLst>
          </p:cNvPr>
          <p:cNvSpPr txBox="1"/>
          <p:nvPr/>
        </p:nvSpPr>
        <p:spPr>
          <a:xfrm>
            <a:off x="392980" y="884433"/>
            <a:ext cx="4009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Masses, flex-joints, legs, etc. have been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 the TFs have been computed with Octopus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was the starting point for the mechanical design of the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Simulation tools are crucial to evaluate the effect of mechanical design choices on system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ADFDA2-0691-CD01-7B8E-E86054ED93C3}"/>
              </a:ext>
            </a:extLst>
          </p:cNvPr>
          <p:cNvSpPr txBox="1"/>
          <p:nvPr/>
        </p:nvSpPr>
        <p:spPr>
          <a:xfrm>
            <a:off x="6228171" y="562111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TF examples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6D93F6D-0E88-9FD0-9E9A-CD371F430F66}"/>
              </a:ext>
            </a:extLst>
          </p:cNvPr>
          <p:cNvSpPr txBox="1"/>
          <p:nvPr/>
        </p:nvSpPr>
        <p:spPr>
          <a:xfrm>
            <a:off x="6115050" y="112928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to F0 TFs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9CC0E39-ABB3-1012-80D4-F458B013DAE1}"/>
              </a:ext>
            </a:extLst>
          </p:cNvPr>
          <p:cNvSpPr txBox="1"/>
          <p:nvPr/>
        </p:nvSpPr>
        <p:spPr>
          <a:xfrm>
            <a:off x="5906840" y="3684515"/>
            <a:ext cx="182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to Ma TF 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E158552-FBBB-7C45-F0EE-E679207BD317}"/>
              </a:ext>
            </a:extLst>
          </p:cNvPr>
          <p:cNvGrpSpPr/>
          <p:nvPr/>
        </p:nvGrpSpPr>
        <p:grpSpPr>
          <a:xfrm>
            <a:off x="2386841" y="3632713"/>
            <a:ext cx="1699142" cy="2194942"/>
            <a:chOff x="566809" y="3419927"/>
            <a:chExt cx="1961618" cy="2391234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C37BAF7D-ED2E-6FD6-F352-5A7D96DE404C}"/>
                </a:ext>
              </a:extLst>
            </p:cNvPr>
            <p:cNvGrpSpPr/>
            <p:nvPr/>
          </p:nvGrpSpPr>
          <p:grpSpPr>
            <a:xfrm>
              <a:off x="566809" y="3419927"/>
              <a:ext cx="1961618" cy="2391234"/>
              <a:chOff x="708918" y="936946"/>
              <a:chExt cx="3390472" cy="4491379"/>
            </a:xfrm>
          </p:grpSpPr>
          <p:grpSp>
            <p:nvGrpSpPr>
              <p:cNvPr id="21" name="Gruppo 20">
                <a:extLst>
                  <a:ext uri="{FF2B5EF4-FFF2-40B4-BE49-F238E27FC236}">
                    <a16:creationId xmlns:a16="http://schemas.microsoft.com/office/drawing/2014/main" id="{7FE2EE2B-0C62-722F-29FC-67D0488A632B}"/>
                  </a:ext>
                </a:extLst>
              </p:cNvPr>
              <p:cNvGrpSpPr/>
              <p:nvPr/>
            </p:nvGrpSpPr>
            <p:grpSpPr>
              <a:xfrm>
                <a:off x="821788" y="936946"/>
                <a:ext cx="2981599" cy="4182666"/>
                <a:chOff x="1047860" y="1725667"/>
                <a:chExt cx="3676733" cy="4469852"/>
              </a:xfrm>
            </p:grpSpPr>
            <p:grpSp>
              <p:nvGrpSpPr>
                <p:cNvPr id="28" name="Gruppo 27">
                  <a:extLst>
                    <a:ext uri="{FF2B5EF4-FFF2-40B4-BE49-F238E27FC236}">
                      <a16:creationId xmlns:a16="http://schemas.microsoft.com/office/drawing/2014/main" id="{5BF4CD3D-C6A2-5003-2970-8DB35DF07C7C}"/>
                    </a:ext>
                  </a:extLst>
                </p:cNvPr>
                <p:cNvGrpSpPr/>
                <p:nvPr/>
              </p:nvGrpSpPr>
              <p:grpSpPr>
                <a:xfrm>
                  <a:off x="1047860" y="1841294"/>
                  <a:ext cx="3676733" cy="4354225"/>
                  <a:chOff x="4911776" y="1481179"/>
                  <a:chExt cx="3676733" cy="4354225"/>
                </a:xfrm>
              </p:grpSpPr>
              <p:grpSp>
                <p:nvGrpSpPr>
                  <p:cNvPr id="35" name="Gruppo 34">
                    <a:extLst>
                      <a:ext uri="{FF2B5EF4-FFF2-40B4-BE49-F238E27FC236}">
                        <a16:creationId xmlns:a16="http://schemas.microsoft.com/office/drawing/2014/main" id="{CB076ECD-6C79-6495-5756-D6ABE1BDE784}"/>
                      </a:ext>
                    </a:extLst>
                  </p:cNvPr>
                  <p:cNvGrpSpPr/>
                  <p:nvPr/>
                </p:nvGrpSpPr>
                <p:grpSpPr>
                  <a:xfrm>
                    <a:off x="5894862" y="2114742"/>
                    <a:ext cx="2067861" cy="3242132"/>
                    <a:chOff x="5895930" y="2585534"/>
                    <a:chExt cx="3973661" cy="3669926"/>
                  </a:xfrm>
                </p:grpSpPr>
                <p:grpSp>
                  <p:nvGrpSpPr>
                    <p:cNvPr id="44" name="Gruppo 43">
                      <a:extLst>
                        <a:ext uri="{FF2B5EF4-FFF2-40B4-BE49-F238E27FC236}">
                          <a16:creationId xmlns:a16="http://schemas.microsoft.com/office/drawing/2014/main" id="{03D9516D-F9DE-FE0C-869B-1102BB2BFC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36472" y="2585534"/>
                      <a:ext cx="3164317" cy="3481029"/>
                      <a:chOff x="902211" y="2543513"/>
                      <a:chExt cx="2685415" cy="3425289"/>
                    </a:xfrm>
                  </p:grpSpPr>
                  <p:grpSp>
                    <p:nvGrpSpPr>
                      <p:cNvPr id="46" name="Gruppo 45">
                        <a:extLst>
                          <a:ext uri="{FF2B5EF4-FFF2-40B4-BE49-F238E27FC236}">
                            <a16:creationId xmlns:a16="http://schemas.microsoft.com/office/drawing/2014/main" id="{4A636FD0-DC93-B3BB-D816-C4B66C1486C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44589" y="2879144"/>
                        <a:ext cx="543037" cy="3089658"/>
                        <a:chOff x="2924503" y="1405416"/>
                        <a:chExt cx="264201" cy="2290503"/>
                      </a:xfrm>
                    </p:grpSpPr>
                    <p:sp>
                      <p:nvSpPr>
                        <p:cNvPr id="51" name="Rettangolo 50">
                          <a:extLst>
                            <a:ext uri="{FF2B5EF4-FFF2-40B4-BE49-F238E27FC236}">
                              <a16:creationId xmlns:a16="http://schemas.microsoft.com/office/drawing/2014/main" id="{E206C672-19E0-8C3A-0FA6-A7354DC60A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69395" y="1405416"/>
                          <a:ext cx="178545" cy="1963992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12701" cap="flat">
                          <a:solidFill>
                            <a:srgbClr val="2F528F"/>
                          </a:solidFill>
                          <a:prstDash val="solid"/>
                          <a:miter/>
                        </a:ln>
                      </p:spPr>
                      <p:txBody>
                        <a:bodyPr vert="horz" wrap="square" lIns="91440" tIns="45720" rIns="91440" bIns="45720" anchor="ctr" anchorCtr="1" compatLnSpc="1">
                          <a:noAutofit/>
                        </a:bodyPr>
                        <a:lstStyle>
                          <a:defPPr>
                            <a:defRPr lang="it-IT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endParaRPr kumimoji="0" lang="it-IT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2" name="Rettangolo 51">
                          <a:extLst>
                            <a:ext uri="{FF2B5EF4-FFF2-40B4-BE49-F238E27FC236}">
                              <a16:creationId xmlns:a16="http://schemas.microsoft.com/office/drawing/2014/main" id="{B59F38AE-DB5C-3A86-E349-CDE75ADCE4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2995036" y="3476053"/>
                          <a:ext cx="152901" cy="176136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12701" cap="flat">
                          <a:solidFill>
                            <a:srgbClr val="2F528F"/>
                          </a:solidFill>
                          <a:prstDash val="solid"/>
                          <a:miter/>
                        </a:ln>
                      </p:spPr>
                      <p:txBody>
                        <a:bodyPr vert="horz" wrap="square" lIns="91440" tIns="45720" rIns="91440" bIns="45720" anchor="ctr" anchorCtr="1" compatLnSpc="1">
                          <a:noAutofit/>
                        </a:bodyPr>
                        <a:lstStyle>
                          <a:defPPr>
                            <a:defRPr lang="it-IT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" name="Rettangolo 52">
                          <a:extLst>
                            <a:ext uri="{FF2B5EF4-FFF2-40B4-BE49-F238E27FC236}">
                              <a16:creationId xmlns:a16="http://schemas.microsoft.com/office/drawing/2014/main" id="{E3205653-D0AB-BDAF-7C46-CD92230C67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44775" y="3355848"/>
                          <a:ext cx="34586" cy="120205"/>
                        </a:xfrm>
                        <a:prstGeom prst="rect">
                          <a:avLst/>
                        </a:prstGeom>
                        <a:solidFill>
                          <a:srgbClr val="7F7F7F"/>
                        </a:solidFill>
                        <a:ln w="12701" cap="flat">
                          <a:solidFill>
                            <a:srgbClr val="2F528F"/>
                          </a:solidFill>
                          <a:prstDash val="solid"/>
                          <a:miter/>
                        </a:ln>
                      </p:spPr>
                      <p:txBody>
                        <a:bodyPr vert="horz" wrap="square" lIns="91440" tIns="45720" rIns="91440" bIns="45720" anchor="ctr" anchorCtr="1" compatLnSpc="1">
                          <a:noAutofit/>
                        </a:bodyPr>
                        <a:lstStyle>
                          <a:defPPr>
                            <a:defRPr lang="it-IT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Rettangolo con angoli in alto ritagliati 11">
                          <a:extLst>
                            <a:ext uri="{FF2B5EF4-FFF2-40B4-BE49-F238E27FC236}">
                              <a16:creationId xmlns:a16="http://schemas.microsoft.com/office/drawing/2014/main" id="{2C980A08-4DEF-4A05-4AD0-9C61AD4576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24503" y="3371638"/>
                          <a:ext cx="264201" cy="324281"/>
                        </a:xfrm>
                        <a:custGeom>
                          <a:avLst/>
                          <a:gdLst>
                            <a:gd name="f0" fmla="val w"/>
                            <a:gd name="f1" fmla="val h"/>
                            <a:gd name="f2" fmla="val ss"/>
                            <a:gd name="f3" fmla="val 0"/>
                            <a:gd name="f4" fmla="val 16667"/>
                            <a:gd name="f5" fmla="abs f0"/>
                            <a:gd name="f6" fmla="abs f1"/>
                            <a:gd name="f7" fmla="abs f2"/>
                            <a:gd name="f8" fmla="?: f5 f0 1"/>
                            <a:gd name="f9" fmla="?: f6 f1 1"/>
                            <a:gd name="f10" fmla="?: f7 f2 1"/>
                            <a:gd name="f11" fmla="*/ f8 1 21600"/>
                            <a:gd name="f12" fmla="*/ f9 1 21600"/>
                            <a:gd name="f13" fmla="*/ 21600 f8 1"/>
                            <a:gd name="f14" fmla="*/ 21600 f9 1"/>
                            <a:gd name="f15" fmla="min f12 f11"/>
                            <a:gd name="f16" fmla="*/ f13 1 f10"/>
                            <a:gd name="f17" fmla="*/ f14 1 f10"/>
                            <a:gd name="f18" fmla="val f16"/>
                            <a:gd name="f19" fmla="val f17"/>
                            <a:gd name="f20" fmla="*/ f3 f15 1"/>
                            <a:gd name="f21" fmla="+- f19 0 f3"/>
                            <a:gd name="f22" fmla="+- f18 0 f3"/>
                            <a:gd name="f23" fmla="*/ f18 f15 1"/>
                            <a:gd name="f24" fmla="*/ f19 f15 1"/>
                            <a:gd name="f25" fmla="min f22 f21"/>
                            <a:gd name="f26" fmla="*/ f25 f4 1"/>
                            <a:gd name="f27" fmla="*/ f25 f3 1"/>
                            <a:gd name="f28" fmla="*/ f26 1 100000"/>
                            <a:gd name="f29" fmla="*/ f27 1 100000"/>
                            <a:gd name="f30" fmla="+- f18 0 f28"/>
                            <a:gd name="f31" fmla="+- f18 0 f29"/>
                            <a:gd name="f32" fmla="+- f19 0 f29"/>
                            <a:gd name="f33" fmla="+- f28 0 f29"/>
                            <a:gd name="f34" fmla="*/ f28 1 2"/>
                            <a:gd name="f35" fmla="*/ f28 f15 1"/>
                            <a:gd name="f36" fmla="*/ f29 f15 1"/>
                            <a:gd name="f37" fmla="?: f33 f28 f29"/>
                            <a:gd name="f38" fmla="+- f32 f19 0"/>
                            <a:gd name="f39" fmla="*/ f34 f15 1"/>
                            <a:gd name="f40" fmla="*/ f30 f15 1"/>
                            <a:gd name="f41" fmla="*/ f32 f15 1"/>
                            <a:gd name="f42" fmla="*/ f31 f15 1"/>
                            <a:gd name="f43" fmla="*/ f37 1 2"/>
                            <a:gd name="f44" fmla="*/ f38 1 2"/>
                            <a:gd name="f45" fmla="+- f18 0 f43"/>
                            <a:gd name="f46" fmla="*/ f43 f15 1"/>
                            <a:gd name="f47" fmla="*/ f44 f15 1"/>
                            <a:gd name="f48" fmla="*/ f45 f15 1"/>
                          </a:gdLst>
                          <a:ahLst/>
                          <a:cxnLst>
                            <a:cxn ang="3cd4">
                              <a:pos x="hc" y="t"/>
                            </a:cxn>
                            <a:cxn ang="0">
                              <a:pos x="r" y="vc"/>
                            </a:cxn>
                            <a:cxn ang="cd4">
                              <a:pos x="hc" y="b"/>
                            </a:cxn>
                            <a:cxn ang="cd2">
                              <a:pos x="l" y="vc"/>
                            </a:cxn>
                          </a:cxnLst>
                          <a:rect l="f46" t="f39" r="f48" b="f47"/>
                          <a:pathLst>
                            <a:path>
                              <a:moveTo>
                                <a:pt x="f35" y="f20"/>
                              </a:moveTo>
                              <a:lnTo>
                                <a:pt x="f40" y="f20"/>
                              </a:lnTo>
                              <a:lnTo>
                                <a:pt x="f23" y="f35"/>
                              </a:lnTo>
                              <a:lnTo>
                                <a:pt x="f23" y="f41"/>
                              </a:lnTo>
                              <a:lnTo>
                                <a:pt x="f42" y="f24"/>
                              </a:lnTo>
                              <a:lnTo>
                                <a:pt x="f36" y="f24"/>
                              </a:lnTo>
                              <a:lnTo>
                                <a:pt x="f20" y="f41"/>
                              </a:lnTo>
                              <a:lnTo>
                                <a:pt x="f20" y="f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FAADC">
                            <a:alpha val="0"/>
                          </a:srgbClr>
                        </a:solidFill>
                        <a:ln w="12701" cap="flat">
                          <a:solidFill>
                            <a:srgbClr val="2F528F"/>
                          </a:solidFill>
                          <a:prstDash val="solid"/>
                          <a:miter/>
                        </a:ln>
                      </p:spPr>
                      <p:txBody>
                        <a:bodyPr vert="horz" wrap="square" lIns="91440" tIns="45720" rIns="91440" bIns="45720" anchor="ctr" anchorCtr="1" compatLnSpc="1">
                          <a:noAutofit/>
                        </a:bodyPr>
                        <a:lstStyle>
                          <a:defPPr>
                            <a:defRPr lang="it-IT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endParaRPr kumimoji="0" lang="it-IT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7" name="Gruppo 46">
                        <a:extLst>
                          <a:ext uri="{FF2B5EF4-FFF2-40B4-BE49-F238E27FC236}">
                            <a16:creationId xmlns:a16="http://schemas.microsoft.com/office/drawing/2014/main" id="{7BAE484B-FB5D-7398-B4ED-D3C90240E9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39392" y="2879144"/>
                        <a:ext cx="389474" cy="2807768"/>
                        <a:chOff x="2988339" y="1405416"/>
                        <a:chExt cx="178545" cy="2070637"/>
                      </a:xfrm>
                    </p:grpSpPr>
                    <p:sp>
                      <p:nvSpPr>
                        <p:cNvPr id="49" name="Rettangolo 48">
                          <a:extLst>
                            <a:ext uri="{FF2B5EF4-FFF2-40B4-BE49-F238E27FC236}">
                              <a16:creationId xmlns:a16="http://schemas.microsoft.com/office/drawing/2014/main" id="{B8CCD3B7-70A1-5F64-E46B-2A52688302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88339" y="1405416"/>
                          <a:ext cx="178545" cy="1963992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12701" cap="flat">
                          <a:solidFill>
                            <a:srgbClr val="2F528F"/>
                          </a:solidFill>
                          <a:prstDash val="solid"/>
                          <a:miter/>
                        </a:ln>
                      </p:spPr>
                      <p:txBody>
                        <a:bodyPr vert="horz" wrap="square" lIns="91440" tIns="45720" rIns="91440" bIns="45720" anchor="ctr" anchorCtr="1" compatLnSpc="1">
                          <a:noAutofit/>
                        </a:bodyPr>
                        <a:lstStyle>
                          <a:defPPr>
                            <a:defRPr lang="it-IT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endParaRPr kumimoji="0" lang="it-IT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" name="Rettangolo 49">
                          <a:extLst>
                            <a:ext uri="{FF2B5EF4-FFF2-40B4-BE49-F238E27FC236}">
                              <a16:creationId xmlns:a16="http://schemas.microsoft.com/office/drawing/2014/main" id="{F41A8F58-B08B-E4CB-9955-3C58EC1642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44775" y="3355848"/>
                          <a:ext cx="34586" cy="120205"/>
                        </a:xfrm>
                        <a:prstGeom prst="rect">
                          <a:avLst/>
                        </a:prstGeom>
                        <a:solidFill>
                          <a:srgbClr val="7F7F7F"/>
                        </a:solidFill>
                        <a:ln w="12701" cap="flat">
                          <a:solidFill>
                            <a:srgbClr val="2F528F"/>
                          </a:solidFill>
                          <a:prstDash val="solid"/>
                          <a:miter/>
                        </a:ln>
                      </p:spPr>
                      <p:txBody>
                        <a:bodyPr vert="horz" wrap="square" lIns="91440" tIns="45720" rIns="91440" bIns="45720" anchor="ctr" anchorCtr="1" compatLnSpc="1">
                          <a:noAutofit/>
                        </a:bodyPr>
                        <a:lstStyle>
                          <a:defPPr>
                            <a:defRPr lang="it-IT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0" i="0" u="none" strike="noStrike" kern="0" cap="none" spc="0" baseline="0">
                              <a:solidFill>
                                <a:srgbClr val="000000"/>
                              </a:solidFill>
                              <a:uFillTx/>
                            </a:defRPr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8" name="Rettangolo con angoli in alto arrotondati 5">
                        <a:extLst>
                          <a:ext uri="{FF2B5EF4-FFF2-40B4-BE49-F238E27FC236}">
                            <a16:creationId xmlns:a16="http://schemas.microsoft.com/office/drawing/2014/main" id="{0D625FC5-887B-3892-38B3-EC3D3EE388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2211" y="2543513"/>
                        <a:ext cx="2609546" cy="335630"/>
                      </a:xfrm>
                      <a:custGeom>
                        <a:avLst/>
                        <a:gdLst>
                          <a:gd name="f0" fmla="val 10800000"/>
                          <a:gd name="f1" fmla="val 5400000"/>
                          <a:gd name="f2" fmla="val 16200000"/>
                          <a:gd name="f3" fmla="val w"/>
                          <a:gd name="f4" fmla="val h"/>
                          <a:gd name="f5" fmla="val ss"/>
                          <a:gd name="f6" fmla="val 0"/>
                          <a:gd name="f7" fmla="val 16667"/>
                          <a:gd name="f8" fmla="abs f3"/>
                          <a:gd name="f9" fmla="abs f4"/>
                          <a:gd name="f10" fmla="abs f5"/>
                          <a:gd name="f11" fmla="?: f8 f3 1"/>
                          <a:gd name="f12" fmla="?: f9 f4 1"/>
                          <a:gd name="f13" fmla="?: f10 f5 1"/>
                          <a:gd name="f14" fmla="*/ f11 1 21600"/>
                          <a:gd name="f15" fmla="*/ f12 1 21600"/>
                          <a:gd name="f16" fmla="*/ 21600 f11 1"/>
                          <a:gd name="f17" fmla="*/ 21600 f12 1"/>
                          <a:gd name="f18" fmla="min f15 f14"/>
                          <a:gd name="f19" fmla="*/ f16 1 f13"/>
                          <a:gd name="f20" fmla="*/ f17 1 f13"/>
                          <a:gd name="f21" fmla="val f19"/>
                          <a:gd name="f22" fmla="val f20"/>
                          <a:gd name="f23" fmla="*/ f6 f18 1"/>
                          <a:gd name="f24" fmla="+- f22 0 f6"/>
                          <a:gd name="f25" fmla="+- f21 0 f6"/>
                          <a:gd name="f26" fmla="*/ f21 f18 1"/>
                          <a:gd name="f27" fmla="*/ f22 f18 1"/>
                          <a:gd name="f28" fmla="min f25 f24"/>
                          <a:gd name="f29" fmla="*/ f28 f7 1"/>
                          <a:gd name="f30" fmla="*/ f28 f6 1"/>
                          <a:gd name="f31" fmla="*/ f29 1 100000"/>
                          <a:gd name="f32" fmla="*/ f30 1 100000"/>
                          <a:gd name="f33" fmla="+- f21 0 f31"/>
                          <a:gd name="f34" fmla="+- f22 0 f32"/>
                          <a:gd name="f35" fmla="+- f31 0 f32"/>
                          <a:gd name="f36" fmla="*/ f31 29289 1"/>
                          <a:gd name="f37" fmla="*/ f32 29289 1"/>
                          <a:gd name="f38" fmla="*/ f31 f18 1"/>
                          <a:gd name="f39" fmla="*/ f32 f18 1"/>
                          <a:gd name="f40" fmla="*/ f36 1 100000"/>
                          <a:gd name="f41" fmla="*/ f37 1 100000"/>
                          <a:gd name="f42" fmla="*/ f33 f18 1"/>
                          <a:gd name="f43" fmla="*/ f34 f18 1"/>
                          <a:gd name="f44" fmla="?: f35 f40 f41"/>
                          <a:gd name="f45" fmla="+- f22 0 f41"/>
                          <a:gd name="f46" fmla="*/ f40 f18 1"/>
                          <a:gd name="f47" fmla="+- f21 0 f44"/>
                          <a:gd name="f48" fmla="*/ f44 f18 1"/>
                          <a:gd name="f49" fmla="*/ f45 f18 1"/>
                          <a:gd name="f50" fmla="*/ f47 f18 1"/>
                        </a:gdLst>
                        <a:ahLst/>
                        <a:cxnLst>
                          <a:cxn ang="3cd4">
                            <a:pos x="hc" y="t"/>
                          </a:cxn>
                          <a:cxn ang="0">
                            <a:pos x="r" y="vc"/>
                          </a:cxn>
                          <a:cxn ang="cd4">
                            <a:pos x="hc" y="b"/>
                          </a:cxn>
                          <a:cxn ang="cd2">
                            <a:pos x="l" y="vc"/>
                          </a:cxn>
                        </a:cxnLst>
                        <a:rect l="f48" t="f46" r="f50" b="f49"/>
                        <a:pathLst>
                          <a:path>
                            <a:moveTo>
                              <a:pt x="f38" y="f23"/>
                            </a:moveTo>
                            <a:lnTo>
                              <a:pt x="f42" y="f23"/>
                            </a:lnTo>
                            <a:arcTo wR="f38" hR="f38" stAng="f2" swAng="f1"/>
                            <a:lnTo>
                              <a:pt x="f26" y="f43"/>
                            </a:lnTo>
                            <a:arcTo wR="f39" hR="f39" stAng="f6" swAng="f1"/>
                            <a:lnTo>
                              <a:pt x="f39" y="f27"/>
                            </a:lnTo>
                            <a:arcTo wR="f39" hR="f39" stAng="f1" swAng="f1"/>
                            <a:lnTo>
                              <a:pt x="f23" y="f38"/>
                            </a:lnTo>
                            <a:arcTo wR="f38" hR="f38" stAng="f0" swAng="f1"/>
                            <a:close/>
                          </a:path>
                        </a:pathLst>
                      </a:custGeom>
                      <a:solidFill>
                        <a:srgbClr val="D9D9D9"/>
                      </a:solidFill>
                      <a:ln w="12701" cap="flat">
                        <a:solidFill>
                          <a:srgbClr val="2F528F"/>
                        </a:solidFill>
                        <a:prstDash val="solid"/>
                        <a:miter/>
                      </a:ln>
                    </p:spPr>
                    <p:txBody>
                      <a:bodyPr vert="horz" wrap="square" lIns="91440" tIns="45720" rIns="91440" bIns="45720" anchor="ctr" anchorCtr="1" compatLnSpc="1">
                        <a:noAutofit/>
                      </a:bodyPr>
                      <a:lstStyle>
                        <a:defPPr>
                          <a:defRPr lang="it-IT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 b="0" i="0" u="none" strike="noStrike" kern="0" cap="none" spc="0" baseline="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endPara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5" name="Rettangolo con angoli in alto ritagliati 9">
                      <a:extLst>
                        <a:ext uri="{FF2B5EF4-FFF2-40B4-BE49-F238E27FC236}">
                          <a16:creationId xmlns:a16="http://schemas.microsoft.com/office/drawing/2014/main" id="{BE23C102-5B60-D8A5-B946-A1DDB9F1C4A9}"/>
                        </a:ext>
                      </a:extLst>
                    </p:cNvPr>
                    <p:cNvSpPr/>
                    <p:nvPr/>
                  </p:nvSpPr>
                  <p:spPr>
                    <a:xfrm rot="10799991">
                      <a:off x="5895930" y="6083861"/>
                      <a:ext cx="3973661" cy="171599"/>
                    </a:xfrm>
                    <a:custGeom>
                      <a:avLst/>
                      <a:gdLst>
                        <a:gd name="f0" fmla="val w"/>
                        <a:gd name="f1" fmla="val h"/>
                        <a:gd name="f2" fmla="val ss"/>
                        <a:gd name="f3" fmla="val 0"/>
                        <a:gd name="f4" fmla="val 16667"/>
                        <a:gd name="f5" fmla="abs f0"/>
                        <a:gd name="f6" fmla="abs f1"/>
                        <a:gd name="f7" fmla="abs f2"/>
                        <a:gd name="f8" fmla="?: f5 f0 1"/>
                        <a:gd name="f9" fmla="?: f6 f1 1"/>
                        <a:gd name="f10" fmla="?: f7 f2 1"/>
                        <a:gd name="f11" fmla="*/ f8 1 21600"/>
                        <a:gd name="f12" fmla="*/ f9 1 21600"/>
                        <a:gd name="f13" fmla="*/ 21600 f8 1"/>
                        <a:gd name="f14" fmla="*/ 21600 f9 1"/>
                        <a:gd name="f15" fmla="min f12 f11"/>
                        <a:gd name="f16" fmla="*/ f13 1 f10"/>
                        <a:gd name="f17" fmla="*/ f14 1 f10"/>
                        <a:gd name="f18" fmla="val f16"/>
                        <a:gd name="f19" fmla="val f17"/>
                        <a:gd name="f20" fmla="*/ f3 f15 1"/>
                        <a:gd name="f21" fmla="+- f19 0 f3"/>
                        <a:gd name="f22" fmla="+- f18 0 f3"/>
                        <a:gd name="f23" fmla="*/ f18 f15 1"/>
                        <a:gd name="f24" fmla="*/ f19 f15 1"/>
                        <a:gd name="f25" fmla="min f22 f21"/>
                        <a:gd name="f26" fmla="*/ f25 f4 1"/>
                        <a:gd name="f27" fmla="*/ f25 f3 1"/>
                        <a:gd name="f28" fmla="*/ f26 1 100000"/>
                        <a:gd name="f29" fmla="*/ f27 1 100000"/>
                        <a:gd name="f30" fmla="+- f18 0 f28"/>
                        <a:gd name="f31" fmla="+- f18 0 f29"/>
                        <a:gd name="f32" fmla="+- f19 0 f29"/>
                        <a:gd name="f33" fmla="+- f28 0 f29"/>
                        <a:gd name="f34" fmla="*/ f28 1 2"/>
                        <a:gd name="f35" fmla="*/ f28 f15 1"/>
                        <a:gd name="f36" fmla="*/ f29 f15 1"/>
                        <a:gd name="f37" fmla="?: f33 f28 f29"/>
                        <a:gd name="f38" fmla="+- f32 f19 0"/>
                        <a:gd name="f39" fmla="*/ f34 f15 1"/>
                        <a:gd name="f40" fmla="*/ f30 f15 1"/>
                        <a:gd name="f41" fmla="*/ f32 f15 1"/>
                        <a:gd name="f42" fmla="*/ f31 f15 1"/>
                        <a:gd name="f43" fmla="*/ f37 1 2"/>
                        <a:gd name="f44" fmla="*/ f38 1 2"/>
                        <a:gd name="f45" fmla="+- f18 0 f43"/>
                        <a:gd name="f46" fmla="*/ f43 f15 1"/>
                        <a:gd name="f47" fmla="*/ f44 f15 1"/>
                        <a:gd name="f48" fmla="*/ f45 f15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f46" t="f39" r="f48" b="f47"/>
                      <a:pathLst>
                        <a:path>
                          <a:moveTo>
                            <a:pt x="f35" y="f20"/>
                          </a:moveTo>
                          <a:lnTo>
                            <a:pt x="f40" y="f20"/>
                          </a:lnTo>
                          <a:lnTo>
                            <a:pt x="f23" y="f35"/>
                          </a:lnTo>
                          <a:lnTo>
                            <a:pt x="f23" y="f41"/>
                          </a:lnTo>
                          <a:lnTo>
                            <a:pt x="f42" y="f24"/>
                          </a:lnTo>
                          <a:lnTo>
                            <a:pt x="f36" y="f24"/>
                          </a:lnTo>
                          <a:lnTo>
                            <a:pt x="f20" y="f41"/>
                          </a:lnTo>
                          <a:lnTo>
                            <a:pt x="f20" y="f35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12701" cap="flat">
                      <a:solidFill>
                        <a:srgbClr val="2F528F"/>
                      </a:solidFill>
                      <a:prstDash val="solid"/>
                      <a:miter/>
                    </a:ln>
                  </p:spPr>
                  <p:txBody>
                    <a:bodyPr vert="horz" wrap="square" lIns="91440" tIns="45720" rIns="91440" bIns="45720" anchor="ctr" anchorCtr="1" compatLnSpc="1">
                      <a:noAutofit/>
                    </a:bodyPr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uppo 35">
                    <a:extLst>
                      <a:ext uri="{FF2B5EF4-FFF2-40B4-BE49-F238E27FC236}">
                        <a16:creationId xmlns:a16="http://schemas.microsoft.com/office/drawing/2014/main" id="{12F1C333-E237-F72B-BA00-5B76ECEA5BB7}"/>
                      </a:ext>
                    </a:extLst>
                  </p:cNvPr>
                  <p:cNvGrpSpPr/>
                  <p:nvPr/>
                </p:nvGrpSpPr>
                <p:grpSpPr>
                  <a:xfrm>
                    <a:off x="4911776" y="1481179"/>
                    <a:ext cx="3676733" cy="4354225"/>
                    <a:chOff x="720534" y="2396458"/>
                    <a:chExt cx="2783303" cy="4129108"/>
                  </a:xfrm>
                </p:grpSpPr>
                <p:sp>
                  <p:nvSpPr>
                    <p:cNvPr id="37" name="Rettangolo 36">
                      <a:extLst>
                        <a:ext uri="{FF2B5EF4-FFF2-40B4-BE49-F238E27FC236}">
                          <a16:creationId xmlns:a16="http://schemas.microsoft.com/office/drawing/2014/main" id="{EE740940-990A-48DF-5B2A-C2E2074F2B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60381" y="5907194"/>
                      <a:ext cx="71088" cy="162144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12701" cap="flat">
                      <a:solidFill>
                        <a:srgbClr val="2F528F"/>
                      </a:solidFill>
                      <a:prstDash val="solid"/>
                      <a:miter/>
                    </a:ln>
                  </p:spPr>
                  <p:txBody>
                    <a:bodyPr vert="horz" wrap="square" lIns="91440" tIns="45720" rIns="91440" bIns="45720" anchor="ctr" anchorCtr="1" compatLnSpc="1">
                      <a:noAutofit/>
                    </a:bodyPr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it-IT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8" name="Gruppo 37">
                      <a:extLst>
                        <a:ext uri="{FF2B5EF4-FFF2-40B4-BE49-F238E27FC236}">
                          <a16:creationId xmlns:a16="http://schemas.microsoft.com/office/drawing/2014/main" id="{F8C0CBC5-B07F-0E4A-836B-C00EB04BF7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0534" y="2879144"/>
                      <a:ext cx="593245" cy="3646422"/>
                      <a:chOff x="2888010" y="1405416"/>
                      <a:chExt cx="271959" cy="2689118"/>
                    </a:xfrm>
                  </p:grpSpPr>
                  <p:sp>
                    <p:nvSpPr>
                      <p:cNvPr id="40" name="Rettangolo 39">
                        <a:extLst>
                          <a:ext uri="{FF2B5EF4-FFF2-40B4-BE49-F238E27FC236}">
                            <a16:creationId xmlns:a16="http://schemas.microsoft.com/office/drawing/2014/main" id="{739AAEA1-BFA3-CC30-9074-41D4DF308A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69396" y="1405416"/>
                        <a:ext cx="107997" cy="2237747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 w="12701" cap="flat">
                        <a:solidFill>
                          <a:srgbClr val="2F528F"/>
                        </a:solidFill>
                        <a:prstDash val="solid"/>
                        <a:miter/>
                      </a:ln>
                    </p:spPr>
                    <p:txBody>
                      <a:bodyPr vert="horz" wrap="square" lIns="91440" tIns="45720" rIns="91440" bIns="45720" anchor="ctr" anchorCtr="1" compatLnSpc="1">
                        <a:noAutofit/>
                      </a:bodyPr>
                      <a:lstStyle>
                        <a:defPPr>
                          <a:defRPr lang="it-IT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 b="0" i="0" u="none" strike="noStrike" kern="0" cap="none" spc="0" baseline="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endPara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1" name="Rettangolo 40">
                        <a:extLst>
                          <a:ext uri="{FF2B5EF4-FFF2-40B4-BE49-F238E27FC236}">
                            <a16:creationId xmlns:a16="http://schemas.microsoft.com/office/drawing/2014/main" id="{1B21FFAA-928F-B390-0553-E99D18C3B5F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950354" y="3777321"/>
                        <a:ext cx="143337" cy="317213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 w="12701" cap="flat">
                        <a:solidFill>
                          <a:srgbClr val="2F528F"/>
                        </a:solidFill>
                        <a:prstDash val="solid"/>
                        <a:miter/>
                      </a:ln>
                    </p:spPr>
                    <p:txBody>
                      <a:bodyPr vert="horz" wrap="square" lIns="91440" tIns="45720" rIns="91440" bIns="45720" anchor="ctr" anchorCtr="1" compatLnSpc="1">
                        <a:noAutofit/>
                      </a:bodyPr>
                      <a:lstStyle>
                        <a:defPPr>
                          <a:defRPr lang="it-IT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 b="0" i="0" u="none" strike="noStrike" kern="0" cap="none" spc="0" baseline="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endPara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" name="Rettangolo 41">
                        <a:extLst>
                          <a:ext uri="{FF2B5EF4-FFF2-40B4-BE49-F238E27FC236}">
                            <a16:creationId xmlns:a16="http://schemas.microsoft.com/office/drawing/2014/main" id="{7C7DE2F0-F2A5-602F-404F-ADF9AA912D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06591" y="3649189"/>
                        <a:ext cx="34586" cy="120205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 w="12701" cap="flat">
                        <a:solidFill>
                          <a:srgbClr val="2F528F"/>
                        </a:solidFill>
                        <a:prstDash val="solid"/>
                        <a:miter/>
                      </a:ln>
                    </p:spPr>
                    <p:txBody>
                      <a:bodyPr vert="horz" wrap="square" lIns="91440" tIns="45720" rIns="91440" bIns="45720" anchor="ctr" anchorCtr="1" compatLnSpc="1">
                        <a:noAutofit/>
                      </a:bodyPr>
                      <a:lstStyle>
                        <a:defPPr>
                          <a:defRPr lang="it-IT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 b="0" i="0" u="none" strike="noStrike" kern="0" cap="none" spc="0" baseline="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endPara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3" name="Rettangolo con angoli in alto ritagliati 11">
                        <a:extLst>
                          <a:ext uri="{FF2B5EF4-FFF2-40B4-BE49-F238E27FC236}">
                            <a16:creationId xmlns:a16="http://schemas.microsoft.com/office/drawing/2014/main" id="{7586F5A3-C6F4-7592-9936-53F8D4F164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8010" y="3643162"/>
                        <a:ext cx="271959" cy="451372"/>
                      </a:xfrm>
                      <a:custGeom>
                        <a:avLst/>
                        <a:gdLst>
                          <a:gd name="f0" fmla="val w"/>
                          <a:gd name="f1" fmla="val h"/>
                          <a:gd name="f2" fmla="val ss"/>
                          <a:gd name="f3" fmla="val 0"/>
                          <a:gd name="f4" fmla="val 16667"/>
                          <a:gd name="f5" fmla="abs f0"/>
                          <a:gd name="f6" fmla="abs f1"/>
                          <a:gd name="f7" fmla="abs f2"/>
                          <a:gd name="f8" fmla="?: f5 f0 1"/>
                          <a:gd name="f9" fmla="?: f6 f1 1"/>
                          <a:gd name="f10" fmla="?: f7 f2 1"/>
                          <a:gd name="f11" fmla="*/ f8 1 21600"/>
                          <a:gd name="f12" fmla="*/ f9 1 21600"/>
                          <a:gd name="f13" fmla="*/ 21600 f8 1"/>
                          <a:gd name="f14" fmla="*/ 21600 f9 1"/>
                          <a:gd name="f15" fmla="min f12 f11"/>
                          <a:gd name="f16" fmla="*/ f13 1 f10"/>
                          <a:gd name="f17" fmla="*/ f14 1 f10"/>
                          <a:gd name="f18" fmla="val f16"/>
                          <a:gd name="f19" fmla="val f17"/>
                          <a:gd name="f20" fmla="*/ f3 f15 1"/>
                          <a:gd name="f21" fmla="+- f19 0 f3"/>
                          <a:gd name="f22" fmla="+- f18 0 f3"/>
                          <a:gd name="f23" fmla="*/ f18 f15 1"/>
                          <a:gd name="f24" fmla="*/ f19 f15 1"/>
                          <a:gd name="f25" fmla="min f22 f21"/>
                          <a:gd name="f26" fmla="*/ f25 f4 1"/>
                          <a:gd name="f27" fmla="*/ f25 f3 1"/>
                          <a:gd name="f28" fmla="*/ f26 1 100000"/>
                          <a:gd name="f29" fmla="*/ f27 1 100000"/>
                          <a:gd name="f30" fmla="+- f18 0 f28"/>
                          <a:gd name="f31" fmla="+- f18 0 f29"/>
                          <a:gd name="f32" fmla="+- f19 0 f29"/>
                          <a:gd name="f33" fmla="+- f28 0 f29"/>
                          <a:gd name="f34" fmla="*/ f28 1 2"/>
                          <a:gd name="f35" fmla="*/ f28 f15 1"/>
                          <a:gd name="f36" fmla="*/ f29 f15 1"/>
                          <a:gd name="f37" fmla="?: f33 f28 f29"/>
                          <a:gd name="f38" fmla="+- f32 f19 0"/>
                          <a:gd name="f39" fmla="*/ f34 f15 1"/>
                          <a:gd name="f40" fmla="*/ f30 f15 1"/>
                          <a:gd name="f41" fmla="*/ f32 f15 1"/>
                          <a:gd name="f42" fmla="*/ f31 f15 1"/>
                          <a:gd name="f43" fmla="*/ f37 1 2"/>
                          <a:gd name="f44" fmla="*/ f38 1 2"/>
                          <a:gd name="f45" fmla="+- f18 0 f43"/>
                          <a:gd name="f46" fmla="*/ f43 f15 1"/>
                          <a:gd name="f47" fmla="*/ f44 f15 1"/>
                          <a:gd name="f48" fmla="*/ f45 f15 1"/>
                        </a:gdLst>
                        <a:ahLst/>
                        <a:cxnLst>
                          <a:cxn ang="3cd4">
                            <a:pos x="hc" y="t"/>
                          </a:cxn>
                          <a:cxn ang="0">
                            <a:pos x="r" y="vc"/>
                          </a:cxn>
                          <a:cxn ang="cd4">
                            <a:pos x="hc" y="b"/>
                          </a:cxn>
                          <a:cxn ang="cd2">
                            <a:pos x="l" y="vc"/>
                          </a:cxn>
                        </a:cxnLst>
                        <a:rect l="f46" t="f39" r="f48" b="f47"/>
                        <a:pathLst>
                          <a:path>
                            <a:moveTo>
                              <a:pt x="f35" y="f20"/>
                            </a:moveTo>
                            <a:lnTo>
                              <a:pt x="f40" y="f20"/>
                            </a:lnTo>
                            <a:lnTo>
                              <a:pt x="f23" y="f35"/>
                            </a:lnTo>
                            <a:lnTo>
                              <a:pt x="f23" y="f41"/>
                            </a:lnTo>
                            <a:lnTo>
                              <a:pt x="f42" y="f24"/>
                            </a:lnTo>
                            <a:lnTo>
                              <a:pt x="f36" y="f24"/>
                            </a:lnTo>
                            <a:lnTo>
                              <a:pt x="f20" y="f41"/>
                            </a:lnTo>
                            <a:lnTo>
                              <a:pt x="f20" y="f35"/>
                            </a:lnTo>
                            <a:close/>
                          </a:path>
                        </a:pathLst>
                      </a:custGeom>
                      <a:solidFill>
                        <a:srgbClr val="8FAADC">
                          <a:alpha val="0"/>
                        </a:srgbClr>
                      </a:solidFill>
                      <a:ln w="12701" cap="flat">
                        <a:solidFill>
                          <a:srgbClr val="2F528F"/>
                        </a:solidFill>
                        <a:prstDash val="solid"/>
                        <a:miter/>
                      </a:ln>
                    </p:spPr>
                    <p:txBody>
                      <a:bodyPr vert="horz" wrap="square" lIns="91440" tIns="45720" rIns="91440" bIns="45720" anchor="ctr" anchorCtr="1" compatLnSpc="1">
                        <a:noAutofit/>
                      </a:bodyPr>
                      <a:lstStyle>
                        <a:defPPr>
                          <a:defRPr lang="it-IT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sz="1800" b="0" i="0" u="none" strike="noStrike" kern="0" cap="none" spc="0" baseline="0">
                            <a:solidFill>
                              <a:srgbClr val="000000"/>
                            </a:solidFill>
                            <a:uFillTx/>
                          </a:defRPr>
                        </a:pPr>
                        <a:endPara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9" name="Rettangolo con angoli in alto arrotondati 5">
                      <a:extLst>
                        <a:ext uri="{FF2B5EF4-FFF2-40B4-BE49-F238E27FC236}">
                          <a16:creationId xmlns:a16="http://schemas.microsoft.com/office/drawing/2014/main" id="{784C1289-A6AA-C584-E0AD-03DA7FEC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793" y="2396458"/>
                      <a:ext cx="2618044" cy="482686"/>
                    </a:xfrm>
                    <a:custGeom>
                      <a:avLst/>
                      <a:gdLst>
                        <a:gd name="f0" fmla="val 10800000"/>
                        <a:gd name="f1" fmla="val 5400000"/>
                        <a:gd name="f2" fmla="val 16200000"/>
                        <a:gd name="f3" fmla="val w"/>
                        <a:gd name="f4" fmla="val h"/>
                        <a:gd name="f5" fmla="val ss"/>
                        <a:gd name="f6" fmla="val 0"/>
                        <a:gd name="f7" fmla="val 16667"/>
                        <a:gd name="f8" fmla="abs f3"/>
                        <a:gd name="f9" fmla="abs f4"/>
                        <a:gd name="f10" fmla="abs f5"/>
                        <a:gd name="f11" fmla="?: f8 f3 1"/>
                        <a:gd name="f12" fmla="?: f9 f4 1"/>
                        <a:gd name="f13" fmla="?: f10 f5 1"/>
                        <a:gd name="f14" fmla="*/ f11 1 21600"/>
                        <a:gd name="f15" fmla="*/ f12 1 21600"/>
                        <a:gd name="f16" fmla="*/ 21600 f11 1"/>
                        <a:gd name="f17" fmla="*/ 21600 f12 1"/>
                        <a:gd name="f18" fmla="min f15 f14"/>
                        <a:gd name="f19" fmla="*/ f16 1 f13"/>
                        <a:gd name="f20" fmla="*/ f17 1 f13"/>
                        <a:gd name="f21" fmla="val f19"/>
                        <a:gd name="f22" fmla="val f20"/>
                        <a:gd name="f23" fmla="*/ f6 f18 1"/>
                        <a:gd name="f24" fmla="+- f22 0 f6"/>
                        <a:gd name="f25" fmla="+- f21 0 f6"/>
                        <a:gd name="f26" fmla="*/ f21 f18 1"/>
                        <a:gd name="f27" fmla="*/ f22 f18 1"/>
                        <a:gd name="f28" fmla="min f25 f24"/>
                        <a:gd name="f29" fmla="*/ f28 f7 1"/>
                        <a:gd name="f30" fmla="*/ f28 f6 1"/>
                        <a:gd name="f31" fmla="*/ f29 1 100000"/>
                        <a:gd name="f32" fmla="*/ f30 1 100000"/>
                        <a:gd name="f33" fmla="+- f21 0 f31"/>
                        <a:gd name="f34" fmla="+- f22 0 f32"/>
                        <a:gd name="f35" fmla="+- f31 0 f32"/>
                        <a:gd name="f36" fmla="*/ f31 29289 1"/>
                        <a:gd name="f37" fmla="*/ f32 29289 1"/>
                        <a:gd name="f38" fmla="*/ f31 f18 1"/>
                        <a:gd name="f39" fmla="*/ f32 f18 1"/>
                        <a:gd name="f40" fmla="*/ f36 1 100000"/>
                        <a:gd name="f41" fmla="*/ f37 1 100000"/>
                        <a:gd name="f42" fmla="*/ f33 f18 1"/>
                        <a:gd name="f43" fmla="*/ f34 f18 1"/>
                        <a:gd name="f44" fmla="?: f35 f40 f41"/>
                        <a:gd name="f45" fmla="+- f22 0 f41"/>
                        <a:gd name="f46" fmla="*/ f40 f18 1"/>
                        <a:gd name="f47" fmla="+- f21 0 f44"/>
                        <a:gd name="f48" fmla="*/ f44 f18 1"/>
                        <a:gd name="f49" fmla="*/ f45 f18 1"/>
                        <a:gd name="f50" fmla="*/ f47 f18 1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f48" t="f46" r="f50" b="f49"/>
                      <a:pathLst>
                        <a:path>
                          <a:moveTo>
                            <a:pt x="f38" y="f23"/>
                          </a:moveTo>
                          <a:lnTo>
                            <a:pt x="f42" y="f23"/>
                          </a:lnTo>
                          <a:arcTo wR="f38" hR="f38" stAng="f2" swAng="f1"/>
                          <a:lnTo>
                            <a:pt x="f26" y="f43"/>
                          </a:lnTo>
                          <a:arcTo wR="f39" hR="f39" stAng="f6" swAng="f1"/>
                          <a:lnTo>
                            <a:pt x="f39" y="f27"/>
                          </a:lnTo>
                          <a:arcTo wR="f39" hR="f39" stAng="f1" swAng="f1"/>
                          <a:lnTo>
                            <a:pt x="f23" y="f38"/>
                          </a:lnTo>
                          <a:arcTo wR="f38" hR="f38" stAng="f0" swAng="f1"/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12701" cap="flat">
                      <a:solidFill>
                        <a:srgbClr val="2F528F"/>
                      </a:solidFill>
                      <a:prstDash val="solid"/>
                      <a:miter/>
                    </a:ln>
                  </p:spPr>
                  <p:txBody>
                    <a:bodyPr vert="horz" wrap="square" lIns="91440" tIns="45720" rIns="91440" bIns="45720" anchor="ctr" anchorCtr="1" compatLnSpc="1">
                      <a:noAutofit/>
                    </a:bodyPr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cxnSp>
              <p:nvCxnSpPr>
                <p:cNvPr id="29" name="Connettore diritto 16">
                  <a:extLst>
                    <a:ext uri="{FF2B5EF4-FFF2-40B4-BE49-F238E27FC236}">
                      <a16:creationId xmlns:a16="http://schemas.microsoft.com/office/drawing/2014/main" id="{050AE692-D59C-8A92-59E8-A8AA5F0E96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20300" y="2350305"/>
                  <a:ext cx="0" cy="3160236"/>
                </a:xfrm>
                <a:prstGeom prst="straightConnector1">
                  <a:avLst/>
                </a:prstGeom>
                <a:noFill/>
                <a:ln w="34920" cap="flat">
                  <a:solidFill>
                    <a:srgbClr val="000000"/>
                  </a:solidFill>
                  <a:prstDash val="solid"/>
                  <a:miter/>
                </a:ln>
              </p:spPr>
            </p:cxnSp>
            <p:cxnSp>
              <p:nvCxnSpPr>
                <p:cNvPr id="30" name="Connettore diritto 30">
                  <a:extLst>
                    <a:ext uri="{FF2B5EF4-FFF2-40B4-BE49-F238E27FC236}">
                      <a16:creationId xmlns:a16="http://schemas.microsoft.com/office/drawing/2014/main" id="{71F31D2D-324D-8AEC-5A61-3622159CC17C}"/>
                    </a:ext>
                  </a:extLst>
                </p:cNvPr>
                <p:cNvCxnSpPr>
                  <a:cxnSpLocks/>
                  <a:endCxn id="31" idx="0"/>
                </p:cNvCxnSpPr>
                <p:nvPr/>
              </p:nvCxnSpPr>
              <p:spPr>
                <a:xfrm>
                  <a:off x="3061224" y="2793623"/>
                  <a:ext cx="12" cy="2311776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0D0D0D"/>
                  </a:solidFill>
                  <a:prstDash val="solid"/>
                  <a:miter/>
                </a:ln>
              </p:spPr>
            </p:cxnSp>
            <p:sp>
              <p:nvSpPr>
                <p:cNvPr id="31" name="Rettangolo con angoli in alto arrotondati 26">
                  <a:extLst>
                    <a:ext uri="{FF2B5EF4-FFF2-40B4-BE49-F238E27FC236}">
                      <a16:creationId xmlns:a16="http://schemas.microsoft.com/office/drawing/2014/main" id="{783E95F8-E30C-CDA6-F95B-0C3080C081AF}"/>
                    </a:ext>
                  </a:extLst>
                </p:cNvPr>
                <p:cNvSpPr/>
                <p:nvPr/>
              </p:nvSpPr>
              <p:spPr>
                <a:xfrm>
                  <a:off x="2850455" y="5105399"/>
                  <a:ext cx="421562" cy="3917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val 16667"/>
                    <a:gd name="f8" fmla="abs f3"/>
                    <a:gd name="f9" fmla="abs f4"/>
                    <a:gd name="f10" fmla="abs f5"/>
                    <a:gd name="f11" fmla="?: f8 f3 1"/>
                    <a:gd name="f12" fmla="?: f9 f4 1"/>
                    <a:gd name="f13" fmla="?: f10 f5 1"/>
                    <a:gd name="f14" fmla="*/ f11 1 21600"/>
                    <a:gd name="f15" fmla="*/ f12 1 21600"/>
                    <a:gd name="f16" fmla="*/ 21600 f11 1"/>
                    <a:gd name="f17" fmla="*/ 21600 f12 1"/>
                    <a:gd name="f18" fmla="min f15 f14"/>
                    <a:gd name="f19" fmla="*/ f16 1 f13"/>
                    <a:gd name="f20" fmla="*/ f17 1 f13"/>
                    <a:gd name="f21" fmla="val f19"/>
                    <a:gd name="f22" fmla="val f20"/>
                    <a:gd name="f23" fmla="*/ f6 f18 1"/>
                    <a:gd name="f24" fmla="+- f22 0 f6"/>
                    <a:gd name="f25" fmla="+- f21 0 f6"/>
                    <a:gd name="f26" fmla="*/ f21 f18 1"/>
                    <a:gd name="f27" fmla="*/ f22 f18 1"/>
                    <a:gd name="f28" fmla="min f25 f24"/>
                    <a:gd name="f29" fmla="*/ f28 f7 1"/>
                    <a:gd name="f30" fmla="*/ f28 f6 1"/>
                    <a:gd name="f31" fmla="*/ f29 1 100000"/>
                    <a:gd name="f32" fmla="*/ f30 1 100000"/>
                    <a:gd name="f33" fmla="+- f21 0 f31"/>
                    <a:gd name="f34" fmla="+- f22 0 f32"/>
                    <a:gd name="f35" fmla="+- f31 0 f32"/>
                    <a:gd name="f36" fmla="*/ f31 29289 1"/>
                    <a:gd name="f37" fmla="*/ f32 29289 1"/>
                    <a:gd name="f38" fmla="*/ f31 f18 1"/>
                    <a:gd name="f39" fmla="*/ f32 f18 1"/>
                    <a:gd name="f40" fmla="*/ f36 1 100000"/>
                    <a:gd name="f41" fmla="*/ f37 1 100000"/>
                    <a:gd name="f42" fmla="*/ f33 f18 1"/>
                    <a:gd name="f43" fmla="*/ f34 f18 1"/>
                    <a:gd name="f44" fmla="?: f35 f40 f41"/>
                    <a:gd name="f45" fmla="+- f22 0 f41"/>
                    <a:gd name="f46" fmla="*/ f40 f18 1"/>
                    <a:gd name="f47" fmla="+- f21 0 f44"/>
                    <a:gd name="f48" fmla="*/ f44 f18 1"/>
                    <a:gd name="f49" fmla="*/ f45 f18 1"/>
                    <a:gd name="f50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48" t="f46" r="f50" b="f49"/>
                  <a:pathLst>
                    <a:path>
                      <a:moveTo>
                        <a:pt x="f38" y="f23"/>
                      </a:moveTo>
                      <a:lnTo>
                        <a:pt x="f42" y="f23"/>
                      </a:lnTo>
                      <a:arcTo wR="f38" hR="f38" stAng="f2" swAng="f1"/>
                      <a:lnTo>
                        <a:pt x="f26" y="f43"/>
                      </a:lnTo>
                      <a:arcTo wR="f39" hR="f39" stAng="f6" swAng="f1"/>
                      <a:lnTo>
                        <a:pt x="f39" y="f27"/>
                      </a:lnTo>
                      <a:arcTo wR="f39" hR="f39" stAng="f1" swAng="f1"/>
                      <a:lnTo>
                        <a:pt x="f23" y="f38"/>
                      </a:lnTo>
                      <a:arcTo wR="f38" hR="f38" stAng="f0" swAng="f1"/>
                      <a:close/>
                    </a:path>
                  </a:pathLst>
                </a:custGeom>
                <a:solidFill>
                  <a:srgbClr val="D9D9D9"/>
                </a:solidFill>
                <a:ln w="12701" cap="flat">
                  <a:solidFill>
                    <a:srgbClr val="2F528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" name="Connettore diritto 16">
                  <a:extLst>
                    <a:ext uri="{FF2B5EF4-FFF2-40B4-BE49-F238E27FC236}">
                      <a16:creationId xmlns:a16="http://schemas.microsoft.com/office/drawing/2014/main" id="{11CC0ACD-CA82-2D7E-56F9-14721A1F25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89513" y="2356902"/>
                  <a:ext cx="34427" cy="3140093"/>
                </a:xfrm>
                <a:prstGeom prst="straightConnector1">
                  <a:avLst/>
                </a:prstGeom>
                <a:noFill/>
                <a:ln w="34920" cap="flat">
                  <a:solidFill>
                    <a:srgbClr val="000000"/>
                  </a:solidFill>
                  <a:prstDash val="solid"/>
                  <a:miter/>
                </a:ln>
              </p:spPr>
            </p:cxnSp>
            <p:sp>
              <p:nvSpPr>
                <p:cNvPr id="33" name="CasellaDiTesto 66">
                  <a:extLst>
                    <a:ext uri="{FF2B5EF4-FFF2-40B4-BE49-F238E27FC236}">
                      <a16:creationId xmlns:a16="http://schemas.microsoft.com/office/drawing/2014/main" id="{87040838-5C24-6980-B2B6-104F48C4FE61}"/>
                    </a:ext>
                  </a:extLst>
                </p:cNvPr>
                <p:cNvSpPr txBox="1"/>
                <p:nvPr/>
              </p:nvSpPr>
              <p:spPr>
                <a:xfrm>
                  <a:off x="2596984" y="1725667"/>
                  <a:ext cx="1779292" cy="476663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kumimoji="0" lang="it-IT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IP</a:t>
                  </a:r>
                </a:p>
              </p:txBody>
            </p:sp>
            <p:sp>
              <p:nvSpPr>
                <p:cNvPr id="34" name="CasellaDiTesto 67">
                  <a:extLst>
                    <a:ext uri="{FF2B5EF4-FFF2-40B4-BE49-F238E27FC236}">
                      <a16:creationId xmlns:a16="http://schemas.microsoft.com/office/drawing/2014/main" id="{5AB6A542-8339-522B-4907-92E3DA505063}"/>
                    </a:ext>
                  </a:extLst>
                </p:cNvPr>
                <p:cNvSpPr txBox="1"/>
                <p:nvPr/>
              </p:nvSpPr>
              <p:spPr>
                <a:xfrm>
                  <a:off x="2623029" y="2284039"/>
                  <a:ext cx="1442077" cy="39721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kumimoji="0" lang="it-IT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F0</a:t>
                  </a:r>
                </a:p>
              </p:txBody>
            </p:sp>
          </p:grp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140CF4EA-0AF6-2C1C-A3B7-56FFA03E64A8}"/>
                  </a:ext>
                </a:extLst>
              </p:cNvPr>
              <p:cNvSpPr/>
              <p:nvPr/>
            </p:nvSpPr>
            <p:spPr>
              <a:xfrm flipH="1">
                <a:off x="1822819" y="4229279"/>
                <a:ext cx="156276" cy="199605"/>
              </a:xfrm>
              <a:prstGeom prst="rect">
                <a:avLst/>
              </a:prstGeom>
              <a:solidFill>
                <a:srgbClr val="D9D9D9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ttangolo con angoli in alto ritagliati 11">
                <a:extLst>
                  <a:ext uri="{FF2B5EF4-FFF2-40B4-BE49-F238E27FC236}">
                    <a16:creationId xmlns:a16="http://schemas.microsoft.com/office/drawing/2014/main" id="{D4CBB447-46FB-2384-E19E-75D2C03ED681}"/>
                  </a:ext>
                </a:extLst>
              </p:cNvPr>
              <p:cNvSpPr/>
              <p:nvPr/>
            </p:nvSpPr>
            <p:spPr>
              <a:xfrm>
                <a:off x="1760917" y="4151254"/>
                <a:ext cx="270032" cy="367489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val 16667"/>
                  <a:gd name="f5" fmla="abs f0"/>
                  <a:gd name="f6" fmla="abs f1"/>
                  <a:gd name="f7" fmla="abs f2"/>
                  <a:gd name="f8" fmla="?: f5 f0 1"/>
                  <a:gd name="f9" fmla="?: f6 f1 1"/>
                  <a:gd name="f10" fmla="?: f7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3 f15 1"/>
                  <a:gd name="f21" fmla="+- f19 0 f3"/>
                  <a:gd name="f22" fmla="+- f18 0 f3"/>
                  <a:gd name="f23" fmla="*/ f18 f15 1"/>
                  <a:gd name="f24" fmla="*/ f19 f15 1"/>
                  <a:gd name="f25" fmla="min f22 f21"/>
                  <a:gd name="f26" fmla="*/ f25 f4 1"/>
                  <a:gd name="f27" fmla="*/ f25 f3 1"/>
                  <a:gd name="f28" fmla="*/ f26 1 100000"/>
                  <a:gd name="f29" fmla="*/ f27 1 100000"/>
                  <a:gd name="f30" fmla="+- f18 0 f28"/>
                  <a:gd name="f31" fmla="+- f18 0 f29"/>
                  <a:gd name="f32" fmla="+- f19 0 f29"/>
                  <a:gd name="f33" fmla="+- f28 0 f29"/>
                  <a:gd name="f34" fmla="*/ f28 1 2"/>
                  <a:gd name="f35" fmla="*/ f28 f15 1"/>
                  <a:gd name="f36" fmla="*/ f29 f15 1"/>
                  <a:gd name="f37" fmla="?: f33 f28 f29"/>
                  <a:gd name="f38" fmla="+- f32 f19 0"/>
                  <a:gd name="f39" fmla="*/ f34 f15 1"/>
                  <a:gd name="f40" fmla="*/ f30 f15 1"/>
                  <a:gd name="f41" fmla="*/ f32 f15 1"/>
                  <a:gd name="f42" fmla="*/ f31 f15 1"/>
                  <a:gd name="f43" fmla="*/ f37 1 2"/>
                  <a:gd name="f44" fmla="*/ f38 1 2"/>
                  <a:gd name="f45" fmla="+- f18 0 f43"/>
                  <a:gd name="f46" fmla="*/ f43 f15 1"/>
                  <a:gd name="f47" fmla="*/ f44 f15 1"/>
                  <a:gd name="f48" fmla="*/ f4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39" r="f48" b="f47"/>
                <a:pathLst>
                  <a:path>
                    <a:moveTo>
                      <a:pt x="f35" y="f20"/>
                    </a:moveTo>
                    <a:lnTo>
                      <a:pt x="f40" y="f20"/>
                    </a:lnTo>
                    <a:lnTo>
                      <a:pt x="f23" y="f35"/>
                    </a:lnTo>
                    <a:lnTo>
                      <a:pt x="f23" y="f41"/>
                    </a:lnTo>
                    <a:lnTo>
                      <a:pt x="f42" y="f24"/>
                    </a:lnTo>
                    <a:lnTo>
                      <a:pt x="f36" y="f24"/>
                    </a:lnTo>
                    <a:lnTo>
                      <a:pt x="f20" y="f41"/>
                    </a:lnTo>
                    <a:lnTo>
                      <a:pt x="f20" y="f35"/>
                    </a:lnTo>
                    <a:close/>
                  </a:path>
                </a:pathLst>
              </a:custGeom>
              <a:solidFill>
                <a:srgbClr val="8FAADC">
                  <a:alpha val="0"/>
                </a:srgbClr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241100A6-4939-0D11-0190-E4A6B51172D9}"/>
                  </a:ext>
                </a:extLst>
              </p:cNvPr>
              <p:cNvSpPr/>
              <p:nvPr/>
            </p:nvSpPr>
            <p:spPr>
              <a:xfrm>
                <a:off x="3549441" y="1537893"/>
                <a:ext cx="252365" cy="2994224"/>
              </a:xfrm>
              <a:prstGeom prst="rect">
                <a:avLst/>
              </a:prstGeom>
              <a:solidFill>
                <a:srgbClr val="D9D9D9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ttangolo con angoli in alto ritagliati 11">
                <a:extLst>
                  <a:ext uri="{FF2B5EF4-FFF2-40B4-BE49-F238E27FC236}">
                    <a16:creationId xmlns:a16="http://schemas.microsoft.com/office/drawing/2014/main" id="{3D4449FC-FDDD-BCA4-74E9-A46FD98CC3F1}"/>
                  </a:ext>
                </a:extLst>
              </p:cNvPr>
              <p:cNvSpPr/>
              <p:nvPr/>
            </p:nvSpPr>
            <p:spPr>
              <a:xfrm>
                <a:off x="3380926" y="4535115"/>
                <a:ext cx="606801" cy="577557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val 16667"/>
                  <a:gd name="f5" fmla="abs f0"/>
                  <a:gd name="f6" fmla="abs f1"/>
                  <a:gd name="f7" fmla="abs f2"/>
                  <a:gd name="f8" fmla="?: f5 f0 1"/>
                  <a:gd name="f9" fmla="?: f6 f1 1"/>
                  <a:gd name="f10" fmla="?: f7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3 f15 1"/>
                  <a:gd name="f21" fmla="+- f19 0 f3"/>
                  <a:gd name="f22" fmla="+- f18 0 f3"/>
                  <a:gd name="f23" fmla="*/ f18 f15 1"/>
                  <a:gd name="f24" fmla="*/ f19 f15 1"/>
                  <a:gd name="f25" fmla="min f22 f21"/>
                  <a:gd name="f26" fmla="*/ f25 f4 1"/>
                  <a:gd name="f27" fmla="*/ f25 f3 1"/>
                  <a:gd name="f28" fmla="*/ f26 1 100000"/>
                  <a:gd name="f29" fmla="*/ f27 1 100000"/>
                  <a:gd name="f30" fmla="+- f18 0 f28"/>
                  <a:gd name="f31" fmla="+- f18 0 f29"/>
                  <a:gd name="f32" fmla="+- f19 0 f29"/>
                  <a:gd name="f33" fmla="+- f28 0 f29"/>
                  <a:gd name="f34" fmla="*/ f28 1 2"/>
                  <a:gd name="f35" fmla="*/ f28 f15 1"/>
                  <a:gd name="f36" fmla="*/ f29 f15 1"/>
                  <a:gd name="f37" fmla="?: f33 f28 f29"/>
                  <a:gd name="f38" fmla="+- f32 f19 0"/>
                  <a:gd name="f39" fmla="*/ f34 f15 1"/>
                  <a:gd name="f40" fmla="*/ f30 f15 1"/>
                  <a:gd name="f41" fmla="*/ f32 f15 1"/>
                  <a:gd name="f42" fmla="*/ f31 f15 1"/>
                  <a:gd name="f43" fmla="*/ f37 1 2"/>
                  <a:gd name="f44" fmla="*/ f38 1 2"/>
                  <a:gd name="f45" fmla="+- f18 0 f43"/>
                  <a:gd name="f46" fmla="*/ f43 f15 1"/>
                  <a:gd name="f47" fmla="*/ f44 f15 1"/>
                  <a:gd name="f48" fmla="*/ f4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39" r="f48" b="f47"/>
                <a:pathLst>
                  <a:path>
                    <a:moveTo>
                      <a:pt x="f35" y="f20"/>
                    </a:moveTo>
                    <a:lnTo>
                      <a:pt x="f40" y="f20"/>
                    </a:lnTo>
                    <a:lnTo>
                      <a:pt x="f23" y="f35"/>
                    </a:lnTo>
                    <a:lnTo>
                      <a:pt x="f23" y="f41"/>
                    </a:lnTo>
                    <a:lnTo>
                      <a:pt x="f42" y="f24"/>
                    </a:lnTo>
                    <a:lnTo>
                      <a:pt x="f36" y="f24"/>
                    </a:lnTo>
                    <a:lnTo>
                      <a:pt x="f20" y="f41"/>
                    </a:lnTo>
                    <a:lnTo>
                      <a:pt x="f20" y="f35"/>
                    </a:lnTo>
                    <a:close/>
                  </a:path>
                </a:pathLst>
              </a:custGeom>
              <a:solidFill>
                <a:srgbClr val="8FAADC">
                  <a:alpha val="0"/>
                </a:srgbClr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53D7E660-AEE4-31C5-3ECB-65E52F426FC8}"/>
                  </a:ext>
                </a:extLst>
              </p:cNvPr>
              <p:cNvSpPr/>
              <p:nvPr/>
            </p:nvSpPr>
            <p:spPr>
              <a:xfrm flipH="1">
                <a:off x="3520923" y="4669438"/>
                <a:ext cx="334946" cy="424447"/>
              </a:xfrm>
              <a:prstGeom prst="rect">
                <a:avLst/>
              </a:prstGeom>
              <a:solidFill>
                <a:srgbClr val="D9D9D9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ttangolo con angoli in alto arrotondati 5">
                <a:extLst>
                  <a:ext uri="{FF2B5EF4-FFF2-40B4-BE49-F238E27FC236}">
                    <a16:creationId xmlns:a16="http://schemas.microsoft.com/office/drawing/2014/main" id="{49A402CE-8807-5F9D-85D4-BE5F175DF54C}"/>
                  </a:ext>
                </a:extLst>
              </p:cNvPr>
              <p:cNvSpPr/>
              <p:nvPr/>
            </p:nvSpPr>
            <p:spPr>
              <a:xfrm>
                <a:off x="708918" y="5123851"/>
                <a:ext cx="3390472" cy="304474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val 16667"/>
                  <a:gd name="f8" fmla="abs f3"/>
                  <a:gd name="f9" fmla="abs f4"/>
                  <a:gd name="f10" fmla="abs f5"/>
                  <a:gd name="f11" fmla="?: f8 f3 1"/>
                  <a:gd name="f12" fmla="?: f9 f4 1"/>
                  <a:gd name="f13" fmla="?: f10 f5 1"/>
                  <a:gd name="f14" fmla="*/ f11 1 21600"/>
                  <a:gd name="f15" fmla="*/ f12 1 21600"/>
                  <a:gd name="f16" fmla="*/ 21600 f11 1"/>
                  <a:gd name="f17" fmla="*/ 21600 f12 1"/>
                  <a:gd name="f18" fmla="min f15 f14"/>
                  <a:gd name="f19" fmla="*/ f16 1 f13"/>
                  <a:gd name="f20" fmla="*/ f17 1 f13"/>
                  <a:gd name="f21" fmla="val f19"/>
                  <a:gd name="f22" fmla="val f20"/>
                  <a:gd name="f23" fmla="*/ f6 f18 1"/>
                  <a:gd name="f24" fmla="+- f22 0 f6"/>
                  <a:gd name="f25" fmla="+- f21 0 f6"/>
                  <a:gd name="f26" fmla="*/ f21 f18 1"/>
                  <a:gd name="f27" fmla="*/ f22 f18 1"/>
                  <a:gd name="f28" fmla="min f25 f24"/>
                  <a:gd name="f29" fmla="*/ f28 f7 1"/>
                  <a:gd name="f30" fmla="*/ f28 f6 1"/>
                  <a:gd name="f31" fmla="*/ f29 1 100000"/>
                  <a:gd name="f32" fmla="*/ f30 1 100000"/>
                  <a:gd name="f33" fmla="+- f21 0 f31"/>
                  <a:gd name="f34" fmla="+- f22 0 f32"/>
                  <a:gd name="f35" fmla="+- f31 0 f32"/>
                  <a:gd name="f36" fmla="*/ f31 29289 1"/>
                  <a:gd name="f37" fmla="*/ f32 29289 1"/>
                  <a:gd name="f38" fmla="*/ f31 f18 1"/>
                  <a:gd name="f39" fmla="*/ f32 f18 1"/>
                  <a:gd name="f40" fmla="*/ f36 1 100000"/>
                  <a:gd name="f41" fmla="*/ f37 1 100000"/>
                  <a:gd name="f42" fmla="*/ f33 f18 1"/>
                  <a:gd name="f43" fmla="*/ f34 f18 1"/>
                  <a:gd name="f44" fmla="?: f35 f40 f41"/>
                  <a:gd name="f45" fmla="+- f22 0 f41"/>
                  <a:gd name="f46" fmla="*/ f40 f18 1"/>
                  <a:gd name="f47" fmla="+- f21 0 f44"/>
                  <a:gd name="f48" fmla="*/ f44 f18 1"/>
                  <a:gd name="f49" fmla="*/ f45 f18 1"/>
                  <a:gd name="f50" fmla="*/ f47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8" t="f46" r="f50" b="f49"/>
                <a:pathLst>
                  <a:path>
                    <a:moveTo>
                      <a:pt x="f38" y="f23"/>
                    </a:moveTo>
                    <a:lnTo>
                      <a:pt x="f42" y="f23"/>
                    </a:lnTo>
                    <a:arcTo wR="f38" hR="f38" stAng="f2" swAng="f1"/>
                    <a:lnTo>
                      <a:pt x="f26" y="f43"/>
                    </a:lnTo>
                    <a:arcTo wR="f39" hR="f39" stAng="f6" swAng="f1"/>
                    <a:lnTo>
                      <a:pt x="f39" y="f27"/>
                    </a:lnTo>
                    <a:arcTo wR="f39" hR="f39" stAng="f1" swAng="f1"/>
                    <a:lnTo>
                      <a:pt x="f23" y="f38"/>
                    </a:lnTo>
                    <a:arcTo wR="f38" hR="f38" stAng="f0" swAng="f1"/>
                    <a:close/>
                  </a:path>
                </a:pathLst>
              </a:custGeom>
              <a:solidFill>
                <a:srgbClr val="D9D9D9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CasellaDiTesto 67">
              <a:extLst>
                <a:ext uri="{FF2B5EF4-FFF2-40B4-BE49-F238E27FC236}">
                  <a16:creationId xmlns:a16="http://schemas.microsoft.com/office/drawing/2014/main" id="{A638D76F-C63F-16B2-0845-6B2DFDE51265}"/>
                </a:ext>
              </a:extLst>
            </p:cNvPr>
            <p:cNvSpPr txBox="1"/>
            <p:nvPr/>
          </p:nvSpPr>
          <p:spPr>
            <a:xfrm>
              <a:off x="1380449" y="5043192"/>
              <a:ext cx="611045" cy="19789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CasellaDiTesto 67">
            <a:extLst>
              <a:ext uri="{FF2B5EF4-FFF2-40B4-BE49-F238E27FC236}">
                <a16:creationId xmlns:a16="http://schemas.microsoft.com/office/drawing/2014/main" id="{18A9F6AA-D715-5661-7DF1-117D23BAF893}"/>
              </a:ext>
            </a:extLst>
          </p:cNvPr>
          <p:cNvSpPr txBox="1"/>
          <p:nvPr/>
        </p:nvSpPr>
        <p:spPr>
          <a:xfrm>
            <a:off x="2943381" y="5436614"/>
            <a:ext cx="586063" cy="1816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4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8FE0835-0137-C050-B328-C6B29DD1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1644FB-7209-6B50-CE21-5D134DF9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B01D0D-0734-B0C0-4084-E1C7C911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17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45812C-FD4E-A11B-5E51-7F374AD7C78F}"/>
              </a:ext>
            </a:extLst>
          </p:cNvPr>
          <p:cNvSpPr txBox="1"/>
          <p:nvPr/>
        </p:nvSpPr>
        <p:spPr>
          <a:xfrm>
            <a:off x="958589" y="315634"/>
            <a:ext cx="6846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WP2 – Mechanical filter with improved Magnetic </a:t>
            </a:r>
            <a:r>
              <a:rPr lang="en-US" sz="1600" b="1" dirty="0"/>
              <a:t>Anti-Spring</a:t>
            </a:r>
            <a:r>
              <a:rPr lang="en-US" b="1" dirty="0"/>
              <a:t> (MAS)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A90922-0C91-D4D9-0EE4-2DFEAA63047E}"/>
              </a:ext>
            </a:extLst>
          </p:cNvPr>
          <p:cNvSpPr txBox="1"/>
          <p:nvPr/>
        </p:nvSpPr>
        <p:spPr>
          <a:xfrm>
            <a:off x="367579" y="1261422"/>
            <a:ext cx="47606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 goal is to improve the present MAS design</a:t>
            </a:r>
          </a:p>
          <a:p>
            <a:endParaRPr lang="en-US" dirty="0"/>
          </a:p>
          <a:p>
            <a:r>
              <a:rPr lang="en-US" dirty="0"/>
              <a:t>The ides is to replace ferrite magnets (0.35 T) with rare earth (</a:t>
            </a:r>
            <a:r>
              <a:rPr lang="en-US" dirty="0" err="1"/>
              <a:t>SmCo</a:t>
            </a:r>
            <a:r>
              <a:rPr lang="en-US" dirty="0"/>
              <a:t>  or </a:t>
            </a:r>
            <a:r>
              <a:rPr lang="en-US" dirty="0" err="1"/>
              <a:t>NeFeB</a:t>
            </a:r>
            <a:r>
              <a:rPr lang="en-US" dirty="0"/>
              <a:t>) magnets (0.8 T)</a:t>
            </a:r>
          </a:p>
          <a:p>
            <a:endParaRPr lang="en-US" dirty="0"/>
          </a:p>
          <a:p>
            <a:r>
              <a:rPr lang="en-US" dirty="0"/>
              <a:t>The advantage is the larger Magnetic flux density providing: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anti-stiffness with a reduced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filter resonance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cross-bar design to move its resonances at higher frequency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5DFC9-636E-8594-7177-7A0BC537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6040" y="1022550"/>
            <a:ext cx="3827960" cy="28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95FF6BF-D3A1-3021-8BEF-B31219F39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81" y="4427014"/>
            <a:ext cx="3157779" cy="12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7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D46F63-7663-060A-CED5-72FFC1578667}"/>
              </a:ext>
            </a:extLst>
          </p:cNvPr>
          <p:cNvSpPr txBox="1"/>
          <p:nvPr/>
        </p:nvSpPr>
        <p:spPr>
          <a:xfrm>
            <a:off x="503156" y="535900"/>
            <a:ext cx="7675378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Char char="-"/>
            </a:pPr>
            <a:r>
              <a:rPr lang="en-GB" sz="1500" dirty="0"/>
              <a:t>Three sets (100 magnets each set) of permanent magnets (Rare Earth) have been tested for UHV compatibility with </a:t>
            </a:r>
            <a:r>
              <a:rPr lang="en-GB" sz="1500" b="1" dirty="0"/>
              <a:t>very good results: </a:t>
            </a:r>
          </a:p>
          <a:p>
            <a:pPr marL="257175" indent="-257175">
              <a:buFontTx/>
              <a:buChar char="-"/>
            </a:pPr>
            <a:endParaRPr lang="en-GB" sz="1000" b="1" dirty="0"/>
          </a:p>
          <a:p>
            <a:r>
              <a:rPr lang="en-GB" sz="1500" dirty="0"/>
              <a:t>	- </a:t>
            </a:r>
            <a:r>
              <a:rPr lang="en-GB" sz="1500" dirty="0" err="1"/>
              <a:t>NdFeB</a:t>
            </a:r>
            <a:r>
              <a:rPr lang="en-GB" sz="1500" dirty="0"/>
              <a:t> encapsulated with Nickel coating</a:t>
            </a:r>
            <a:br>
              <a:rPr lang="en-GB" sz="1500" dirty="0"/>
            </a:br>
            <a:r>
              <a:rPr lang="en-GB" sz="1500" dirty="0"/>
              <a:t>	- </a:t>
            </a:r>
            <a:r>
              <a:rPr lang="en-GB" sz="1500" dirty="0" err="1"/>
              <a:t>SmCo</a:t>
            </a:r>
            <a:r>
              <a:rPr lang="en-GB" sz="1500" dirty="0"/>
              <a:t> without any coating </a:t>
            </a:r>
          </a:p>
          <a:p>
            <a:r>
              <a:rPr lang="en-GB" sz="1500" dirty="0"/>
              <a:t>	- </a:t>
            </a:r>
            <a:r>
              <a:rPr lang="en-GB" sz="1500" dirty="0" err="1"/>
              <a:t>SmCo</a:t>
            </a:r>
            <a:r>
              <a:rPr lang="en-GB" sz="1500" dirty="0"/>
              <a:t> encapsulated with Nickel coating (</a:t>
            </a:r>
            <a:r>
              <a:rPr lang="en-GB" sz="1500" b="1" dirty="0">
                <a:solidFill>
                  <a:srgbClr val="FF0000"/>
                </a:solidFill>
              </a:rPr>
              <a:t>BEST RESULTS</a:t>
            </a:r>
            <a:r>
              <a:rPr lang="en-GB" sz="1500" dirty="0"/>
              <a:t>)</a:t>
            </a:r>
          </a:p>
          <a:p>
            <a:pPr marL="257175" indent="-257175">
              <a:buFontTx/>
              <a:buChar char="-"/>
            </a:pPr>
            <a:endParaRPr lang="en-GB" sz="1000" dirty="0"/>
          </a:p>
          <a:p>
            <a:pPr marL="257175" indent="-257175">
              <a:buFontTx/>
              <a:buChar char="-"/>
            </a:pPr>
            <a:r>
              <a:rPr lang="en-GB" sz="1500" dirty="0"/>
              <a:t>All magnets have a cylindrical shape (10.5 mm in diameter and 5 mm thick; B 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en-GB" sz="1500" dirty="0"/>
              <a:t> 0.8 T along the cylindrical axis of the magnet)</a:t>
            </a:r>
            <a:endParaRPr lang="en-GB" sz="1500" b="1" dirty="0"/>
          </a:p>
          <a:p>
            <a:r>
              <a:rPr lang="en-GB" sz="1500" dirty="0"/>
              <a:t>Residual Gas Analysis: time evolution of</a:t>
            </a:r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  <a:p>
            <a:pPr marL="257175" indent="-257175">
              <a:buFontTx/>
              <a:buChar char="-"/>
            </a:pPr>
            <a:r>
              <a:rPr lang="en-GB" sz="1500" dirty="0"/>
              <a:t>Precise analysis of data (collected during the tests) in progress.</a:t>
            </a:r>
          </a:p>
          <a:p>
            <a:pPr marL="257175" indent="-257175">
              <a:buFontTx/>
              <a:buChar char="-"/>
            </a:pPr>
            <a:r>
              <a:rPr lang="en-GB" sz="1500" dirty="0"/>
              <a:t> Additional test for a better comparison is starting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7E4B06-5769-33A7-C9A4-257816F0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9CEFDF-9AE4-5937-39B1-2F1F19533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051CBD-2BF3-62D5-1934-DAF2542F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18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740EB6-FC8D-0905-E892-91F6FF8663F4}"/>
              </a:ext>
            </a:extLst>
          </p:cNvPr>
          <p:cNvSpPr txBox="1"/>
          <p:nvPr/>
        </p:nvSpPr>
        <p:spPr>
          <a:xfrm>
            <a:off x="1789421" y="166568"/>
            <a:ext cx="4952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WP2 – Selection and test of rare-earth magnets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8FBA398-A0EE-646D-F797-D6D214E0B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83" y="2632093"/>
            <a:ext cx="6793291" cy="256400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B67A922-0338-2414-81B8-D779004DB772}"/>
              </a:ext>
            </a:extLst>
          </p:cNvPr>
          <p:cNvSpPr txBox="1"/>
          <p:nvPr/>
        </p:nvSpPr>
        <p:spPr>
          <a:xfrm>
            <a:off x="1979485" y="5143410"/>
            <a:ext cx="4991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 </a:t>
            </a:r>
            <a:r>
              <a:rPr lang="en-GB" sz="1800" b="1" dirty="0"/>
              <a:t>Partial Pressure [mbar] vs Atomic Mass Number</a:t>
            </a:r>
          </a:p>
        </p:txBody>
      </p:sp>
    </p:spTree>
    <p:extLst>
      <p:ext uri="{BB962C8B-B14F-4D97-AF65-F5344CB8AC3E}">
        <p14:creationId xmlns:p14="http://schemas.microsoft.com/office/powerpoint/2010/main" val="13603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75805A-7C9D-7085-D105-FDB69229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FF33F7-7410-223E-E2EB-D2483A1E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AF9E94-027F-00C5-7952-18B26810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19</a:t>
            </a:fld>
            <a:endParaRPr lang="it-IT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F9672E1E-09B6-A44A-E492-1FE038E73988}"/>
              </a:ext>
            </a:extLst>
          </p:cNvPr>
          <p:cNvSpPr txBox="1"/>
          <p:nvPr/>
        </p:nvSpPr>
        <p:spPr>
          <a:xfrm>
            <a:off x="628650" y="866886"/>
            <a:ext cx="81854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Char char="-"/>
            </a:pPr>
            <a:r>
              <a:rPr lang="en-GB" sz="1500" dirty="0"/>
              <a:t>Mechanical support for the testing machine (@INFN Pisa Laboratory) ready for the first prototype of the MAS </a:t>
            </a:r>
          </a:p>
          <a:p>
            <a:pPr marL="257175" indent="-257175">
              <a:buFontTx/>
              <a:buChar char="-"/>
            </a:pPr>
            <a:endParaRPr lang="en-GB" sz="1500" dirty="0"/>
          </a:p>
          <a:p>
            <a:pPr marL="257175" indent="-257175">
              <a:buFontTx/>
              <a:buChar char="-"/>
            </a:pPr>
            <a:r>
              <a:rPr lang="en-GB" sz="1500" dirty="0"/>
              <a:t>Gluing of the first </a:t>
            </a:r>
            <a:r>
              <a:rPr lang="en-GB" sz="1500" dirty="0" err="1"/>
              <a:t>SmCo</a:t>
            </a:r>
            <a:r>
              <a:rPr lang="en-GB" sz="1500" dirty="0"/>
              <a:t> magnets (encapsulated) on the </a:t>
            </a:r>
            <a:r>
              <a:rPr lang="en-GB" sz="1500" dirty="0" err="1"/>
              <a:t>aluminum</a:t>
            </a:r>
            <a:r>
              <a:rPr lang="en-GB" sz="1500" dirty="0"/>
              <a:t> support has been done. Two different glues used: </a:t>
            </a:r>
            <a:r>
              <a:rPr lang="en-GB" sz="1500" b="1" dirty="0"/>
              <a:t>(A) 3M 2216 grey </a:t>
            </a:r>
            <a:r>
              <a:rPr lang="en-GB" sz="1500" dirty="0"/>
              <a:t>; </a:t>
            </a:r>
            <a:r>
              <a:rPr lang="en-GB" sz="1500" b="1" dirty="0"/>
              <a:t>(B) HYSOL 9394 AERO </a:t>
            </a:r>
            <a:r>
              <a:rPr lang="en-GB" sz="1500" dirty="0"/>
              <a:t>– </a:t>
            </a:r>
            <a:r>
              <a:rPr lang="en-GB" sz="1500" dirty="0">
                <a:solidFill>
                  <a:srgbClr val="FF0000"/>
                </a:solidFill>
              </a:rPr>
              <a:t>Outgassing test ongoing</a:t>
            </a:r>
          </a:p>
          <a:p>
            <a:pPr marL="257175" indent="-257175">
              <a:buFontTx/>
              <a:buChar char="-"/>
            </a:pPr>
            <a:r>
              <a:rPr lang="en-GB" sz="1500" dirty="0"/>
              <a:t>Preparation of the magnet testing machine: to be used for the optimization geometry of MAS</a:t>
            </a:r>
          </a:p>
          <a:p>
            <a:pPr marL="257175" indent="-257175">
              <a:buFontTx/>
              <a:buChar char="-"/>
            </a:pPr>
            <a:endParaRPr lang="en-GB" sz="15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0E6DA75-4F46-3ED6-9F57-6EE41F3A1578}"/>
              </a:ext>
            </a:extLst>
          </p:cNvPr>
          <p:cNvSpPr txBox="1"/>
          <p:nvPr/>
        </p:nvSpPr>
        <p:spPr>
          <a:xfrm>
            <a:off x="2079984" y="220687"/>
            <a:ext cx="498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WP2 - </a:t>
            </a:r>
            <a:r>
              <a:rPr lang="en-US" sz="1800" dirty="0"/>
              <a:t>New Magnetic Anti-Spring (MAS) Prototype</a:t>
            </a:r>
            <a:endParaRPr lang="en-US" dirty="0"/>
          </a:p>
        </p:txBody>
      </p:sp>
      <p:pic>
        <p:nvPicPr>
          <p:cNvPr id="11" name="Picture 15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A36A6F97-065F-4388-C17E-A229CAC6F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84" y="2337553"/>
            <a:ext cx="3289530" cy="2045742"/>
          </a:xfrm>
          <a:prstGeom prst="rect">
            <a:avLst/>
          </a:prstGeom>
        </p:spPr>
      </p:pic>
      <p:pic>
        <p:nvPicPr>
          <p:cNvPr id="12" name="Picture 9" descr="A picture containing grater&#10;&#10;Description automatically generated">
            <a:extLst>
              <a:ext uri="{FF2B5EF4-FFF2-40B4-BE49-F238E27FC236}">
                <a16:creationId xmlns:a16="http://schemas.microsoft.com/office/drawing/2014/main" id="{E9879492-5908-047E-599C-B0BDFD1F6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8488"/>
            <a:ext cx="1756331" cy="1776785"/>
          </a:xfrm>
          <a:prstGeom prst="rect">
            <a:avLst/>
          </a:prstGeom>
        </p:spPr>
      </p:pic>
      <p:pic>
        <p:nvPicPr>
          <p:cNvPr id="13" name="Picture 11" descr="Diagram&#10;&#10;Description automatically generated">
            <a:extLst>
              <a:ext uri="{FF2B5EF4-FFF2-40B4-BE49-F238E27FC236}">
                <a16:creationId xmlns:a16="http://schemas.microsoft.com/office/drawing/2014/main" id="{FC7CE190-880F-BDA6-2797-4360F19E3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7" y="4734615"/>
            <a:ext cx="2355176" cy="1054778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C8B3BDD4-746E-AF5F-7865-6C2AE9D87975}"/>
              </a:ext>
            </a:extLst>
          </p:cNvPr>
          <p:cNvSpPr txBox="1"/>
          <p:nvPr/>
        </p:nvSpPr>
        <p:spPr>
          <a:xfrm>
            <a:off x="2751409" y="2837090"/>
            <a:ext cx="338862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FF0000"/>
                </a:solidFill>
              </a:rPr>
              <a:t>MAS Prototype</a:t>
            </a:r>
          </a:p>
          <a:p>
            <a:pPr algn="ctr"/>
            <a:endParaRPr lang="en-GB" sz="15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Preliminary set-up of encapsulated </a:t>
            </a:r>
            <a:r>
              <a:rPr lang="en-GB" sz="1500" dirty="0" err="1"/>
              <a:t>SmCo</a:t>
            </a:r>
            <a:r>
              <a:rPr lang="en-GB" sz="1500" dirty="0"/>
              <a:t> magnets on </a:t>
            </a:r>
            <a:r>
              <a:rPr lang="en-GB" sz="1500" dirty="0" err="1"/>
              <a:t>aluminum</a:t>
            </a:r>
            <a:r>
              <a:rPr lang="en-GB" sz="1500" dirty="0"/>
              <a:t> support for the magnet test machine at INFN Pisa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Outgassing test of the complete set-up validating the assembling process and materials (magnets, Al support and glue – sample A) is in progress</a:t>
            </a:r>
          </a:p>
        </p:txBody>
      </p:sp>
      <p:pic>
        <p:nvPicPr>
          <p:cNvPr id="15" name="Picture 3" descr="A picture containing engine&#10;&#10;Description automatically generated">
            <a:extLst>
              <a:ext uri="{FF2B5EF4-FFF2-40B4-BE49-F238E27FC236}">
                <a16:creationId xmlns:a16="http://schemas.microsoft.com/office/drawing/2014/main" id="{87551B0C-B1D2-6734-325C-7D27EB66FA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5" y="4346025"/>
            <a:ext cx="2571307" cy="19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4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FBB824D-C309-39E2-4BA8-8AB4131F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ADAA0B-25FA-3A87-6F3C-0F29532F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554A96-EB58-1C8F-FAE5-2D76B90C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E75AB5-3EB1-2AE2-F18F-64CEC53DA903}"/>
              </a:ext>
            </a:extLst>
          </p:cNvPr>
          <p:cNvSpPr txBox="1"/>
          <p:nvPr/>
        </p:nvSpPr>
        <p:spPr>
          <a:xfrm>
            <a:off x="770837" y="659122"/>
            <a:ext cx="746897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NGSA project, started at the beginning of 2022, is a competitive proposal, approved and funded by INFN commission 5. </a:t>
            </a:r>
          </a:p>
          <a:p>
            <a:endParaRPr lang="en-US" sz="900" dirty="0"/>
          </a:p>
          <a:p>
            <a:r>
              <a:rPr lang="en-US" sz="2000" dirty="0"/>
              <a:t>The project is expected to last 3 years </a:t>
            </a:r>
          </a:p>
          <a:p>
            <a:endParaRPr lang="en-US" sz="900" dirty="0"/>
          </a:p>
          <a:p>
            <a:r>
              <a:rPr lang="en-US" sz="2000" dirty="0"/>
              <a:t>The research group includes 3 INFN research units: (INFN-Pisa, INFN-Napoli, INFN-LNS/</a:t>
            </a:r>
            <a:r>
              <a:rPr lang="en-US" sz="2000" dirty="0" err="1"/>
              <a:t>UniSS</a:t>
            </a:r>
            <a:r>
              <a:rPr lang="en-US" sz="2000" dirty="0"/>
              <a:t>) and a participation by EGO.</a:t>
            </a:r>
          </a:p>
          <a:p>
            <a:endParaRPr lang="en-US" sz="900" dirty="0"/>
          </a:p>
          <a:p>
            <a:r>
              <a:rPr lang="en-US" sz="2000" dirty="0"/>
              <a:t>It is strictly connected to Einstein Telescope (ET): it is devoted to the study of a seismic isolation system for 3</a:t>
            </a:r>
            <a:r>
              <a:rPr lang="en-US" sz="2000" baseline="30000" dirty="0"/>
              <a:t>rd</a:t>
            </a:r>
            <a:r>
              <a:rPr lang="en-US" sz="2000" dirty="0"/>
              <a:t> generation GW antennas.  </a:t>
            </a:r>
          </a:p>
          <a:p>
            <a:endParaRPr lang="en-US" sz="2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350DB1-7988-67D0-8A35-B497C6BD94A6}"/>
              </a:ext>
            </a:extLst>
          </p:cNvPr>
          <p:cNvSpPr txBox="1"/>
          <p:nvPr/>
        </p:nvSpPr>
        <p:spPr>
          <a:xfrm>
            <a:off x="2371724" y="3429000"/>
            <a:ext cx="45529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Talk summary</a:t>
            </a:r>
            <a:endParaRPr lang="en-US" sz="2400" dirty="0"/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Introduction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Goal and organization of NGSA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Present status of the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Next steps and perspectives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069363-FD73-E9EC-8AE7-1F0A5BF99589}"/>
              </a:ext>
            </a:extLst>
          </p:cNvPr>
          <p:cNvSpPr txBox="1"/>
          <p:nvPr/>
        </p:nvSpPr>
        <p:spPr>
          <a:xfrm>
            <a:off x="3686174" y="111137"/>
            <a:ext cx="117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 NGSA </a:t>
            </a:r>
          </a:p>
        </p:txBody>
      </p:sp>
    </p:spTree>
    <p:extLst>
      <p:ext uri="{BB962C8B-B14F-4D97-AF65-F5344CB8AC3E}">
        <p14:creationId xmlns:p14="http://schemas.microsoft.com/office/powerpoint/2010/main" val="92136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1F9BD3-9CA3-490E-ABC9-0DB49C7F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08595C-6DB7-4CC2-A7F4-CD738A3A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732683-4D64-4DD5-AD39-48A9F058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20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4D55E7-95FE-4799-A723-32F952E6A43E}"/>
              </a:ext>
            </a:extLst>
          </p:cNvPr>
          <p:cNvSpPr txBox="1"/>
          <p:nvPr/>
        </p:nvSpPr>
        <p:spPr>
          <a:xfrm>
            <a:off x="881855" y="183448"/>
            <a:ext cx="66972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WP3 – Development and test of a Nested Inverted Pendulum (NIP)</a:t>
            </a:r>
          </a:p>
          <a:p>
            <a:endParaRPr lang="en-US" sz="1600" b="1" dirty="0"/>
          </a:p>
          <a:p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7" name="Immagine 6" descr="Immagine che contiene cilindro, valvola&#10;&#10;Descrizione generata automaticamente">
            <a:extLst>
              <a:ext uri="{FF2B5EF4-FFF2-40B4-BE49-F238E27FC236}">
                <a16:creationId xmlns:a16="http://schemas.microsoft.com/office/drawing/2014/main" id="{685465EE-E878-FE03-2FA8-952B20BD0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81" y="799057"/>
            <a:ext cx="4416655" cy="555729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9B203B-6721-0E29-DDCF-EE573450444F}"/>
              </a:ext>
            </a:extLst>
          </p:cNvPr>
          <p:cNvSpPr txBox="1"/>
          <p:nvPr/>
        </p:nvSpPr>
        <p:spPr>
          <a:xfrm>
            <a:off x="311085" y="999241"/>
            <a:ext cx="5608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goal is to built and test a NIP prototype in 1:2 scale, to be tested in the Gravitational Physics Laboratory at INFN-Napoli</a:t>
            </a:r>
          </a:p>
          <a:p>
            <a:endParaRPr lang="en-US" dirty="0"/>
          </a:p>
          <a:p>
            <a:r>
              <a:rPr lang="en-US" dirty="0"/>
              <a:t>Total mass 1200 kg </a:t>
            </a:r>
          </a:p>
          <a:p>
            <a:endParaRPr lang="en-US" dirty="0"/>
          </a:p>
          <a:p>
            <a:r>
              <a:rPr lang="en-US" dirty="0"/>
              <a:t>Legs of about 1.7 and 1.4 m (excluding flex joints)</a:t>
            </a:r>
          </a:p>
          <a:p>
            <a:endParaRPr lang="en-US" dirty="0"/>
          </a:p>
          <a:p>
            <a:r>
              <a:rPr lang="en-US" dirty="0"/>
              <a:t>Dummy mass = 600 kg</a:t>
            </a:r>
          </a:p>
          <a:p>
            <a:endParaRPr lang="en-US" dirty="0"/>
          </a:p>
          <a:p>
            <a:r>
              <a:rPr lang="en-US" dirty="0"/>
              <a:t>The design is based on preliminary studies with Octopus</a:t>
            </a:r>
          </a:p>
          <a:p>
            <a:endParaRPr lang="en-US" dirty="0"/>
          </a:p>
          <a:p>
            <a:r>
              <a:rPr lang="en-US" dirty="0"/>
              <a:t>The mechanical design is quite advanced </a:t>
            </a:r>
          </a:p>
          <a:p>
            <a:r>
              <a:rPr lang="en-US" dirty="0"/>
              <a:t>(it is supported by Octopus and FEM simulations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85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49F687-179C-57D6-0DA4-64908C40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3B31DA-831D-FB42-7C0B-EDEF923A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76DF36-53A7-9BCE-5059-858A2791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21</a:t>
            </a:fld>
            <a:endParaRPr lang="it-IT"/>
          </a:p>
        </p:txBody>
      </p:sp>
      <p:pic>
        <p:nvPicPr>
          <p:cNvPr id="8" name="Immagine 7" descr="Immagine che contiene vestiti, schizzo, calzature, persona&#10;&#10;Descrizione generata automaticamente">
            <a:extLst>
              <a:ext uri="{FF2B5EF4-FFF2-40B4-BE49-F238E27FC236}">
                <a16:creationId xmlns:a16="http://schemas.microsoft.com/office/drawing/2014/main" id="{B826A813-C796-BDC3-3397-8EFB5A5C4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54" y="629071"/>
            <a:ext cx="3992174" cy="5809435"/>
          </a:xfrm>
          <a:prstGeom prst="rect">
            <a:avLst/>
          </a:prstGeom>
        </p:spPr>
      </p:pic>
      <p:pic>
        <p:nvPicPr>
          <p:cNvPr id="9" name="Immagine 8" descr="Immagine che contiene cilindro, tubo&#10;&#10;Descrizione generata automaticamente">
            <a:extLst>
              <a:ext uri="{FF2B5EF4-FFF2-40B4-BE49-F238E27FC236}">
                <a16:creationId xmlns:a16="http://schemas.microsoft.com/office/drawing/2014/main" id="{FFCFB6C6-957A-81C4-47CA-D4078F914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15" y="735905"/>
            <a:ext cx="2127369" cy="5513613"/>
          </a:xfrm>
          <a:prstGeom prst="rect">
            <a:avLst/>
          </a:prstGeom>
        </p:spPr>
      </p:pic>
      <p:pic>
        <p:nvPicPr>
          <p:cNvPr id="11" name="Immagine 10" descr="Immagine che contiene cilindro, tubo&#10;&#10;Descrizione generata automaticamente">
            <a:extLst>
              <a:ext uri="{FF2B5EF4-FFF2-40B4-BE49-F238E27FC236}">
                <a16:creationId xmlns:a16="http://schemas.microsoft.com/office/drawing/2014/main" id="{B738F334-B5BA-C703-E4DE-7F3E12CBA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9" y="725366"/>
            <a:ext cx="2041669" cy="534137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973E8DF-6047-CDFD-CA4E-FC8277762E3A}"/>
              </a:ext>
            </a:extLst>
          </p:cNvPr>
          <p:cNvSpPr txBox="1"/>
          <p:nvPr/>
        </p:nvSpPr>
        <p:spPr>
          <a:xfrm>
            <a:off x="3259631" y="24591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IP 1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04BC759-45EA-F71A-5AFD-3E0C7715EC51}"/>
              </a:ext>
            </a:extLst>
          </p:cNvPr>
          <p:cNvCxnSpPr>
            <a:cxnSpLocks/>
          </p:cNvCxnSpPr>
          <p:nvPr/>
        </p:nvCxnSpPr>
        <p:spPr>
          <a:xfrm>
            <a:off x="3536990" y="525921"/>
            <a:ext cx="384561" cy="296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DACBAB-A69D-7364-57E9-E9010CB06016}"/>
              </a:ext>
            </a:extLst>
          </p:cNvPr>
          <p:cNvSpPr txBox="1"/>
          <p:nvPr/>
        </p:nvSpPr>
        <p:spPr>
          <a:xfrm>
            <a:off x="5190209" y="156589"/>
            <a:ext cx="6072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IP 2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BA26C86-CD23-A4A8-779F-9E1ECD03063C}"/>
              </a:ext>
            </a:extLst>
          </p:cNvPr>
          <p:cNvCxnSpPr>
            <a:cxnSpLocks/>
          </p:cNvCxnSpPr>
          <p:nvPr/>
        </p:nvCxnSpPr>
        <p:spPr>
          <a:xfrm flipH="1">
            <a:off x="4572000" y="430583"/>
            <a:ext cx="642447" cy="549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7DFAB0F-F9B9-E554-0E85-B1D745B1B1DC}"/>
              </a:ext>
            </a:extLst>
          </p:cNvPr>
          <p:cNvSpPr txBox="1"/>
          <p:nvPr/>
        </p:nvSpPr>
        <p:spPr>
          <a:xfrm>
            <a:off x="2517721" y="496382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F38ED"/>
                </a:solidFill>
              </a:rPr>
              <a:t>Platfporm</a:t>
            </a:r>
            <a:endParaRPr lang="en-US" dirty="0">
              <a:solidFill>
                <a:srgbClr val="1F38ED"/>
              </a:solidFill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55705FB-F223-6636-4250-4313A4D41BFF}"/>
              </a:ext>
            </a:extLst>
          </p:cNvPr>
          <p:cNvCxnSpPr>
            <a:cxnSpLocks/>
          </p:cNvCxnSpPr>
          <p:nvPr/>
        </p:nvCxnSpPr>
        <p:spPr>
          <a:xfrm flipV="1">
            <a:off x="3078933" y="4828788"/>
            <a:ext cx="552027" cy="206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FEDEE5C-A3BF-1F74-A752-386AD7CBB7EF}"/>
              </a:ext>
            </a:extLst>
          </p:cNvPr>
          <p:cNvSpPr txBox="1"/>
          <p:nvPr/>
        </p:nvSpPr>
        <p:spPr>
          <a:xfrm>
            <a:off x="2789991" y="5571241"/>
            <a:ext cx="5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C62822B-CF06-3534-D4FE-B44AB6A3CC5A}"/>
              </a:ext>
            </a:extLst>
          </p:cNvPr>
          <p:cNvCxnSpPr>
            <a:cxnSpLocks/>
          </p:cNvCxnSpPr>
          <p:nvPr/>
        </p:nvCxnSpPr>
        <p:spPr>
          <a:xfrm>
            <a:off x="3282396" y="5803975"/>
            <a:ext cx="639155" cy="124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8CEDE0B-27AE-88DD-99A5-4208B6DE4EEF}"/>
              </a:ext>
            </a:extLst>
          </p:cNvPr>
          <p:cNvSpPr txBox="1"/>
          <p:nvPr/>
        </p:nvSpPr>
        <p:spPr>
          <a:xfrm>
            <a:off x="2774926" y="264073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IP legs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21F27F06-C81C-65F7-1A24-425ABBD82789}"/>
              </a:ext>
            </a:extLst>
          </p:cNvPr>
          <p:cNvCxnSpPr>
            <a:cxnSpLocks/>
          </p:cNvCxnSpPr>
          <p:nvPr/>
        </p:nvCxnSpPr>
        <p:spPr>
          <a:xfrm>
            <a:off x="3282396" y="2982676"/>
            <a:ext cx="384561" cy="296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254054E-453A-A2E2-CBFB-17E34686D7FA}"/>
              </a:ext>
            </a:extLst>
          </p:cNvPr>
          <p:cNvSpPr txBox="1"/>
          <p:nvPr/>
        </p:nvSpPr>
        <p:spPr>
          <a:xfrm>
            <a:off x="2686050" y="3914785"/>
            <a:ext cx="71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2CDF8"/>
                </a:solidFill>
              </a:rPr>
              <a:t>Flex joints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9748AE9-6780-3CE5-EF4C-884BFC1E5198}"/>
              </a:ext>
            </a:extLst>
          </p:cNvPr>
          <p:cNvCxnSpPr>
            <a:cxnSpLocks/>
          </p:cNvCxnSpPr>
          <p:nvPr/>
        </p:nvCxnSpPr>
        <p:spPr>
          <a:xfrm>
            <a:off x="3354946" y="4360755"/>
            <a:ext cx="393243" cy="212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991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4D1581D-61B6-DA84-D683-0F1639ED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EE49BE6-1E85-1B30-674C-47573896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C817D3-566D-BA70-5888-290C5503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764893-E3F8-091F-A1BE-05AF597945CB}"/>
              </a:ext>
            </a:extLst>
          </p:cNvPr>
          <p:cNvSpPr txBox="1"/>
          <p:nvPr/>
        </p:nvSpPr>
        <p:spPr>
          <a:xfrm>
            <a:off x="1197204" y="546755"/>
            <a:ext cx="6966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design is quite advanced: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Vacuum chamber base and feet (order placed for construction)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Flex joints and legs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 top stage (in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Platform (in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 (in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Dummy test mass</a:t>
            </a:r>
          </a:p>
          <a:p>
            <a:endParaRPr lang="en-US" dirty="0"/>
          </a:p>
          <a:p>
            <a:r>
              <a:rPr lang="en-US" dirty="0"/>
              <a:t>To do: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Sensors supports and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 supports and junctions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 structure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We plan to complete the design in the next to months and start construction mechanical components</a:t>
            </a:r>
          </a:p>
          <a:p>
            <a:r>
              <a:rPr lang="en-US" dirty="0"/>
              <a:t>Installation should start at the beginning of 2024, as soon as the new ET Napoli lab (ETIC infrastructure) will be ready</a:t>
            </a:r>
          </a:p>
        </p:txBody>
      </p:sp>
    </p:spTree>
    <p:extLst>
      <p:ext uri="{BB962C8B-B14F-4D97-AF65-F5344CB8AC3E}">
        <p14:creationId xmlns:p14="http://schemas.microsoft.com/office/powerpoint/2010/main" val="109183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831DCC-2B1D-ECBF-9258-96C5EBFF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B9BB43-25CA-9151-1A1D-22F6387E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095AB7-2249-51EA-6171-0A85587B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23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D1F01DB-2063-8DD3-A00F-EF3F0126A1C6}"/>
              </a:ext>
            </a:extLst>
          </p:cNvPr>
          <p:cNvSpPr txBox="1"/>
          <p:nvPr/>
        </p:nvSpPr>
        <p:spPr>
          <a:xfrm>
            <a:off x="2333626" y="228938"/>
            <a:ext cx="4057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WP4 – Sensing and Control (S&amp;C)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E001FB3-BAFF-9D9E-88D6-06DD1954D51A}"/>
              </a:ext>
            </a:extLst>
          </p:cNvPr>
          <p:cNvSpPr txBox="1"/>
          <p:nvPr/>
        </p:nvSpPr>
        <p:spPr>
          <a:xfrm>
            <a:off x="485775" y="736938"/>
            <a:ext cx="8172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have a first list of  type and of sensors, actuators, motors, ADC and DAC channels. </a:t>
            </a:r>
          </a:p>
          <a:p>
            <a:endParaRPr lang="en-US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6A8DBE3-5981-533D-75D3-AA1646588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8" y="1228611"/>
            <a:ext cx="7272338" cy="228173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E18FCFB-4CA6-27CC-CAF8-5653EAC3E1EF}"/>
              </a:ext>
            </a:extLst>
          </p:cNvPr>
          <p:cNvSpPr txBox="1"/>
          <p:nvPr/>
        </p:nvSpPr>
        <p:spPr>
          <a:xfrm>
            <a:off x="510029" y="3308070"/>
            <a:ext cx="79054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DAC_A 24 bit, 2 channels per card -  DAC_B 16 bit, 6 channels per card</a:t>
            </a:r>
          </a:p>
          <a:p>
            <a:endParaRPr lang="en-US" dirty="0"/>
          </a:p>
          <a:p>
            <a:r>
              <a:rPr lang="en-US" dirty="0"/>
              <a:t>National instrument input/output hardware based on LabView software has been identified for the data acquisition and control and ordered:</a:t>
            </a: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Crate, CPU and most relevant components/boards arrived @ INFN Pisa</a:t>
            </a: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DAC board is still missing. Delivery announced for the end of June 2023</a:t>
            </a: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 configuration and arrangement in progress </a:t>
            </a: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 and training of LabView in progress waiting for the DAC board</a:t>
            </a: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Preparation of some “acceptance” tests for the HW configuration selected </a:t>
            </a:r>
          </a:p>
        </p:txBody>
      </p:sp>
    </p:spTree>
    <p:extLst>
      <p:ext uri="{BB962C8B-B14F-4D97-AF65-F5344CB8AC3E}">
        <p14:creationId xmlns:p14="http://schemas.microsoft.com/office/powerpoint/2010/main" val="181858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08D16B-39E6-8594-DF16-34E297BCA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0" y="1586599"/>
            <a:ext cx="6401976" cy="2723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826064-E0DE-DB6D-D366-7C8545FC0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13"/>
            <a:ext cx="2178073" cy="2342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816F08-53D4-0F38-0406-D70627D117B0}"/>
              </a:ext>
            </a:extLst>
          </p:cNvPr>
          <p:cNvSpPr txBox="1"/>
          <p:nvPr/>
        </p:nvSpPr>
        <p:spPr>
          <a:xfrm>
            <a:off x="2333626" y="4690039"/>
            <a:ext cx="67436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- Controller NI PXIe-880 Xeon 8-Core – LabVIEW RT</a:t>
            </a:r>
          </a:p>
          <a:p>
            <a:r>
              <a:rPr lang="en-GB" sz="1350" dirty="0"/>
              <a:t>- Module AI 6 channels 24-bit PXIe-4480 1.25 MS/s</a:t>
            </a:r>
          </a:p>
          <a:p>
            <a:r>
              <a:rPr lang="en-GB" sz="1350" dirty="0"/>
              <a:t>- Module AO (Analog Output), 2 channels 24-bit, PXIe 4463 (</a:t>
            </a:r>
            <a:r>
              <a:rPr lang="en-GB" sz="1350" dirty="0">
                <a:solidFill>
                  <a:srgbClr val="FF0000"/>
                </a:solidFill>
              </a:rPr>
              <a:t>to be delivered:  June 30</a:t>
            </a:r>
            <a:r>
              <a:rPr lang="en-GB" sz="1350" baseline="30000" dirty="0">
                <a:solidFill>
                  <a:srgbClr val="FF0000"/>
                </a:solidFill>
              </a:rPr>
              <a:t>th</a:t>
            </a:r>
            <a:r>
              <a:rPr lang="en-GB" sz="1350" dirty="0">
                <a:solidFill>
                  <a:srgbClr val="FF0000"/>
                </a:solidFill>
              </a:rPr>
              <a:t>, 2023</a:t>
            </a:r>
            <a:r>
              <a:rPr lang="en-GB" sz="1350" dirty="0"/>
              <a:t>). Order placed in February 2022. Most of material shipped within the end of 2022 but this module is still missing. Risk for future orders.</a:t>
            </a:r>
            <a:endParaRPr lang="it-IT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A81BA-A1B7-8B78-AE4B-3E8B53B01C8F}"/>
              </a:ext>
            </a:extLst>
          </p:cNvPr>
          <p:cNvSpPr txBox="1"/>
          <p:nvPr/>
        </p:nvSpPr>
        <p:spPr>
          <a:xfrm>
            <a:off x="6585267" y="1036882"/>
            <a:ext cx="232454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ELECTRONIC SETTINGUP</a:t>
            </a:r>
          </a:p>
          <a:p>
            <a:pPr marL="214313" indent="-214313">
              <a:buFontTx/>
              <a:buChar char="-"/>
            </a:pPr>
            <a:r>
              <a:rPr lang="en-GB" sz="1350" dirty="0"/>
              <a:t>Waiting for digital-to-</a:t>
            </a:r>
            <a:r>
              <a:rPr lang="en-GB" sz="1350" dirty="0" err="1"/>
              <a:t>analog</a:t>
            </a:r>
            <a:r>
              <a:rPr lang="en-GB" sz="1350" dirty="0"/>
              <a:t> converter module, we checked that we are able to correctly read </a:t>
            </a:r>
            <a:r>
              <a:rPr lang="en-GB" sz="1350" dirty="0" err="1"/>
              <a:t>analog</a:t>
            </a:r>
            <a:r>
              <a:rPr lang="en-GB" sz="1350" dirty="0"/>
              <a:t> input channels and that we are able to run simple applications on core controller running LabView Real-Time.</a:t>
            </a:r>
          </a:p>
          <a:p>
            <a:pPr marL="214313" indent="-214313">
              <a:buFontTx/>
              <a:buChar char="-"/>
            </a:pPr>
            <a:endParaRPr lang="it-IT" sz="135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3772450-B578-6898-E76C-3F6472BC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1ACA9EE-5E02-4134-388F-DE68BF97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349B9E4-7E86-5088-5B05-1584837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24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E8E4E55-0B5F-3F20-19AC-4039238752B1}"/>
              </a:ext>
            </a:extLst>
          </p:cNvPr>
          <p:cNvSpPr txBox="1"/>
          <p:nvPr/>
        </p:nvSpPr>
        <p:spPr>
          <a:xfrm>
            <a:off x="2333626" y="228938"/>
            <a:ext cx="4057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WP4 – Sensing and Control (S&amp;C)</a:t>
            </a:r>
          </a:p>
        </p:txBody>
      </p:sp>
    </p:spTree>
    <p:extLst>
      <p:ext uri="{BB962C8B-B14F-4D97-AF65-F5344CB8AC3E}">
        <p14:creationId xmlns:p14="http://schemas.microsoft.com/office/powerpoint/2010/main" val="2049849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9DFF607-1598-45E5-8AF2-08BA07C6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98789A-BE00-45A7-90E2-6C463417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9D844D-A4EF-4FE9-B474-0ECD8DE6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8B2433-0148-4DC1-9884-C697D3CA53BC}"/>
              </a:ext>
            </a:extLst>
          </p:cNvPr>
          <p:cNvSpPr txBox="1"/>
          <p:nvPr/>
        </p:nvSpPr>
        <p:spPr>
          <a:xfrm>
            <a:off x="692870" y="594969"/>
            <a:ext cx="77582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NGSA is devoted to the development of a new generation seismic isolation system with the goal to reduce the full height od the SA with respect to the present reference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project is organized in two research line: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Optimized SA with the </a:t>
            </a:r>
            <a:r>
              <a:rPr lang="en-US" dirty="0" err="1"/>
              <a:t>AdV</a:t>
            </a:r>
            <a:r>
              <a:rPr lang="en-US" dirty="0"/>
              <a:t> architecture and improved MAS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New architecture SA with a two stage NIP (+ optimized chain and improved MAS)</a:t>
            </a:r>
          </a:p>
          <a:p>
            <a:pPr lvl="1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NIP prototype (in 1:2 scale) is under development and will be tested for checking reliability and performance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final outcome will be a conceptual design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Seismic isolation system for the Einstein Telescope (ET)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are expected by the end of 2024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B9AF30-4E39-1018-C1D5-FC2FBA4E6C42}"/>
              </a:ext>
            </a:extLst>
          </p:cNvPr>
          <p:cNvSpPr txBox="1"/>
          <p:nvPr/>
        </p:nvSpPr>
        <p:spPr>
          <a:xfrm>
            <a:off x="2895600" y="225637"/>
            <a:ext cx="2733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665263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5884F21-7AE4-4B88-A65D-D50425FF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20C236-7488-4BDE-BD8D-B8C6E4E9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C5DE59-BFD6-4F92-BEC0-1DC50917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26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240551-63EC-4B74-8534-B04FDFDD01E4}"/>
              </a:ext>
            </a:extLst>
          </p:cNvPr>
          <p:cNvSpPr txBox="1"/>
          <p:nvPr/>
        </p:nvSpPr>
        <p:spPr>
          <a:xfrm>
            <a:off x="2141841" y="2714920"/>
            <a:ext cx="5076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1F38ED"/>
                </a:solidFill>
              </a:rPr>
              <a:t>Thank you for your attention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AEA27B5-9672-474C-B5CA-4B6896967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91" y="-11784"/>
            <a:ext cx="194479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9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27411" y="393699"/>
            <a:ext cx="823559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Introduction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38ED"/>
                </a:solidFill>
              </a:rPr>
              <a:t>Object of NGSA project is the development of a new vibration isolation system (</a:t>
            </a:r>
            <a:r>
              <a:rPr lang="en-US" sz="2000" dirty="0" err="1">
                <a:solidFill>
                  <a:srgbClr val="1F38ED"/>
                </a:solidFill>
              </a:rPr>
              <a:t>Superattenuator</a:t>
            </a:r>
            <a:r>
              <a:rPr lang="en-US" sz="2000" dirty="0">
                <a:solidFill>
                  <a:srgbClr val="1F38ED"/>
                </a:solidFill>
              </a:rPr>
              <a:t>) for the mirrors of the ET (LF) gravitational Wave antenna.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Presently, are in preparation the 3</a:t>
            </a:r>
            <a:r>
              <a:rPr lang="en-US" sz="2000" baseline="30000" dirty="0"/>
              <a:t>rd</a:t>
            </a:r>
            <a:r>
              <a:rPr lang="en-US" sz="2000" dirty="0"/>
              <a:t> generation GW antennas:</a:t>
            </a:r>
          </a:p>
          <a:p>
            <a:pPr lvl="1"/>
            <a:r>
              <a:rPr lang="en-US" sz="2000" dirty="0"/>
              <a:t>Einstein Telescope (ET) in Europe </a:t>
            </a:r>
          </a:p>
          <a:p>
            <a:pPr lvl="1"/>
            <a:r>
              <a:rPr lang="en-US" sz="2000" dirty="0"/>
              <a:t>Cosmic Explorer (CE) in the USA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goal is to improve the sensitivity by more than one order of magnitude extending the detection band to the low frequency, down to 2-3 Hz, with respect to the 2</a:t>
            </a:r>
            <a:r>
              <a:rPr lang="en-US" sz="2000" baseline="30000" dirty="0"/>
              <a:t>nd</a:t>
            </a:r>
            <a:r>
              <a:rPr lang="en-US" sz="2000" dirty="0"/>
              <a:t> generation detectors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Seismic vibration is one of the most relevant noise limiting the low frequency ET sensitivity </a:t>
            </a:r>
            <a:r>
              <a:rPr lang="en-US" sz="2000" dirty="0">
                <a:sym typeface="Wingdings" panose="05000000000000000000" pitchFamily="2" charset="2"/>
              </a:rPr>
              <a:t> to reduce this noise, underground operation and an improved seismic isolation system will be required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11444E4-6533-4FF1-A6B7-7A92C3C7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D0E7D7-269A-4253-B8D2-A9096945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4502BBD-E7EB-4ECA-9C08-ABD9D7EB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63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904954" y="897235"/>
            <a:ext cx="2052399" cy="4560590"/>
            <a:chOff x="5835197" y="197962"/>
            <a:chExt cx="2652209" cy="597740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243" y="197962"/>
              <a:ext cx="2551163" cy="5977405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5835197" y="329938"/>
              <a:ext cx="744718" cy="74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5835197" y="2584798"/>
              <a:ext cx="744717" cy="341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459" y="3466708"/>
            <a:ext cx="4299791" cy="286272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81893" y="1630946"/>
            <a:ext cx="68012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Virgo Super-Attenuator is the best seismic isolator in the world. It is the result of years of R&amp;D in INFN and was crucial to allow the extension of the antenna detection band down to 10 Hz. </a:t>
            </a:r>
          </a:p>
          <a:p>
            <a:endParaRPr lang="en-US" sz="1400" dirty="0"/>
          </a:p>
          <a:p>
            <a:r>
              <a:rPr lang="en-US" sz="1400" dirty="0"/>
              <a:t>The SA is made by a pre-isolator (inverted-pendulum), a passive filter chain and a Payload (mirror and control elements). The total length is about 9 m.</a:t>
            </a:r>
          </a:p>
          <a:p>
            <a:endParaRPr lang="en-US" sz="1400" dirty="0"/>
          </a:p>
          <a:p>
            <a:r>
              <a:rPr lang="en-US" sz="1400" dirty="0"/>
              <a:t>The ET-LF design sensitivity requires an improvement by a factor 10</a:t>
            </a:r>
            <a:r>
              <a:rPr lang="en-US" sz="1400" baseline="30000" dirty="0"/>
              <a:t>5</a:t>
            </a:r>
            <a:r>
              <a:rPr lang="en-US" sz="1400" dirty="0"/>
              <a:t> around 2-3 Hz with respect to the present Virgo sensitivity</a:t>
            </a:r>
          </a:p>
          <a:p>
            <a:endParaRPr lang="en-US" sz="1400" dirty="0"/>
          </a:p>
        </p:txBody>
      </p:sp>
      <p:cxnSp>
        <p:nvCxnSpPr>
          <p:cNvPr id="14" name="Connettore 2 13"/>
          <p:cNvCxnSpPr>
            <a:cxnSpLocks/>
          </p:cNvCxnSpPr>
          <p:nvPr/>
        </p:nvCxnSpPr>
        <p:spPr>
          <a:xfrm>
            <a:off x="4157999" y="3413159"/>
            <a:ext cx="1545499" cy="1664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cxnSpLocks/>
          </p:cNvCxnSpPr>
          <p:nvPr/>
        </p:nvCxnSpPr>
        <p:spPr>
          <a:xfrm flipV="1">
            <a:off x="6318354" y="2006166"/>
            <a:ext cx="1371600" cy="27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BE33C56-A643-4405-B89E-E3EE792B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0051C2A-87F8-4A36-8D3F-5EEC4AA0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1ED232-C59A-45EB-BAB1-518C6364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4</a:t>
            </a:fld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84D0C8-E4F1-43EB-BAD1-E3C737DA0047}"/>
              </a:ext>
            </a:extLst>
          </p:cNvPr>
          <p:cNvSpPr txBox="1"/>
          <p:nvPr/>
        </p:nvSpPr>
        <p:spPr>
          <a:xfrm>
            <a:off x="214101" y="574069"/>
            <a:ext cx="767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38ED"/>
                </a:solidFill>
              </a:rPr>
              <a:t>Reaching the ET design sensitivity is an ambitious task requiring enormous technological development on all the aspect of the detector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8BFB817-C080-4FE6-AD6C-C91361E07A11}"/>
              </a:ext>
            </a:extLst>
          </p:cNvPr>
          <p:cNvSpPr txBox="1"/>
          <p:nvPr/>
        </p:nvSpPr>
        <p:spPr>
          <a:xfrm>
            <a:off x="258304" y="1208065"/>
            <a:ext cx="640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will focus on seismic isolation, starting from the Virgo heritage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A9352E7-7259-4E6C-B04C-7B8CA566CA99}"/>
              </a:ext>
            </a:extLst>
          </p:cNvPr>
          <p:cNvSpPr txBox="1"/>
          <p:nvPr/>
        </p:nvSpPr>
        <p:spPr>
          <a:xfrm>
            <a:off x="286552" y="3960590"/>
            <a:ext cx="2669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INFN holds a consolidated leadership on this subject</a:t>
            </a:r>
          </a:p>
          <a:p>
            <a:endParaRPr lang="en-US" sz="1600" dirty="0"/>
          </a:p>
          <a:p>
            <a:r>
              <a:rPr lang="en-US" sz="1600" dirty="0"/>
              <a:t>Keeping and improving this expertise will be essential for the development of ET.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22B01D-D02C-8F5A-401C-E9D9F64DF0F7}"/>
              </a:ext>
            </a:extLst>
          </p:cNvPr>
          <p:cNvSpPr txBox="1"/>
          <p:nvPr/>
        </p:nvSpPr>
        <p:spPr>
          <a:xfrm>
            <a:off x="1657350" y="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7724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0312BA2-8D16-40B4-A0EB-54B079D9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6A72559-76B5-4465-80BF-12E25A2C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62F88E-88F4-4E4E-9D19-92CD976D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5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9499F84-B5E2-4313-A672-72C41B0E7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551" y="3429000"/>
            <a:ext cx="4456101" cy="250741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E8402A-7986-438C-8DFD-174C64021653}"/>
              </a:ext>
            </a:extLst>
          </p:cNvPr>
          <p:cNvSpPr txBox="1"/>
          <p:nvPr/>
        </p:nvSpPr>
        <p:spPr>
          <a:xfrm>
            <a:off x="115899" y="620842"/>
            <a:ext cx="4578652" cy="55245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/>
              <a:t>In the </a:t>
            </a:r>
            <a:r>
              <a:rPr lang="en-US" dirty="0"/>
              <a:t>current ET design</a:t>
            </a:r>
            <a:r>
              <a:rPr lang="en-US" sz="1800" dirty="0"/>
              <a:t> a SA with a total length of 17 m is assumed. </a:t>
            </a:r>
          </a:p>
          <a:p>
            <a:endParaRPr lang="en-US" sz="900" dirty="0"/>
          </a:p>
          <a:p>
            <a:r>
              <a:rPr lang="en-US" sz="1800" dirty="0">
                <a:solidFill>
                  <a:srgbClr val="FF0000"/>
                </a:solidFill>
              </a:rPr>
              <a:t>This implies very </a:t>
            </a:r>
            <a:r>
              <a:rPr lang="en-US" dirty="0">
                <a:solidFill>
                  <a:srgbClr val="FF0000"/>
                </a:solidFill>
              </a:rPr>
              <a:t>large caverns (  ̴ 30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in height), with big cost and complexity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Improving the length doesn’t improve vertical isolation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r>
              <a:rPr lang="en-US" sz="1800" dirty="0"/>
              <a:t>Further difficulties come  form the </a:t>
            </a:r>
            <a:r>
              <a:rPr lang="en-US" dirty="0"/>
              <a:t>need to hang a cryogenic payload with a total mass of about 600 kg. </a:t>
            </a:r>
          </a:p>
          <a:p>
            <a:endParaRPr lang="en-US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fulfill the ET requirements, while keeping the total SA length around 10÷12 m, a dedicated R&amp;D program is needed</a:t>
            </a:r>
            <a:endParaRPr lang="en-US" sz="900" dirty="0"/>
          </a:p>
          <a:p>
            <a:endParaRPr lang="en-US" sz="900" dirty="0">
              <a:solidFill>
                <a:srgbClr val="1F38ED"/>
              </a:solidFill>
            </a:endParaRPr>
          </a:p>
          <a:p>
            <a:r>
              <a:rPr lang="en-US" dirty="0">
                <a:solidFill>
                  <a:srgbClr val="1F38ED"/>
                </a:solidFill>
              </a:rPr>
              <a:t>Reducing the height of the SA tower will have a huge impact on excavation cost and SA reliability.</a:t>
            </a:r>
            <a:r>
              <a:rPr lang="en-US" b="1" dirty="0">
                <a:solidFill>
                  <a:srgbClr val="1F38ED"/>
                </a:solidFill>
              </a:rPr>
              <a:t> </a:t>
            </a:r>
          </a:p>
          <a:p>
            <a:endParaRPr lang="en-US" b="1" dirty="0">
              <a:solidFill>
                <a:srgbClr val="1F38ED"/>
              </a:solidFill>
            </a:endParaRPr>
          </a:p>
          <a:p>
            <a:r>
              <a:rPr lang="en-US" sz="2000" b="1" dirty="0">
                <a:solidFill>
                  <a:srgbClr val="1F38ED"/>
                </a:solidFill>
              </a:rPr>
              <a:t>This is the main goal of the NGSA 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44F7BF-1267-4BFE-A9CD-C48C21625984}"/>
              </a:ext>
            </a:extLst>
          </p:cNvPr>
          <p:cNvSpPr txBox="1"/>
          <p:nvPr/>
        </p:nvSpPr>
        <p:spPr>
          <a:xfrm>
            <a:off x="3268944" y="107533"/>
            <a:ext cx="194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From Virgo to ET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CD422C3-D676-4DCA-87AB-49D5CF4E7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192" y="686831"/>
            <a:ext cx="4295910" cy="21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37995834-6AB9-12C9-17DD-BCCEDF898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7" t="1936" r="28707" b="7366"/>
          <a:stretch/>
        </p:blipFill>
        <p:spPr bwMode="auto">
          <a:xfrm>
            <a:off x="6548456" y="859528"/>
            <a:ext cx="2510703" cy="3194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C677E7-9791-A3B1-C533-FED63965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988065-FDA3-E5D0-1A6C-6A23F01E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1F7417-955F-320D-E9F3-1C372CAF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6</a:t>
            </a:fld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5C73B73-5DFF-D838-73FC-2868F639E5D2}"/>
              </a:ext>
            </a:extLst>
          </p:cNvPr>
          <p:cNvGrpSpPr/>
          <p:nvPr/>
        </p:nvGrpSpPr>
        <p:grpSpPr>
          <a:xfrm>
            <a:off x="84841" y="859528"/>
            <a:ext cx="2375555" cy="5333881"/>
            <a:chOff x="5835197" y="197962"/>
            <a:chExt cx="2652209" cy="5977405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90E8DF0-7F78-C49C-55A5-3FD9B91AA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243" y="197962"/>
              <a:ext cx="2551163" cy="5977405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19EDA2B-E571-B167-6853-F1FF8F98F067}"/>
                </a:ext>
              </a:extLst>
            </p:cNvPr>
            <p:cNvSpPr/>
            <p:nvPr/>
          </p:nvSpPr>
          <p:spPr>
            <a:xfrm>
              <a:off x="5835197" y="329938"/>
              <a:ext cx="744718" cy="74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529D83E2-2BD1-0DE6-90A1-5A1F0CAB631D}"/>
                </a:ext>
              </a:extLst>
            </p:cNvPr>
            <p:cNvSpPr/>
            <p:nvPr/>
          </p:nvSpPr>
          <p:spPr>
            <a:xfrm>
              <a:off x="5835197" y="2584798"/>
              <a:ext cx="744717" cy="341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5D8398-0CD6-A119-A3A8-1E12964A18BB}"/>
              </a:ext>
            </a:extLst>
          </p:cNvPr>
          <p:cNvSpPr txBox="1"/>
          <p:nvPr/>
        </p:nvSpPr>
        <p:spPr>
          <a:xfrm>
            <a:off x="867333" y="136524"/>
            <a:ext cx="6471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How can we improve seismic isolation keeping a shorter SA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64A486-8425-7522-31A1-4380CF0DB53E}"/>
              </a:ext>
            </a:extLst>
          </p:cNvPr>
          <p:cNvSpPr txBox="1"/>
          <p:nvPr/>
        </p:nvSpPr>
        <p:spPr>
          <a:xfrm>
            <a:off x="2601207" y="1079668"/>
            <a:ext cx="399755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/>
              <a:t>Improving pre-isolation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Active per-isolation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Two-fold inverted pendulum (NGSA)</a:t>
            </a:r>
          </a:p>
          <a:p>
            <a:endParaRPr lang="en-US" dirty="0"/>
          </a:p>
          <a:p>
            <a:r>
              <a:rPr lang="en-US" dirty="0"/>
              <a:t>2) </a:t>
            </a:r>
            <a:r>
              <a:rPr lang="en-US" b="1" dirty="0"/>
              <a:t>Improving passive filter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Optimization of filter chain masses and length distribution (NGSA)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Magnetic Anti-Spring for vertical isolation (NGSA)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filter concepts (see talk by </a:t>
            </a:r>
          </a:p>
          <a:p>
            <a:r>
              <a:rPr lang="en-US" dirty="0"/>
              <a:t>     F. </a:t>
            </a:r>
            <a:r>
              <a:rPr lang="en-US" dirty="0" err="1"/>
              <a:t>Fidecaro</a:t>
            </a:r>
            <a:r>
              <a:rPr lang="en-US" dirty="0"/>
              <a:t> in this session)</a:t>
            </a:r>
          </a:p>
          <a:p>
            <a:endParaRPr lang="en-US" dirty="0"/>
          </a:p>
          <a:p>
            <a:r>
              <a:rPr lang="en-US" dirty="0"/>
              <a:t>To keep in mind:</a:t>
            </a:r>
          </a:p>
          <a:p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Tilt and vertical to longitudinal Cross talk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Noise of control systems</a:t>
            </a:r>
          </a:p>
          <a:p>
            <a:endParaRPr lang="en-US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B57759E-CED8-0F24-D02C-4329C73E5EE8}"/>
              </a:ext>
            </a:extLst>
          </p:cNvPr>
          <p:cNvCxnSpPr/>
          <p:nvPr/>
        </p:nvCxnSpPr>
        <p:spPr>
          <a:xfrm>
            <a:off x="6457950" y="1809946"/>
            <a:ext cx="56501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92CBDD8-8F1B-2CD9-49A7-28FAE539BD0C}"/>
              </a:ext>
            </a:extLst>
          </p:cNvPr>
          <p:cNvCxnSpPr>
            <a:cxnSpLocks/>
          </p:cNvCxnSpPr>
          <p:nvPr/>
        </p:nvCxnSpPr>
        <p:spPr>
          <a:xfrm flipV="1">
            <a:off x="6287678" y="2026763"/>
            <a:ext cx="1319753" cy="10935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2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989A2A-9060-7AB9-B753-FDFC69B2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89EE89A-5CF3-D814-36AB-418B36EE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725866-E910-9B8C-02E5-420D68F7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D5C2-364E-4071-94A7-8CBAE79336F3}" type="slidenum">
              <a:rPr lang="it-IT" smtClean="0"/>
              <a:t>7</a:t>
            </a:fld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001CD91-5116-F6C9-6FCB-BC625F9DE615}"/>
              </a:ext>
            </a:extLst>
          </p:cNvPr>
          <p:cNvGrpSpPr/>
          <p:nvPr/>
        </p:nvGrpSpPr>
        <p:grpSpPr>
          <a:xfrm>
            <a:off x="6265911" y="916317"/>
            <a:ext cx="2585858" cy="3822418"/>
            <a:chOff x="5629944" y="1461990"/>
            <a:chExt cx="2722206" cy="3609631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2BFBB40-A7AF-A3FB-2264-984D4220F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7" t="1936" r="28707" b="7366"/>
            <a:stretch/>
          </p:blipFill>
          <p:spPr bwMode="auto">
            <a:xfrm>
              <a:off x="5629944" y="1461990"/>
              <a:ext cx="2722206" cy="3463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E36BB9E1-E59F-2C24-CC12-99E770EB2869}"/>
                </a:ext>
              </a:extLst>
            </p:cNvPr>
            <p:cNvSpPr/>
            <p:nvPr/>
          </p:nvSpPr>
          <p:spPr>
            <a:xfrm>
              <a:off x="6115049" y="3780149"/>
              <a:ext cx="1709197" cy="1291472"/>
            </a:xfrm>
            <a:prstGeom prst="roundRect">
              <a:avLst>
                <a:gd name="adj" fmla="val 27616"/>
              </a:avLst>
            </a:prstGeom>
            <a:noFill/>
            <a:ln w="28575">
              <a:solidFill>
                <a:srgbClr val="1F38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676A1C-1C6B-EB77-EA36-635C3728FCDB}"/>
              </a:ext>
            </a:extLst>
          </p:cNvPr>
          <p:cNvSpPr txBox="1"/>
          <p:nvPr/>
        </p:nvSpPr>
        <p:spPr>
          <a:xfrm>
            <a:off x="2425772" y="399085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From </a:t>
            </a:r>
            <a:r>
              <a:rPr lang="it-IT" b="1" dirty="0" err="1"/>
              <a:t>AdV</a:t>
            </a:r>
            <a:r>
              <a:rPr lang="it-IT" b="1" dirty="0"/>
              <a:t> SA to ET-NIP SA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020916-B1FD-6CFD-AF75-94566DC29B7F}"/>
              </a:ext>
            </a:extLst>
          </p:cNvPr>
          <p:cNvSpPr txBox="1"/>
          <p:nvPr/>
        </p:nvSpPr>
        <p:spPr>
          <a:xfrm>
            <a:off x="7392657" y="5013957"/>
            <a:ext cx="9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Cryostat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1F8F9A-4BE3-1A5F-8663-A777B0655F99}"/>
              </a:ext>
            </a:extLst>
          </p:cNvPr>
          <p:cNvSpPr txBox="1"/>
          <p:nvPr/>
        </p:nvSpPr>
        <p:spPr>
          <a:xfrm>
            <a:off x="2605916" y="1228305"/>
            <a:ext cx="3285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Complex, heavy  cryogenic payload (  ̴ 600 kg) will be surrounded by a big cryostat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legs of the inverted pendulums must start above the cryostat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Shorter IPs legs (  ̴̴ 4 m)</a:t>
            </a:r>
          </a:p>
          <a:p>
            <a:endParaRPr lang="en-US" dirty="0"/>
          </a:p>
          <a:p>
            <a:r>
              <a:rPr lang="en-US" dirty="0"/>
              <a:t>Larger SA total mass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3D8BE8D2-CAA1-62FB-9B1F-2A6A56323A5A}"/>
              </a:ext>
            </a:extLst>
          </p:cNvPr>
          <p:cNvSpPr/>
          <p:nvPr/>
        </p:nvSpPr>
        <p:spPr>
          <a:xfrm>
            <a:off x="3548047" y="3301793"/>
            <a:ext cx="370591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FDCAD3D-9F53-FBE6-5A44-4B7E53AA8E96}"/>
              </a:ext>
            </a:extLst>
          </p:cNvPr>
          <p:cNvGrpSpPr/>
          <p:nvPr/>
        </p:nvGrpSpPr>
        <p:grpSpPr>
          <a:xfrm>
            <a:off x="84841" y="859528"/>
            <a:ext cx="2375555" cy="5333881"/>
            <a:chOff x="5835197" y="197962"/>
            <a:chExt cx="2652209" cy="5977405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EB8583BA-DDCF-178E-9E84-B7B521FD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243" y="197962"/>
              <a:ext cx="2551163" cy="5977405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72B51212-73AF-03A9-8A27-8E2180EAF42B}"/>
                </a:ext>
              </a:extLst>
            </p:cNvPr>
            <p:cNvSpPr/>
            <p:nvPr/>
          </p:nvSpPr>
          <p:spPr>
            <a:xfrm>
              <a:off x="5835197" y="329938"/>
              <a:ext cx="744718" cy="74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8692CCA-D51F-4CF5-2159-1E72CFE3C368}"/>
                </a:ext>
              </a:extLst>
            </p:cNvPr>
            <p:cNvSpPr/>
            <p:nvPr/>
          </p:nvSpPr>
          <p:spPr>
            <a:xfrm>
              <a:off x="5835197" y="2584798"/>
              <a:ext cx="744717" cy="341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628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CDD65A3-B85D-4A7A-B9E2-703A3782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2A5-7D6D-4892-B55F-62BB405412CF}" type="slidenum">
              <a:rPr lang="it-IT" smtClean="0"/>
              <a:t>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FADC29-D615-0AF8-B7FF-E354C5668E8A}"/>
              </a:ext>
            </a:extLst>
          </p:cNvPr>
          <p:cNvSpPr txBox="1"/>
          <p:nvPr/>
        </p:nvSpPr>
        <p:spPr>
          <a:xfrm>
            <a:off x="2674618" y="31440"/>
            <a:ext cx="304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Optimization of filter chain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61C826-F746-21A4-53EE-3A3E1A740429}"/>
              </a:ext>
            </a:extLst>
          </p:cNvPr>
          <p:cNvSpPr txBox="1"/>
          <p:nvPr/>
        </p:nvSpPr>
        <p:spPr>
          <a:xfrm>
            <a:off x="233794" y="557294"/>
            <a:ext cx="86028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starting point is a quite old paper based on an analytical approach with a simplified  model (point-like masses):</a:t>
            </a:r>
          </a:p>
          <a:p>
            <a:r>
              <a:rPr lang="en-US" sz="900" dirty="0"/>
              <a:t> </a:t>
            </a:r>
          </a:p>
          <a:p>
            <a:r>
              <a:rPr lang="en-US" sz="1400" dirty="0"/>
              <a:t>“Optimization of </a:t>
            </a:r>
            <a:r>
              <a:rPr lang="en-US" sz="1400" dirty="0" err="1"/>
              <a:t>multipendular</a:t>
            </a:r>
            <a:r>
              <a:rPr lang="en-US" sz="1400" dirty="0"/>
              <a:t> seismic suspensions for interferometric gravitational-wave detectors”, </a:t>
            </a:r>
          </a:p>
          <a:p>
            <a:r>
              <a:rPr lang="it-IT" sz="1400" dirty="0"/>
              <a:t>  A. Bove, L. Di Fiore, E. Calloni and A. Grado, </a:t>
            </a:r>
            <a:r>
              <a:rPr lang="nn-NO" sz="1400" b="1" i="1" u="none" strike="noStrike" baseline="0" dirty="0"/>
              <a:t>Europhys. Lett., 40 </a:t>
            </a:r>
            <a:r>
              <a:rPr lang="nn-NO" sz="1400" b="0" i="1" u="none" strike="noStrike" baseline="0" dirty="0"/>
              <a:t>(6), pp. 601-606 (1997)</a:t>
            </a:r>
            <a:endParaRPr lang="en-US" sz="1400" i="1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E6FE2A74-8D4D-62E9-D1FD-1AD44E90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24CE300-F7FB-AAA4-B728-676D765F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7A06C99-CA50-8D25-EBE5-D6D2A7844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06" y="1460573"/>
            <a:ext cx="2006801" cy="64076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38B143F-7FAD-E597-FA93-E9964588D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735" y="1933284"/>
            <a:ext cx="1704164" cy="72241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2A6861-4916-CE39-FF3F-DCB77AC848D7}"/>
              </a:ext>
            </a:extLst>
          </p:cNvPr>
          <p:cNvSpPr txBox="1"/>
          <p:nvPr/>
        </p:nvSpPr>
        <p:spPr>
          <a:xfrm>
            <a:off x="359568" y="1659634"/>
            <a:ext cx="4098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noProof="1"/>
              <a:t>K</a:t>
            </a:r>
            <a:r>
              <a:rPr lang="en-US" sz="1400" i="1" baseline="-25000" noProof="1"/>
              <a:t>i</a:t>
            </a:r>
            <a:r>
              <a:rPr lang="en-US" sz="1400" i="1" noProof="1"/>
              <a:t> </a:t>
            </a:r>
            <a:r>
              <a:rPr lang="en-US" sz="1400" noProof="1"/>
              <a:t>= stiffness between </a:t>
            </a:r>
            <a:r>
              <a:rPr lang="en-US" sz="1400" i="1" noProof="1"/>
              <a:t>i</a:t>
            </a:r>
            <a:r>
              <a:rPr lang="en-US" sz="1400" noProof="1"/>
              <a:t>-th</a:t>
            </a:r>
            <a:r>
              <a:rPr lang="en-US" sz="1400" i="1" noProof="1"/>
              <a:t> </a:t>
            </a:r>
            <a:r>
              <a:rPr lang="en-US" sz="1400" noProof="1"/>
              <a:t>and</a:t>
            </a:r>
            <a:r>
              <a:rPr lang="en-US" sz="1400" i="1" noProof="1"/>
              <a:t> (i-1)-</a:t>
            </a:r>
            <a:r>
              <a:rPr lang="en-US" sz="1400" noProof="1"/>
              <a:t>th stage </a:t>
            </a:r>
          </a:p>
          <a:p>
            <a:r>
              <a:rPr lang="en-US" sz="1400" noProof="1"/>
              <a:t>m</a:t>
            </a:r>
            <a:r>
              <a:rPr lang="en-US" sz="1400" i="1" baseline="-25000" noProof="1"/>
              <a:t>i</a:t>
            </a:r>
            <a:r>
              <a:rPr lang="en-US" sz="1400" i="1" noProof="1"/>
              <a:t> </a:t>
            </a:r>
            <a:r>
              <a:rPr lang="en-US" sz="1400" noProof="1"/>
              <a:t>= mass of </a:t>
            </a:r>
            <a:r>
              <a:rPr lang="en-US" sz="1400" i="1" noProof="1"/>
              <a:t>i</a:t>
            </a:r>
            <a:r>
              <a:rPr lang="en-US" sz="1400" noProof="1"/>
              <a:t>-th stage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4EFF765-6969-D24F-C94C-56658EA20624}"/>
              </a:ext>
            </a:extLst>
          </p:cNvPr>
          <p:cNvSpPr txBox="1"/>
          <p:nvPr/>
        </p:nvSpPr>
        <p:spPr>
          <a:xfrm>
            <a:off x="3526903" y="1664646"/>
            <a:ext cx="1812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 horizontal motion: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4D3F94A-749D-ADDD-D249-5CD99C803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497" y="2102249"/>
            <a:ext cx="1633105" cy="62012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20D2750-9E39-FABD-C840-211B1CD557EE}"/>
              </a:ext>
            </a:extLst>
          </p:cNvPr>
          <p:cNvSpPr txBox="1"/>
          <p:nvPr/>
        </p:nvSpPr>
        <p:spPr>
          <a:xfrm>
            <a:off x="5756949" y="2289399"/>
            <a:ext cx="1761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It can be shown that: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9B195A-1318-DA49-A9C3-7210368C552D}"/>
              </a:ext>
            </a:extLst>
          </p:cNvPr>
          <p:cNvSpPr txBox="1"/>
          <p:nvPr/>
        </p:nvSpPr>
        <p:spPr>
          <a:xfrm>
            <a:off x="228311" y="2301485"/>
            <a:ext cx="4068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N stages system presents N resonance frequencies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2985E39B-F86E-84E2-BE1B-381E88E4B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276" y="3977003"/>
            <a:ext cx="1085714" cy="38146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451DF76-C34B-4A96-8D49-549DCD43C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481" y="3979941"/>
            <a:ext cx="999750" cy="383859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589776C-7A4D-8E42-78AA-C0F1E336B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130" y="4959612"/>
            <a:ext cx="3086100" cy="484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9225E52D-5CA1-BAD1-FDA1-0F40EA53594E}"/>
                  </a:ext>
                </a:extLst>
              </p:cNvPr>
              <p:cNvSpPr txBox="1"/>
              <p:nvPr/>
            </p:nvSpPr>
            <p:spPr>
              <a:xfrm>
                <a:off x="3228317" y="4513210"/>
                <a:ext cx="608679" cy="3876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9225E52D-5CA1-BAD1-FDA1-0F40EA535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317" y="4513210"/>
                <a:ext cx="608679" cy="387607"/>
              </a:xfrm>
              <a:prstGeom prst="rect">
                <a:avLst/>
              </a:prstGeom>
              <a:blipFill>
                <a:blip r:embed="rId8"/>
                <a:stretch>
                  <a:fillRect t="-1563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E4A4BB1-19D2-A945-F341-CF6ECF2ACB07}"/>
              </a:ext>
            </a:extLst>
          </p:cNvPr>
          <p:cNvSpPr txBox="1"/>
          <p:nvPr/>
        </p:nvSpPr>
        <p:spPr>
          <a:xfrm>
            <a:off x="4020977" y="4605088"/>
            <a:ext cx="301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sym typeface="Wingdings" panose="05000000000000000000" pitchFamily="2" charset="2"/>
              </a:rPr>
              <a:t>  All the wires have the same length</a:t>
            </a:r>
            <a:endParaRPr lang="en-US" sz="1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E8DD3962-66DF-A557-938D-223C0937F704}"/>
                  </a:ext>
                </a:extLst>
              </p:cNvPr>
              <p:cNvSpPr txBox="1"/>
              <p:nvPr/>
            </p:nvSpPr>
            <p:spPr>
              <a:xfrm>
                <a:off x="6169540" y="4933745"/>
                <a:ext cx="2574092" cy="534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 The loads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𝑴</m:t>
                        </m:r>
                      </m:e>
                      <m:sub>
                        <m: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</m:sub>
                    </m:sSub>
                    <m:r>
                      <a:rPr lang="it-IT" sz="1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  <m: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</m:sub>
                      <m:sup>
                        <m:r>
                          <a:rPr lang="it-IT" sz="1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it-IT" sz="1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it-IT" sz="1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𝒎</m:t>
                            </m:r>
                          </m:e>
                          <m:sub>
                            <m:r>
                              <a:rPr lang="it-IT" sz="1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it-IT" sz="1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1400" b="1" dirty="0">
                    <a:solidFill>
                      <a:srgbClr val="0000FF"/>
                    </a:solidFill>
                  </a:rPr>
                  <a:t>are in a geometrical progression</a:t>
                </a: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E8DD3962-66DF-A557-938D-223C0937F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540" y="4933745"/>
                <a:ext cx="2574092" cy="534955"/>
              </a:xfrm>
              <a:prstGeom prst="rect">
                <a:avLst/>
              </a:prstGeom>
              <a:blipFill>
                <a:blip r:embed="rId9"/>
                <a:stretch>
                  <a:fillRect t="-55682" r="-474" b="-5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magine 24">
            <a:extLst>
              <a:ext uri="{FF2B5EF4-FFF2-40B4-BE49-F238E27FC236}">
                <a16:creationId xmlns:a16="http://schemas.microsoft.com/office/drawing/2014/main" id="{02C39D6E-646C-6050-D0F6-0C13C1BB16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8416" y="5576389"/>
            <a:ext cx="1106911" cy="647948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785BD56-E9FF-1B33-E028-C3709244D35C}"/>
              </a:ext>
            </a:extLst>
          </p:cNvPr>
          <p:cNvSpPr txBox="1"/>
          <p:nvPr/>
        </p:nvSpPr>
        <p:spPr>
          <a:xfrm>
            <a:off x="604014" y="5762475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with</a:t>
            </a:r>
            <a:endParaRPr lang="en-US" sz="1400" dirty="0"/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47ABD171-DEFE-8B20-DCEA-E673A72416C6}"/>
              </a:ext>
            </a:extLst>
          </p:cNvPr>
          <p:cNvSpPr/>
          <p:nvPr/>
        </p:nvSpPr>
        <p:spPr>
          <a:xfrm>
            <a:off x="2718009" y="5897272"/>
            <a:ext cx="462683" cy="165285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FF"/>
              </a:solidFill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26C1F240-488A-87AE-5013-A76C2B5BB0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4663" y="5586692"/>
            <a:ext cx="4320869" cy="77829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FE1C745-988A-7451-9126-73E6540A5C9E}"/>
              </a:ext>
            </a:extLst>
          </p:cNvPr>
          <p:cNvSpPr txBox="1"/>
          <p:nvPr/>
        </p:nvSpPr>
        <p:spPr>
          <a:xfrm>
            <a:off x="359568" y="3556594"/>
            <a:ext cx="8477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dirty="0"/>
              <a:t>Optimizing the TF is equivalent to minimize the product of the resonant frequencies, whit some parameters fixed: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D038D73-1C0D-4343-0230-33A77372D8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0736" y="2615890"/>
            <a:ext cx="3825101" cy="993233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17FFFF2-ED8F-DA92-54F5-27C14E3C23F2}"/>
              </a:ext>
            </a:extLst>
          </p:cNvPr>
          <p:cNvSpPr txBox="1"/>
          <p:nvPr/>
        </p:nvSpPr>
        <p:spPr>
          <a:xfrm>
            <a:off x="179431" y="4378200"/>
            <a:ext cx="1721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It can be shown that: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D79A268-858D-B737-B1A1-E7899A90049F}"/>
              </a:ext>
            </a:extLst>
          </p:cNvPr>
          <p:cNvSpPr txBox="1"/>
          <p:nvPr/>
        </p:nvSpPr>
        <p:spPr>
          <a:xfrm>
            <a:off x="359568" y="2934009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 horizontal motion: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210E30F-CC94-915A-6112-055BC9C13A07}"/>
              </a:ext>
            </a:extLst>
          </p:cNvPr>
          <p:cNvSpPr txBox="1"/>
          <p:nvPr/>
        </p:nvSpPr>
        <p:spPr>
          <a:xfrm>
            <a:off x="610848" y="4651835"/>
            <a:ext cx="22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minimum of  </a:t>
            </a:r>
            <a:r>
              <a:rPr lang="en-US" sz="1400" i="1" dirty="0"/>
              <a:t>a(l</a:t>
            </a:r>
            <a:r>
              <a:rPr lang="en-US" sz="1400" i="1" baseline="-25000" dirty="0"/>
              <a:t>i</a:t>
            </a:r>
            <a:r>
              <a:rPr lang="en-US" sz="1400" i="1" dirty="0"/>
              <a:t>) </a:t>
            </a:r>
            <a:r>
              <a:rPr lang="en-US" sz="1400" dirty="0"/>
              <a:t>is for: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E91859D-7FAE-748C-3FEB-6717709E5C52}"/>
              </a:ext>
            </a:extLst>
          </p:cNvPr>
          <p:cNvSpPr txBox="1"/>
          <p:nvPr/>
        </p:nvSpPr>
        <p:spPr>
          <a:xfrm>
            <a:off x="609723" y="5105828"/>
            <a:ext cx="2226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minimum of  </a:t>
            </a:r>
            <a:r>
              <a:rPr lang="en-US" sz="1400" i="1" dirty="0"/>
              <a:t>b(l</a:t>
            </a:r>
            <a:r>
              <a:rPr lang="en-US" sz="1400" i="1" baseline="-25000" dirty="0"/>
              <a:t>i</a:t>
            </a:r>
            <a:r>
              <a:rPr lang="en-US" sz="1400" i="1" dirty="0"/>
              <a:t>) </a:t>
            </a:r>
            <a:r>
              <a:rPr lang="en-US" sz="1400" dirty="0"/>
              <a:t>is for: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49AF27D-7F9F-606A-AB9D-27E45C700E8D}"/>
              </a:ext>
            </a:extLst>
          </p:cNvPr>
          <p:cNvSpPr txBox="1"/>
          <p:nvPr/>
        </p:nvSpPr>
        <p:spPr>
          <a:xfrm>
            <a:off x="437861" y="4009794"/>
            <a:ext cx="8515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Pendulum total length                                     ,       mirror mass </a:t>
            </a:r>
            <a:r>
              <a:rPr lang="en-US" sz="1400" i="1" dirty="0" err="1"/>
              <a:t>m</a:t>
            </a:r>
            <a:r>
              <a:rPr lang="en-US" sz="1400" i="1" baseline="-25000" dirty="0" err="1"/>
              <a:t>N</a:t>
            </a:r>
            <a:r>
              <a:rPr lang="en-US" sz="1400" dirty="0"/>
              <a:t> = </a:t>
            </a:r>
            <a:r>
              <a:rPr lang="en-US" sz="1400" i="1" dirty="0"/>
              <a:t>m</a:t>
            </a:r>
            <a:r>
              <a:rPr lang="en-US" sz="1400" dirty="0"/>
              <a:t>          and total mass </a:t>
            </a:r>
          </a:p>
        </p:txBody>
      </p:sp>
    </p:spTree>
    <p:extLst>
      <p:ext uri="{BB962C8B-B14F-4D97-AF65-F5344CB8AC3E}">
        <p14:creationId xmlns:p14="http://schemas.microsoft.com/office/powerpoint/2010/main" val="333810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E70180F-A1AA-4AD6-B632-5F8B9045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64" y="531451"/>
            <a:ext cx="7056136" cy="4708537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CB8976-099B-4431-A1B6-A5EAF1A3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2A5-7D6D-4892-B55F-62BB405412CF}" type="slidenum">
              <a:rPr lang="it-IT" smtClean="0"/>
              <a:t>9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CC3529-4053-616E-7275-AAD29F4FE6B5}"/>
              </a:ext>
            </a:extLst>
          </p:cNvPr>
          <p:cNvSpPr txBox="1"/>
          <p:nvPr/>
        </p:nvSpPr>
        <p:spPr>
          <a:xfrm>
            <a:off x="840089" y="5135213"/>
            <a:ext cx="73518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analytic optimal mass distribution gives a starting point for the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A complete 6 DOF model (Octopus) is then used for a complete design considering solid bodies and cross-talks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C11F26-234A-A529-667E-51B078B7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09/05/2023 ET Symposium</a:t>
            </a: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52F13D-3EFE-7265-6DE7-176B8E48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Di Fiore - NGSA</a:t>
            </a:r>
          </a:p>
        </p:txBody>
      </p:sp>
    </p:spTree>
    <p:extLst>
      <p:ext uri="{BB962C8B-B14F-4D97-AF65-F5344CB8AC3E}">
        <p14:creationId xmlns:p14="http://schemas.microsoft.com/office/powerpoint/2010/main" val="486254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10922</TotalTime>
  <Words>2641</Words>
  <Application>Microsoft Office PowerPoint</Application>
  <PresentationFormat>Presentazione su schermo (4:3)</PresentationFormat>
  <Paragraphs>393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Luciano</dc:creator>
  <cp:lastModifiedBy>luciano.difiore</cp:lastModifiedBy>
  <cp:revision>116</cp:revision>
  <dcterms:created xsi:type="dcterms:W3CDTF">2021-07-16T13:26:24Z</dcterms:created>
  <dcterms:modified xsi:type="dcterms:W3CDTF">2023-05-09T00:02:38Z</dcterms:modified>
</cp:coreProperties>
</file>