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5"/>
  </p:notesMasterIdLst>
  <p:sldIdLst>
    <p:sldId id="433" r:id="rId3"/>
    <p:sldId id="277" r:id="rId4"/>
    <p:sldId id="466" r:id="rId5"/>
    <p:sldId id="465" r:id="rId6"/>
    <p:sldId id="479" r:id="rId7"/>
    <p:sldId id="282" r:id="rId8"/>
    <p:sldId id="472" r:id="rId9"/>
    <p:sldId id="467" r:id="rId10"/>
    <p:sldId id="474" r:id="rId11"/>
    <p:sldId id="268" r:id="rId12"/>
    <p:sldId id="475" r:id="rId13"/>
    <p:sldId id="477" r:id="rId14"/>
    <p:sldId id="480" r:id="rId15"/>
    <p:sldId id="478" r:id="rId16"/>
    <p:sldId id="481" r:id="rId17"/>
    <p:sldId id="470" r:id="rId18"/>
    <p:sldId id="471" r:id="rId19"/>
    <p:sldId id="476" r:id="rId20"/>
    <p:sldId id="482" r:id="rId21"/>
    <p:sldId id="483" r:id="rId22"/>
    <p:sldId id="445" r:id="rId23"/>
    <p:sldId id="436" r:id="rId24"/>
  </p:sldIdLst>
  <p:sldSz cx="9144000" cy="5143500" type="screen16x9"/>
  <p:notesSz cx="6858000" cy="9144000"/>
  <p:defaultTextStyle>
    <a:defPPr marL="0" marR="0" indent="0" algn="l" defTabSz="57374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43434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286870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430305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573740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717175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860609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004046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147480" algn="ctr" defTabSz="3665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BFBF"/>
    <a:srgbClr val="0068A2"/>
    <a:srgbClr val="FFAB61"/>
    <a:srgbClr val="E09F1E"/>
    <a:srgbClr val="C62828"/>
    <a:srgbClr val="000000"/>
    <a:srgbClr val="DA2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6" autoAdjust="0"/>
    <p:restoredTop sz="96716" autoAdjust="0"/>
  </p:normalViewPr>
  <p:slideViewPr>
    <p:cSldViewPr snapToGrid="0" snapToObjects="1">
      <p:cViewPr varScale="1">
        <p:scale>
          <a:sx n="108" d="100"/>
          <a:sy n="108" d="100"/>
        </p:scale>
        <p:origin x="120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017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1pPr>
    <a:lvl2pPr indent="143434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2pPr>
    <a:lvl3pPr indent="286870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3pPr>
    <a:lvl4pPr indent="430305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4pPr>
    <a:lvl5pPr indent="573740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5pPr>
    <a:lvl6pPr indent="717175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6pPr>
    <a:lvl7pPr indent="860609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7pPr>
    <a:lvl8pPr indent="1004046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8pPr>
    <a:lvl9pPr indent="1147480" defTabSz="286870" latinLnBrk="0">
      <a:lnSpc>
        <a:spcPct val="117999"/>
      </a:lnSpc>
      <a:defRPr sz="14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9D5F425-26AD-484E-997D-DB7404161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91"/>
            <a:ext cx="9144000" cy="52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3F0D8B-2C85-495F-95DB-2FC430A5C283}"/>
              </a:ext>
            </a:extLst>
          </p:cNvPr>
          <p:cNvSpPr/>
          <p:nvPr userDrawn="1"/>
        </p:nvSpPr>
        <p:spPr>
          <a:xfrm>
            <a:off x="1474076" y="3442428"/>
            <a:ext cx="5856889" cy="918281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67875" y="924947"/>
            <a:ext cx="7358063" cy="639977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4250" y="1860550"/>
            <a:ext cx="4405313" cy="40798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>
                <a:latin typeface="Open Sans"/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Authors/sub-title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6" y="3442428"/>
            <a:ext cx="1983145" cy="899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72" y="3470732"/>
            <a:ext cx="2738847" cy="8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8064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69727" y="376164"/>
            <a:ext cx="7804548" cy="65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9" y="1030267"/>
            <a:ext cx="7804547" cy="323366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spcAft>
                <a:spcPts val="1200"/>
              </a:spcAft>
              <a:buSzPct val="120000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557774" indent="-278888">
              <a:spcBef>
                <a:spcPts val="0"/>
              </a:spcBef>
              <a:spcAft>
                <a:spcPts val="600"/>
              </a:spcAft>
              <a:buFontTx/>
              <a:buChar char="-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836662" indent="-278888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115550" indent="-278888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1394438" indent="-278888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85154"/>
            <a:ext cx="1458506" cy="661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25" y="4511027"/>
            <a:ext cx="2138176" cy="6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0351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&amp; Bullets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12E408D-3F32-4803-BA90-D00167D82C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91"/>
            <a:ext cx="9144000" cy="52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69727" y="376164"/>
            <a:ext cx="7804548" cy="65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9" y="1030267"/>
            <a:ext cx="7804547" cy="323366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spcAft>
                <a:spcPts val="1200"/>
              </a:spcAft>
              <a:buSzPct val="120000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557774" indent="-278888">
              <a:spcBef>
                <a:spcPts val="0"/>
              </a:spcBef>
              <a:spcAft>
                <a:spcPts val="600"/>
              </a:spcAft>
              <a:buFontTx/>
              <a:buChar char="-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836662" indent="-278888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115550" indent="-278888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1394438" indent="-278888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85154"/>
            <a:ext cx="1458506" cy="661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25" y="4511027"/>
            <a:ext cx="2138176" cy="6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3140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937E-BAAB-40A2-A61A-DEE7D4967BE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7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69727" y="64871"/>
            <a:ext cx="7804548" cy="654100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16253"/>
            <a:ext cx="7804547" cy="323366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spcAft>
                <a:spcPts val="1200"/>
              </a:spcAft>
              <a:buSzPct val="120000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557802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836704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115606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394507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5152"/>
            <a:ext cx="1458506" cy="661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24" y="4511025"/>
            <a:ext cx="2138176" cy="63550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ullets 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718A417-C800-5F39-9392-A1FCC8F6A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89B741-AF8A-CC1B-482B-1D64D0F399D2}"/>
              </a:ext>
            </a:extLst>
          </p:cNvPr>
          <p:cNvSpPr/>
          <p:nvPr userDrawn="1"/>
        </p:nvSpPr>
        <p:spPr>
          <a:xfrm>
            <a:off x="6967538" y="4478807"/>
            <a:ext cx="2176462" cy="66469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69727" y="64871"/>
            <a:ext cx="7804548" cy="65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16253"/>
            <a:ext cx="7804547" cy="3233663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spcAft>
                <a:spcPts val="1200"/>
              </a:spcAft>
              <a:buSzPct val="120000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557802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marL="836704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115606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4pPr>
            <a:lvl5pPr marL="1394507" indent="-278902">
              <a:spcBef>
                <a:spcPts val="0"/>
              </a:spcBef>
              <a:spcAft>
                <a:spcPts val="600"/>
              </a:spcAft>
              <a:buFontTx/>
              <a:buChar char="-"/>
              <a:defRPr sz="1400"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0594"/>
            <a:ext cx="1458506" cy="661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24" y="4505310"/>
            <a:ext cx="2138176" cy="6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657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66108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7284" y="4902400"/>
            <a:ext cx="224673" cy="2182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39495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9" y="381877"/>
            <a:ext cx="7804547" cy="6426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1778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4916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67875" y="924947"/>
            <a:ext cx="7358063" cy="639977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4250" y="1860550"/>
            <a:ext cx="4405313" cy="40798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>
                <a:latin typeface="Open Sans"/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Authors/sub-title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6" y="3442428"/>
            <a:ext cx="1983145" cy="899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72" y="3423434"/>
            <a:ext cx="2738847" cy="8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6748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9D5F425-26AD-484E-997D-DB74041619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91"/>
            <a:ext cx="9144000" cy="52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3F0D8B-2C85-495F-95DB-2FC430A5C283}"/>
              </a:ext>
            </a:extLst>
          </p:cNvPr>
          <p:cNvSpPr/>
          <p:nvPr userDrawn="1"/>
        </p:nvSpPr>
        <p:spPr>
          <a:xfrm>
            <a:off x="1474076" y="3442428"/>
            <a:ext cx="5856889" cy="918281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67875" y="924947"/>
            <a:ext cx="7358063" cy="639977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4250" y="1860550"/>
            <a:ext cx="4405313" cy="407988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>
                <a:latin typeface="Open Sans"/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Authors/sub-title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6" y="3442428"/>
            <a:ext cx="1983145" cy="899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72" y="3470732"/>
            <a:ext cx="2738847" cy="8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457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33945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75" tIns="31875" rIns="31875" bIns="31875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366242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75" tIns="31875" rIns="31875" bIns="31875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8887" y="4902400"/>
            <a:ext cx="221467" cy="218261"/>
          </a:xfrm>
          <a:prstGeom prst="rect">
            <a:avLst/>
          </a:prstGeom>
          <a:ln w="12700">
            <a:miter lim="400000"/>
          </a:ln>
        </p:spPr>
        <p:txBody>
          <a:bodyPr wrap="none" lIns="31875" tIns="31875" rIns="31875" bIns="31875">
            <a:spAutoFit/>
          </a:bodyPr>
          <a:lstStyle>
            <a:lvl1pPr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8" r:id="rId3"/>
    <p:sldLayoutId id="2147483656" r:id="rId4"/>
    <p:sldLayoutId id="2147483659" r:id="rId5"/>
    <p:sldLayoutId id="2147483661" r:id="rId6"/>
  </p:sldLayoutIdLst>
  <p:transition spd="med"/>
  <p:txStyles>
    <p:titleStyle>
      <a:lvl1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78902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57802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836704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115606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394507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673408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952310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231211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510112" marR="0" indent="-278902" algn="l" defTabSz="366556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43434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8687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30305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57374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17175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860609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04046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147480" algn="ctr" defTabSz="3665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9" y="133947"/>
            <a:ext cx="7804547" cy="113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74" tIns="31874" rIns="31874" bIns="31874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9" y="1366243"/>
            <a:ext cx="7804547" cy="33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74" tIns="31874" rIns="31874" bIns="31874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8889" y="4902402"/>
            <a:ext cx="221467" cy="218261"/>
          </a:xfrm>
          <a:prstGeom prst="rect">
            <a:avLst/>
          </a:prstGeom>
          <a:ln w="12700">
            <a:miter lim="400000"/>
          </a:ln>
        </p:spPr>
        <p:txBody>
          <a:bodyPr wrap="none" lIns="31874" tIns="31874" rIns="31874" bIns="31874">
            <a:spAutoFit/>
          </a:bodyPr>
          <a:lstStyle>
            <a:lvl1pPr>
              <a:defRPr sz="1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 spd="med"/>
  <p:hf sldNum="0" hdr="0" ftr="0" dt="0"/>
  <p:txStyles>
    <p:titleStyle>
      <a:lvl1pPr marL="0" marR="0" indent="0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78888" marR="0" indent="-278888" algn="l" defTabSz="366538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57774" marR="0" indent="-278888" algn="l" defTabSz="366538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836662" marR="0" indent="-278888" algn="l" defTabSz="366538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115550" marR="0" indent="-278888" algn="l" defTabSz="366538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394438" marR="0" indent="-278888" algn="l" defTabSz="366538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673324" marR="0" indent="-278888" algn="l" defTabSz="366538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952213" marR="0" indent="-278888" algn="l" defTabSz="366538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231100" marR="0" indent="-278888" algn="l" defTabSz="366538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509986" marR="0" indent="-278888" algn="l" defTabSz="366538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14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43428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86856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30284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573712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17139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860567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03996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147422" algn="ctr" defTabSz="366538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vity.phys.titech.ac.jp/GWADW2022/talks/Badaracco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ogbook.virgo-gw.eu/virgo/?r=379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et-gw.eu/tds/?content=3&amp;r=1771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et-gw.eu/et/isb/active-noise-mitigation/suspensionmodels/-/tree/master/etSuspensionChain/designDocCurv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55379-BA27-9A1D-D82C-405FCC57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75" y="1146890"/>
            <a:ext cx="7358063" cy="63997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OmniSens</a:t>
            </a:r>
            <a:r>
              <a:rPr lang="en-US" dirty="0"/>
              <a:t> in Ventilated Caverns:</a:t>
            </a:r>
            <a:br>
              <a:rPr lang="en-US" dirty="0"/>
            </a:br>
            <a:r>
              <a:rPr lang="en-US" sz="2700" dirty="0"/>
              <a:t>Moving from the 2020 design to </a:t>
            </a:r>
            <a:br>
              <a:rPr lang="en-US" sz="2700" dirty="0"/>
            </a:br>
            <a:r>
              <a:rPr lang="en-US" sz="2700" dirty="0"/>
              <a:t>isolation system requirements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0FC1A-5FD1-106B-5828-D8B8725A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3278" y="1860550"/>
            <a:ext cx="6465536" cy="1376264"/>
          </a:xfrm>
        </p:spPr>
        <p:txBody>
          <a:bodyPr>
            <a:normAutofit/>
          </a:bodyPr>
          <a:lstStyle/>
          <a:p>
            <a:r>
              <a:rPr lang="en-US" sz="1600" dirty="0"/>
              <a:t>Conor Mow-Lowry</a:t>
            </a:r>
          </a:p>
          <a:p>
            <a:r>
              <a:rPr lang="en-AU" sz="1600" dirty="0"/>
              <a:t>Alessandro </a:t>
            </a:r>
            <a:r>
              <a:rPr lang="en-AU" sz="1600" dirty="0" err="1"/>
              <a:t>Bertolini</a:t>
            </a:r>
            <a:r>
              <a:rPr lang="en-AU" sz="1600" dirty="0"/>
              <a:t>, </a:t>
            </a:r>
            <a:r>
              <a:rPr lang="en-AU" sz="1600" dirty="0" err="1"/>
              <a:t>Pooya</a:t>
            </a:r>
            <a:r>
              <a:rPr lang="en-AU" sz="1600" dirty="0"/>
              <a:t> </a:t>
            </a:r>
            <a:r>
              <a:rPr lang="en-AU" sz="1600" dirty="0" err="1"/>
              <a:t>Saffarieh</a:t>
            </a:r>
            <a:r>
              <a:rPr lang="en-AU" sz="1600" dirty="0"/>
              <a:t>, Nathan Holland, Michele </a:t>
            </a:r>
            <a:r>
              <a:rPr lang="en-AU" sz="1600" dirty="0" err="1"/>
              <a:t>Valentini</a:t>
            </a:r>
            <a:r>
              <a:rPr lang="en-AU" sz="1600" dirty="0"/>
              <a:t>, Jesse van Dongen, Alexandra Mitchell and others</a:t>
            </a:r>
          </a:p>
        </p:txBody>
      </p:sp>
    </p:spTree>
    <p:extLst>
      <p:ext uri="{BB962C8B-B14F-4D97-AF65-F5344CB8AC3E}">
        <p14:creationId xmlns:p14="http://schemas.microsoft.com/office/powerpoint/2010/main" val="81711221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97758B0-2E75-786C-8FBE-2A35F400D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334" y="2489971"/>
            <a:ext cx="3017145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9DC688-8F11-591B-608B-9A1A6A079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28" y="3496500"/>
            <a:ext cx="3916089" cy="1647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997369-B584-B8DE-AF05-4247BAADFB91}"/>
              </a:ext>
            </a:extLst>
          </p:cNvPr>
          <p:cNvSpPr txBox="1"/>
          <p:nvPr/>
        </p:nvSpPr>
        <p:spPr>
          <a:xfrm>
            <a:off x="3139736" y="3496500"/>
            <a:ext cx="3711273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25" dirty="0">
                <a:solidFill>
                  <a:schemeClr val="accent2"/>
                </a:solidFill>
              </a:rPr>
              <a:t>L-shaped 3.7Km tunnel, n</a:t>
            </a:r>
            <a:r>
              <a:rPr lang="en-NL" sz="1125" dirty="0">
                <a:solidFill>
                  <a:schemeClr val="accent2"/>
                </a:solidFill>
              </a:rPr>
              <a:t>o large experimental halls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F5BA1A-CB1F-08F4-51AF-9CC91FD06696}"/>
              </a:ext>
            </a:extLst>
          </p:cNvPr>
          <p:cNvSpPr txBox="1"/>
          <p:nvPr/>
        </p:nvSpPr>
        <p:spPr>
          <a:xfrm>
            <a:off x="3704795" y="4822157"/>
            <a:ext cx="258115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25" dirty="0">
                <a:solidFill>
                  <a:schemeClr val="accent2"/>
                </a:solidFill>
              </a:rPr>
              <a:t>D</a:t>
            </a:r>
            <a:r>
              <a:rPr lang="en-NL" sz="1125" dirty="0">
                <a:solidFill>
                  <a:schemeClr val="accent2"/>
                </a:solidFill>
              </a:rPr>
              <a:t>eepest seismic vault: 518m depth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285D-606D-5643-E619-C8A769D87A9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F7B21ABB-F650-BB46-9672-551B5A1A0B07}" type="slidenum">
              <a:rPr lang="en-NL" smtClean="0"/>
              <a:t>10</a:t>
            </a:fld>
            <a:endParaRPr lang="en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4F1E82-73C9-A8CD-93A7-C3809A7D1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45" y="181106"/>
            <a:ext cx="3512932" cy="256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812C37-7B98-8BE0-1055-F65143D908A4}"/>
              </a:ext>
            </a:extLst>
          </p:cNvPr>
          <p:cNvSpPr txBox="1"/>
          <p:nvPr/>
        </p:nvSpPr>
        <p:spPr>
          <a:xfrm>
            <a:off x="551592" y="2437962"/>
            <a:ext cx="3050836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25" dirty="0">
                <a:solidFill>
                  <a:srgbClr val="FFFF00"/>
                </a:solidFill>
              </a:rPr>
              <a:t>V</a:t>
            </a:r>
            <a:r>
              <a:rPr lang="en-NL" sz="1125" dirty="0">
                <a:solidFill>
                  <a:srgbClr val="FFFF00"/>
                </a:solidFill>
              </a:rPr>
              <a:t>ery large experimental halls: 3x36000 m</a:t>
            </a:r>
            <a:r>
              <a:rPr lang="en-NL" sz="1125" baseline="30000" dirty="0">
                <a:solidFill>
                  <a:srgbClr val="FFFF00"/>
                </a:solidFill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44B906-E188-04C0-398C-24938B421E27}"/>
              </a:ext>
            </a:extLst>
          </p:cNvPr>
          <p:cNvGrpSpPr/>
          <p:nvPr/>
        </p:nvGrpSpPr>
        <p:grpSpPr>
          <a:xfrm>
            <a:off x="3944879" y="181106"/>
            <a:ext cx="5304330" cy="2684124"/>
            <a:chOff x="3944879" y="181106"/>
            <a:chExt cx="5304330" cy="26841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4DF48B-F8AF-CA70-BC8B-5CB5470F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7073" y="354230"/>
              <a:ext cx="3501585" cy="2511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7250BD-EEC8-D8FA-643D-71B45F1FFD24}"/>
                </a:ext>
              </a:extLst>
            </p:cNvPr>
            <p:cNvSpPr txBox="1"/>
            <p:nvPr/>
          </p:nvSpPr>
          <p:spPr>
            <a:xfrm>
              <a:off x="3944879" y="181106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18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LSC Canfranc (Spain)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9F94BE-3A92-7064-132F-35741517B484}"/>
                </a:ext>
              </a:extLst>
            </p:cNvPr>
            <p:cNvSpPr txBox="1"/>
            <p:nvPr/>
          </p:nvSpPr>
          <p:spPr>
            <a:xfrm rot="1468512">
              <a:off x="6900489" y="1871586"/>
              <a:ext cx="23487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>
                  <a:solidFill>
                    <a:srgbClr val="C00000"/>
                  </a:solidFill>
                </a:rPr>
                <a:t>T</a:t>
              </a:r>
              <a:r>
                <a:rPr lang="en-NL" sz="1050" dirty="0">
                  <a:solidFill>
                    <a:srgbClr val="C00000"/>
                  </a:solidFill>
                </a:rPr>
                <a:t>he whole lab volume is 10000 m</a:t>
              </a:r>
              <a:r>
                <a:rPr lang="en-NL" sz="1050" baseline="30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5162F46-56FF-8420-1242-A4BFEA93829B}"/>
              </a:ext>
            </a:extLst>
          </p:cNvPr>
          <p:cNvSpPr txBox="1"/>
          <p:nvPr/>
        </p:nvSpPr>
        <p:spPr>
          <a:xfrm rot="19752171">
            <a:off x="47870" y="3700389"/>
            <a:ext cx="2552322" cy="590233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indent="0" algn="l" defTabSz="584200"/>
            <a:r>
              <a:rPr lang="en-US" sz="2800" dirty="0">
                <a:solidFill>
                  <a:schemeClr val="tx1"/>
                </a:solidFill>
                <a:latin typeface="Open Sans"/>
              </a:rPr>
              <a:t>Ground input</a:t>
            </a:r>
            <a:endParaRPr lang="en-AU" sz="2800" dirty="0">
              <a:solidFill>
                <a:schemeClr val="tx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55233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65BC7-D307-9662-60A4-69524885B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0CD473-4EDF-5E5A-5DC3-FDCB9C684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1BD97C-6F38-7E71-9AEE-3A18ED670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AEEC50-21E6-4615-5E77-C4F733D0F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D8E428-7AB2-0A77-CEE2-91693C3791A7}"/>
              </a:ext>
            </a:extLst>
          </p:cNvPr>
          <p:cNvSpPr txBox="1"/>
          <p:nvPr/>
        </p:nvSpPr>
        <p:spPr>
          <a:xfrm>
            <a:off x="3639789" y="2222089"/>
            <a:ext cx="3345210" cy="1135063"/>
          </a:xfrm>
          <a:prstGeom prst="roundRect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indent="0" algn="l" defTabSz="584200"/>
            <a:r>
              <a:rPr lang="en-US" sz="2000" dirty="0">
                <a:latin typeface="Open Sans"/>
              </a:rPr>
              <a:t>LNGS is 50x noisier than </a:t>
            </a:r>
            <a:br>
              <a:rPr lang="en-US" sz="2000" dirty="0">
                <a:latin typeface="Open Sans"/>
              </a:rPr>
            </a:br>
            <a:r>
              <a:rPr lang="en-US" sz="2000" dirty="0">
                <a:latin typeface="Open Sans"/>
              </a:rPr>
              <a:t>LSBB.  We use it as a </a:t>
            </a:r>
            <a:br>
              <a:rPr lang="en-US" sz="2000" dirty="0">
                <a:latin typeface="Open Sans"/>
              </a:rPr>
            </a:br>
            <a:r>
              <a:rPr lang="en-US" sz="2000" dirty="0">
                <a:latin typeface="Open Sans"/>
              </a:rPr>
              <a:t>‘worst case’ scenario.</a:t>
            </a:r>
            <a:endParaRPr lang="en-AU" sz="2000" dirty="0">
              <a:latin typeface="Open San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A37307-C80C-C8C7-2811-2F585F8747AE}"/>
              </a:ext>
            </a:extLst>
          </p:cNvPr>
          <p:cNvSpPr txBox="1">
            <a:spLocks/>
          </p:cNvSpPr>
          <p:nvPr/>
        </p:nvSpPr>
        <p:spPr>
          <a:xfrm>
            <a:off x="669727" y="64871"/>
            <a:ext cx="7804548" cy="654100"/>
          </a:xfrm>
          <a:prstGeom prst="rect">
            <a:avLst/>
          </a:prstGeom>
        </p:spPr>
        <p:txBody>
          <a:bodyPr/>
          <a:lstStyle>
            <a:lvl1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en-US" dirty="0"/>
              <a:t>Horizontal acceleration spectra (~2 weeks)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7884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577E20-9E41-A157-393C-8C9FF6766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990" y="718971"/>
            <a:ext cx="7235302" cy="4195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B625D6-610E-4342-257B-C143A150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9" y="62280"/>
            <a:ext cx="7804547" cy="642674"/>
          </a:xfrm>
        </p:spPr>
        <p:txBody>
          <a:bodyPr/>
          <a:lstStyle/>
          <a:p>
            <a:r>
              <a:rPr lang="en-US" dirty="0"/>
              <a:t>Estimating true tilt and translation (LNGS)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E88384-795C-4860-49FF-C43842693A4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34975" y="2999882"/>
            <a:ext cx="2122488" cy="461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AB61"/>
                </a:solidFill>
              </a:rPr>
              <a:t>Extrapolating tilt</a:t>
            </a:r>
            <a:endParaRPr lang="en-AU" dirty="0">
              <a:solidFill>
                <a:srgbClr val="FFAB61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C7BCC96-622A-A08E-AB68-C15840B0E075}"/>
              </a:ext>
            </a:extLst>
          </p:cNvPr>
          <p:cNvSpPr txBox="1">
            <a:spLocks/>
          </p:cNvSpPr>
          <p:nvPr/>
        </p:nvSpPr>
        <p:spPr>
          <a:xfrm>
            <a:off x="2343707" y="3638976"/>
            <a:ext cx="1624612" cy="102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75" tIns="31875" rIns="31875" bIns="31875" anchor="t">
            <a:normAutofit/>
          </a:bodyPr>
          <a:lstStyle>
            <a:lvl1pPr marL="278902" marR="0" indent="-278902" algn="l" defTabSz="366556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557802" marR="0" indent="-278902" algn="l" defTabSz="366556" rtl="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45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836704" marR="0" indent="-278902" algn="l" defTabSz="366556" rtl="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45000"/>
              <a:buFontTx/>
              <a:buChar char="-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115606" marR="0" indent="-278902" algn="l" defTabSz="366556" rtl="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45000"/>
              <a:buFontTx/>
              <a:buChar char="-"/>
              <a:tabLst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394507" marR="0" indent="-278902" algn="l" defTabSz="366556" rtl="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45000"/>
              <a:buFontTx/>
              <a:buChar char="-"/>
              <a:tabLst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673408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952310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31211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10112" marR="0" indent="-278902" algn="l" defTabSz="366556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en-US" dirty="0">
                <a:solidFill>
                  <a:srgbClr val="0068A2"/>
                </a:solidFill>
              </a:rPr>
              <a:t>Estimating </a:t>
            </a:r>
            <a:br>
              <a:rPr lang="en-US" dirty="0">
                <a:solidFill>
                  <a:srgbClr val="0068A2"/>
                </a:solidFill>
              </a:rPr>
            </a:br>
            <a:r>
              <a:rPr lang="en-US" dirty="0">
                <a:solidFill>
                  <a:srgbClr val="0068A2"/>
                </a:solidFill>
              </a:rPr>
              <a:t>translation</a:t>
            </a:r>
            <a:endParaRPr lang="en-AU" dirty="0">
              <a:solidFill>
                <a:srgbClr val="0068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611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AE0F-AEB3-3D65-126D-AA22EA69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through </a:t>
            </a:r>
            <a:r>
              <a:rPr lang="en-US" dirty="0" err="1"/>
              <a:t>OmniSens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4CC59-6AD9-BA47-44E1-F86B096D2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E76C6-8BB6-C820-AC32-5E0E3E39C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52" y="949558"/>
            <a:ext cx="4666095" cy="40518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A7290E-A64A-CA10-CFB6-329F8088E7CB}"/>
              </a:ext>
            </a:extLst>
          </p:cNvPr>
          <p:cNvSpPr/>
          <p:nvPr/>
        </p:nvSpPr>
        <p:spPr>
          <a:xfrm>
            <a:off x="1589103" y="718971"/>
            <a:ext cx="6116714" cy="252137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36925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FB786-5015-3981-6103-B9D950A41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07" y="703214"/>
            <a:ext cx="7445985" cy="4282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23ED7-87F5-B54F-41C3-57EFE9D8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9" y="69555"/>
            <a:ext cx="7804547" cy="642674"/>
          </a:xfrm>
        </p:spPr>
        <p:txBody>
          <a:bodyPr/>
          <a:lstStyle/>
          <a:p>
            <a:r>
              <a:rPr lang="en-US" dirty="0"/>
              <a:t>Residual displacement and RMS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50750-2570-11C3-97C1-BF7D122CF8CF}"/>
              </a:ext>
            </a:extLst>
          </p:cNvPr>
          <p:cNvSpPr txBox="1"/>
          <p:nvPr/>
        </p:nvSpPr>
        <p:spPr>
          <a:xfrm>
            <a:off x="1787027" y="2929541"/>
            <a:ext cx="3482120" cy="1135063"/>
          </a:xfrm>
          <a:prstGeom prst="roundRect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indent="0" algn="l" defTabSz="584200"/>
            <a:r>
              <a:rPr lang="en-US" sz="2000" dirty="0" err="1">
                <a:latin typeface="Open Sans"/>
              </a:rPr>
              <a:t>OmniSens</a:t>
            </a:r>
            <a:r>
              <a:rPr lang="en-US" sz="2000" dirty="0">
                <a:latin typeface="Open Sans"/>
              </a:rPr>
              <a:t> can potentially</a:t>
            </a:r>
            <a:br>
              <a:rPr lang="en-US" sz="2000" dirty="0">
                <a:latin typeface="Open Sans"/>
              </a:rPr>
            </a:br>
            <a:r>
              <a:rPr lang="en-US" sz="2000" dirty="0">
                <a:latin typeface="Open Sans"/>
              </a:rPr>
              <a:t>reduce RMS at 0.1Hz.</a:t>
            </a:r>
            <a:br>
              <a:rPr lang="en-US" sz="2000" dirty="0">
                <a:latin typeface="Open Sans"/>
              </a:rPr>
            </a:br>
            <a:r>
              <a:rPr lang="en-US" sz="2000" dirty="0">
                <a:latin typeface="Open Sans"/>
              </a:rPr>
              <a:t>Is it enough … ?</a:t>
            </a:r>
            <a:endParaRPr lang="en-AU" sz="20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69672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9931C3-C388-341A-2C87-60254EAD5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meet the DAC noise requirement?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5C671-90F5-6EEF-4ED3-B2BD99E9E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Propagate </a:t>
            </a:r>
            <a:r>
              <a:rPr lang="en-US" dirty="0" err="1"/>
              <a:t>OmniSens</a:t>
            </a:r>
            <a:r>
              <a:rPr lang="en-US" dirty="0"/>
              <a:t> residuals through ET Suspension models (pitch and length)</a:t>
            </a:r>
          </a:p>
          <a:p>
            <a:r>
              <a:rPr lang="en-US" dirty="0"/>
              <a:t>Construct reasonable payload actuation scheme with offloading to higher stages</a:t>
            </a:r>
          </a:p>
          <a:p>
            <a:r>
              <a:rPr lang="en-US" dirty="0"/>
              <a:t>Compare sites and situations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53CCB-9ECF-6A44-E3FF-B70DA848C96F}"/>
              </a:ext>
            </a:extLst>
          </p:cNvPr>
          <p:cNvSpPr txBox="1"/>
          <p:nvPr/>
        </p:nvSpPr>
        <p:spPr>
          <a:xfrm rot="20458692">
            <a:off x="4266433" y="2898439"/>
            <a:ext cx="3467367" cy="794544"/>
          </a:xfrm>
          <a:prstGeom prst="roundRect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indent="0" algn="l" defTabSz="584200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See Nathan Holland’s talk</a:t>
            </a:r>
          </a:p>
          <a:p>
            <a:pPr indent="0" algn="l" defTabSz="584200"/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at GWADW in 2 weeks !</a:t>
            </a:r>
          </a:p>
        </p:txBody>
      </p:sp>
    </p:spTree>
    <p:extLst>
      <p:ext uri="{BB962C8B-B14F-4D97-AF65-F5344CB8AC3E}">
        <p14:creationId xmlns:p14="http://schemas.microsoft.com/office/powerpoint/2010/main" val="2350404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6BD2-0075-81BF-2E98-3042F476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1CD2F-7881-82CF-DDFF-B972D4169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Pre-isolation is critical </a:t>
            </a:r>
            <a:r>
              <a:rPr lang="en-US" dirty="0"/>
              <a:t>to reduce payload actuation noise that couples directly to DARM.</a:t>
            </a:r>
          </a:p>
          <a:p>
            <a:r>
              <a:rPr lang="en-AU" dirty="0"/>
              <a:t>Borehole and small caverns provide </a:t>
            </a:r>
            <a:r>
              <a:rPr lang="en-AU" b="1" dirty="0">
                <a:solidFill>
                  <a:schemeClr val="accent5">
                    <a:lumMod val="50000"/>
                  </a:schemeClr>
                </a:solidFill>
              </a:rPr>
              <a:t>insufficient information</a:t>
            </a:r>
            <a:r>
              <a:rPr lang="en-A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AU" dirty="0"/>
              <a:t>for large, ventilated caverns. </a:t>
            </a:r>
          </a:p>
          <a:p>
            <a:r>
              <a:rPr lang="en-AU" dirty="0"/>
              <a:t>Ventilation appears responsible for substantial </a:t>
            </a:r>
            <a:r>
              <a:rPr lang="en-AU" b="1" dirty="0">
                <a:solidFill>
                  <a:schemeClr val="accent6">
                    <a:lumMod val="50000"/>
                  </a:schemeClr>
                </a:solidFill>
              </a:rPr>
              <a:t>excess tilt</a:t>
            </a:r>
            <a:r>
              <a:rPr lang="en-AU" dirty="0"/>
              <a:t> that drives RMS motion both with and without pre-isolation.</a:t>
            </a:r>
          </a:p>
          <a:p>
            <a:r>
              <a:rPr lang="en-AU" dirty="0"/>
              <a:t>Creating a realistic model for actuation noise requires both the </a:t>
            </a:r>
            <a:r>
              <a:rPr lang="en-AU" dirty="0">
                <a:solidFill>
                  <a:schemeClr val="tx1"/>
                </a:solidFill>
              </a:rPr>
              <a:t>final residual motion </a:t>
            </a:r>
            <a:r>
              <a:rPr lang="en-AU" i="1" dirty="0">
                <a:solidFill>
                  <a:schemeClr val="tx1"/>
                </a:solidFill>
              </a:rPr>
              <a:t>and </a:t>
            </a:r>
            <a:r>
              <a:rPr lang="en-AU" dirty="0">
                <a:solidFill>
                  <a:schemeClr val="tx1"/>
                </a:solidFill>
              </a:rPr>
              <a:t>a controls model of the payload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1190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19229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37865-5136-C3E8-0042-FC3E9BCB8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0E49B6-97B7-C620-6FEC-A1801CE61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06537-07A9-8490-C27B-775F4D626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A647B2-5613-1987-BDC6-E8208AFCD99B}"/>
              </a:ext>
            </a:extLst>
          </p:cNvPr>
          <p:cNvSpPr txBox="1">
            <a:spLocks/>
          </p:cNvSpPr>
          <p:nvPr/>
        </p:nvSpPr>
        <p:spPr>
          <a:xfrm>
            <a:off x="669727" y="64871"/>
            <a:ext cx="7804548" cy="654100"/>
          </a:xfrm>
          <a:prstGeom prst="rect">
            <a:avLst/>
          </a:prstGeom>
        </p:spPr>
        <p:txBody>
          <a:bodyPr/>
          <a:lstStyle>
            <a:lvl1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en-US" dirty="0"/>
              <a:t>Comparison with LIGO Hanford site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8553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15E33-430C-FB19-3EAA-9A441A07C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8" y="0"/>
            <a:ext cx="84828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330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96" y="483835"/>
            <a:ext cx="6761810" cy="45845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A929CB-4066-2A3C-5737-A46DFF12F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31" y="81733"/>
            <a:ext cx="5325253" cy="491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61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19000" decel="7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457E-7 L -0.12813 0.0151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7327E0-E6A4-4F20-2291-502FF761D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6" y="0"/>
            <a:ext cx="8735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0289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316F-C6DB-FAAC-A472-2C77AA78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actuator noise in ET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5711A-E4EE-FDE1-402D-531B34DE5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Mechanical filtering </a:t>
            </a:r>
            <a:r>
              <a:rPr lang="en-US" dirty="0"/>
              <a:t>gets harder below 10Hz</a:t>
            </a:r>
          </a:p>
          <a:p>
            <a:r>
              <a:rPr lang="en-US" dirty="0"/>
              <a:t>DAC and Driver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electronics dynamic range</a:t>
            </a:r>
            <a:r>
              <a:rPr lang="en-US" dirty="0"/>
              <a:t> gets harder below 10Hz</a:t>
            </a:r>
          </a:p>
          <a:p>
            <a:r>
              <a:rPr lang="en-AU" b="1" dirty="0">
                <a:solidFill>
                  <a:schemeClr val="accent3">
                    <a:lumMod val="50000"/>
                  </a:schemeClr>
                </a:solidFill>
              </a:rPr>
              <a:t>Underground environment </a:t>
            </a:r>
            <a:r>
              <a:rPr lang="en-AU" dirty="0"/>
              <a:t>should reduce displacement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5C75E-A7F0-86F8-1C0D-B91AB043E89D}"/>
              </a:ext>
            </a:extLst>
          </p:cNvPr>
          <p:cNvSpPr txBox="1"/>
          <p:nvPr/>
        </p:nvSpPr>
        <p:spPr>
          <a:xfrm>
            <a:off x="1641600" y="2956590"/>
            <a:ext cx="7185600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AU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This places </a:t>
            </a:r>
            <a:r>
              <a:rPr lang="en-A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strict requirements </a:t>
            </a:r>
            <a:r>
              <a:rPr lang="en-AU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on the performance of the seismic platform and suspension controls.</a:t>
            </a:r>
          </a:p>
          <a:p>
            <a:pPr algn="l"/>
            <a:endParaRPr lang="en-AU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algn="l"/>
            <a:r>
              <a:rPr lang="en-AU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Ground rotation in </a:t>
            </a:r>
            <a:r>
              <a:rPr lang="en-AU" sz="20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ventilated caverns </a:t>
            </a:r>
            <a:r>
              <a:rPr lang="en-AU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is a major problem</a:t>
            </a:r>
            <a:br>
              <a:rPr lang="en-AU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</a:br>
            <a:r>
              <a:rPr lang="en-AU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See, </a:t>
            </a:r>
            <a:r>
              <a:rPr lang="en-AU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eg</a:t>
            </a:r>
            <a:r>
              <a:rPr lang="en-AU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en-AU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  <a:hlinkClick r:id="rId2"/>
              </a:rPr>
              <a:t>Badaracco</a:t>
            </a:r>
            <a:r>
              <a:rPr lang="en-AU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  <a:hlinkClick r:id="rId2"/>
              </a:rPr>
              <a:t> GWADW 2022</a:t>
            </a:r>
            <a:endParaRPr lang="en-AU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33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0D7C4C7-CB29-4CD8-BC85-E1AB4C220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000" y="247696"/>
            <a:ext cx="8070513" cy="4822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13C18-AEBB-0307-684F-CBA35C94CD74}"/>
              </a:ext>
            </a:extLst>
          </p:cNvPr>
          <p:cNvSpPr txBox="1"/>
          <p:nvPr/>
        </p:nvSpPr>
        <p:spPr>
          <a:xfrm>
            <a:off x="6624000" y="4820335"/>
            <a:ext cx="246240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U" sz="12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Martynov</a:t>
            </a:r>
            <a:r>
              <a:rPr lang="en-AU" sz="1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, Virgo log 37982</a:t>
            </a:r>
            <a:endParaRPr lang="en-AU" sz="12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612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8422-9091-EDB2-F75D-DEF88CA3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target: actuation noise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3D9B9-2F3E-6FFF-82D6-1FC56D5F7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727" y="816253"/>
            <a:ext cx="7902773" cy="3233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a simple recipe for actuation noise. Using Virgo numbers: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E86B7-A855-5AF8-B867-3F0FF568C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69" y="1314073"/>
            <a:ext cx="6477291" cy="3795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82EC81-48F0-1C99-B8DE-433FB49DC0E9}"/>
              </a:ext>
            </a:extLst>
          </p:cNvPr>
          <p:cNvSpPr txBox="1"/>
          <p:nvPr/>
        </p:nvSpPr>
        <p:spPr>
          <a:xfrm>
            <a:off x="6354498" y="1814245"/>
            <a:ext cx="2789502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U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Ruggi</a:t>
            </a:r>
            <a:r>
              <a:rPr lang="en-AU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, ET-ISB workshop</a:t>
            </a:r>
            <a:endParaRPr lang="en-AU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1D5DD-5EFA-0320-953A-4D382719403F}"/>
              </a:ext>
            </a:extLst>
          </p:cNvPr>
          <p:cNvSpPr txBox="1"/>
          <p:nvPr/>
        </p:nvSpPr>
        <p:spPr>
          <a:xfrm>
            <a:off x="2487513" y="3310648"/>
            <a:ext cx="4267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actuation noise does not seem less ‘fundamental’ then thermal noise</a:t>
            </a:r>
            <a:endParaRPr lang="en-AU" sz="1800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A4637D-EC69-DCA8-1413-5510A778BF98}"/>
              </a:ext>
            </a:extLst>
          </p:cNvPr>
          <p:cNvSpPr/>
          <p:nvPr/>
        </p:nvSpPr>
        <p:spPr>
          <a:xfrm>
            <a:off x="1553593" y="1234174"/>
            <a:ext cx="1091953" cy="57813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8F53C6-AD9F-C58E-453E-E736968FBB09}"/>
              </a:ext>
            </a:extLst>
          </p:cNvPr>
          <p:cNvSpPr/>
          <p:nvPr/>
        </p:nvSpPr>
        <p:spPr>
          <a:xfrm>
            <a:off x="4244785" y="1236109"/>
            <a:ext cx="637712" cy="57813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1BF62-0E0B-168F-4574-0AFCE1F2CF67}"/>
              </a:ext>
            </a:extLst>
          </p:cNvPr>
          <p:cNvSpPr txBox="1"/>
          <p:nvPr/>
        </p:nvSpPr>
        <p:spPr>
          <a:xfrm>
            <a:off x="203981" y="1767920"/>
            <a:ext cx="215283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indent="0" algn="l" defTabSz="584200"/>
            <a:r>
              <a:rPr lang="en-US" sz="2000" dirty="0">
                <a:solidFill>
                  <a:schemeClr val="accent6"/>
                </a:solidFill>
                <a:latin typeface="Open Sans"/>
              </a:rPr>
              <a:t>This is the focus</a:t>
            </a:r>
            <a:br>
              <a:rPr lang="en-US" sz="2000" dirty="0">
                <a:solidFill>
                  <a:schemeClr val="accent6"/>
                </a:solidFill>
                <a:latin typeface="Open Sans"/>
              </a:rPr>
            </a:br>
            <a:r>
              <a:rPr lang="en-US" sz="2000" dirty="0">
                <a:solidFill>
                  <a:schemeClr val="accent6"/>
                </a:solidFill>
                <a:latin typeface="Open Sans"/>
              </a:rPr>
              <a:t>for </a:t>
            </a:r>
            <a:r>
              <a:rPr lang="en-US" sz="2000" dirty="0" err="1">
                <a:solidFill>
                  <a:schemeClr val="accent6"/>
                </a:solidFill>
                <a:latin typeface="Open Sans"/>
              </a:rPr>
              <a:t>OmniSens</a:t>
            </a:r>
            <a:endParaRPr lang="en-AU" sz="2000" dirty="0">
              <a:solidFill>
                <a:schemeClr val="accent6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2848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3184-1FCB-68CF-D0CB-39D3E978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 isolation in the 2020 design update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993B4-E3FA-CD3B-58A7-71A0795A1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Seismic platform not specified</a:t>
            </a:r>
          </a:p>
          <a:p>
            <a:r>
              <a:rPr lang="en-US" dirty="0"/>
              <a:t>Only length-to-length transmissibility included</a:t>
            </a:r>
          </a:p>
          <a:p>
            <a:r>
              <a:rPr lang="en-US" dirty="0"/>
              <a:t>No spectral analysis or local control noise</a:t>
            </a:r>
          </a:p>
          <a:p>
            <a:r>
              <a:rPr lang="en-US" dirty="0"/>
              <a:t>No clear flow of requirements apart from 3Hz displacement</a:t>
            </a:r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11571-26B8-2602-06DA-4FA302A6CB33}"/>
              </a:ext>
            </a:extLst>
          </p:cNvPr>
          <p:cNvSpPr txBox="1"/>
          <p:nvPr/>
        </p:nvSpPr>
        <p:spPr>
          <a:xfrm>
            <a:off x="1458589" y="3729495"/>
            <a:ext cx="6226821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/>
              <a:t>2020 ET-suspension </a:t>
            </a:r>
            <a:r>
              <a:rPr lang="en-US" b="0" dirty="0" err="1"/>
              <a:t>transmissibilities</a:t>
            </a:r>
            <a:r>
              <a:rPr lang="en-US" b="0" dirty="0"/>
              <a:t> can be found at:</a:t>
            </a:r>
          </a:p>
          <a:p>
            <a:r>
              <a:rPr lang="en-AU" b="0" dirty="0">
                <a:hlinkClick r:id="rId2"/>
              </a:rPr>
              <a:t>https://gitlab.et-gw.eu/et/isb/active-noise-mitigation/suspensionmodels/-/tree/master/etSuspensionChain/designDocCurves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18689032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AE0F-AEB3-3D65-126D-AA22EA692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Requires a MIMO, controlled model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E76C6-8BB6-C820-AC32-5E0E3E39C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52" y="949558"/>
            <a:ext cx="4666095" cy="40518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E444CB-839F-F870-F65B-9A349899BB02}"/>
              </a:ext>
            </a:extLst>
          </p:cNvPr>
          <p:cNvSpPr/>
          <p:nvPr/>
        </p:nvSpPr>
        <p:spPr>
          <a:xfrm>
            <a:off x="1589103" y="718971"/>
            <a:ext cx="6116714" cy="252137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07CDC1-577E-00EF-A484-F68F9DBB5368}"/>
              </a:ext>
            </a:extLst>
          </p:cNvPr>
          <p:cNvSpPr/>
          <p:nvPr/>
        </p:nvSpPr>
        <p:spPr>
          <a:xfrm>
            <a:off x="1589103" y="4507155"/>
            <a:ext cx="5315944" cy="494302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6342F3F-F80C-24E5-A64A-62D70C2B5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0168" y="3583287"/>
            <a:ext cx="1050397" cy="1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0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The </a:t>
            </a:r>
            <a:r>
              <a:rPr lang="en-GB" sz="3600" dirty="0" err="1"/>
              <a:t>OmniSens</a:t>
            </a:r>
            <a:r>
              <a:rPr lang="en-GB" sz="3600" dirty="0"/>
              <a:t> Concept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0" y="1400411"/>
            <a:ext cx="3748349" cy="208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78" y="3510993"/>
            <a:ext cx="3839691" cy="288789"/>
          </a:xfrm>
          <a:prstGeom prst="rect">
            <a:avLst/>
          </a:prstGeom>
        </p:spPr>
        <p:txBody>
          <a:bodyPr wrap="none" lIns="57397" tIns="28698" rIns="57397" bIns="28698">
            <a:spAutoFit/>
          </a:bodyPr>
          <a:lstStyle/>
          <a:p>
            <a:r>
              <a:rPr lang="en-GB" b="0" dirty="0">
                <a:latin typeface="Open Sans"/>
              </a:rPr>
              <a:t>DRS Working Principle – Image: NASA/JPL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32" y="1305348"/>
            <a:ext cx="4349592" cy="335353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6200000">
            <a:off x="4223991" y="2362241"/>
            <a:ext cx="405200" cy="371858"/>
          </a:xfrm>
          <a:prstGeom prst="downArrow">
            <a:avLst/>
          </a:prstGeom>
          <a:solidFill>
            <a:srgbClr val="FF0000"/>
          </a:solidFill>
          <a:ln w="76200" cap="flat">
            <a:solidFill>
              <a:schemeClr val="tx1"/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31887" tIns="31887" rIns="31887" bIns="31887" numCol="1" spcCol="23915" rtlCol="0" anchor="ctr">
            <a:spAutoFit/>
          </a:bodyPr>
          <a:lstStyle/>
          <a:p>
            <a:pPr defTabSz="573969" hangingPunct="1">
              <a:defRPr/>
            </a:pPr>
            <a:endParaRPr lang="en-GB" sz="1400" b="0">
              <a:solidFill>
                <a:srgbClr val="FFFFFF"/>
              </a:solidFill>
              <a:latin typeface="Calibri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197E54-3762-93BF-14DA-14EF72DCA24A}"/>
              </a:ext>
            </a:extLst>
          </p:cNvPr>
          <p:cNvSpPr txBox="1">
            <a:spLocks/>
          </p:cNvSpPr>
          <p:nvPr/>
        </p:nvSpPr>
        <p:spPr>
          <a:xfrm>
            <a:off x="669727" y="627004"/>
            <a:ext cx="7804548" cy="784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75" tIns="31875" rIns="31875" bIns="31875" anchor="ctr">
            <a:normAutofit fontScale="97500"/>
          </a:bodyPr>
          <a:lstStyle>
            <a:lvl1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ctr" defTabSz="3665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en-GB" sz="2000" dirty="0"/>
              <a:t>(or terrestrial drag-free control) 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03843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F9F3E4-370B-B449-E097-30303E85C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49392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A3CA1C-6AE7-5038-C8FE-729223B43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812" y="560401"/>
            <a:ext cx="4631886" cy="4206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ED2A15-3749-263D-C9EB-E7A8B1088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735"/>
            <a:ext cx="4538100" cy="43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51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33FF-66D8-8062-AF00-C8FDF3AA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unlocks the low-frequency sensitivity?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11ABE-6A64-B517-6751-9CD4EA1FF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Interferometric sensing (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HoQI</a:t>
            </a:r>
            <a:r>
              <a:rPr lang="en-US" dirty="0"/>
              <a:t>), compact and proven</a:t>
            </a:r>
          </a:p>
          <a:p>
            <a:r>
              <a:rPr lang="en-US" b="1" dirty="0">
                <a:solidFill>
                  <a:schemeClr val="accent6"/>
                </a:solidFill>
              </a:rPr>
              <a:t>Fused-silica</a:t>
            </a:r>
            <a:r>
              <a:rPr lang="en-US" dirty="0"/>
              <a:t> suspension, high-stress and low-loss</a:t>
            </a:r>
          </a:p>
          <a:p>
            <a:r>
              <a:rPr lang="en-US" dirty="0"/>
              <a:t>Closed-loop control, employing a HAM-ISI type platform</a:t>
            </a:r>
            <a:endParaRPr lang="en-AU" dirty="0"/>
          </a:p>
          <a:p>
            <a:r>
              <a:rPr lang="en-AU" dirty="0"/>
              <a:t>Low-frequency expertise, from UW and LISA-Pathfinder labs</a:t>
            </a:r>
          </a:p>
          <a:p>
            <a:r>
              <a:rPr lang="en-AU" dirty="0"/>
              <a:t>Careful shielding for thermal fluctuations, acoustics, and E-M</a:t>
            </a:r>
          </a:p>
          <a:p>
            <a:r>
              <a:rPr lang="en-AU" b="1" dirty="0">
                <a:solidFill>
                  <a:schemeClr val="accent1">
                    <a:lumMod val="75000"/>
                  </a:schemeClr>
                </a:solidFill>
              </a:rPr>
              <a:t>Mechanical simplicity</a:t>
            </a:r>
            <a:r>
              <a:rPr lang="en-AU" dirty="0"/>
              <a:t>, no cables or magnets.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502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BE71E-6403-3CFB-3D52-CE9BD2AA3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2" y="547107"/>
            <a:ext cx="7395098" cy="4532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6679F5-2235-FA6C-DCA4-AFD9E238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29" y="106666"/>
            <a:ext cx="7804547" cy="642674"/>
          </a:xfrm>
        </p:spPr>
        <p:txBody>
          <a:bodyPr/>
          <a:lstStyle/>
          <a:p>
            <a:r>
              <a:rPr lang="en-US" dirty="0" err="1"/>
              <a:t>OmniSens</a:t>
            </a:r>
            <a:r>
              <a:rPr lang="en-US" dirty="0"/>
              <a:t> control scheme</a:t>
            </a:r>
            <a:endParaRPr lang="en-AU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827BAA-E00C-0371-338A-71A2FAC0FF2F}"/>
              </a:ext>
            </a:extLst>
          </p:cNvPr>
          <p:cNvSpPr/>
          <p:nvPr/>
        </p:nvSpPr>
        <p:spPr>
          <a:xfrm>
            <a:off x="936592" y="1496608"/>
            <a:ext cx="1069759" cy="873730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323904-0CBA-18F0-D194-6054CE659B96}"/>
              </a:ext>
            </a:extLst>
          </p:cNvPr>
          <p:cNvSpPr/>
          <p:nvPr/>
        </p:nvSpPr>
        <p:spPr>
          <a:xfrm>
            <a:off x="843380" y="3690875"/>
            <a:ext cx="1171849" cy="873730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92662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indent="0" algn="l" defTabSz="584200">
          <a:defRPr sz="2000" b="0" dirty="0" smtClean="0">
            <a:latin typeface="Open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indent="0" algn="l" defTabSz="584200">
          <a:defRPr sz="2000" b="0" dirty="0" smtClean="0">
            <a:latin typeface="Open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On-screen Show (16:9)</PresentationFormat>
  <Paragraphs>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Helvetica Neue</vt:lpstr>
      <vt:lpstr>Helvetica Neue Light</vt:lpstr>
      <vt:lpstr>Helvetica Neue Medium</vt:lpstr>
      <vt:lpstr>Helvetica Neue Thin</vt:lpstr>
      <vt:lpstr>Open Sans</vt:lpstr>
      <vt:lpstr>White</vt:lpstr>
      <vt:lpstr>2_White</vt:lpstr>
      <vt:lpstr>OmniSens in Ventilated Caverns: Moving from the 2020 design to  isolation system requirements</vt:lpstr>
      <vt:lpstr>PowerPoint Presentation</vt:lpstr>
      <vt:lpstr>First target: actuation noise</vt:lpstr>
      <vt:lpstr>ET isolation in the 2020 design update</vt:lpstr>
      <vt:lpstr>Requires a MIMO, controlled model</vt:lpstr>
      <vt:lpstr>The OmniSens Concept</vt:lpstr>
      <vt:lpstr>PowerPoint Presentation</vt:lpstr>
      <vt:lpstr>What unlocks the low-frequency sensitivity?</vt:lpstr>
      <vt:lpstr>OmniSens control scheme</vt:lpstr>
      <vt:lpstr>PowerPoint Presentation</vt:lpstr>
      <vt:lpstr>PowerPoint Presentation</vt:lpstr>
      <vt:lpstr>Estimating true tilt and translation (LNGS)</vt:lpstr>
      <vt:lpstr>Propagating through OmniSens</vt:lpstr>
      <vt:lpstr>Residual displacement and RMS</vt:lpstr>
      <vt:lpstr>Can we meet the DAC noise requirement?</vt:lpstr>
      <vt:lpstr>Conclusions</vt:lpstr>
      <vt:lpstr>PowerPoint Presentation</vt:lpstr>
      <vt:lpstr>PowerPoint Presentation</vt:lpstr>
      <vt:lpstr>PowerPoint Presentation</vt:lpstr>
      <vt:lpstr>PowerPoint Presentation</vt:lpstr>
      <vt:lpstr>Reducing actuator noise in 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Example</dc:title>
  <dc:creator>Conor</dc:creator>
  <cp:lastModifiedBy>Conor Mow-Lowry</cp:lastModifiedBy>
  <cp:revision>122</cp:revision>
  <dcterms:modified xsi:type="dcterms:W3CDTF">2023-05-08T21:16:32Z</dcterms:modified>
</cp:coreProperties>
</file>