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71" r:id="rId6"/>
    <p:sldId id="278" r:id="rId7"/>
    <p:sldId id="277" r:id="rId8"/>
    <p:sldId id="279" r:id="rId9"/>
    <p:sldId id="266" r:id="rId10"/>
    <p:sldId id="27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8" d="100"/>
          <a:sy n="88" d="100"/>
        </p:scale>
        <p:origin x="69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esktop\PhD\Mechanical%20losses\2-Termoelastico-Disco%20silic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 i="0" u="none" strike="noStrike" baseline="0" dirty="0">
                <a:solidFill>
                  <a:srgbClr val="0070C0"/>
                </a:solidFill>
                <a:effectLst/>
              </a:rPr>
              <a:t>ϕ_</a:t>
            </a:r>
            <a:r>
              <a:rPr lang="en-US" sz="2000" b="1" i="0" u="none" strike="noStrike" baseline="0" dirty="0">
                <a:solidFill>
                  <a:srgbClr val="0070C0"/>
                </a:solidFill>
                <a:effectLst/>
              </a:rPr>
              <a:t>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TE_Theor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TE_Si_Disk!$A$19:$A$176</c:f>
              <c:numCache>
                <c:formatCode>General</c:formatCode>
                <c:ptCount val="1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15</c:v>
                </c:pt>
                <c:pt idx="11">
                  <c:v>20</c:v>
                </c:pt>
                <c:pt idx="12">
                  <c:v>25</c:v>
                </c:pt>
                <c:pt idx="13">
                  <c:v>30</c:v>
                </c:pt>
                <c:pt idx="14">
                  <c:v>35</c:v>
                </c:pt>
                <c:pt idx="15">
                  <c:v>40</c:v>
                </c:pt>
                <c:pt idx="16">
                  <c:v>45</c:v>
                </c:pt>
                <c:pt idx="17">
                  <c:v>50</c:v>
                </c:pt>
                <c:pt idx="18">
                  <c:v>55</c:v>
                </c:pt>
                <c:pt idx="19">
                  <c:v>60</c:v>
                </c:pt>
                <c:pt idx="20">
                  <c:v>65</c:v>
                </c:pt>
                <c:pt idx="21">
                  <c:v>70</c:v>
                </c:pt>
                <c:pt idx="22">
                  <c:v>75</c:v>
                </c:pt>
                <c:pt idx="23">
                  <c:v>80</c:v>
                </c:pt>
                <c:pt idx="24">
                  <c:v>85</c:v>
                </c:pt>
                <c:pt idx="25">
                  <c:v>90</c:v>
                </c:pt>
                <c:pt idx="26">
                  <c:v>95</c:v>
                </c:pt>
                <c:pt idx="27">
                  <c:v>100</c:v>
                </c:pt>
                <c:pt idx="28">
                  <c:v>110</c:v>
                </c:pt>
                <c:pt idx="29">
                  <c:v>120</c:v>
                </c:pt>
                <c:pt idx="30">
                  <c:v>130</c:v>
                </c:pt>
                <c:pt idx="31">
                  <c:v>140</c:v>
                </c:pt>
                <c:pt idx="32">
                  <c:v>150</c:v>
                </c:pt>
                <c:pt idx="33">
                  <c:v>160</c:v>
                </c:pt>
                <c:pt idx="34">
                  <c:v>170</c:v>
                </c:pt>
                <c:pt idx="35">
                  <c:v>180</c:v>
                </c:pt>
                <c:pt idx="36">
                  <c:v>190</c:v>
                </c:pt>
                <c:pt idx="37">
                  <c:v>200</c:v>
                </c:pt>
                <c:pt idx="38">
                  <c:v>220</c:v>
                </c:pt>
                <c:pt idx="39">
                  <c:v>240</c:v>
                </c:pt>
                <c:pt idx="40">
                  <c:v>260</c:v>
                </c:pt>
                <c:pt idx="41">
                  <c:v>280</c:v>
                </c:pt>
                <c:pt idx="42">
                  <c:v>300</c:v>
                </c:pt>
                <c:pt idx="43">
                  <c:v>320</c:v>
                </c:pt>
                <c:pt idx="44">
                  <c:v>340</c:v>
                </c:pt>
                <c:pt idx="45">
                  <c:v>360</c:v>
                </c:pt>
                <c:pt idx="46">
                  <c:v>380</c:v>
                </c:pt>
                <c:pt idx="47">
                  <c:v>400</c:v>
                </c:pt>
                <c:pt idx="48">
                  <c:v>420</c:v>
                </c:pt>
                <c:pt idx="49">
                  <c:v>440</c:v>
                </c:pt>
                <c:pt idx="50">
                  <c:v>460</c:v>
                </c:pt>
                <c:pt idx="51">
                  <c:v>480</c:v>
                </c:pt>
                <c:pt idx="52">
                  <c:v>500</c:v>
                </c:pt>
                <c:pt idx="53">
                  <c:v>550</c:v>
                </c:pt>
                <c:pt idx="54">
                  <c:v>600</c:v>
                </c:pt>
                <c:pt idx="55">
                  <c:v>650</c:v>
                </c:pt>
                <c:pt idx="56">
                  <c:v>700</c:v>
                </c:pt>
                <c:pt idx="57">
                  <c:v>750</c:v>
                </c:pt>
                <c:pt idx="58">
                  <c:v>800</c:v>
                </c:pt>
                <c:pt idx="59">
                  <c:v>850</c:v>
                </c:pt>
                <c:pt idx="60">
                  <c:v>900</c:v>
                </c:pt>
                <c:pt idx="61">
                  <c:v>950</c:v>
                </c:pt>
                <c:pt idx="62">
                  <c:v>1000</c:v>
                </c:pt>
                <c:pt idx="63">
                  <c:v>1050</c:v>
                </c:pt>
                <c:pt idx="64">
                  <c:v>1100</c:v>
                </c:pt>
                <c:pt idx="65">
                  <c:v>1150</c:v>
                </c:pt>
                <c:pt idx="66">
                  <c:v>1200</c:v>
                </c:pt>
                <c:pt idx="67">
                  <c:v>1250</c:v>
                </c:pt>
                <c:pt idx="68">
                  <c:v>1300</c:v>
                </c:pt>
                <c:pt idx="69">
                  <c:v>1350</c:v>
                </c:pt>
                <c:pt idx="70">
                  <c:v>1400</c:v>
                </c:pt>
                <c:pt idx="71">
                  <c:v>1450</c:v>
                </c:pt>
                <c:pt idx="72">
                  <c:v>1500</c:v>
                </c:pt>
                <c:pt idx="73">
                  <c:v>1550</c:v>
                </c:pt>
                <c:pt idx="74">
                  <c:v>1600</c:v>
                </c:pt>
                <c:pt idx="75">
                  <c:v>1650</c:v>
                </c:pt>
                <c:pt idx="76">
                  <c:v>1700</c:v>
                </c:pt>
                <c:pt idx="77">
                  <c:v>1750</c:v>
                </c:pt>
                <c:pt idx="78">
                  <c:v>1800</c:v>
                </c:pt>
                <c:pt idx="79">
                  <c:v>1850</c:v>
                </c:pt>
                <c:pt idx="80">
                  <c:v>1900</c:v>
                </c:pt>
                <c:pt idx="81">
                  <c:v>1950</c:v>
                </c:pt>
                <c:pt idx="82">
                  <c:v>2000</c:v>
                </c:pt>
                <c:pt idx="83">
                  <c:v>2050</c:v>
                </c:pt>
                <c:pt idx="84">
                  <c:v>2100</c:v>
                </c:pt>
                <c:pt idx="85">
                  <c:v>2150</c:v>
                </c:pt>
                <c:pt idx="86">
                  <c:v>2200</c:v>
                </c:pt>
                <c:pt idx="87">
                  <c:v>2250</c:v>
                </c:pt>
                <c:pt idx="88">
                  <c:v>2300</c:v>
                </c:pt>
                <c:pt idx="89">
                  <c:v>2350</c:v>
                </c:pt>
                <c:pt idx="90">
                  <c:v>2400</c:v>
                </c:pt>
                <c:pt idx="91">
                  <c:v>2450</c:v>
                </c:pt>
                <c:pt idx="92">
                  <c:v>2500</c:v>
                </c:pt>
                <c:pt idx="93">
                  <c:v>2550</c:v>
                </c:pt>
                <c:pt idx="94">
                  <c:v>2600</c:v>
                </c:pt>
                <c:pt idx="95">
                  <c:v>2650</c:v>
                </c:pt>
                <c:pt idx="96">
                  <c:v>2700</c:v>
                </c:pt>
                <c:pt idx="97">
                  <c:v>2750</c:v>
                </c:pt>
                <c:pt idx="98">
                  <c:v>2800</c:v>
                </c:pt>
                <c:pt idx="99">
                  <c:v>2850</c:v>
                </c:pt>
                <c:pt idx="100">
                  <c:v>2900</c:v>
                </c:pt>
                <c:pt idx="101">
                  <c:v>2950</c:v>
                </c:pt>
                <c:pt idx="102">
                  <c:v>3000</c:v>
                </c:pt>
                <c:pt idx="103">
                  <c:v>3050</c:v>
                </c:pt>
                <c:pt idx="104">
                  <c:v>3100</c:v>
                </c:pt>
                <c:pt idx="105">
                  <c:v>3150</c:v>
                </c:pt>
                <c:pt idx="106">
                  <c:v>3200</c:v>
                </c:pt>
                <c:pt idx="107">
                  <c:v>3250</c:v>
                </c:pt>
                <c:pt idx="108">
                  <c:v>3500</c:v>
                </c:pt>
                <c:pt idx="109">
                  <c:v>4000</c:v>
                </c:pt>
                <c:pt idx="110">
                  <c:v>4500</c:v>
                </c:pt>
                <c:pt idx="111">
                  <c:v>5000</c:v>
                </c:pt>
                <c:pt idx="112">
                  <c:v>5500</c:v>
                </c:pt>
                <c:pt idx="113">
                  <c:v>6000</c:v>
                </c:pt>
                <c:pt idx="114">
                  <c:v>6500</c:v>
                </c:pt>
                <c:pt idx="115">
                  <c:v>7000</c:v>
                </c:pt>
                <c:pt idx="116">
                  <c:v>7500</c:v>
                </c:pt>
                <c:pt idx="117">
                  <c:v>8000</c:v>
                </c:pt>
                <c:pt idx="118">
                  <c:v>8500</c:v>
                </c:pt>
                <c:pt idx="119">
                  <c:v>9000</c:v>
                </c:pt>
                <c:pt idx="120">
                  <c:v>9500</c:v>
                </c:pt>
                <c:pt idx="121">
                  <c:v>10000</c:v>
                </c:pt>
                <c:pt idx="122">
                  <c:v>10500</c:v>
                </c:pt>
                <c:pt idx="123">
                  <c:v>11000</c:v>
                </c:pt>
                <c:pt idx="124">
                  <c:v>11500</c:v>
                </c:pt>
                <c:pt idx="125">
                  <c:v>12000</c:v>
                </c:pt>
                <c:pt idx="126">
                  <c:v>12500</c:v>
                </c:pt>
                <c:pt idx="127">
                  <c:v>13000</c:v>
                </c:pt>
                <c:pt idx="128">
                  <c:v>13500</c:v>
                </c:pt>
                <c:pt idx="129">
                  <c:v>14000</c:v>
                </c:pt>
                <c:pt idx="130">
                  <c:v>14500</c:v>
                </c:pt>
                <c:pt idx="131">
                  <c:v>15000</c:v>
                </c:pt>
                <c:pt idx="132">
                  <c:v>15500</c:v>
                </c:pt>
                <c:pt idx="133">
                  <c:v>16000</c:v>
                </c:pt>
                <c:pt idx="134">
                  <c:v>16500</c:v>
                </c:pt>
                <c:pt idx="135">
                  <c:v>17000</c:v>
                </c:pt>
                <c:pt idx="136">
                  <c:v>17500</c:v>
                </c:pt>
                <c:pt idx="137">
                  <c:v>18000</c:v>
                </c:pt>
                <c:pt idx="138">
                  <c:v>18500</c:v>
                </c:pt>
                <c:pt idx="139">
                  <c:v>19000</c:v>
                </c:pt>
                <c:pt idx="140">
                  <c:v>19500</c:v>
                </c:pt>
                <c:pt idx="141">
                  <c:v>20000</c:v>
                </c:pt>
                <c:pt idx="142">
                  <c:v>25000</c:v>
                </c:pt>
                <c:pt idx="143">
                  <c:v>30000</c:v>
                </c:pt>
                <c:pt idx="144">
                  <c:v>35000</c:v>
                </c:pt>
                <c:pt idx="145">
                  <c:v>40000</c:v>
                </c:pt>
                <c:pt idx="146">
                  <c:v>45000</c:v>
                </c:pt>
                <c:pt idx="147">
                  <c:v>50000</c:v>
                </c:pt>
                <c:pt idx="148">
                  <c:v>55000</c:v>
                </c:pt>
                <c:pt idx="149">
                  <c:v>60000</c:v>
                </c:pt>
                <c:pt idx="150">
                  <c:v>65000</c:v>
                </c:pt>
                <c:pt idx="151">
                  <c:v>70000</c:v>
                </c:pt>
                <c:pt idx="152">
                  <c:v>75000</c:v>
                </c:pt>
                <c:pt idx="153">
                  <c:v>80000</c:v>
                </c:pt>
                <c:pt idx="154">
                  <c:v>85000</c:v>
                </c:pt>
                <c:pt idx="155">
                  <c:v>90000</c:v>
                </c:pt>
                <c:pt idx="156">
                  <c:v>95000</c:v>
                </c:pt>
                <c:pt idx="157">
                  <c:v>100000</c:v>
                </c:pt>
              </c:numCache>
            </c:numRef>
          </c:xVal>
          <c:yVal>
            <c:numRef>
              <c:f>TE_Si_Disk!$B$19:$B$176</c:f>
              <c:numCache>
                <c:formatCode>0.00E+00</c:formatCode>
                <c:ptCount val="158"/>
                <c:pt idx="0">
                  <c:v>2.8045966710769915E-7</c:v>
                </c:pt>
                <c:pt idx="1">
                  <c:v>5.6091920703590827E-7</c:v>
                </c:pt>
                <c:pt idx="2">
                  <c:v>8.4137849260532957E-7</c:v>
                </c:pt>
                <c:pt idx="3">
                  <c:v>1.1218373966370494E-6</c:v>
                </c:pt>
                <c:pt idx="4">
                  <c:v>1.4022957919527312E-6</c:v>
                </c:pt>
                <c:pt idx="5">
                  <c:v>1.682753551374808E-6</c:v>
                </c:pt>
                <c:pt idx="6">
                  <c:v>1.9632105477266725E-6</c:v>
                </c:pt>
                <c:pt idx="7">
                  <c:v>2.2436666538328713E-6</c:v>
                </c:pt>
                <c:pt idx="8">
                  <c:v>2.5241217425192977E-6</c:v>
                </c:pt>
                <c:pt idx="9">
                  <c:v>2.8045756866133818E-6</c:v>
                </c:pt>
                <c:pt idx="10">
                  <c:v>4.2068237872906053E-6</c:v>
                </c:pt>
                <c:pt idx="11">
                  <c:v>5.6090241984944698E-6</c:v>
                </c:pt>
                <c:pt idx="12">
                  <c:v>7.0111610265370559E-6</c:v>
                </c:pt>
                <c:pt idx="13">
                  <c:v>8.4132183801328931E-6</c:v>
                </c:pt>
                <c:pt idx="14">
                  <c:v>9.8151803709992272E-6</c:v>
                </c:pt>
                <c:pt idx="15">
                  <c:v>1.1217031114456024E-5</c:v>
                </c:pt>
                <c:pt idx="16">
                  <c:v>1.2618754730025721E-5</c:v>
                </c:pt>
                <c:pt idx="17">
                  <c:v>1.4020335342032612E-5</c:v>
                </c:pt>
                <c:pt idx="18">
                  <c:v>1.5421757080201854E-5</c:v>
                </c:pt>
                <c:pt idx="19">
                  <c:v>1.6823004080258092E-5</c:v>
                </c:pt>
                <c:pt idx="20">
                  <c:v>1.8224060484523545E-5</c:v>
                </c:pt>
                <c:pt idx="21">
                  <c:v>1.9624910442515588E-5</c:v>
                </c:pt>
                <c:pt idx="22">
                  <c:v>2.1025538111543822E-5</c:v>
                </c:pt>
                <c:pt idx="23">
                  <c:v>2.2425927657306412E-5</c:v>
                </c:pt>
                <c:pt idx="24">
                  <c:v>2.382606325448588E-5</c:v>
                </c:pt>
                <c:pt idx="25">
                  <c:v>2.5225929087344101E-5</c:v>
                </c:pt>
                <c:pt idx="26">
                  <c:v>2.662550935031659E-5</c:v>
                </c:pt>
                <c:pt idx="27">
                  <c:v>2.8024788248605952E-5</c:v>
                </c:pt>
                <c:pt idx="28">
                  <c:v>3.0822378829335994E-5</c:v>
                </c:pt>
                <c:pt idx="29">
                  <c:v>3.3618574708993471E-5</c:v>
                </c:pt>
                <c:pt idx="30">
                  <c:v>3.6413249977140867E-5</c:v>
                </c:pt>
                <c:pt idx="31">
                  <c:v>3.9206278952265519E-5</c:v>
                </c:pt>
                <c:pt idx="32">
                  <c:v>4.199753620052903E-5</c:v>
                </c:pt>
                <c:pt idx="33">
                  <c:v>4.4786896554438425E-5</c:v>
                </c:pt>
                <c:pt idx="34">
                  <c:v>4.7574235131433654E-5</c:v>
                </c:pt>
                <c:pt idx="35">
                  <c:v>5.0359427352385064E-5</c:v>
                </c:pt>
                <c:pt idx="36">
                  <c:v>5.3142348959995883E-5</c:v>
                </c:pt>
                <c:pt idx="37">
                  <c:v>5.5922876037103337E-5</c:v>
                </c:pt>
                <c:pt idx="38">
                  <c:v>6.1476252740882888E-5</c:v>
                </c:pt>
                <c:pt idx="39">
                  <c:v>6.7018573617649447E-5</c:v>
                </c:pt>
                <c:pt idx="40">
                  <c:v>7.254886141578107E-5</c:v>
                </c:pt>
                <c:pt idx="41">
                  <c:v>7.8066146042706487E-5</c:v>
                </c:pt>
                <c:pt idx="42">
                  <c:v>8.3569465120613396E-5</c:v>
                </c:pt>
                <c:pt idx="43">
                  <c:v>8.9057864532612747E-5</c:v>
                </c:pt>
                <c:pt idx="44">
                  <c:v>9.453039895872629E-5</c:v>
                </c:pt>
                <c:pt idx="45">
                  <c:v>9.998613240108459E-5</c:v>
                </c:pt>
                <c:pt idx="46">
                  <c:v>1.0542413869774659E-4</c:v>
                </c:pt>
                <c:pt idx="47">
                  <c:v>1.108435020245738E-4</c:v>
                </c:pt>
                <c:pt idx="48">
                  <c:v>1.1624331738461842E-4</c:v>
                </c:pt>
                <c:pt idx="49">
                  <c:v>1.2162269108450861E-4</c:v>
                </c:pt>
                <c:pt idx="50">
                  <c:v>1.2698074119734182E-4</c:v>
                </c:pt>
                <c:pt idx="51">
                  <c:v>1.3231659801162297E-4</c:v>
                </c:pt>
                <c:pt idx="52">
                  <c:v>1.3762940446581298E-4</c:v>
                </c:pt>
                <c:pt idx="53">
                  <c:v>1.5080506983494808E-4</c:v>
                </c:pt>
                <c:pt idx="54">
                  <c:v>1.6381862128041355E-4</c:v>
                </c:pt>
                <c:pt idx="55">
                  <c:v>1.7665781035145815E-4</c:v>
                </c:pt>
                <c:pt idx="56">
                  <c:v>1.8931098405579791E-4</c:v>
                </c:pt>
                <c:pt idx="57">
                  <c:v>2.0176711360928213E-4</c:v>
                </c:pt>
                <c:pt idx="58">
                  <c:v>2.1401581900226525E-4</c:v>
                </c:pt>
                <c:pt idx="59">
                  <c:v>2.2604738933948022E-4</c:v>
                </c:pt>
                <c:pt idx="60">
                  <c:v>2.3785279895407251E-4</c:v>
                </c:pt>
                <c:pt idx="61">
                  <c:v>2.4942371933828574E-4</c:v>
                </c:pt>
                <c:pt idx="62">
                  <c:v>2.6075252697252979E-4</c:v>
                </c:pt>
                <c:pt idx="63">
                  <c:v>2.7183230717074794E-4</c:v>
                </c:pt>
                <c:pt idx="64">
                  <c:v>2.8265685409273978E-4</c:v>
                </c:pt>
                <c:pt idx="65">
                  <c:v>2.9322066710309983E-4</c:v>
                </c:pt>
                <c:pt idx="66">
                  <c:v>3.0351894368149917E-4</c:v>
                </c:pt>
                <c:pt idx="67">
                  <c:v>3.135475691100467E-4</c:v>
                </c:pt>
                <c:pt idx="68">
                  <c:v>3.2330310318039667E-4</c:v>
                </c:pt>
                <c:pt idx="69">
                  <c:v>3.3278276417614836E-4</c:v>
                </c:pt>
                <c:pt idx="70">
                  <c:v>3.4198441039505337E-4</c:v>
                </c:pt>
                <c:pt idx="71">
                  <c:v>3.5090651948075041E-4</c:v>
                </c:pt>
                <c:pt idx="72">
                  <c:v>3.5954816583544044E-4</c:v>
                </c:pt>
                <c:pt idx="73">
                  <c:v>3.6790899638335117E-4</c:v>
                </c:pt>
                <c:pt idx="74">
                  <c:v>3.7598920495031987E-4</c:v>
                </c:pt>
                <c:pt idx="75">
                  <c:v>3.837895055176766E-4</c:v>
                </c:pt>
                <c:pt idx="76">
                  <c:v>3.9131110459916937E-4</c:v>
                </c:pt>
                <c:pt idx="77">
                  <c:v>3.9855567297827438E-4</c:v>
                </c:pt>
                <c:pt idx="78">
                  <c:v>4.055253170302302E-4</c:v>
                </c:pt>
                <c:pt idx="79">
                  <c:v>4.1222254983884282E-4</c:v>
                </c:pt>
                <c:pt idx="80">
                  <c:v>4.186502623028529E-4</c:v>
                </c:pt>
                <c:pt idx="81">
                  <c:v>4.2481169441073262E-4</c:v>
                </c:pt>
                <c:pt idx="82">
                  <c:v>4.3071040684646228E-4</c:v>
                </c:pt>
                <c:pt idx="83">
                  <c:v>4.3635025307238267E-4</c:v>
                </c:pt>
                <c:pt idx="84">
                  <c:v>4.4173535201884155E-4</c:v>
                </c:pt>
                <c:pt idx="85">
                  <c:v>4.4687006149426317E-4</c:v>
                </c:pt>
                <c:pt idx="86">
                  <c:v>4.517589524136259E-4</c:v>
                </c:pt>
                <c:pt idx="87">
                  <c:v>4.5640678392828803E-4</c:v>
                </c:pt>
                <c:pt idx="88">
                  <c:v>4.6081847952576436E-4</c:v>
                </c:pt>
                <c:pt idx="89">
                  <c:v>4.6499910415452128E-4</c:v>
                </c:pt>
                <c:pt idx="90">
                  <c:v>4.6895384241620389E-4</c:v>
                </c:pt>
                <c:pt idx="91">
                  <c:v>4.7268797785596402E-4</c:v>
                </c:pt>
                <c:pt idx="92">
                  <c:v>4.7620687337077491E-4</c:v>
                </c:pt>
                <c:pt idx="93">
                  <c:v>4.7951595274578723E-4</c:v>
                </c:pt>
                <c:pt idx="94">
                  <c:v>4.8262068331992106E-4</c:v>
                </c:pt>
                <c:pt idx="95">
                  <c:v>4.8552655977396379E-4</c:v>
                </c:pt>
                <c:pt idx="96">
                  <c:v>4.8823908902744363E-4</c:v>
                </c:pt>
                <c:pt idx="97">
                  <c:v>4.9076377622442736E-4</c:v>
                </c:pt>
                <c:pt idx="98">
                  <c:v>4.9310611178312138E-4</c:v>
                </c:pt>
                <c:pt idx="99">
                  <c:v>4.9527155947966793E-4</c:v>
                </c:pt>
                <c:pt idx="100">
                  <c:v>4.972655455327985E-4</c:v>
                </c:pt>
                <c:pt idx="101">
                  <c:v>4.9909344865295836E-4</c:v>
                </c:pt>
                <c:pt idx="102">
                  <c:v>5.0076059101711084E-4</c:v>
                </c:pt>
                <c:pt idx="103">
                  <c:v>5.0227223012860422E-4</c:v>
                </c:pt>
                <c:pt idx="104">
                  <c:v>5.0363355152018084E-4</c:v>
                </c:pt>
                <c:pt idx="105">
                  <c:v>5.0484966225738915E-4</c:v>
                </c:pt>
                <c:pt idx="106">
                  <c:v>5.0592558519925012E-4</c:v>
                </c:pt>
                <c:pt idx="107">
                  <c:v>5.0686625397299934E-4</c:v>
                </c:pt>
                <c:pt idx="108">
                  <c:v>5.0970671877886289E-4</c:v>
                </c:pt>
                <c:pt idx="109">
                  <c:v>5.0779203594900014E-4</c:v>
                </c:pt>
                <c:pt idx="110">
                  <c:v>4.9875164011724965E-4</c:v>
                </c:pt>
                <c:pt idx="111">
                  <c:v>4.853166252645886E-4</c:v>
                </c:pt>
                <c:pt idx="112">
                  <c:v>4.6939070013380562E-4</c:v>
                </c:pt>
                <c:pt idx="113">
                  <c:v>4.5225598908272473E-4</c:v>
                </c:pt>
                <c:pt idx="114">
                  <c:v>4.3475157796862601E-4</c:v>
                </c:pt>
                <c:pt idx="115">
                  <c:v>4.1741077497201424E-4</c:v>
                </c:pt>
                <c:pt idx="116">
                  <c:v>4.0056025965750725E-4</c:v>
                </c:pt>
                <c:pt idx="117">
                  <c:v>3.8438922998912069E-4</c:v>
                </c:pt>
                <c:pt idx="118">
                  <c:v>3.6899663740289426E-4</c:v>
                </c:pt>
                <c:pt idx="119">
                  <c:v>3.5442304770553346E-4</c:v>
                </c:pt>
                <c:pt idx="120">
                  <c:v>3.4067195484722165E-4</c:v>
                </c:pt>
                <c:pt idx="121">
                  <c:v>3.2772395035300043E-4</c:v>
                </c:pt>
                <c:pt idx="122">
                  <c:v>3.1554608732351294E-4</c:v>
                </c:pt>
                <c:pt idx="123">
                  <c:v>3.040980245483623E-4</c:v>
                </c:pt>
                <c:pt idx="124">
                  <c:v>2.9333601783872442E-4</c:v>
                </c:pt>
                <c:pt idx="125">
                  <c:v>2.8321547442258473E-4</c:v>
                </c:pt>
                <c:pt idx="126">
                  <c:v>2.7369255015086239E-4</c:v>
                </c:pt>
                <c:pt idx="127">
                  <c:v>2.6472511112744427E-4</c:v>
                </c:pt>
                <c:pt idx="128">
                  <c:v>2.5627327553315679E-4</c:v>
                </c:pt>
                <c:pt idx="129">
                  <c:v>2.4829968050349964E-4</c:v>
                </c:pt>
                <c:pt idx="130">
                  <c:v>2.4076957132434214E-4</c:v>
                </c:pt>
                <c:pt idx="131">
                  <c:v>2.336507781907877E-4</c:v>
                </c:pt>
                <c:pt idx="132">
                  <c:v>2.2691362418558088E-4</c:v>
                </c:pt>
                <c:pt idx="133">
                  <c:v>2.2053079354899497E-4</c:v>
                </c:pt>
                <c:pt idx="134">
                  <c:v>2.1447717944660506E-4</c:v>
                </c:pt>
                <c:pt idx="135">
                  <c:v>2.0872972376521296E-4</c:v>
                </c:pt>
                <c:pt idx="136">
                  <c:v>2.0326725695316266E-4</c:v>
                </c:pt>
                <c:pt idx="137">
                  <c:v>1.9807034287678825E-4</c:v>
                </c:pt>
                <c:pt idx="138">
                  <c:v>1.9312113162104066E-4</c:v>
                </c:pt>
                <c:pt idx="139">
                  <c:v>1.884032218010608E-4</c:v>
                </c:pt>
                <c:pt idx="140">
                  <c:v>1.8390153305561727E-4</c:v>
                </c:pt>
                <c:pt idx="141">
                  <c:v>1.7960218881457309E-4</c:v>
                </c:pt>
                <c:pt idx="142">
                  <c:v>1.4535727428291204E-4</c:v>
                </c:pt>
                <c:pt idx="143">
                  <c:v>1.219032655324437E-4</c:v>
                </c:pt>
                <c:pt idx="144">
                  <c:v>1.048917054532244E-4</c:v>
                </c:pt>
                <c:pt idx="145">
                  <c:v>9.201067925279951E-5</c:v>
                </c:pt>
                <c:pt idx="146">
                  <c:v>8.1928298540993053E-5</c:v>
                </c:pt>
                <c:pt idx="147">
                  <c:v>7.3826526457078446E-5</c:v>
                </c:pt>
                <c:pt idx="148">
                  <c:v>6.7176403454448393E-5</c:v>
                </c:pt>
                <c:pt idx="149">
                  <c:v>6.1621232514682297E-5</c:v>
                </c:pt>
                <c:pt idx="150">
                  <c:v>5.691196714218769E-5</c:v>
                </c:pt>
                <c:pt idx="151">
                  <c:v>5.2869563634668009E-5</c:v>
                </c:pt>
                <c:pt idx="152">
                  <c:v>4.9362059555133997E-5</c:v>
                </c:pt>
                <c:pt idx="153">
                  <c:v>4.6290085239798041E-5</c:v>
                </c:pt>
                <c:pt idx="154">
                  <c:v>4.3577405137861945E-5</c:v>
                </c:pt>
                <c:pt idx="155">
                  <c:v>4.1164566838624081E-5</c:v>
                </c:pt>
                <c:pt idx="156">
                  <c:v>3.9004530277462438E-5</c:v>
                </c:pt>
                <c:pt idx="157">
                  <c:v>3.7059593405412887E-5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86-4D8A-9FFD-C7E4BA575709}"/>
            </c:ext>
          </c:extLst>
        </c:ser>
        <c:ser>
          <c:idx val="1"/>
          <c:order val="1"/>
          <c:tx>
            <c:v>First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TE_Si_Disk!$G$37:$G$83</c:f>
              <c:numCache>
                <c:formatCode>0.00E+00</c:formatCode>
                <c:ptCount val="47"/>
                <c:pt idx="0">
                  <c:v>318.67185111517148</c:v>
                </c:pt>
                <c:pt idx="1">
                  <c:v>735.0874481180831</c:v>
                </c:pt>
                <c:pt idx="2">
                  <c:v>1284.7851891264195</c:v>
                </c:pt>
                <c:pt idx="3">
                  <c:v>1964.5982906674592</c:v>
                </c:pt>
                <c:pt idx="4">
                  <c:v>2772.0901170728375</c:v>
                </c:pt>
                <c:pt idx="5">
                  <c:v>3705.49386369791</c:v>
                </c:pt>
                <c:pt idx="6">
                  <c:v>4763.4839982400081</c:v>
                </c:pt>
                <c:pt idx="7">
                  <c:v>5945.029765745574</c:v>
                </c:pt>
                <c:pt idx="8">
                  <c:v>7249.3052411992785</c:v>
                </c:pt>
                <c:pt idx="9">
                  <c:v>8675.6323501103216</c:v>
                </c:pt>
                <c:pt idx="10">
                  <c:v>10223.443229229397</c:v>
                </c:pt>
                <c:pt idx="11">
                  <c:v>11892.254412307975</c:v>
                </c:pt>
                <c:pt idx="12">
                  <c:v>13681.648638677274</c:v>
                </c:pt>
                <c:pt idx="13">
                  <c:v>15591.261608997787</c:v>
                </c:pt>
                <c:pt idx="14">
                  <c:v>17620.771969010275</c:v>
                </c:pt>
                <c:pt idx="15">
                  <c:v>19769.893906341476</c:v>
                </c:pt>
                <c:pt idx="16">
                  <c:v>22038.371252145011</c:v>
                </c:pt>
                <c:pt idx="18">
                  <c:v>2007.7288142320504</c:v>
                </c:pt>
                <c:pt idx="19">
                  <c:v>3027.6369217207343</c:v>
                </c:pt>
                <c:pt idx="20">
                  <c:v>4207.1370401977911</c:v>
                </c:pt>
                <c:pt idx="21">
                  <c:v>5539.6753753014118</c:v>
                </c:pt>
                <c:pt idx="22">
                  <c:v>7020.7103234701062</c:v>
                </c:pt>
                <c:pt idx="23">
                  <c:v>8646.8662577042614</c:v>
                </c:pt>
                <c:pt idx="24">
                  <c:v>10415.514054923691</c:v>
                </c:pt>
                <c:pt idx="25">
                  <c:v>12324.535502407392</c:v>
                </c:pt>
                <c:pt idx="26">
                  <c:v>14372.179398475624</c:v>
                </c:pt>
                <c:pt idx="27">
                  <c:v>16556.968138053802</c:v>
                </c:pt>
                <c:pt idx="28">
                  <c:v>18877.634365575992</c:v>
                </c:pt>
                <c:pt idx="29">
                  <c:v>21333.076074955905</c:v>
                </c:pt>
                <c:pt idx="31">
                  <c:v>4795.6887090745904</c:v>
                </c:pt>
                <c:pt idx="32">
                  <c:v>6371.8991514494992</c:v>
                </c:pt>
                <c:pt idx="33">
                  <c:v>8114.8575235854059</c:v>
                </c:pt>
                <c:pt idx="34">
                  <c:v>10019.150208867011</c:v>
                </c:pt>
                <c:pt idx="35">
                  <c:v>12080.579738170763</c:v>
                </c:pt>
                <c:pt idx="36">
                  <c:v>14295.783006708694</c:v>
                </c:pt>
                <c:pt idx="37">
                  <c:v>16661.996384088237</c:v>
                </c:pt>
                <c:pt idx="38">
                  <c:v>19176.90255869133</c:v>
                </c:pt>
                <c:pt idx="39">
                  <c:v>21838.526022061025</c:v>
                </c:pt>
                <c:pt idx="41">
                  <c:v>8713.7041761344844</c:v>
                </c:pt>
                <c:pt idx="42">
                  <c:v>10845.85147836634</c:v>
                </c:pt>
                <c:pt idx="43">
                  <c:v>13147.317077834023</c:v>
                </c:pt>
                <c:pt idx="44">
                  <c:v>15613.840676418857</c:v>
                </c:pt>
                <c:pt idx="45">
                  <c:v>18241.892425366881</c:v>
                </c:pt>
                <c:pt idx="46">
                  <c:v>21028.494355871528</c:v>
                </c:pt>
              </c:numCache>
            </c:numRef>
          </c:xVal>
          <c:yVal>
            <c:numRef>
              <c:f>TE_Si_Disk!$H$37:$H$53</c:f>
              <c:numCache>
                <c:formatCode>0.00E+00</c:formatCode>
                <c:ptCount val="17"/>
                <c:pt idx="0">
                  <c:v>5.3558940523323255E-4</c:v>
                </c:pt>
                <c:pt idx="1">
                  <c:v>5.3558940523323255E-4</c:v>
                </c:pt>
                <c:pt idx="2">
                  <c:v>5.3558940523323255E-4</c:v>
                </c:pt>
                <c:pt idx="3">
                  <c:v>5.3558940523323255E-4</c:v>
                </c:pt>
                <c:pt idx="4">
                  <c:v>5.3558940523323255E-4</c:v>
                </c:pt>
                <c:pt idx="5">
                  <c:v>5.3558940523323255E-4</c:v>
                </c:pt>
                <c:pt idx="6">
                  <c:v>5.3558940523323255E-4</c:v>
                </c:pt>
                <c:pt idx="7">
                  <c:v>5.3558940523323255E-4</c:v>
                </c:pt>
                <c:pt idx="8">
                  <c:v>5.3558940523323255E-4</c:v>
                </c:pt>
                <c:pt idx="9">
                  <c:v>5.3558940523323255E-4</c:v>
                </c:pt>
                <c:pt idx="10">
                  <c:v>5.3558940523323255E-4</c:v>
                </c:pt>
                <c:pt idx="11">
                  <c:v>5.3558940523323255E-4</c:v>
                </c:pt>
                <c:pt idx="12">
                  <c:v>5.3558940523323255E-4</c:v>
                </c:pt>
                <c:pt idx="13">
                  <c:v>5.3558940523323255E-4</c:v>
                </c:pt>
                <c:pt idx="14">
                  <c:v>5.3558940523323255E-4</c:v>
                </c:pt>
                <c:pt idx="15">
                  <c:v>5.3558940523323255E-4</c:v>
                </c:pt>
                <c:pt idx="16">
                  <c:v>5.3558940523323255E-4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86-4D8A-9FFD-C7E4BA575709}"/>
            </c:ext>
          </c:extLst>
        </c:ser>
        <c:ser>
          <c:idx val="2"/>
          <c:order val="2"/>
          <c:tx>
            <c:v>Second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TE_Si_Disk!$G$55:$G$66</c:f>
              <c:numCache>
                <c:formatCode>0.00E+00</c:formatCode>
                <c:ptCount val="12"/>
                <c:pt idx="0">
                  <c:v>2007.7288142320504</c:v>
                </c:pt>
                <c:pt idx="1">
                  <c:v>3027.6369217207343</c:v>
                </c:pt>
                <c:pt idx="2">
                  <c:v>4207.1370401977911</c:v>
                </c:pt>
                <c:pt idx="3">
                  <c:v>5539.6753753014118</c:v>
                </c:pt>
                <c:pt idx="4">
                  <c:v>7020.7103234701062</c:v>
                </c:pt>
                <c:pt idx="5">
                  <c:v>8646.8662577042614</c:v>
                </c:pt>
                <c:pt idx="6">
                  <c:v>10415.514054923691</c:v>
                </c:pt>
                <c:pt idx="7">
                  <c:v>12324.535502407392</c:v>
                </c:pt>
                <c:pt idx="8">
                  <c:v>14372.179398475624</c:v>
                </c:pt>
                <c:pt idx="9">
                  <c:v>16556.968138053802</c:v>
                </c:pt>
                <c:pt idx="10">
                  <c:v>18877.634365575992</c:v>
                </c:pt>
                <c:pt idx="11">
                  <c:v>21333.076074955905</c:v>
                </c:pt>
              </c:numCache>
            </c:numRef>
          </c:xVal>
          <c:yVal>
            <c:numRef>
              <c:f>TE_Si_Disk!$H$55:$H$66</c:f>
              <c:numCache>
                <c:formatCode>0.00E+00</c:formatCode>
                <c:ptCount val="12"/>
                <c:pt idx="0">
                  <c:v>5.6109366262529126E-4</c:v>
                </c:pt>
                <c:pt idx="1">
                  <c:v>5.6109366262529126E-4</c:v>
                </c:pt>
                <c:pt idx="2">
                  <c:v>5.6109366262529126E-4</c:v>
                </c:pt>
                <c:pt idx="3">
                  <c:v>5.6109366262529126E-4</c:v>
                </c:pt>
                <c:pt idx="4">
                  <c:v>5.6109366262529126E-4</c:v>
                </c:pt>
                <c:pt idx="5">
                  <c:v>5.6109366262529126E-4</c:v>
                </c:pt>
                <c:pt idx="6">
                  <c:v>5.6109366262529126E-4</c:v>
                </c:pt>
                <c:pt idx="7">
                  <c:v>5.6109366262529126E-4</c:v>
                </c:pt>
                <c:pt idx="8">
                  <c:v>5.6109366262529126E-4</c:v>
                </c:pt>
                <c:pt idx="9">
                  <c:v>5.6109366262529126E-4</c:v>
                </c:pt>
                <c:pt idx="10">
                  <c:v>5.6109366262529126E-4</c:v>
                </c:pt>
                <c:pt idx="11">
                  <c:v>5.6109366262529126E-4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86-4D8A-9FFD-C7E4BA575709}"/>
            </c:ext>
          </c:extLst>
        </c:ser>
        <c:ser>
          <c:idx val="3"/>
          <c:order val="3"/>
          <c:tx>
            <c:v>Third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86-4D8A-9FFD-C7E4BA575709}"/>
              </c:ext>
            </c:extLst>
          </c:dPt>
          <c:xVal>
            <c:numRef>
              <c:f>TE_Si_Disk!$G$68:$G$76</c:f>
              <c:numCache>
                <c:formatCode>0.00E+00</c:formatCode>
                <c:ptCount val="9"/>
                <c:pt idx="0">
                  <c:v>4795.6887090745904</c:v>
                </c:pt>
                <c:pt idx="1">
                  <c:v>6371.8991514494992</c:v>
                </c:pt>
                <c:pt idx="2">
                  <c:v>8114.8575235854059</c:v>
                </c:pt>
                <c:pt idx="3">
                  <c:v>10019.150208867011</c:v>
                </c:pt>
                <c:pt idx="4">
                  <c:v>12080.579738170763</c:v>
                </c:pt>
                <c:pt idx="5">
                  <c:v>14295.783006708694</c:v>
                </c:pt>
                <c:pt idx="6">
                  <c:v>16661.996384088237</c:v>
                </c:pt>
                <c:pt idx="7">
                  <c:v>19176.90255869133</c:v>
                </c:pt>
                <c:pt idx="8">
                  <c:v>21838.526022061025</c:v>
                </c:pt>
              </c:numCache>
            </c:numRef>
          </c:xVal>
          <c:yVal>
            <c:numRef>
              <c:f>TE_Si_Disk!$H$68:$H$76</c:f>
              <c:numCache>
                <c:formatCode>0.00E+00</c:formatCode>
                <c:ptCount val="9"/>
                <c:pt idx="0">
                  <c:v>5.8659792001734996E-4</c:v>
                </c:pt>
                <c:pt idx="1">
                  <c:v>5.8659792001734996E-4</c:v>
                </c:pt>
                <c:pt idx="2">
                  <c:v>5.8659792001734996E-4</c:v>
                </c:pt>
                <c:pt idx="3">
                  <c:v>5.8659792001734996E-4</c:v>
                </c:pt>
                <c:pt idx="4">
                  <c:v>5.8659792001734996E-4</c:v>
                </c:pt>
                <c:pt idx="5">
                  <c:v>5.8659792001734996E-4</c:v>
                </c:pt>
                <c:pt idx="6">
                  <c:v>5.8659792001734996E-4</c:v>
                </c:pt>
                <c:pt idx="7">
                  <c:v>5.8659792001734996E-4</c:v>
                </c:pt>
                <c:pt idx="8">
                  <c:v>5.8659792001734996E-4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686-4D8A-9FFD-C7E4BA575709}"/>
            </c:ext>
          </c:extLst>
        </c:ser>
        <c:ser>
          <c:idx val="4"/>
          <c:order val="4"/>
          <c:tx>
            <c:v>Forth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TE_Si_Disk!$G$78:$G$83</c:f>
              <c:numCache>
                <c:formatCode>0.00E+00</c:formatCode>
                <c:ptCount val="6"/>
                <c:pt idx="0">
                  <c:v>8713.7041761344844</c:v>
                </c:pt>
                <c:pt idx="1">
                  <c:v>10845.85147836634</c:v>
                </c:pt>
                <c:pt idx="2">
                  <c:v>13147.317077834023</c:v>
                </c:pt>
                <c:pt idx="3">
                  <c:v>15613.840676418857</c:v>
                </c:pt>
                <c:pt idx="4">
                  <c:v>18241.892425366881</c:v>
                </c:pt>
                <c:pt idx="5">
                  <c:v>21028.494355871528</c:v>
                </c:pt>
              </c:numCache>
            </c:numRef>
          </c:xVal>
          <c:yVal>
            <c:numRef>
              <c:f>TE_Si_Disk!$H$78:$H$83</c:f>
              <c:numCache>
                <c:formatCode>0.00E+00</c:formatCode>
                <c:ptCount val="6"/>
                <c:pt idx="0">
                  <c:v>6.1210217740940856E-4</c:v>
                </c:pt>
                <c:pt idx="1">
                  <c:v>6.1210217740940856E-4</c:v>
                </c:pt>
                <c:pt idx="2">
                  <c:v>6.1210217740940856E-4</c:v>
                </c:pt>
                <c:pt idx="3">
                  <c:v>6.1210217740940856E-4</c:v>
                </c:pt>
                <c:pt idx="4">
                  <c:v>6.1210217740940856E-4</c:v>
                </c:pt>
                <c:pt idx="5">
                  <c:v>6.1210217740940856E-4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686-4D8A-9FFD-C7E4BA575709}"/>
            </c:ext>
          </c:extLst>
        </c:ser>
        <c:ser>
          <c:idx val="5"/>
          <c:order val="5"/>
          <c:tx>
            <c:v>Phi_Dil - First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TE_Si_Disk!$G$37:$G$43</c:f>
              <c:numCache>
                <c:formatCode>0.00E+00</c:formatCode>
                <c:ptCount val="7"/>
                <c:pt idx="0">
                  <c:v>318.67185111517148</c:v>
                </c:pt>
                <c:pt idx="1">
                  <c:v>735.0874481180831</c:v>
                </c:pt>
                <c:pt idx="2">
                  <c:v>1284.7851891264195</c:v>
                </c:pt>
                <c:pt idx="3">
                  <c:v>1964.5982906674592</c:v>
                </c:pt>
                <c:pt idx="4">
                  <c:v>2772.0901170728375</c:v>
                </c:pt>
                <c:pt idx="5">
                  <c:v>3705.49386369791</c:v>
                </c:pt>
                <c:pt idx="6">
                  <c:v>4763.4839982400081</c:v>
                </c:pt>
              </c:numCache>
            </c:numRef>
          </c:xVal>
          <c:yVal>
            <c:numRef>
              <c:f>TE_Si_Disk!$K$37:$K$43</c:f>
              <c:numCache>
                <c:formatCode>0.00E+00</c:formatCode>
                <c:ptCount val="7"/>
                <c:pt idx="0">
                  <c:v>4.4346937690659557E-6</c:v>
                </c:pt>
                <c:pt idx="1">
                  <c:v>1.703430460501573E-5</c:v>
                </c:pt>
                <c:pt idx="2">
                  <c:v>3.2036361687957026E-5</c:v>
                </c:pt>
                <c:pt idx="3">
                  <c:v>4.9054504134693242E-5</c:v>
                </c:pt>
                <c:pt idx="4">
                  <c:v>6.1969419057570263E-5</c:v>
                </c:pt>
                <c:pt idx="5">
                  <c:v>6.83396873975159E-5</c:v>
                </c:pt>
                <c:pt idx="6">
                  <c:v>7.1843962993463613E-5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686-4D8A-9FFD-C7E4BA575709}"/>
            </c:ext>
          </c:extLst>
        </c:ser>
        <c:ser>
          <c:idx val="6"/>
          <c:order val="6"/>
          <c:tx>
            <c:v>Phi_Dil -Second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TE_Si_Disk!$G$55:$G$58</c:f>
              <c:numCache>
                <c:formatCode>0.00E+00</c:formatCode>
                <c:ptCount val="4"/>
                <c:pt idx="0">
                  <c:v>2007.7288142320504</c:v>
                </c:pt>
                <c:pt idx="1">
                  <c:v>3027.6369217207343</c:v>
                </c:pt>
                <c:pt idx="2">
                  <c:v>4207.1370401977911</c:v>
                </c:pt>
                <c:pt idx="3">
                  <c:v>5539.6753753014118</c:v>
                </c:pt>
              </c:numCache>
            </c:numRef>
          </c:xVal>
          <c:yVal>
            <c:numRef>
              <c:f>TE_Si_Disk!$K$55:$K$58</c:f>
              <c:numCache>
                <c:formatCode>0.00E+00</c:formatCode>
                <c:ptCount val="4"/>
                <c:pt idx="0">
                  <c:v>1.0272056374310571E-4</c:v>
                </c:pt>
                <c:pt idx="1">
                  <c:v>1.083488443634069E-4</c:v>
                </c:pt>
                <c:pt idx="2">
                  <c:v>1.1053673780305037E-4</c:v>
                </c:pt>
                <c:pt idx="3">
                  <c:v>9.3144296674012181E-5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686-4D8A-9FFD-C7E4BA575709}"/>
            </c:ext>
          </c:extLst>
        </c:ser>
        <c:ser>
          <c:idx val="7"/>
          <c:order val="7"/>
          <c:tx>
            <c:v>Phi_Dil - third Family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TE_Si_Disk!$G$68</c:f>
              <c:numCache>
                <c:formatCode>0.00E+00</c:formatCode>
                <c:ptCount val="1"/>
                <c:pt idx="0">
                  <c:v>4795.6887090745904</c:v>
                </c:pt>
              </c:numCache>
            </c:numRef>
          </c:xVal>
          <c:yVal>
            <c:numRef>
              <c:f>TE_Si_Disk!$K$68</c:f>
              <c:numCache>
                <c:formatCode>0.00E+00</c:formatCode>
                <c:ptCount val="1"/>
                <c:pt idx="0">
                  <c:v>1.1936141395586923E-4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686-4D8A-9FFD-C7E4BA575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263967"/>
        <c:axId val="180261055"/>
      </c:scatterChart>
      <c:valAx>
        <c:axId val="180263967"/>
        <c:scaling>
          <c:logBase val="10"/>
          <c:orientation val="minMax"/>
          <c:max val="100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Frequency</a:t>
                </a:r>
                <a:r>
                  <a:rPr lang="en-US" sz="1800" baseline="0" dirty="0"/>
                  <a:t> [Hz]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61055"/>
        <c:crosses val="autoZero"/>
        <c:crossBetween val="midCat"/>
      </c:valAx>
      <c:valAx>
        <c:axId val="18026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63967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B2839F-5988-30E8-0795-42A3D50D7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33040C-D366-928A-3771-31BB62536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D39725-0ED0-C000-67AB-1526B5EA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219F2E-B33F-EEA1-E8A6-221F7160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AB16C9-F751-68EC-663B-EFD24E54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3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15FC2-EDA9-7E4A-1616-3CCA59F6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EDDBF0-C849-1F8E-2179-DF276B72F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463AB-FC50-38B4-11FC-E4DA1D17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F5BC01-65EC-5D0D-90B3-16866ADE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6F7831-0B32-1D2A-4320-726E658C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095DF7-6085-2DB3-3DBD-3CA83F2D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CC736E-2D3C-7A1F-4FBE-509742FF5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65E3ED-FA90-CEEE-8B97-33765E2B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69580D-D189-A054-926B-D02742BD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9A8B26-06F9-539F-2628-5F0F59B4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94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D3517-9CB6-CDC1-A1BC-04CE3011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AEA09B-7B43-6F21-8ACD-29A01FC1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58C9A2-8755-E922-794E-353C2E9E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9AEAD8-7B38-5C5D-8BC3-18E879C1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FBF13E-4578-40C6-3CE2-34D94D40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41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D6052-6412-3164-5FA5-DA3E7544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1D84DF-D65C-5CE6-45FA-A7528E916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355469-5B40-8745-2975-00B66BEA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DB66F7-B8B2-87B3-8E21-98DA13F8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988B71-3D9A-03EC-D92E-9C5DB78F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32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5B3F0-72B4-6FAC-E623-BD642CCF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B85B32-B218-7757-0FC5-9FE06147B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D07A09-C403-CD3D-A563-F640FE14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007FE5-2F92-58A5-EDAE-EF339946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4B495-E271-D27F-A234-CCD4B659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837005-E4DE-EB54-A8D9-77A164F1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3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BCF85-C2A2-CD87-66EB-7A3D424E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FEC2D5-90AF-0252-4373-A891741E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AB3350-7394-E1B4-1828-8530ED3D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5D43CE-0573-182C-71FF-DBB5C9623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791392-D839-95B6-8A13-FC1DEC4E2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CCC647-C1EC-0003-3978-561BA4C5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EB79EE-091B-7B7C-6BBC-D640C3FC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206DA6-B148-5B80-8824-04277B27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58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79B37-F396-360F-DF51-8B7BE4CE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A08D7E-EA8F-97C0-646F-2EF6AAF8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F34F14-336E-2C0A-6126-85F00862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9BBD8F-8841-6D63-6CE7-FB638E6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0053B1C-7E3B-7B33-C757-84B7E38E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0AF301-E3F2-E544-46AC-A7C97653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D58D07-3F4F-8A15-348D-72B75359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2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DA2AF-EA0F-B397-EF43-B1F25711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6A644-D566-A804-DBFA-ED86437E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5AB0C0-4F41-8A86-8502-F38ED85FE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60A0D-52E1-944B-DE6A-027A2EFE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B941E7-B807-0719-B0C0-5424FF29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F73D09-27B1-4D70-8CBF-A7CCA493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0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E31FB-1802-9879-A8D4-F3695692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902D084-C3C6-D099-1D9F-6F1369367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D7D591-2700-6277-4485-4372FCF86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25DA09-7A69-0413-FDBD-0F6D15AF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0391A2-16AD-F649-BD51-1DED69DC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0DD52C-B63E-F8AD-FC89-BDA0533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83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6F147EC-5A85-F8AC-5F61-268F7FD4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0E5600-9B48-5C33-AF45-FEA77FE9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FF3FA6-FDF0-F7E3-7905-45CB44338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4288-7C0F-41B7-B4D6-269D1A086BC6}" type="datetimeFigureOut">
              <a:rPr lang="it-IT" smtClean="0"/>
              <a:t>11/05/2023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EC4EF9-F44F-58A6-182A-E43E505B9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C50D7-AA4E-86F3-18EF-DC02E8F0C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B46C3-7181-4C1B-8B7F-5789255F7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0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1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23" Type="http://schemas.openxmlformats.org/officeDocument/2006/relationships/image" Target="../media/image17.png"/><Relationship Id="rId4" Type="http://schemas.openxmlformats.org/officeDocument/2006/relationships/image" Target="../media/image11.png"/><Relationship Id="rId2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46DB4-D5D9-929E-22B9-766524C4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996" y="1679510"/>
            <a:ext cx="9511004" cy="1173930"/>
          </a:xfrm>
        </p:spPr>
        <p:txBody>
          <a:bodyPr>
            <a:normAutofit fontScale="90000"/>
          </a:bodyPr>
          <a:lstStyle/>
          <a:p>
            <a:r>
              <a:rPr lang="en-US" sz="4000" b="0" i="0" dirty="0">
                <a:solidFill>
                  <a:srgbClr val="CB6D04"/>
                </a:solidFill>
                <a:effectLst/>
                <a:latin typeface="Liberation Sans"/>
              </a:rPr>
              <a:t>Cryogenic measurements of the loss angle of thin films: a geometric approach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237CC1-40C6-0E97-E287-C9C167F69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Alex Amato, Gianpietro Cagnoli, Federica Fabrizi, Massimo Granata, Matteo Montani, Lorenzo </a:t>
            </a:r>
            <a:r>
              <a:rPr lang="it-IT" dirty="0" err="1"/>
              <a:t>Mereni</a:t>
            </a:r>
            <a:r>
              <a:rPr lang="it-IT" dirty="0"/>
              <a:t>, Francesco Piergiovanni, Laura Silenzi, Angela Trapananti, </a:t>
            </a:r>
            <a:r>
              <a:rPr lang="it-IT" i="1" u="sng" dirty="0"/>
              <a:t>Flavio Travasso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06BAC3-C83A-1E69-B45B-98CD1EC7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53" y="5627089"/>
            <a:ext cx="40975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icam Stampanti condivise">
            <a:extLst>
              <a:ext uri="{FF2B5EF4-FFF2-40B4-BE49-F238E27FC236}">
                <a16:creationId xmlns:a16="http://schemas.microsoft.com/office/drawing/2014/main" id="{4C2A2D78-64CD-8740-EF9F-2E0BBD69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85" y="5627089"/>
            <a:ext cx="10637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dentità e Logo, Brand identity - UniUrb">
            <a:extLst>
              <a:ext uri="{FF2B5EF4-FFF2-40B4-BE49-F238E27FC236}">
                <a16:creationId xmlns:a16="http://schemas.microsoft.com/office/drawing/2014/main" id="{D1E3D004-D2CA-30EE-EDB6-8E50507B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5" y="5444209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AC24A5F-76DB-23A0-67CA-FC3500F6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2" y="5634289"/>
            <a:ext cx="17805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LM - Accueil">
            <a:extLst>
              <a:ext uri="{FF2B5EF4-FFF2-40B4-BE49-F238E27FC236}">
                <a16:creationId xmlns:a16="http://schemas.microsoft.com/office/drawing/2014/main" id="{F575A548-D0BB-2160-A479-DA030688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94" y="5724289"/>
            <a:ext cx="15272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6E156-97EE-968B-DE56-0FF91C59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6596C-545A-007B-1A91-241E18FBB1C7}"/>
              </a:ext>
            </a:extLst>
          </p:cNvPr>
          <p:cNvSpPr txBox="1"/>
          <p:nvPr/>
        </p:nvSpPr>
        <p:spPr>
          <a:xfrm>
            <a:off x="836611" y="1583197"/>
            <a:ext cx="10005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geometrical approach was able to reduce the effect of thermoelastic  =&gt; </a:t>
            </a:r>
            <a:r>
              <a:rPr lang="it-IT" dirty="0"/>
              <a:t>silicon disks of 3inchs-0.2mm can be a good candidate for the study of amorphous coating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Geometrical approach can work, but further tests needed (e.g. </a:t>
            </a:r>
            <a:r>
              <a:rPr lang="it-IT" dirty="0" err="1"/>
              <a:t>increasing</a:t>
            </a:r>
            <a:r>
              <a:rPr lang="it-IT" dirty="0"/>
              <a:t> the statistics and the </a:t>
            </a:r>
            <a:r>
              <a:rPr lang="it-IT" dirty="0" err="1"/>
              <a:t>sampled</a:t>
            </a:r>
            <a:r>
              <a:rPr lang="it-IT" dirty="0"/>
              <a:t> temperature 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Tests with amorphous coating deposition should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geometries are needed for the study of thin films due to bonding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848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2575D57-6C3F-E7B4-BFAF-0CCB5A4A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Why cryogenic measurement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4187B-8CBB-A03E-5C51-AD438634AFA7}"/>
              </a:ext>
            </a:extLst>
          </p:cNvPr>
          <p:cNvSpPr txBox="1"/>
          <p:nvPr/>
        </p:nvSpPr>
        <p:spPr>
          <a:xfrm>
            <a:off x="836611" y="1414177"/>
            <a:ext cx="5396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To obtain information on the processes that produce the mechanical losses</a:t>
            </a:r>
          </a:p>
          <a:p>
            <a:endParaRPr lang="en-US" dirty="0"/>
          </a:p>
          <a:p>
            <a:r>
              <a:rPr lang="en-US" b="0" dirty="0"/>
              <a:t>…e.g., fused silica measurements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D5A63-7681-45CB-94CC-97CBC4FD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2521196"/>
            <a:ext cx="4514611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67FF8-D045-BF0F-FC94-EC51142D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8" y="1492898"/>
            <a:ext cx="4835595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686D8E-CC05-4D92-0227-30A004D3EF2D}"/>
              </a:ext>
            </a:extLst>
          </p:cNvPr>
          <p:cNvSpPr txBox="1"/>
          <p:nvPr/>
        </p:nvSpPr>
        <p:spPr>
          <a:xfrm>
            <a:off x="132457" y="6076974"/>
            <a:ext cx="628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Loss angle vs Temperature =&gt; info on the Asymmetric Double Well Potential (</a:t>
            </a:r>
            <a:r>
              <a:rPr lang="en-US" i="1" dirty="0">
                <a:solidFill>
                  <a:schemeClr val="accent1"/>
                </a:solidFill>
              </a:rPr>
              <a:t>ADWP</a:t>
            </a:r>
            <a:r>
              <a:rPr lang="en-US" dirty="0">
                <a:solidFill>
                  <a:schemeClr val="accent1"/>
                </a:solidFill>
              </a:rPr>
              <a:t>) that rules this process at low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96B720-7923-D38C-110F-6EF991AFCD09}"/>
              </a:ext>
            </a:extLst>
          </p:cNvPr>
          <p:cNvSpPr txBox="1"/>
          <p:nvPr/>
        </p:nvSpPr>
        <p:spPr>
          <a:xfrm>
            <a:off x="7654333" y="6231265"/>
            <a:ext cx="4405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VIR-1070A-22</a:t>
            </a:r>
          </a:p>
          <a:p>
            <a:r>
              <a:rPr lang="pt-BR" sz="1400" i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EPL, 80 (2007) 50008, doi: 10.1209/0295-5075/80/50008</a:t>
            </a:r>
            <a:endParaRPr lang="en-US" sz="1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3F78C3-D097-C6C1-ED00-59057303CBBE}"/>
              </a:ext>
            </a:extLst>
          </p:cNvPr>
          <p:cNvSpPr txBox="1"/>
          <p:nvPr/>
        </p:nvSpPr>
        <p:spPr>
          <a:xfrm>
            <a:off x="6576921" y="5150498"/>
            <a:ext cx="4778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Loss angle vs Frequency at different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59772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564E6-BAAA-AE0C-065F-9D81B43B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Why silicon and sapphire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47C1323-63B1-DE7F-1321-668B69461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0" t="21262" r="4405" b="32045"/>
          <a:stretch/>
        </p:blipFill>
        <p:spPr bwMode="auto">
          <a:xfrm>
            <a:off x="9057073" y="1685245"/>
            <a:ext cx="277104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4827332-EFA2-5339-4F2A-EF7881429B62}"/>
                  </a:ext>
                </a:extLst>
              </p:cNvPr>
              <p:cNvSpPr txBox="1"/>
              <p:nvPr/>
            </p:nvSpPr>
            <p:spPr>
              <a:xfrm>
                <a:off x="7241477" y="4486152"/>
                <a:ext cx="1986005" cy="632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4827332-EFA2-5339-4F2A-EF788142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77" y="4486152"/>
                <a:ext cx="1986005" cy="632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4">
            <a:extLst>
              <a:ext uri="{FF2B5EF4-FFF2-40B4-BE49-F238E27FC236}">
                <a16:creationId xmlns:a16="http://schemas.microsoft.com/office/drawing/2014/main" id="{6915BFC0-6075-3B28-7BCB-0E8AF4A7DC9B}"/>
              </a:ext>
            </a:extLst>
          </p:cNvPr>
          <p:cNvGrpSpPr>
            <a:grpSpLocks noChangeAspect="1"/>
          </p:cNvGrpSpPr>
          <p:nvPr/>
        </p:nvGrpSpPr>
        <p:grpSpPr>
          <a:xfrm>
            <a:off x="9096316" y="2876270"/>
            <a:ext cx="2896707" cy="2743200"/>
            <a:chOff x="4283408" y="2258452"/>
            <a:chExt cx="4177024" cy="3955668"/>
          </a:xfrm>
        </p:grpSpPr>
        <p:grpSp>
          <p:nvGrpSpPr>
            <p:cNvPr id="15" name="Groupe 15">
              <a:extLst>
                <a:ext uri="{FF2B5EF4-FFF2-40B4-BE49-F238E27FC236}">
                  <a16:creationId xmlns:a16="http://schemas.microsoft.com/office/drawing/2014/main" id="{92BEF651-9EB5-83C9-D63F-B5928418BF3B}"/>
                </a:ext>
              </a:extLst>
            </p:cNvPr>
            <p:cNvGrpSpPr/>
            <p:nvPr/>
          </p:nvGrpSpPr>
          <p:grpSpPr>
            <a:xfrm>
              <a:off x="5460823" y="4186011"/>
              <a:ext cx="1487441" cy="1680834"/>
              <a:chOff x="5652120" y="4186011"/>
              <a:chExt cx="1487441" cy="1680834"/>
            </a:xfrm>
          </p:grpSpPr>
          <p:grpSp>
            <p:nvGrpSpPr>
              <p:cNvPr id="38" name="Groupe 38">
                <a:extLst>
                  <a:ext uri="{FF2B5EF4-FFF2-40B4-BE49-F238E27FC236}">
                    <a16:creationId xmlns:a16="http://schemas.microsoft.com/office/drawing/2014/main" id="{D10EB91E-81EB-0C43-D9DF-4E9B84F358FE}"/>
                  </a:ext>
                </a:extLst>
              </p:cNvPr>
              <p:cNvGrpSpPr/>
              <p:nvPr/>
            </p:nvGrpSpPr>
            <p:grpSpPr>
              <a:xfrm>
                <a:off x="5652120" y="4186011"/>
                <a:ext cx="1247680" cy="494834"/>
                <a:chOff x="6408667" y="3295411"/>
                <a:chExt cx="1247680" cy="494834"/>
              </a:xfrm>
            </p:grpSpPr>
            <p:sp>
              <p:nvSpPr>
                <p:cNvPr id="44" name="Rectangle 44">
                  <a:extLst>
                    <a:ext uri="{FF2B5EF4-FFF2-40B4-BE49-F238E27FC236}">
                      <a16:creationId xmlns:a16="http://schemas.microsoft.com/office/drawing/2014/main" id="{80903714-A1C3-8367-1CDD-94683463D3E1}"/>
                    </a:ext>
                  </a:extLst>
                </p:cNvPr>
                <p:cNvSpPr/>
                <p:nvPr/>
              </p:nvSpPr>
              <p:spPr>
                <a:xfrm>
                  <a:off x="6408667" y="3295411"/>
                  <a:ext cx="1247680" cy="49483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5" name="Forme libre 45">
                  <a:extLst>
                    <a:ext uri="{FF2B5EF4-FFF2-40B4-BE49-F238E27FC236}">
                      <a16:creationId xmlns:a16="http://schemas.microsoft.com/office/drawing/2014/main" id="{6CEE6514-4351-898E-9E75-6EE608F8DDAE}"/>
                    </a:ext>
                  </a:extLst>
                </p:cNvPr>
                <p:cNvSpPr/>
                <p:nvPr/>
              </p:nvSpPr>
              <p:spPr>
                <a:xfrm>
                  <a:off x="6588224" y="3399648"/>
                  <a:ext cx="310662" cy="267846"/>
                </a:xfrm>
                <a:custGeom>
                  <a:avLst/>
                  <a:gdLst>
                    <a:gd name="connsiteX0" fmla="*/ 0 w 457200"/>
                    <a:gd name="connsiteY0" fmla="*/ 180095 h 316816"/>
                    <a:gd name="connsiteX1" fmla="*/ 147484 w 457200"/>
                    <a:gd name="connsiteY1" fmla="*/ 3115 h 316816"/>
                    <a:gd name="connsiteX2" fmla="*/ 324465 w 457200"/>
                    <a:gd name="connsiteY2" fmla="*/ 312831 h 316816"/>
                    <a:gd name="connsiteX3" fmla="*/ 457200 w 457200"/>
                    <a:gd name="connsiteY3" fmla="*/ 150599 h 316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316816">
                      <a:moveTo>
                        <a:pt x="0" y="180095"/>
                      </a:moveTo>
                      <a:cubicBezTo>
                        <a:pt x="46703" y="80543"/>
                        <a:pt x="93407" y="-19008"/>
                        <a:pt x="147484" y="3115"/>
                      </a:cubicBezTo>
                      <a:cubicBezTo>
                        <a:pt x="201562" y="25238"/>
                        <a:pt x="272846" y="288250"/>
                        <a:pt x="324465" y="312831"/>
                      </a:cubicBezTo>
                      <a:cubicBezTo>
                        <a:pt x="376084" y="337412"/>
                        <a:pt x="416642" y="244005"/>
                        <a:pt x="457200" y="150599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6" name="Ellipse 46">
                  <a:extLst>
                    <a:ext uri="{FF2B5EF4-FFF2-40B4-BE49-F238E27FC236}">
                      <a16:creationId xmlns:a16="http://schemas.microsoft.com/office/drawing/2014/main" id="{426E897B-530F-252D-22AC-D634D1783A9D}"/>
                    </a:ext>
                  </a:extLst>
                </p:cNvPr>
                <p:cNvSpPr/>
                <p:nvPr/>
              </p:nvSpPr>
              <p:spPr>
                <a:xfrm>
                  <a:off x="7459371" y="3573016"/>
                  <a:ext cx="103108" cy="13747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7" name="Rectangle 47">
                  <a:extLst>
                    <a:ext uri="{FF2B5EF4-FFF2-40B4-BE49-F238E27FC236}">
                      <a16:creationId xmlns:a16="http://schemas.microsoft.com/office/drawing/2014/main" id="{70E1B8BF-DAF3-D5DC-1B11-D9D62030C8BA}"/>
                    </a:ext>
                  </a:extLst>
                </p:cNvPr>
                <p:cNvSpPr/>
                <p:nvPr/>
              </p:nvSpPr>
              <p:spPr>
                <a:xfrm>
                  <a:off x="6497820" y="3356992"/>
                  <a:ext cx="534687" cy="361245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sp>
            <p:nvSpPr>
              <p:cNvPr id="39" name="Forme libre 39">
                <a:extLst>
                  <a:ext uri="{FF2B5EF4-FFF2-40B4-BE49-F238E27FC236}">
                    <a16:creationId xmlns:a16="http://schemas.microsoft.com/office/drawing/2014/main" id="{9CEAC654-327F-718F-A347-93F33565E1F7}"/>
                  </a:ext>
                </a:extLst>
              </p:cNvPr>
              <p:cNvSpPr/>
              <p:nvPr/>
            </p:nvSpPr>
            <p:spPr>
              <a:xfrm>
                <a:off x="6645221" y="4538217"/>
                <a:ext cx="494340" cy="1123951"/>
              </a:xfrm>
              <a:custGeom>
                <a:avLst/>
                <a:gdLst>
                  <a:gd name="connsiteX0" fmla="*/ 104775 w 494340"/>
                  <a:gd name="connsiteY0" fmla="*/ 0 h 1123951"/>
                  <a:gd name="connsiteX1" fmla="*/ 419100 w 494340"/>
                  <a:gd name="connsiteY1" fmla="*/ 123825 h 1123951"/>
                  <a:gd name="connsiteX2" fmla="*/ 485775 w 494340"/>
                  <a:gd name="connsiteY2" fmla="*/ 600075 h 1123951"/>
                  <a:gd name="connsiteX3" fmla="*/ 276225 w 494340"/>
                  <a:gd name="connsiteY3" fmla="*/ 1038225 h 1123951"/>
                  <a:gd name="connsiteX4" fmla="*/ 0 w 494340"/>
                  <a:gd name="connsiteY4" fmla="*/ 1123950 h 1123951"/>
                  <a:gd name="connsiteX5" fmla="*/ 0 w 494340"/>
                  <a:gd name="connsiteY5" fmla="*/ 1123950 h 112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340" h="1123951">
                    <a:moveTo>
                      <a:pt x="104775" y="0"/>
                    </a:moveTo>
                    <a:cubicBezTo>
                      <a:pt x="230187" y="11906"/>
                      <a:pt x="355600" y="23813"/>
                      <a:pt x="419100" y="123825"/>
                    </a:cubicBezTo>
                    <a:cubicBezTo>
                      <a:pt x="482600" y="223838"/>
                      <a:pt x="509587" y="447675"/>
                      <a:pt x="485775" y="600075"/>
                    </a:cubicBezTo>
                    <a:cubicBezTo>
                      <a:pt x="461963" y="752475"/>
                      <a:pt x="357188" y="950913"/>
                      <a:pt x="276225" y="1038225"/>
                    </a:cubicBezTo>
                    <a:cubicBezTo>
                      <a:pt x="195263" y="1125538"/>
                      <a:pt x="0" y="1123950"/>
                      <a:pt x="0" y="1123950"/>
                    </a:cubicBezTo>
                    <a:lnTo>
                      <a:pt x="0" y="112395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grpSp>
            <p:nvGrpSpPr>
              <p:cNvPr id="40" name="Groupe 40">
                <a:extLst>
                  <a:ext uri="{FF2B5EF4-FFF2-40B4-BE49-F238E27FC236}">
                    <a16:creationId xmlns:a16="http://schemas.microsoft.com/office/drawing/2014/main" id="{EA17DB71-D96F-5C7F-A19D-5A26E07B50FC}"/>
                  </a:ext>
                </a:extLst>
              </p:cNvPr>
              <p:cNvGrpSpPr/>
              <p:nvPr/>
            </p:nvGrpSpPr>
            <p:grpSpPr>
              <a:xfrm>
                <a:off x="6214964" y="5431994"/>
                <a:ext cx="448036" cy="434851"/>
                <a:chOff x="5865768" y="5075252"/>
                <a:chExt cx="448036" cy="434851"/>
              </a:xfrm>
            </p:grpSpPr>
            <p:sp>
              <p:nvSpPr>
                <p:cNvPr id="42" name="ZoneTexte 42">
                  <a:extLst>
                    <a:ext uri="{FF2B5EF4-FFF2-40B4-BE49-F238E27FC236}">
                      <a16:creationId xmlns:a16="http://schemas.microsoft.com/office/drawing/2014/main" id="{D8CA3913-653A-BF62-15D9-E8711BD2936A}"/>
                    </a:ext>
                  </a:extLst>
                </p:cNvPr>
                <p:cNvSpPr txBox="1"/>
                <p:nvPr/>
              </p:nvSpPr>
              <p:spPr>
                <a:xfrm>
                  <a:off x="5953764" y="5179994"/>
                  <a:ext cx="3600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000" dirty="0">
                      <a:solidFill>
                        <a:srgbClr val="000000"/>
                      </a:solidFill>
                      <a:latin typeface="Century Gothic" panose="020B0502020202020204" pitchFamily="34" charset="0"/>
                      <a:cs typeface="Century Gothic"/>
                    </a:rPr>
                    <a:t>HV</a:t>
                  </a:r>
                </a:p>
              </p:txBody>
            </p:sp>
            <p:sp>
              <p:nvSpPr>
                <p:cNvPr id="43" name="Triangle isocèle 43">
                  <a:extLst>
                    <a:ext uri="{FF2B5EF4-FFF2-40B4-BE49-F238E27FC236}">
                      <a16:creationId xmlns:a16="http://schemas.microsoft.com/office/drawing/2014/main" id="{DD75A492-7024-CD36-3A0A-D6778CF51FC7}"/>
                    </a:ext>
                  </a:extLst>
                </p:cNvPr>
                <p:cNvSpPr/>
                <p:nvPr/>
              </p:nvSpPr>
              <p:spPr>
                <a:xfrm rot="16200000" flipH="1">
                  <a:off x="5856186" y="5084834"/>
                  <a:ext cx="434851" cy="415688"/>
                </a:xfrm>
                <a:prstGeom prst="triangl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cxnSp>
            <p:nvCxnSpPr>
              <p:cNvPr id="41" name="Connecteur droit 41">
                <a:extLst>
                  <a:ext uri="{FF2B5EF4-FFF2-40B4-BE49-F238E27FC236}">
                    <a16:creationId xmlns:a16="http://schemas.microsoft.com/office/drawing/2014/main" id="{563FEB6F-06AC-254E-4130-8EDF9778713E}"/>
                  </a:ext>
                </a:extLst>
              </p:cNvPr>
              <p:cNvCxnSpPr/>
              <p:nvPr/>
            </p:nvCxnSpPr>
            <p:spPr>
              <a:xfrm flipH="1" flipV="1">
                <a:off x="5987008" y="5653976"/>
                <a:ext cx="227956" cy="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6">
              <a:extLst>
                <a:ext uri="{FF2B5EF4-FFF2-40B4-BE49-F238E27FC236}">
                  <a16:creationId xmlns:a16="http://schemas.microsoft.com/office/drawing/2014/main" id="{E0EEB03C-3FC6-A5E8-AC48-BA47EF0CC3F1}"/>
                </a:ext>
              </a:extLst>
            </p:cNvPr>
            <p:cNvGrpSpPr/>
            <p:nvPr/>
          </p:nvGrpSpPr>
          <p:grpSpPr>
            <a:xfrm>
              <a:off x="4452193" y="5582032"/>
              <a:ext cx="1501571" cy="632088"/>
              <a:chOff x="3556429" y="5389200"/>
              <a:chExt cx="1501571" cy="632088"/>
            </a:xfrm>
          </p:grpSpPr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02420CE3-AAD6-F892-1A3C-4DC47D39271E}"/>
                  </a:ext>
                </a:extLst>
              </p:cNvPr>
              <p:cNvSpPr/>
              <p:nvPr/>
            </p:nvSpPr>
            <p:spPr>
              <a:xfrm>
                <a:off x="4045716" y="5517232"/>
                <a:ext cx="483590" cy="211718"/>
              </a:xfrm>
              <a:prstGeom prst="rect">
                <a:avLst/>
              </a:prstGeom>
              <a:solidFill>
                <a:srgbClr val="FF9900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3" name="Corde 33">
                <a:extLst>
                  <a:ext uri="{FF2B5EF4-FFF2-40B4-BE49-F238E27FC236}">
                    <a16:creationId xmlns:a16="http://schemas.microsoft.com/office/drawing/2014/main" id="{0032B09F-67A5-A8CE-B086-44DC16B0ECF6}"/>
                  </a:ext>
                </a:extLst>
              </p:cNvPr>
              <p:cNvSpPr/>
              <p:nvPr/>
            </p:nvSpPr>
            <p:spPr>
              <a:xfrm>
                <a:off x="4045716" y="5412510"/>
                <a:ext cx="489287" cy="608778"/>
              </a:xfrm>
              <a:prstGeom prst="chord">
                <a:avLst>
                  <a:gd name="adj1" fmla="val 13273773"/>
                  <a:gd name="adj2" fmla="val 1922072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34" name="Connecteur droit 34">
                <a:extLst>
                  <a:ext uri="{FF2B5EF4-FFF2-40B4-BE49-F238E27FC236}">
                    <a16:creationId xmlns:a16="http://schemas.microsoft.com/office/drawing/2014/main" id="{F5D444F6-D479-7165-9449-A1B7F6BBB4F2}"/>
                  </a:ext>
                </a:extLst>
              </p:cNvPr>
              <p:cNvCxnSpPr/>
              <p:nvPr/>
            </p:nvCxnSpPr>
            <p:spPr>
              <a:xfrm>
                <a:off x="3600000" y="5389200"/>
                <a:ext cx="137000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5">
                <a:extLst>
                  <a:ext uri="{FF2B5EF4-FFF2-40B4-BE49-F238E27FC236}">
                    <a16:creationId xmlns:a16="http://schemas.microsoft.com/office/drawing/2014/main" id="{E7450BC4-80B2-5627-F720-0407FA3F58EB}"/>
                  </a:ext>
                </a:extLst>
              </p:cNvPr>
              <p:cNvSpPr/>
              <p:nvPr/>
            </p:nvSpPr>
            <p:spPr>
              <a:xfrm>
                <a:off x="5004000" y="5460268"/>
                <a:ext cx="54000" cy="360000"/>
              </a:xfrm>
              <a:prstGeom prst="rect">
                <a:avLst/>
              </a:prstGeom>
              <a:solidFill>
                <a:srgbClr val="FF9900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6" name="Rectangle 36">
                <a:extLst>
                  <a:ext uri="{FF2B5EF4-FFF2-40B4-BE49-F238E27FC236}">
                    <a16:creationId xmlns:a16="http://schemas.microsoft.com/office/drawing/2014/main" id="{25846E20-B738-3B3B-A5FD-A9E3090DB475}"/>
                  </a:ext>
                </a:extLst>
              </p:cNvPr>
              <p:cNvSpPr/>
              <p:nvPr/>
            </p:nvSpPr>
            <p:spPr>
              <a:xfrm>
                <a:off x="3556429" y="5728952"/>
                <a:ext cx="1467860" cy="91316"/>
              </a:xfrm>
              <a:prstGeom prst="rect">
                <a:avLst/>
              </a:prstGeom>
              <a:solidFill>
                <a:srgbClr val="FF9900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37" name="Connecteur droit 37">
                <a:extLst>
                  <a:ext uri="{FF2B5EF4-FFF2-40B4-BE49-F238E27FC236}">
                    <a16:creationId xmlns:a16="http://schemas.microsoft.com/office/drawing/2014/main" id="{76B812E6-24C7-33CF-04A4-B5F613B42727}"/>
                  </a:ext>
                </a:extLst>
              </p:cNvPr>
              <p:cNvCxnSpPr/>
              <p:nvPr/>
            </p:nvCxnSpPr>
            <p:spPr>
              <a:xfrm>
                <a:off x="4662000" y="5454000"/>
                <a:ext cx="396000" cy="0"/>
              </a:xfrm>
              <a:prstGeom prst="line">
                <a:avLst/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e 17">
              <a:extLst>
                <a:ext uri="{FF2B5EF4-FFF2-40B4-BE49-F238E27FC236}">
                  <a16:creationId xmlns:a16="http://schemas.microsoft.com/office/drawing/2014/main" id="{B4877086-E403-B822-4AA2-B3B0DC519B97}"/>
                </a:ext>
              </a:extLst>
            </p:cNvPr>
            <p:cNvGrpSpPr/>
            <p:nvPr/>
          </p:nvGrpSpPr>
          <p:grpSpPr>
            <a:xfrm>
              <a:off x="4283408" y="2602819"/>
              <a:ext cx="792648" cy="2979213"/>
              <a:chOff x="4283408" y="2602819"/>
              <a:chExt cx="792648" cy="2979213"/>
            </a:xfrm>
          </p:grpSpPr>
          <p:grpSp>
            <p:nvGrpSpPr>
              <p:cNvPr id="27" name="Groupe 27">
                <a:extLst>
                  <a:ext uri="{FF2B5EF4-FFF2-40B4-BE49-F238E27FC236}">
                    <a16:creationId xmlns:a16="http://schemas.microsoft.com/office/drawing/2014/main" id="{E03E99A5-A842-0A58-4F17-FF2066AA69E3}"/>
                  </a:ext>
                </a:extLst>
              </p:cNvPr>
              <p:cNvGrpSpPr/>
              <p:nvPr/>
            </p:nvGrpSpPr>
            <p:grpSpPr>
              <a:xfrm>
                <a:off x="4283408" y="3975982"/>
                <a:ext cx="244643" cy="325192"/>
                <a:chOff x="3200400" y="1828800"/>
                <a:chExt cx="244643" cy="795383"/>
              </a:xfrm>
            </p:grpSpPr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93768085-EFCB-28B9-C7B8-7195E0E92662}"/>
                    </a:ext>
                  </a:extLst>
                </p:cNvPr>
                <p:cNvSpPr/>
                <p:nvPr/>
              </p:nvSpPr>
              <p:spPr>
                <a:xfrm rot="20778922">
                  <a:off x="3200400" y="1832771"/>
                  <a:ext cx="244643" cy="7914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31" name="Rectangle 31">
                  <a:extLst>
                    <a:ext uri="{FF2B5EF4-FFF2-40B4-BE49-F238E27FC236}">
                      <a16:creationId xmlns:a16="http://schemas.microsoft.com/office/drawing/2014/main" id="{630F601B-FEFA-8DCE-ADDB-EEEAA0856E9C}"/>
                    </a:ext>
                  </a:extLst>
                </p:cNvPr>
                <p:cNvSpPr/>
                <p:nvPr/>
              </p:nvSpPr>
              <p:spPr>
                <a:xfrm rot="20778922">
                  <a:off x="3274174" y="1828800"/>
                  <a:ext cx="103301" cy="7914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cxnSp>
            <p:nvCxnSpPr>
              <p:cNvPr id="28" name="Connecteur droit 28">
                <a:extLst>
                  <a:ext uri="{FF2B5EF4-FFF2-40B4-BE49-F238E27FC236}">
                    <a16:creationId xmlns:a16="http://schemas.microsoft.com/office/drawing/2014/main" id="{D3404FCA-75BE-87C8-E1FF-5EC59D85021F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>
                <a:off x="4447107" y="4294957"/>
                <a:ext cx="268967" cy="12870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9">
                <a:extLst>
                  <a:ext uri="{FF2B5EF4-FFF2-40B4-BE49-F238E27FC236}">
                    <a16:creationId xmlns:a16="http://schemas.microsoft.com/office/drawing/2014/main" id="{0C9AF636-2C0C-6D31-1B45-64E40BCEF760}"/>
                  </a:ext>
                </a:extLst>
              </p:cNvPr>
              <p:cNvCxnSpPr/>
              <p:nvPr/>
            </p:nvCxnSpPr>
            <p:spPr>
              <a:xfrm flipH="1">
                <a:off x="4718643" y="2602819"/>
                <a:ext cx="357413" cy="294773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8">
              <a:extLst>
                <a:ext uri="{FF2B5EF4-FFF2-40B4-BE49-F238E27FC236}">
                  <a16:creationId xmlns:a16="http://schemas.microsoft.com/office/drawing/2014/main" id="{DC6DF211-FA6A-22CB-EA04-90AA0E78A73C}"/>
                </a:ext>
              </a:extLst>
            </p:cNvPr>
            <p:cNvGrpSpPr/>
            <p:nvPr/>
          </p:nvGrpSpPr>
          <p:grpSpPr>
            <a:xfrm>
              <a:off x="4881751" y="2258452"/>
              <a:ext cx="1490449" cy="666492"/>
              <a:chOff x="4881751" y="2186443"/>
              <a:chExt cx="1490449" cy="666492"/>
            </a:xfrm>
          </p:grpSpPr>
          <p:sp>
            <p:nvSpPr>
              <p:cNvPr id="22" name="Triangle isocèle 22">
                <a:extLst>
                  <a:ext uri="{FF2B5EF4-FFF2-40B4-BE49-F238E27FC236}">
                    <a16:creationId xmlns:a16="http://schemas.microsoft.com/office/drawing/2014/main" id="{175A4A3C-8C44-7D94-6A50-72F9783B2E27}"/>
                  </a:ext>
                </a:extLst>
              </p:cNvPr>
              <p:cNvSpPr/>
              <p:nvPr/>
            </p:nvSpPr>
            <p:spPr>
              <a:xfrm rot="5400000">
                <a:off x="5946930" y="2427666"/>
                <a:ext cx="434851" cy="415688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" name="Forme libre 23">
                <a:extLst>
                  <a:ext uri="{FF2B5EF4-FFF2-40B4-BE49-F238E27FC236}">
                    <a16:creationId xmlns:a16="http://schemas.microsoft.com/office/drawing/2014/main" id="{F278D320-E239-0B7F-E79E-F4FC26B00416}"/>
                  </a:ext>
                </a:extLst>
              </p:cNvPr>
              <p:cNvSpPr/>
              <p:nvPr/>
            </p:nvSpPr>
            <p:spPr>
              <a:xfrm>
                <a:off x="5031688" y="2186443"/>
                <a:ext cx="931987" cy="450469"/>
              </a:xfrm>
              <a:custGeom>
                <a:avLst/>
                <a:gdLst>
                  <a:gd name="connsiteX0" fmla="*/ 0 w 1371600"/>
                  <a:gd name="connsiteY0" fmla="*/ 473834 h 532828"/>
                  <a:gd name="connsiteX1" fmla="*/ 235974 w 1371600"/>
                  <a:gd name="connsiteY1" fmla="*/ 75628 h 532828"/>
                  <a:gd name="connsiteX2" fmla="*/ 530942 w 1371600"/>
                  <a:gd name="connsiteY2" fmla="*/ 31383 h 532828"/>
                  <a:gd name="connsiteX3" fmla="*/ 707922 w 1371600"/>
                  <a:gd name="connsiteY3" fmla="*/ 429589 h 532828"/>
                  <a:gd name="connsiteX4" fmla="*/ 1371600 w 1371600"/>
                  <a:gd name="connsiteY4" fmla="*/ 532828 h 532828"/>
                  <a:gd name="connsiteX5" fmla="*/ 1371600 w 1371600"/>
                  <a:gd name="connsiteY5" fmla="*/ 532828 h 5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532828">
                    <a:moveTo>
                      <a:pt x="0" y="473834"/>
                    </a:moveTo>
                    <a:cubicBezTo>
                      <a:pt x="73742" y="311602"/>
                      <a:pt x="147484" y="149370"/>
                      <a:pt x="235974" y="75628"/>
                    </a:cubicBezTo>
                    <a:cubicBezTo>
                      <a:pt x="324464" y="1886"/>
                      <a:pt x="452284" y="-27611"/>
                      <a:pt x="530942" y="31383"/>
                    </a:cubicBezTo>
                    <a:cubicBezTo>
                      <a:pt x="609600" y="90376"/>
                      <a:pt x="567812" y="346015"/>
                      <a:pt x="707922" y="429589"/>
                    </a:cubicBezTo>
                    <a:cubicBezTo>
                      <a:pt x="848032" y="513163"/>
                      <a:pt x="1371600" y="532828"/>
                      <a:pt x="1371600" y="532828"/>
                    </a:cubicBezTo>
                    <a:lnTo>
                      <a:pt x="1371600" y="532828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grpSp>
            <p:nvGrpSpPr>
              <p:cNvPr id="24" name="Groupe 24">
                <a:extLst>
                  <a:ext uri="{FF2B5EF4-FFF2-40B4-BE49-F238E27FC236}">
                    <a16:creationId xmlns:a16="http://schemas.microsoft.com/office/drawing/2014/main" id="{96A78BF7-BE0B-1DD3-E89E-A85FD8DD7126}"/>
                  </a:ext>
                </a:extLst>
              </p:cNvPr>
              <p:cNvGrpSpPr/>
              <p:nvPr/>
            </p:nvGrpSpPr>
            <p:grpSpPr>
              <a:xfrm>
                <a:off x="4881751" y="2495122"/>
                <a:ext cx="317583" cy="192842"/>
                <a:chOff x="4881751" y="2495122"/>
                <a:chExt cx="317583" cy="192842"/>
              </a:xfrm>
            </p:grpSpPr>
            <p:sp>
              <p:nvSpPr>
                <p:cNvPr id="25" name="Rectangle 25">
                  <a:extLst>
                    <a:ext uri="{FF2B5EF4-FFF2-40B4-BE49-F238E27FC236}">
                      <a16:creationId xmlns:a16="http://schemas.microsoft.com/office/drawing/2014/main" id="{0F2741A9-DB1C-8BFE-8511-3D264A1A2E0F}"/>
                    </a:ext>
                  </a:extLst>
                </p:cNvPr>
                <p:cNvSpPr/>
                <p:nvPr/>
              </p:nvSpPr>
              <p:spPr>
                <a:xfrm>
                  <a:off x="4881751" y="2495122"/>
                  <a:ext cx="154991" cy="19284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26" name="Rectangle 26">
                  <a:extLst>
                    <a:ext uri="{FF2B5EF4-FFF2-40B4-BE49-F238E27FC236}">
                      <a16:creationId xmlns:a16="http://schemas.microsoft.com/office/drawing/2014/main" id="{6AD70C13-816A-ED42-9082-99F4BED8AC2A}"/>
                    </a:ext>
                  </a:extLst>
                </p:cNvPr>
                <p:cNvSpPr/>
                <p:nvPr/>
              </p:nvSpPr>
              <p:spPr>
                <a:xfrm>
                  <a:off x="5044343" y="2495122"/>
                  <a:ext cx="154991" cy="19284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9" name="Groupe 19">
              <a:extLst>
                <a:ext uri="{FF2B5EF4-FFF2-40B4-BE49-F238E27FC236}">
                  <a16:creationId xmlns:a16="http://schemas.microsoft.com/office/drawing/2014/main" id="{AAE403A2-5AA0-EA92-AE18-221FA924B9AB}"/>
                </a:ext>
              </a:extLst>
            </p:cNvPr>
            <p:cNvGrpSpPr/>
            <p:nvPr/>
          </p:nvGrpSpPr>
          <p:grpSpPr>
            <a:xfrm>
              <a:off x="6348830" y="2708921"/>
              <a:ext cx="2111602" cy="1944215"/>
              <a:chOff x="6348830" y="2708921"/>
              <a:chExt cx="2111602" cy="1944215"/>
            </a:xfrm>
          </p:grpSpPr>
          <p:pic>
            <p:nvPicPr>
              <p:cNvPr id="20" name="Image 20">
                <a:extLst>
                  <a:ext uri="{FF2B5EF4-FFF2-40B4-BE49-F238E27FC236}">
                    <a16:creationId xmlns:a16="http://schemas.microsoft.com/office/drawing/2014/main" id="{4DEA6745-B5DC-C96E-0E0C-468D12317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917665" y="2773045"/>
                <a:ext cx="1542767" cy="1880091"/>
              </a:xfrm>
              <a:prstGeom prst="rect">
                <a:avLst/>
              </a:prstGeom>
            </p:spPr>
          </p:pic>
          <p:sp>
            <p:nvSpPr>
              <p:cNvPr id="21" name="Forme libre 21">
                <a:extLst>
                  <a:ext uri="{FF2B5EF4-FFF2-40B4-BE49-F238E27FC236}">
                    <a16:creationId xmlns:a16="http://schemas.microsoft.com/office/drawing/2014/main" id="{C03123A7-1D50-8B11-0198-100D65D328FE}"/>
                  </a:ext>
                </a:extLst>
              </p:cNvPr>
              <p:cNvSpPr/>
              <p:nvPr/>
            </p:nvSpPr>
            <p:spPr>
              <a:xfrm>
                <a:off x="6348830" y="2708921"/>
                <a:ext cx="1175498" cy="720080"/>
              </a:xfrm>
              <a:custGeom>
                <a:avLst/>
                <a:gdLst>
                  <a:gd name="connsiteX0" fmla="*/ 1436139 w 2384401"/>
                  <a:gd name="connsiteY0" fmla="*/ 30349 h 1944362"/>
                  <a:gd name="connsiteX1" fmla="*/ 1745855 w 2384401"/>
                  <a:gd name="connsiteY1" fmla="*/ 852 h 1944362"/>
                  <a:gd name="connsiteX2" fmla="*/ 2232552 w 2384401"/>
                  <a:gd name="connsiteY2" fmla="*/ 59846 h 1944362"/>
                  <a:gd name="connsiteX3" fmla="*/ 2380036 w 2384401"/>
                  <a:gd name="connsiteY3" fmla="*/ 340065 h 1944362"/>
                  <a:gd name="connsiteX4" fmla="*/ 2099816 w 2384401"/>
                  <a:gd name="connsiteY4" fmla="*/ 546543 h 1944362"/>
                  <a:gd name="connsiteX5" fmla="*/ 1524629 w 2384401"/>
                  <a:gd name="connsiteY5" fmla="*/ 679278 h 1944362"/>
                  <a:gd name="connsiteX6" fmla="*/ 801958 w 2384401"/>
                  <a:gd name="connsiteY6" fmla="*/ 782517 h 1944362"/>
                  <a:gd name="connsiteX7" fmla="*/ 138281 w 2384401"/>
                  <a:gd name="connsiteY7" fmla="*/ 1033240 h 1944362"/>
                  <a:gd name="connsiteX8" fmla="*/ 5545 w 2384401"/>
                  <a:gd name="connsiteY8" fmla="*/ 1357704 h 1944362"/>
                  <a:gd name="connsiteX9" fmla="*/ 241520 w 2384401"/>
                  <a:gd name="connsiteY9" fmla="*/ 1549433 h 1944362"/>
                  <a:gd name="connsiteX10" fmla="*/ 875700 w 2384401"/>
                  <a:gd name="connsiteY10" fmla="*/ 1431446 h 1944362"/>
                  <a:gd name="connsiteX11" fmla="*/ 1082178 w 2384401"/>
                  <a:gd name="connsiteY11" fmla="*/ 1593678 h 1944362"/>
                  <a:gd name="connsiteX12" fmla="*/ 831455 w 2384401"/>
                  <a:gd name="connsiteY12" fmla="*/ 1770659 h 1944362"/>
                  <a:gd name="connsiteX13" fmla="*/ 875700 w 2384401"/>
                  <a:gd name="connsiteY13" fmla="*/ 1932891 h 1944362"/>
                  <a:gd name="connsiteX14" fmla="*/ 1229662 w 2384401"/>
                  <a:gd name="connsiteY14" fmla="*/ 1918143 h 1944362"/>
                  <a:gd name="connsiteX0" fmla="*/ 1436139 w 2384401"/>
                  <a:gd name="connsiteY0" fmla="*/ 158164 h 1948887"/>
                  <a:gd name="connsiteX1" fmla="*/ 1745855 w 2384401"/>
                  <a:gd name="connsiteY1" fmla="*/ 5377 h 1948887"/>
                  <a:gd name="connsiteX2" fmla="*/ 2232552 w 2384401"/>
                  <a:gd name="connsiteY2" fmla="*/ 64371 h 1948887"/>
                  <a:gd name="connsiteX3" fmla="*/ 2380036 w 2384401"/>
                  <a:gd name="connsiteY3" fmla="*/ 344590 h 1948887"/>
                  <a:gd name="connsiteX4" fmla="*/ 2099816 w 2384401"/>
                  <a:gd name="connsiteY4" fmla="*/ 551068 h 1948887"/>
                  <a:gd name="connsiteX5" fmla="*/ 1524629 w 2384401"/>
                  <a:gd name="connsiteY5" fmla="*/ 683803 h 1948887"/>
                  <a:gd name="connsiteX6" fmla="*/ 801958 w 2384401"/>
                  <a:gd name="connsiteY6" fmla="*/ 787042 h 1948887"/>
                  <a:gd name="connsiteX7" fmla="*/ 138281 w 2384401"/>
                  <a:gd name="connsiteY7" fmla="*/ 1037765 h 1948887"/>
                  <a:gd name="connsiteX8" fmla="*/ 5545 w 2384401"/>
                  <a:gd name="connsiteY8" fmla="*/ 1362229 h 1948887"/>
                  <a:gd name="connsiteX9" fmla="*/ 241520 w 2384401"/>
                  <a:gd name="connsiteY9" fmla="*/ 1553958 h 1948887"/>
                  <a:gd name="connsiteX10" fmla="*/ 875700 w 2384401"/>
                  <a:gd name="connsiteY10" fmla="*/ 1435971 h 1948887"/>
                  <a:gd name="connsiteX11" fmla="*/ 1082178 w 2384401"/>
                  <a:gd name="connsiteY11" fmla="*/ 1598203 h 1948887"/>
                  <a:gd name="connsiteX12" fmla="*/ 831455 w 2384401"/>
                  <a:gd name="connsiteY12" fmla="*/ 1775184 h 1948887"/>
                  <a:gd name="connsiteX13" fmla="*/ 875700 w 2384401"/>
                  <a:gd name="connsiteY13" fmla="*/ 1937416 h 1948887"/>
                  <a:gd name="connsiteX14" fmla="*/ 1229662 w 2384401"/>
                  <a:gd name="connsiteY14" fmla="*/ 1922668 h 1948887"/>
                  <a:gd name="connsiteX0" fmla="*/ 1436139 w 2384036"/>
                  <a:gd name="connsiteY0" fmla="*/ 101307 h 1892030"/>
                  <a:gd name="connsiteX1" fmla="*/ 1797226 w 2384036"/>
                  <a:gd name="connsiteY1" fmla="*/ 82084 h 1892030"/>
                  <a:gd name="connsiteX2" fmla="*/ 2232552 w 2384036"/>
                  <a:gd name="connsiteY2" fmla="*/ 7514 h 1892030"/>
                  <a:gd name="connsiteX3" fmla="*/ 2380036 w 2384036"/>
                  <a:gd name="connsiteY3" fmla="*/ 287733 h 1892030"/>
                  <a:gd name="connsiteX4" fmla="*/ 2099816 w 2384036"/>
                  <a:gd name="connsiteY4" fmla="*/ 494211 h 1892030"/>
                  <a:gd name="connsiteX5" fmla="*/ 1524629 w 2384036"/>
                  <a:gd name="connsiteY5" fmla="*/ 626946 h 1892030"/>
                  <a:gd name="connsiteX6" fmla="*/ 801958 w 2384036"/>
                  <a:gd name="connsiteY6" fmla="*/ 730185 h 1892030"/>
                  <a:gd name="connsiteX7" fmla="*/ 138281 w 2384036"/>
                  <a:gd name="connsiteY7" fmla="*/ 980908 h 1892030"/>
                  <a:gd name="connsiteX8" fmla="*/ 5545 w 2384036"/>
                  <a:gd name="connsiteY8" fmla="*/ 1305372 h 1892030"/>
                  <a:gd name="connsiteX9" fmla="*/ 241520 w 2384036"/>
                  <a:gd name="connsiteY9" fmla="*/ 1497101 h 1892030"/>
                  <a:gd name="connsiteX10" fmla="*/ 875700 w 2384036"/>
                  <a:gd name="connsiteY10" fmla="*/ 1379114 h 1892030"/>
                  <a:gd name="connsiteX11" fmla="*/ 1082178 w 2384036"/>
                  <a:gd name="connsiteY11" fmla="*/ 1541346 h 1892030"/>
                  <a:gd name="connsiteX12" fmla="*/ 831455 w 2384036"/>
                  <a:gd name="connsiteY12" fmla="*/ 1718327 h 1892030"/>
                  <a:gd name="connsiteX13" fmla="*/ 875700 w 2384036"/>
                  <a:gd name="connsiteY13" fmla="*/ 1880559 h 1892030"/>
                  <a:gd name="connsiteX14" fmla="*/ 1229662 w 2384036"/>
                  <a:gd name="connsiteY14" fmla="*/ 1865811 h 1892030"/>
                  <a:gd name="connsiteX0" fmla="*/ 0 w 2776697"/>
                  <a:gd name="connsiteY0" fmla="*/ 1383 h 1954338"/>
                  <a:gd name="connsiteX1" fmla="*/ 2189887 w 2776697"/>
                  <a:gd name="connsiteY1" fmla="*/ 144392 h 1954338"/>
                  <a:gd name="connsiteX2" fmla="*/ 2625213 w 2776697"/>
                  <a:gd name="connsiteY2" fmla="*/ 69822 h 1954338"/>
                  <a:gd name="connsiteX3" fmla="*/ 2772697 w 2776697"/>
                  <a:gd name="connsiteY3" fmla="*/ 350041 h 1954338"/>
                  <a:gd name="connsiteX4" fmla="*/ 2492477 w 2776697"/>
                  <a:gd name="connsiteY4" fmla="*/ 556519 h 1954338"/>
                  <a:gd name="connsiteX5" fmla="*/ 1917290 w 2776697"/>
                  <a:gd name="connsiteY5" fmla="*/ 689254 h 1954338"/>
                  <a:gd name="connsiteX6" fmla="*/ 1194619 w 2776697"/>
                  <a:gd name="connsiteY6" fmla="*/ 792493 h 1954338"/>
                  <a:gd name="connsiteX7" fmla="*/ 530942 w 2776697"/>
                  <a:gd name="connsiteY7" fmla="*/ 1043216 h 1954338"/>
                  <a:gd name="connsiteX8" fmla="*/ 398206 w 2776697"/>
                  <a:gd name="connsiteY8" fmla="*/ 1367680 h 1954338"/>
                  <a:gd name="connsiteX9" fmla="*/ 634181 w 2776697"/>
                  <a:gd name="connsiteY9" fmla="*/ 1559409 h 1954338"/>
                  <a:gd name="connsiteX10" fmla="*/ 1268361 w 2776697"/>
                  <a:gd name="connsiteY10" fmla="*/ 1441422 h 1954338"/>
                  <a:gd name="connsiteX11" fmla="*/ 1474839 w 2776697"/>
                  <a:gd name="connsiteY11" fmla="*/ 1603654 h 1954338"/>
                  <a:gd name="connsiteX12" fmla="*/ 1224116 w 2776697"/>
                  <a:gd name="connsiteY12" fmla="*/ 1780635 h 1954338"/>
                  <a:gd name="connsiteX13" fmla="*/ 1268361 w 2776697"/>
                  <a:gd name="connsiteY13" fmla="*/ 1942867 h 1954338"/>
                  <a:gd name="connsiteX14" fmla="*/ 1622323 w 2776697"/>
                  <a:gd name="connsiteY14" fmla="*/ 1928119 h 1954338"/>
                  <a:gd name="connsiteX0" fmla="*/ 0 w 2789998"/>
                  <a:gd name="connsiteY0" fmla="*/ 7539 h 1960494"/>
                  <a:gd name="connsiteX1" fmla="*/ 1540958 w 2789998"/>
                  <a:gd name="connsiteY1" fmla="*/ 17812 h 1960494"/>
                  <a:gd name="connsiteX2" fmla="*/ 2625213 w 2789998"/>
                  <a:gd name="connsiteY2" fmla="*/ 75978 h 1960494"/>
                  <a:gd name="connsiteX3" fmla="*/ 2772697 w 2789998"/>
                  <a:gd name="connsiteY3" fmla="*/ 356197 h 1960494"/>
                  <a:gd name="connsiteX4" fmla="*/ 2492477 w 2789998"/>
                  <a:gd name="connsiteY4" fmla="*/ 562675 h 1960494"/>
                  <a:gd name="connsiteX5" fmla="*/ 1917290 w 2789998"/>
                  <a:gd name="connsiteY5" fmla="*/ 695410 h 1960494"/>
                  <a:gd name="connsiteX6" fmla="*/ 1194619 w 2789998"/>
                  <a:gd name="connsiteY6" fmla="*/ 798649 h 1960494"/>
                  <a:gd name="connsiteX7" fmla="*/ 530942 w 2789998"/>
                  <a:gd name="connsiteY7" fmla="*/ 1049372 h 1960494"/>
                  <a:gd name="connsiteX8" fmla="*/ 398206 w 2789998"/>
                  <a:gd name="connsiteY8" fmla="*/ 1373836 h 1960494"/>
                  <a:gd name="connsiteX9" fmla="*/ 634181 w 2789998"/>
                  <a:gd name="connsiteY9" fmla="*/ 1565565 h 1960494"/>
                  <a:gd name="connsiteX10" fmla="*/ 1268361 w 2789998"/>
                  <a:gd name="connsiteY10" fmla="*/ 1447578 h 1960494"/>
                  <a:gd name="connsiteX11" fmla="*/ 1474839 w 2789998"/>
                  <a:gd name="connsiteY11" fmla="*/ 1609810 h 1960494"/>
                  <a:gd name="connsiteX12" fmla="*/ 1224116 w 2789998"/>
                  <a:gd name="connsiteY12" fmla="*/ 1786791 h 1960494"/>
                  <a:gd name="connsiteX13" fmla="*/ 1268361 w 2789998"/>
                  <a:gd name="connsiteY13" fmla="*/ 1949023 h 1960494"/>
                  <a:gd name="connsiteX14" fmla="*/ 1622323 w 2789998"/>
                  <a:gd name="connsiteY14" fmla="*/ 1934275 h 196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9998" h="1960494">
                    <a:moveTo>
                      <a:pt x="0" y="7539"/>
                    </a:moveTo>
                    <a:cubicBezTo>
                      <a:pt x="88490" y="-9668"/>
                      <a:pt x="1103423" y="6406"/>
                      <a:pt x="1540958" y="17812"/>
                    </a:cubicBezTo>
                    <a:cubicBezTo>
                      <a:pt x="1978493" y="29218"/>
                      <a:pt x="2419923" y="19581"/>
                      <a:pt x="2625213" y="75978"/>
                    </a:cubicBezTo>
                    <a:cubicBezTo>
                      <a:pt x="2830503" y="132375"/>
                      <a:pt x="2794820" y="275081"/>
                      <a:pt x="2772697" y="356197"/>
                    </a:cubicBezTo>
                    <a:cubicBezTo>
                      <a:pt x="2750574" y="437313"/>
                      <a:pt x="2635045" y="506140"/>
                      <a:pt x="2492477" y="562675"/>
                    </a:cubicBezTo>
                    <a:cubicBezTo>
                      <a:pt x="2349909" y="619211"/>
                      <a:pt x="2133600" y="656081"/>
                      <a:pt x="1917290" y="695410"/>
                    </a:cubicBezTo>
                    <a:cubicBezTo>
                      <a:pt x="1700980" y="734739"/>
                      <a:pt x="1425677" y="739655"/>
                      <a:pt x="1194619" y="798649"/>
                    </a:cubicBezTo>
                    <a:cubicBezTo>
                      <a:pt x="963561" y="857643"/>
                      <a:pt x="663677" y="953508"/>
                      <a:pt x="530942" y="1049372"/>
                    </a:cubicBezTo>
                    <a:cubicBezTo>
                      <a:pt x="398207" y="1145236"/>
                      <a:pt x="381000" y="1287804"/>
                      <a:pt x="398206" y="1373836"/>
                    </a:cubicBezTo>
                    <a:cubicBezTo>
                      <a:pt x="415412" y="1459868"/>
                      <a:pt x="489155" y="1553275"/>
                      <a:pt x="634181" y="1565565"/>
                    </a:cubicBezTo>
                    <a:cubicBezTo>
                      <a:pt x="779207" y="1577855"/>
                      <a:pt x="1128251" y="1440204"/>
                      <a:pt x="1268361" y="1447578"/>
                    </a:cubicBezTo>
                    <a:cubicBezTo>
                      <a:pt x="1408471" y="1454952"/>
                      <a:pt x="1482213" y="1553275"/>
                      <a:pt x="1474839" y="1609810"/>
                    </a:cubicBezTo>
                    <a:cubicBezTo>
                      <a:pt x="1467465" y="1666345"/>
                      <a:pt x="1258529" y="1730256"/>
                      <a:pt x="1224116" y="1786791"/>
                    </a:cubicBezTo>
                    <a:cubicBezTo>
                      <a:pt x="1189703" y="1843326"/>
                      <a:pt x="1201993" y="1924442"/>
                      <a:pt x="1268361" y="1949023"/>
                    </a:cubicBezTo>
                    <a:cubicBezTo>
                      <a:pt x="1334729" y="1973604"/>
                      <a:pt x="1478526" y="1953939"/>
                      <a:pt x="1622323" y="1934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6F2C49-3EE8-8C69-675E-1A5A85E27A3B}"/>
              </a:ext>
            </a:extLst>
          </p:cNvPr>
          <p:cNvSpPr txBox="1"/>
          <p:nvPr/>
        </p:nvSpPr>
        <p:spPr>
          <a:xfrm>
            <a:off x="891010" y="1544912"/>
            <a:ext cx="6466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that have excellent thermal conduction characteristics and a high-quality factor at low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geometry that allows the measurement of many resonance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Cheap to have a good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first idea was to use the materials proposed for ET (silicon and sapphire) and to use them for the study of the coatings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35AFD16-4A50-E9A7-015C-E999BDDAE50E}"/>
              </a:ext>
            </a:extLst>
          </p:cNvPr>
          <p:cNvGrpSpPr/>
          <p:nvPr/>
        </p:nvGrpSpPr>
        <p:grpSpPr>
          <a:xfrm>
            <a:off x="982087" y="4638098"/>
            <a:ext cx="5381176" cy="1914069"/>
            <a:chOff x="325083" y="4306477"/>
            <a:chExt cx="5381176" cy="1914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09B6321-BCC4-48BA-80D9-D891C78A73C2}"/>
                    </a:ext>
                  </a:extLst>
                </p:cNvPr>
                <p:cNvSpPr txBox="1"/>
                <p:nvPr/>
              </p:nvSpPr>
              <p:spPr>
                <a:xfrm>
                  <a:off x="1028192" y="4960458"/>
                  <a:ext cx="3091872" cy="4372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𝑐𝑜𝑎𝑡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</m:oMath>
                  </a14:m>
                  <a:r>
                    <a:rPr lang="en-US" dirty="0"/>
                    <a:t>  +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𝑐𝑜𝑎𝑡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𝑐𝑜𝑎𝑡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09B6321-BCC4-48BA-80D9-D891C78A7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192" y="4960458"/>
                  <a:ext cx="3091872" cy="437236"/>
                </a:xfrm>
                <a:prstGeom prst="rect">
                  <a:avLst/>
                </a:prstGeom>
                <a:blipFill>
                  <a:blip r:embed="rId5"/>
                  <a:stretch>
                    <a:fillRect l="-2756" t="-4167" r="-197" b="-97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D8AE8D-FC0D-A1B2-6215-C967FBC38084}"/>
                </a:ext>
              </a:extLst>
            </p:cNvPr>
            <p:cNvSpPr txBox="1"/>
            <p:nvPr/>
          </p:nvSpPr>
          <p:spPr>
            <a:xfrm>
              <a:off x="325083" y="4414637"/>
              <a:ext cx="160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Second meas.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2C7E0D-DC1D-4F75-50E9-44149B36C474}"/>
                </a:ext>
              </a:extLst>
            </p:cNvPr>
            <p:cNvSpPr txBox="1"/>
            <p:nvPr/>
          </p:nvSpPr>
          <p:spPr>
            <a:xfrm>
              <a:off x="2018577" y="4306477"/>
              <a:ext cx="160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First meas.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7E286-6EEF-1894-35D7-C28FD9AC9529}"/>
                </a:ext>
              </a:extLst>
            </p:cNvPr>
            <p:cNvSpPr txBox="1"/>
            <p:nvPr/>
          </p:nvSpPr>
          <p:spPr>
            <a:xfrm>
              <a:off x="3805616" y="4458465"/>
              <a:ext cx="160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Extrapolation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3D93DFB-552F-AED9-FC79-8E42F3474B57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1129469" y="4783969"/>
              <a:ext cx="184989" cy="320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610C697-8D73-D5D0-A155-109C4BBC9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1943" y="4643131"/>
              <a:ext cx="92185" cy="46166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88CBD81-8650-F371-944D-06AC707C5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0151" y="4802105"/>
              <a:ext cx="615990" cy="25995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2BCB9AC-A02F-10A5-88A6-3E993E9F2AA6}"/>
                    </a:ext>
                  </a:extLst>
                </p:cNvPr>
                <p:cNvSpPr txBox="1"/>
                <p:nvPr/>
              </p:nvSpPr>
              <p:spPr>
                <a:xfrm>
                  <a:off x="2300006" y="5776770"/>
                  <a:ext cx="3406253" cy="443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𝑚𝑎𝑡</m:t>
                          </m:r>
                        </m:sub>
                      </m:sSub>
                    </m:oMath>
                  </a14:m>
                  <a:r>
                    <a:rPr lang="en-US" dirty="0"/>
                    <a:t>  +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𝑒𝑥𝑝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𝑒𝑥𝑡𝑟𝑎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2BCB9AC-A02F-10A5-88A6-3E993E9F2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006" y="5776770"/>
                  <a:ext cx="3406253" cy="443776"/>
                </a:xfrm>
                <a:prstGeom prst="rect">
                  <a:avLst/>
                </a:prstGeom>
                <a:blipFill>
                  <a:blip r:embed="rId6"/>
                  <a:stretch>
                    <a:fillRect l="-2504" t="-1370" r="-537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648EEE-A153-7C39-A842-2CC0963BD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5994" y="5369701"/>
              <a:ext cx="0" cy="52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478D2B5-D32B-F7BD-7268-55D67A107644}"/>
              </a:ext>
            </a:extLst>
          </p:cNvPr>
          <p:cNvSpPr txBox="1"/>
          <p:nvPr/>
        </p:nvSpPr>
        <p:spPr>
          <a:xfrm>
            <a:off x="8550621" y="6225863"/>
            <a:ext cx="336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rgbClr val="000000"/>
                </a:solidFill>
                <a:cs typeface="Century Gothic"/>
              </a:rPr>
              <a:t>Cesarini</a:t>
            </a:r>
            <a:r>
              <a:rPr lang="en-GB" sz="1400" i="1" dirty="0">
                <a:solidFill>
                  <a:srgbClr val="000000"/>
                </a:solidFill>
                <a:cs typeface="Century Gothic"/>
              </a:rPr>
              <a:t> E. &amp; al, Rev. Sci. </a:t>
            </a:r>
            <a:r>
              <a:rPr lang="en-GB" sz="1400" i="1" dirty="0" err="1">
                <a:solidFill>
                  <a:srgbClr val="000000"/>
                </a:solidFill>
                <a:cs typeface="Century Gothic"/>
              </a:rPr>
              <a:t>Instrum</a:t>
            </a:r>
            <a:r>
              <a:rPr lang="en-GB" sz="1400" i="1" dirty="0">
                <a:solidFill>
                  <a:srgbClr val="000000"/>
                </a:solidFill>
                <a:cs typeface="Century Gothic"/>
              </a:rPr>
              <a:t>. 80 (2009)</a:t>
            </a:r>
          </a:p>
          <a:p>
            <a:r>
              <a:rPr lang="it-IT" sz="1400" i="1" dirty="0"/>
              <a:t>M. Granata et al. VIR-0499A-16</a:t>
            </a:r>
          </a:p>
        </p:txBody>
      </p:sp>
    </p:spTree>
    <p:extLst>
      <p:ext uri="{BB962C8B-B14F-4D97-AF65-F5344CB8AC3E}">
        <p14:creationId xmlns:p14="http://schemas.microsoft.com/office/powerpoint/2010/main" val="24470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F7F2F-0449-4B3F-954E-DB4B9AFF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27" y="169765"/>
            <a:ext cx="4928118" cy="1325563"/>
          </a:xfrm>
        </p:spPr>
        <p:txBody>
          <a:bodyPr/>
          <a:lstStyle/>
          <a:p>
            <a:r>
              <a:rPr lang="it-IT" dirty="0"/>
              <a:t>Thermoelastic losses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00000000-0008-0000-0000-000002000000}"/>
                  </a:ext>
                </a:extLst>
              </p:cNvPr>
              <p:cNvSpPr txBox="1"/>
              <p:nvPr/>
            </p:nvSpPr>
            <p:spPr>
              <a:xfrm>
                <a:off x="449348" y="5912321"/>
                <a:ext cx="1383004" cy="55585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00000000-0008-0000-0000-000002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8" y="5912321"/>
                <a:ext cx="1383004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00000000-0008-0000-0000-000003000000}"/>
                  </a:ext>
                </a:extLst>
              </p:cNvPr>
              <p:cNvSpPr txBox="1"/>
              <p:nvPr/>
            </p:nvSpPr>
            <p:spPr>
              <a:xfrm>
                <a:off x="449348" y="4919865"/>
                <a:ext cx="1265152" cy="60266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00000000-0008-0000-0000-000003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8" y="4919865"/>
                <a:ext cx="1265152" cy="602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8E6713C-9AA7-3855-FE38-7E377FDC55BB}"/>
              </a:ext>
            </a:extLst>
          </p:cNvPr>
          <p:cNvSpPr txBox="1"/>
          <p:nvPr/>
        </p:nvSpPr>
        <p:spPr>
          <a:xfrm>
            <a:off x="394127" y="1237204"/>
            <a:ext cx="557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Thermoelastic losses happen when a body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bent</a:t>
            </a:r>
            <a:r>
              <a:rPr lang="it-IT" dirty="0"/>
              <a:t> =&gt; one side </a:t>
            </a:r>
            <a:r>
              <a:rPr lang="it-IT" dirty="0" err="1"/>
              <a:t>gets</a:t>
            </a:r>
            <a:r>
              <a:rPr lang="it-IT" dirty="0"/>
              <a:t> </a:t>
            </a:r>
            <a:r>
              <a:rPr lang="it-IT" dirty="0" err="1"/>
              <a:t>compressed</a:t>
            </a:r>
            <a:r>
              <a:rPr lang="it-IT" dirty="0"/>
              <a:t> (</a:t>
            </a:r>
            <a:r>
              <a:rPr lang="it-IT" dirty="0" err="1"/>
              <a:t>heated</a:t>
            </a:r>
            <a:r>
              <a:rPr lang="it-IT" dirty="0"/>
              <a:t>) and the other </a:t>
            </a:r>
            <a:r>
              <a:rPr lang="it-IT" dirty="0" err="1"/>
              <a:t>gets</a:t>
            </a:r>
            <a:r>
              <a:rPr lang="it-IT" dirty="0"/>
              <a:t> </a:t>
            </a:r>
            <a:r>
              <a:rPr lang="it-IT" dirty="0" err="1"/>
              <a:t>expanded</a:t>
            </a:r>
            <a:r>
              <a:rPr lang="it-IT" dirty="0"/>
              <a:t> (</a:t>
            </a:r>
            <a:r>
              <a:rPr lang="it-IT" dirty="0" err="1"/>
              <a:t>cooled</a:t>
            </a:r>
            <a:r>
              <a:rPr lang="it-IT" dirty="0"/>
              <a:t>). Heat flows from a side to the other.</a:t>
            </a:r>
          </a:p>
        </p:txBody>
      </p:sp>
      <p:pic>
        <p:nvPicPr>
          <p:cNvPr id="15" name="Immagine 3">
            <a:extLst>
              <a:ext uri="{FF2B5EF4-FFF2-40B4-BE49-F238E27FC236}">
                <a16:creationId xmlns:a16="http://schemas.microsoft.com/office/drawing/2014/main" id="{C578D032-3E86-450F-DB43-24832A24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898" y="3932470"/>
            <a:ext cx="5400000" cy="2825682"/>
          </a:xfrm>
          <a:prstGeom prst="rect">
            <a:avLst/>
          </a:prstGeom>
        </p:spPr>
      </p:pic>
      <p:pic>
        <p:nvPicPr>
          <p:cNvPr id="16" name="Immagine 7">
            <a:extLst>
              <a:ext uri="{FF2B5EF4-FFF2-40B4-BE49-F238E27FC236}">
                <a16:creationId xmlns:a16="http://schemas.microsoft.com/office/drawing/2014/main" id="{C502B115-ED60-179A-4946-588F09A8F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898" y="82487"/>
            <a:ext cx="5400000" cy="2825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DCC7BC94-EB08-E8D6-8703-CE6BD9371963}"/>
                  </a:ext>
                </a:extLst>
              </p:cNvPr>
              <p:cNvSpPr txBox="1"/>
              <p:nvPr/>
            </p:nvSpPr>
            <p:spPr>
              <a:xfrm>
                <a:off x="449348" y="3966202"/>
                <a:ext cx="1145409" cy="5724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𝑑𝑖𝑙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DCC7BC94-EB08-E8D6-8703-CE6BD937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8" y="3966202"/>
                <a:ext cx="1145409" cy="5724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25817F4-5ED5-1B7B-A1F7-7C916A0B489F}"/>
              </a:ext>
            </a:extLst>
          </p:cNvPr>
          <p:cNvSpPr txBox="1"/>
          <p:nvPr/>
        </p:nvSpPr>
        <p:spPr>
          <a:xfrm>
            <a:off x="2432443" y="3942091"/>
            <a:ext cx="372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bending in pure expansion =&gt; </a:t>
            </a:r>
          </a:p>
          <a:p>
            <a:r>
              <a:rPr lang="en-US" dirty="0"/>
              <a:t>=&gt; there are no thermoelastic losses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6911149-3F5D-4055-9135-90F58C5B3B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03" y="1995460"/>
            <a:ext cx="4089999" cy="197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00000000-0008-0000-0000-000005000000}"/>
                  </a:ext>
                </a:extLst>
              </p:cNvPr>
              <p:cNvSpPr txBox="1"/>
              <p:nvPr/>
            </p:nvSpPr>
            <p:spPr>
              <a:xfrm>
                <a:off x="394127" y="2392369"/>
                <a:ext cx="2978379" cy="5235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𝑑𝑖𝑙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>
                        <m:fPr>
                          <m:ctrlP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num>
                        <m:den>
                          <m:r>
                            <a:rPr lang="it-IT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𝜔𝜏</m:t>
                              </m:r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00000000-0008-0000-0000-000005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7" y="2392369"/>
                <a:ext cx="2978379" cy="5235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AE0C6-175E-F353-03E1-3FCA374893A3}"/>
              </a:ext>
            </a:extLst>
          </p:cNvPr>
          <p:cNvCxnSpPr>
            <a:cxnSpLocks/>
          </p:cNvCxnSpPr>
          <p:nvPr/>
        </p:nvCxnSpPr>
        <p:spPr>
          <a:xfrm>
            <a:off x="1883316" y="4265256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B2DDB7-842F-01C1-97DC-D6720CC174CE}"/>
              </a:ext>
            </a:extLst>
          </p:cNvPr>
          <p:cNvSpPr txBox="1"/>
          <p:nvPr/>
        </p:nvSpPr>
        <p:spPr>
          <a:xfrm>
            <a:off x="2432442" y="4793303"/>
            <a:ext cx="408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the amplitude =&gt; strong dependency with </a:t>
            </a:r>
            <a:r>
              <a:rPr lang="el-GR" i="1" dirty="0"/>
              <a:t>α</a:t>
            </a:r>
            <a:r>
              <a:rPr lang="en-US" dirty="0"/>
              <a:t> =&gt; for silicon, </a:t>
            </a:r>
            <a:r>
              <a:rPr lang="el-GR" i="1" dirty="0"/>
              <a:t>α</a:t>
            </a:r>
            <a:r>
              <a:rPr lang="en-US" dirty="0"/>
              <a:t> = 0 for 2 temp. (120K, 18K)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ACF5E5-FDEB-2649-725A-AE55594E2B8C}"/>
              </a:ext>
            </a:extLst>
          </p:cNvPr>
          <p:cNvCxnSpPr>
            <a:cxnSpLocks/>
          </p:cNvCxnSpPr>
          <p:nvPr/>
        </p:nvCxnSpPr>
        <p:spPr>
          <a:xfrm>
            <a:off x="1883316" y="5238101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4B8A25-63F3-66AF-5ECB-8A76C69B90C9}"/>
              </a:ext>
            </a:extLst>
          </p:cNvPr>
          <p:cNvSpPr txBox="1"/>
          <p:nvPr/>
        </p:nvSpPr>
        <p:spPr>
          <a:xfrm>
            <a:off x="2432442" y="5921515"/>
            <a:ext cx="4369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of thermal diffusivity =&gt; to compare with period of oscillations =&gt; maximum TE when they are equal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0FD9C5-1955-C7AF-EDA2-A072D5EB3F38}"/>
              </a:ext>
            </a:extLst>
          </p:cNvPr>
          <p:cNvCxnSpPr>
            <a:cxnSpLocks/>
          </p:cNvCxnSpPr>
          <p:nvPr/>
        </p:nvCxnSpPr>
        <p:spPr>
          <a:xfrm>
            <a:off x="1883316" y="624468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83298F-A5CC-BDF6-F6BD-161DFBA4F29B}"/>
              </a:ext>
            </a:extLst>
          </p:cNvPr>
          <p:cNvSpPr txBox="1"/>
          <p:nvPr/>
        </p:nvSpPr>
        <p:spPr>
          <a:xfrm>
            <a:off x="7628576" y="219164"/>
            <a:ext cx="271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Thermoelastic peak vs. thickness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F0155-99D4-4E59-72C6-C8AA714378F1}"/>
              </a:ext>
            </a:extLst>
          </p:cNvPr>
          <p:cNvSpPr txBox="1"/>
          <p:nvPr/>
        </p:nvSpPr>
        <p:spPr>
          <a:xfrm>
            <a:off x="8112991" y="4094249"/>
            <a:ext cx="282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Thermoelastic peak vs. temperature</a:t>
            </a:r>
          </a:p>
        </p:txBody>
      </p:sp>
    </p:spTree>
    <p:extLst>
      <p:ext uri="{BB962C8B-B14F-4D97-AF65-F5344CB8AC3E}">
        <p14:creationId xmlns:p14="http://schemas.microsoft.com/office/powerpoint/2010/main" val="143636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3513A-5344-48E3-7990-00A14CC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40" y="201357"/>
            <a:ext cx="6097554" cy="580345"/>
          </a:xfrm>
        </p:spPr>
        <p:txBody>
          <a:bodyPr>
            <a:normAutofit fontScale="90000"/>
          </a:bodyPr>
          <a:lstStyle/>
          <a:p>
            <a:r>
              <a:rPr lang="it-IT" dirty="0"/>
              <a:t>...a geometrical approach</a:t>
            </a:r>
          </a:p>
        </p:txBody>
      </p:sp>
      <p:graphicFrame>
        <p:nvGraphicFramePr>
          <p:cNvPr id="4" name="Chart 11">
            <a:extLst>
              <a:ext uri="{FF2B5EF4-FFF2-40B4-BE49-F238E27FC236}">
                <a16:creationId xmlns:a16="http://schemas.microsoft.com/office/drawing/2014/main" id="{2F53E913-B944-A7C9-1C3F-E4D82F1E0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89322"/>
              </p:ext>
            </p:extLst>
          </p:nvPr>
        </p:nvGraphicFramePr>
        <p:xfrm>
          <a:off x="601709" y="2223591"/>
          <a:ext cx="588002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6415D3-FF8D-2D46-378A-DB50F24B1DC1}"/>
              </a:ext>
            </a:extLst>
          </p:cNvPr>
          <p:cNvSpPr txBox="1"/>
          <p:nvPr/>
        </p:nvSpPr>
        <p:spPr>
          <a:xfrm>
            <a:off x="7684537" y="3870089"/>
            <a:ext cx="414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RIGHT SIDE OR LEFT SIDE OF TE PEAK??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(see the excel file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1">
            <a:extLst>
              <a:ext uri="{FF2B5EF4-FFF2-40B4-BE49-F238E27FC236}">
                <a16:creationId xmlns:a16="http://schemas.microsoft.com/office/drawing/2014/main" id="{9B311EED-EE14-CB56-9A76-48A6180B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994" y="253156"/>
            <a:ext cx="5229082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7EB52-CC44-6A8E-20F0-107B987CAB8A}"/>
              </a:ext>
            </a:extLst>
          </p:cNvPr>
          <p:cNvSpPr txBox="1"/>
          <p:nvPr/>
        </p:nvSpPr>
        <p:spPr>
          <a:xfrm>
            <a:off x="721440" y="822684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a possible "geometric" solution to avoid/reduce the predominance of thermoelastic losses in the frequency region of interest….</a:t>
            </a:r>
            <a:r>
              <a:rPr lang="it-IT" dirty="0"/>
              <a:t> </a:t>
            </a:r>
          </a:p>
          <a:p>
            <a:endParaRPr lang="it-IT" sz="1400" dirty="0"/>
          </a:p>
          <a:p>
            <a:r>
              <a:rPr lang="it-IT" dirty="0"/>
              <a:t>...some modes should be not affected by thermoelastic peak, as a function of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C3719-1BC0-B212-0EA7-423AD5239BB9}"/>
              </a:ext>
            </a:extLst>
          </p:cNvPr>
          <p:cNvSpPr txBox="1"/>
          <p:nvPr/>
        </p:nvSpPr>
        <p:spPr>
          <a:xfrm>
            <a:off x="601709" y="616970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Thermoelastic losses for a silicon disk 3 inches in diameter and 0.2 mm thick.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7137A-36E8-979A-DD66-EC9238F2CF40}"/>
              </a:ext>
            </a:extLst>
          </p:cNvPr>
          <p:cNvSpPr txBox="1"/>
          <p:nvPr/>
        </p:nvSpPr>
        <p:spPr>
          <a:xfrm>
            <a:off x="7470711" y="6534890"/>
            <a:ext cx="4577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Rev. Sci. </a:t>
            </a:r>
            <a:r>
              <a:rPr lang="en-US" sz="1400" i="1" dirty="0" err="1"/>
              <a:t>Instrum</a:t>
            </a:r>
            <a:r>
              <a:rPr lang="en-US" sz="1400" i="1" dirty="0"/>
              <a:t>. 77, 044502 (2006), </a:t>
            </a:r>
            <a:r>
              <a:rPr lang="en-US" sz="1400" i="1" dirty="0" err="1"/>
              <a:t>doi</a:t>
            </a:r>
            <a:r>
              <a:rPr lang="en-US" sz="1400" i="1" dirty="0"/>
              <a:t>: 10.1063/1.2194486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D21AFA-A986-051A-7285-C0D327F96AD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019551" y="4014587"/>
            <a:ext cx="318406" cy="3560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D329FB-F60F-8A4A-5731-008085C9BBD6}"/>
              </a:ext>
            </a:extLst>
          </p:cNvPr>
          <p:cNvSpPr txBox="1"/>
          <p:nvPr/>
        </p:nvSpPr>
        <p:spPr>
          <a:xfrm>
            <a:off x="3374572" y="4370614"/>
            <a:ext cx="128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Thermoelastic losses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CEE52-7DD3-1AE8-6788-C2F8F40043F8}"/>
              </a:ext>
            </a:extLst>
          </p:cNvPr>
          <p:cNvSpPr txBox="1"/>
          <p:nvPr/>
        </p:nvSpPr>
        <p:spPr>
          <a:xfrm>
            <a:off x="6786886" y="4545948"/>
            <a:ext cx="2262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Resonance frequencies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(modes) of the silicon disk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D8C84-834F-5B23-0CDE-AEAB6506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690" y="5227613"/>
            <a:ext cx="1828800" cy="1192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DFB293-CD66-FA7A-34F4-BDCAEA26D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593" y="4802422"/>
            <a:ext cx="1828800" cy="121295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7F3AC-A0AE-7302-E274-A0F3DABF0E26}"/>
              </a:ext>
            </a:extLst>
          </p:cNvPr>
          <p:cNvCxnSpPr>
            <a:cxnSpLocks/>
          </p:cNvCxnSpPr>
          <p:nvPr/>
        </p:nvCxnSpPr>
        <p:spPr>
          <a:xfrm flipH="1" flipV="1">
            <a:off x="4914900" y="3592381"/>
            <a:ext cx="2046514" cy="1594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C88019-2242-4472-A4B1-D2A6CEF5DD84}"/>
              </a:ext>
            </a:extLst>
          </p:cNvPr>
          <p:cNvCxnSpPr>
            <a:cxnSpLocks/>
          </p:cNvCxnSpPr>
          <p:nvPr/>
        </p:nvCxnSpPr>
        <p:spPr>
          <a:xfrm flipH="1" flipV="1">
            <a:off x="5225143" y="3263661"/>
            <a:ext cx="3992063" cy="15018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A8B4AC4-C212-1676-4ED2-E64DA30EA8E4}"/>
              </a:ext>
            </a:extLst>
          </p:cNvPr>
          <p:cNvSpPr/>
          <p:nvPr/>
        </p:nvSpPr>
        <p:spPr>
          <a:xfrm>
            <a:off x="5116285" y="3129643"/>
            <a:ext cx="108000" cy="228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3F68E-7135-0CC7-B10B-F480157F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Loss angle (work in progress)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CA59598-07EA-BC41-6C21-FD5A3D23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4" y="4291947"/>
            <a:ext cx="9513644" cy="2444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AD8C1-D357-DAD9-4E66-6DDE91741B36}"/>
              </a:ext>
            </a:extLst>
          </p:cNvPr>
          <p:cNvSpPr txBox="1"/>
          <p:nvPr/>
        </p:nvSpPr>
        <p:spPr>
          <a:xfrm>
            <a:off x="4616143" y="4396476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Mixed modes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A02464-9B65-0F95-F53C-8AB07BFCE698}"/>
              </a:ext>
            </a:extLst>
          </p:cNvPr>
          <p:cNvGrpSpPr/>
          <p:nvPr/>
        </p:nvGrpSpPr>
        <p:grpSpPr>
          <a:xfrm>
            <a:off x="303624" y="1540897"/>
            <a:ext cx="9513644" cy="2444009"/>
            <a:chOff x="303624" y="1847938"/>
            <a:chExt cx="9513644" cy="2444009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A9F6C48-A454-DA10-67F7-6FEBF911F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24" y="1847938"/>
              <a:ext cx="9513644" cy="244400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EF0D9D-49FD-EBB9-0002-B2F9E64C6FCD}"/>
                </a:ext>
              </a:extLst>
            </p:cNvPr>
            <p:cNvSpPr txBox="1"/>
            <p:nvPr/>
          </p:nvSpPr>
          <p:spPr>
            <a:xfrm>
              <a:off x="4616143" y="1952467"/>
              <a:ext cx="1734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Butterfly modes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AD3A19-1AA2-0E34-6AB6-29A197BE8C04}"/>
                </a:ext>
              </a:extLst>
            </p:cNvPr>
            <p:cNvSpPr txBox="1"/>
            <p:nvPr/>
          </p:nvSpPr>
          <p:spPr>
            <a:xfrm>
              <a:off x="4743845" y="3359137"/>
              <a:ext cx="3838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Mode (0,2) seems only slightly affected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64BD30-D0BC-36A7-1878-D60937AD2457}"/>
                </a:ext>
              </a:extLst>
            </p:cNvPr>
            <p:cNvCxnSpPr>
              <a:stCxn id="6" idx="1"/>
            </p:cNvCxnSpPr>
            <p:nvPr/>
          </p:nvCxnSpPr>
          <p:spPr>
            <a:xfrm flipH="1" flipV="1">
              <a:off x="4262996" y="3429000"/>
              <a:ext cx="480849" cy="114803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CD1ABA-9621-DE05-257D-8BA1568E2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117" y="2566053"/>
            <a:ext cx="1828800" cy="1192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7D17D-130D-05D7-8543-EF02091B8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469" y="1172672"/>
            <a:ext cx="1828800" cy="1248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F0513E-EAA7-C3AC-D75D-B66E9ABA1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8469" y="4104151"/>
            <a:ext cx="1828800" cy="1212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AEFFF0-4343-3D6B-A6E2-03AF426E0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200" y="5513951"/>
            <a:ext cx="1828800" cy="11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203228-ADAF-A6BD-5E96-FA8F297A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72" y="1585655"/>
            <a:ext cx="3627741" cy="504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001457-AA37-7079-02DC-4998D372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60" y="1528307"/>
            <a:ext cx="3627741" cy="5040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3647F3F2-A09E-3AF4-4C3E-D572C32A5FA2}"/>
              </a:ext>
            </a:extLst>
          </p:cNvPr>
          <p:cNvSpPr txBox="1">
            <a:spLocks/>
          </p:cNvSpPr>
          <p:nvPr/>
        </p:nvSpPr>
        <p:spPr>
          <a:xfrm>
            <a:off x="838200" y="3542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Different substrate thickness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A222C7-603B-2B38-E50D-8EE38DA0D27C}"/>
              </a:ext>
            </a:extLst>
          </p:cNvPr>
          <p:cNvSpPr txBox="1"/>
          <p:nvPr/>
        </p:nvSpPr>
        <p:spPr>
          <a:xfrm>
            <a:off x="8714462" y="6014389"/>
            <a:ext cx="362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Granata M. et al, </a:t>
            </a:r>
            <a:r>
              <a:rPr lang="en-US" sz="1400" dirty="0"/>
              <a:t>Archives of Metallurgy and</a:t>
            </a:r>
          </a:p>
          <a:p>
            <a:r>
              <a:rPr lang="en-US" sz="1400" dirty="0"/>
              <a:t>Materials 60, 2015 </a:t>
            </a:r>
            <a:br>
              <a:rPr lang="en-US" sz="1400" dirty="0"/>
            </a:br>
            <a:r>
              <a:rPr lang="en-US" sz="1400" dirty="0"/>
              <a:t>DOI: 10.1515/amm-2015-0060</a:t>
            </a:r>
            <a:endParaRPr lang="it-IT" sz="1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FD7D1-6596-6DB5-7885-FA7CD8F649FD}"/>
              </a:ext>
            </a:extLst>
          </p:cNvPr>
          <p:cNvSpPr txBox="1"/>
          <p:nvPr/>
        </p:nvSpPr>
        <p:spPr>
          <a:xfrm>
            <a:off x="4858294" y="941675"/>
            <a:ext cx="4777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Silicon disk </a:t>
            </a:r>
            <a:r>
              <a:rPr lang="el-GR" dirty="0">
                <a:solidFill>
                  <a:schemeClr val="accent1"/>
                </a:solidFill>
              </a:rPr>
              <a:t>φ</a:t>
            </a:r>
            <a:r>
              <a:rPr lang="en-US" dirty="0">
                <a:solidFill>
                  <a:schemeClr val="accent1"/>
                </a:solidFill>
              </a:rPr>
              <a:t>=3’’ and </a:t>
            </a:r>
            <a:r>
              <a:rPr lang="en-US" dirty="0" err="1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=0.5mm (blue points) </a:t>
            </a:r>
            <a:r>
              <a:rPr lang="en-US" dirty="0"/>
              <a:t>vs.</a:t>
            </a:r>
          </a:p>
          <a:p>
            <a:r>
              <a:rPr lang="en-US" dirty="0">
                <a:solidFill>
                  <a:srgbClr val="C00000"/>
                </a:solidFill>
              </a:rPr>
              <a:t>Silicon disk </a:t>
            </a:r>
            <a:r>
              <a:rPr lang="el-GR" dirty="0">
                <a:solidFill>
                  <a:srgbClr val="C00000"/>
                </a:solidFill>
              </a:rPr>
              <a:t>φ</a:t>
            </a:r>
            <a:r>
              <a:rPr lang="en-US" dirty="0">
                <a:solidFill>
                  <a:srgbClr val="C00000"/>
                </a:solidFill>
              </a:rPr>
              <a:t>=3’’ and </a:t>
            </a:r>
            <a:r>
              <a:rPr lang="en-US" dirty="0" err="1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=0.2mm (blue points)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AC3D4-863C-828F-A2B2-24A5BCD3AB9E}"/>
              </a:ext>
            </a:extLst>
          </p:cNvPr>
          <p:cNvSpPr txBox="1"/>
          <p:nvPr/>
        </p:nvSpPr>
        <p:spPr>
          <a:xfrm>
            <a:off x="7417443" y="3860783"/>
            <a:ext cx="666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(0,2)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0FA9C-C711-0AF5-6C0D-01150EC3607A}"/>
              </a:ext>
            </a:extLst>
          </p:cNvPr>
          <p:cNvSpPr txBox="1"/>
          <p:nvPr/>
        </p:nvSpPr>
        <p:spPr>
          <a:xfrm>
            <a:off x="7084175" y="3327188"/>
            <a:ext cx="666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(0,5)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EB650D-DC01-869C-487C-6FFD97B8BE4B}"/>
              </a:ext>
            </a:extLst>
          </p:cNvPr>
          <p:cNvSpPr txBox="1"/>
          <p:nvPr/>
        </p:nvSpPr>
        <p:spPr>
          <a:xfrm>
            <a:off x="1004264" y="1078125"/>
            <a:ext cx="3321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Silicon disk </a:t>
            </a:r>
            <a:r>
              <a:rPr lang="el-GR" dirty="0"/>
              <a:t>φ</a:t>
            </a:r>
            <a:r>
              <a:rPr lang="en-US" dirty="0"/>
              <a:t>=3’’ and </a:t>
            </a:r>
            <a:r>
              <a:rPr lang="en-US" dirty="0" err="1"/>
              <a:t>th</a:t>
            </a:r>
            <a:r>
              <a:rPr lang="en-US" dirty="0"/>
              <a:t>=0.2mm </a:t>
            </a:r>
          </a:p>
        </p:txBody>
      </p:sp>
    </p:spTree>
    <p:extLst>
      <p:ext uri="{BB962C8B-B14F-4D97-AF65-F5344CB8AC3E}">
        <p14:creationId xmlns:p14="http://schemas.microsoft.com/office/powerpoint/2010/main" val="378083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E3993AF-C7B8-BBC1-E7CB-536A6456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51" y="872311"/>
            <a:ext cx="7994786" cy="54326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576CD2-2A60-1A5C-DC96-58AF89411D9D}"/>
              </a:ext>
            </a:extLst>
          </p:cNvPr>
          <p:cNvSpPr txBox="1"/>
          <p:nvPr/>
        </p:nvSpPr>
        <p:spPr>
          <a:xfrm>
            <a:off x="838200" y="1442607"/>
            <a:ext cx="60318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coated sample represents a composite system (</a:t>
            </a:r>
            <a:r>
              <a:rPr lang="en-US" i="1" dirty="0"/>
              <a:t>sub + coat</a:t>
            </a:r>
            <a:r>
              <a:rPr lang="en-US" dirty="0"/>
              <a:t>) in which the properties of both parts must be considered: thermo-mechanical properties of the coating are usually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at any temperature =&gt; the thermoelastic peak is </a:t>
            </a:r>
            <a:r>
              <a:rPr lang="en-US" dirty="0">
                <a:solidFill>
                  <a:srgbClr val="C00000"/>
                </a:solidFill>
              </a:rPr>
              <a:t>unpredictable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64569C-BA41-7504-6E35-6C9C710B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Thermoelastic</a:t>
            </a:r>
            <a:r>
              <a:rPr lang="it-IT" dirty="0"/>
              <a:t> </a:t>
            </a:r>
            <a:r>
              <a:rPr lang="it-IT" dirty="0" err="1"/>
              <a:t>issue</a:t>
            </a:r>
            <a:r>
              <a:rPr lang="it-IT" dirty="0"/>
              <a:t>: coating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AA57F6-F0FD-E4DA-0F07-7F634265D217}"/>
              </a:ext>
            </a:extLst>
          </p:cNvPr>
          <p:cNvSpPr txBox="1"/>
          <p:nvPr/>
        </p:nvSpPr>
        <p:spPr>
          <a:xfrm>
            <a:off x="7222881" y="6077230"/>
            <a:ext cx="4771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F. Fabrizi, VIR-0271A-21</a:t>
            </a:r>
            <a:endParaRPr lang="en-US" sz="1400" i="1" dirty="0"/>
          </a:p>
          <a:p>
            <a:pPr algn="l"/>
            <a:r>
              <a:rPr lang="en-US" sz="1400" i="1" dirty="0"/>
              <a:t>J. E. Bishop and V. K. </a:t>
            </a:r>
            <a:r>
              <a:rPr lang="en-US" sz="1400" i="1" dirty="0" err="1"/>
              <a:t>Kinra</a:t>
            </a:r>
            <a:r>
              <a:rPr lang="en-US" sz="1400" i="1" dirty="0"/>
              <a:t>, Comp. Mater. Struct. 3 83-95 (1996)</a:t>
            </a:r>
          </a:p>
          <a:p>
            <a:pPr algn="l"/>
            <a:r>
              <a:rPr lang="it-IT" sz="1400" i="1" dirty="0"/>
              <a:t>S. </a:t>
            </a:r>
            <a:r>
              <a:rPr lang="it-IT" sz="1400" i="1" dirty="0" err="1"/>
              <a:t>Vengallatore</a:t>
            </a:r>
            <a:r>
              <a:rPr lang="it-IT" sz="1400" i="1" dirty="0"/>
              <a:t> et al., Jour. of </a:t>
            </a:r>
            <a:r>
              <a:rPr lang="it-IT" sz="1400" i="1" dirty="0" err="1"/>
              <a:t>Micromech</a:t>
            </a:r>
            <a:r>
              <a:rPr lang="it-IT" sz="1400" i="1" dirty="0"/>
              <a:t>. and </a:t>
            </a:r>
            <a:r>
              <a:rPr lang="it-IT" sz="1400" i="1" dirty="0" err="1"/>
              <a:t>Microen</a:t>
            </a:r>
            <a:r>
              <a:rPr lang="it-IT" sz="1400" i="1" dirty="0"/>
              <a:t>. (2005)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6EA24B-82BB-39B0-4EF5-120DE1BA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7" y="4278124"/>
            <a:ext cx="6896100" cy="666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EE6AE-DBA0-DD67-A23C-01540CEBE6DA}"/>
              </a:ext>
            </a:extLst>
          </p:cNvPr>
          <p:cNvSpPr txBox="1"/>
          <p:nvPr/>
        </p:nvSpPr>
        <p:spPr>
          <a:xfrm>
            <a:off x="805117" y="5339358"/>
            <a:ext cx="606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of the two thermoelastic peaks (substrate only vs. </a:t>
            </a:r>
            <a:r>
              <a:rPr lang="en-US" dirty="0" err="1"/>
              <a:t>sub+coat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seems</a:t>
            </a:r>
            <a:r>
              <a:rPr lang="en-US" dirty="0"/>
              <a:t> to decrease/zero to the left of the peak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B631BC-5876-3805-4357-496578FC1EC6}"/>
              </a:ext>
            </a:extLst>
          </p:cNvPr>
          <p:cNvCxnSpPr>
            <a:cxnSpLocks/>
          </p:cNvCxnSpPr>
          <p:nvPr/>
        </p:nvCxnSpPr>
        <p:spPr>
          <a:xfrm flipV="1">
            <a:off x="6634065" y="4962740"/>
            <a:ext cx="886408" cy="452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2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49A9A-3EEE-21B4-14E9-4FC04FBC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steps and open </a:t>
            </a:r>
            <a:r>
              <a:rPr lang="it-IT" dirty="0" err="1"/>
              <a:t>questions</a:t>
            </a:r>
            <a:endParaRPr lang="it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2A861-A418-42B3-8A2F-FFB6268D9F8F}"/>
              </a:ext>
            </a:extLst>
          </p:cNvPr>
          <p:cNvGrpSpPr/>
          <p:nvPr/>
        </p:nvGrpSpPr>
        <p:grpSpPr>
          <a:xfrm>
            <a:off x="5999583" y="4599991"/>
            <a:ext cx="3340360" cy="1085462"/>
            <a:chOff x="7081934" y="1856791"/>
            <a:chExt cx="3340360" cy="10854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6587BB-B2EE-F813-F94E-4A3885D06751}"/>
                </a:ext>
              </a:extLst>
            </p:cNvPr>
            <p:cNvSpPr/>
            <p:nvPr/>
          </p:nvSpPr>
          <p:spPr>
            <a:xfrm>
              <a:off x="7081935" y="1856791"/>
              <a:ext cx="3340359" cy="326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D7C43E-DCCA-3BAA-A4B4-E2CDFF39ACCD}"/>
                </a:ext>
              </a:extLst>
            </p:cNvPr>
            <p:cNvSpPr/>
            <p:nvPr/>
          </p:nvSpPr>
          <p:spPr>
            <a:xfrm>
              <a:off x="7081934" y="2335763"/>
              <a:ext cx="3340359" cy="606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EEDE9-15CC-D56F-FE56-F02D3D8F8217}"/>
                </a:ext>
              </a:extLst>
            </p:cNvPr>
            <p:cNvSpPr/>
            <p:nvPr/>
          </p:nvSpPr>
          <p:spPr>
            <a:xfrm>
              <a:off x="7081934" y="2214472"/>
              <a:ext cx="3340359" cy="914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B07268-3B10-7260-6F7B-B0661AD7DFB7}"/>
              </a:ext>
            </a:extLst>
          </p:cNvPr>
          <p:cNvSpPr txBox="1"/>
          <p:nvPr/>
        </p:nvSpPr>
        <p:spPr>
          <a:xfrm>
            <a:off x="839788" y="1856791"/>
            <a:ext cx="106275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New geometries are needed for the study of thin films due to bonding (</a:t>
            </a:r>
            <a:r>
              <a:rPr lang="en-US" i="1" dirty="0"/>
              <a:t>HCB, metal bonding, direct bonding, ….</a:t>
            </a:r>
            <a:r>
              <a:rPr lang="en-US" dirty="0"/>
              <a:t>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asymmetrical approach to avoid bonding in the central part: no energy is stored there =&gt; very hard to simulate and to extrapolate the mechanical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many resonance modes to determine any trends with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cheap samples (</a:t>
            </a:r>
            <a:r>
              <a:rPr lang="en-US" i="1" dirty="0"/>
              <a:t>statistics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handle</a:t>
            </a:r>
          </a:p>
        </p:txBody>
      </p:sp>
    </p:spTree>
    <p:extLst>
      <p:ext uri="{BB962C8B-B14F-4D97-AF65-F5344CB8AC3E}">
        <p14:creationId xmlns:p14="http://schemas.microsoft.com/office/powerpoint/2010/main" val="215522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Century Gothic</vt:lpstr>
      <vt:lpstr>Liberation Sans</vt:lpstr>
      <vt:lpstr>Tema di Office</vt:lpstr>
      <vt:lpstr>Cryogenic measurements of the loss angle of thin films: a geometric approach</vt:lpstr>
      <vt:lpstr>Why cryogenic measurement </vt:lpstr>
      <vt:lpstr>Why silicon and sapphire</vt:lpstr>
      <vt:lpstr>Thermoelastic losses</vt:lpstr>
      <vt:lpstr>...a geometrical approach</vt:lpstr>
      <vt:lpstr>Loss angle (work in progress)</vt:lpstr>
      <vt:lpstr>PowerPoint Presentation</vt:lpstr>
      <vt:lpstr>Thermoelastic issue: coating</vt:lpstr>
      <vt:lpstr>Next steps and open questions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angle measurements on Al2O3 substrate at cryogenic temperatures</dc:title>
  <dc:creator>Laura Silenzi</dc:creator>
  <cp:lastModifiedBy>Flavio Travasso</cp:lastModifiedBy>
  <cp:revision>50</cp:revision>
  <dcterms:created xsi:type="dcterms:W3CDTF">2022-11-08T07:18:10Z</dcterms:created>
  <dcterms:modified xsi:type="dcterms:W3CDTF">2023-05-11T08:49:12Z</dcterms:modified>
</cp:coreProperties>
</file>