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1" r:id="rId2"/>
    <p:sldId id="520" r:id="rId3"/>
    <p:sldId id="532" r:id="rId4"/>
    <p:sldId id="524" r:id="rId5"/>
    <p:sldId id="651" r:id="rId6"/>
    <p:sldId id="652" r:id="rId7"/>
    <p:sldId id="653" r:id="rId8"/>
    <p:sldId id="654" r:id="rId9"/>
    <p:sldId id="656" r:id="rId10"/>
    <p:sldId id="655" r:id="rId11"/>
    <p:sldId id="657" r:id="rId12"/>
    <p:sldId id="658" r:id="rId13"/>
  </p:sldIdLst>
  <p:sldSz cx="9906000" cy="6858000" type="A4"/>
  <p:notesSz cx="7099300" cy="10234613"/>
  <p:defaultTextStyle>
    <a:defPPr>
      <a:defRPr lang="ja-JP"/>
    </a:defPPr>
    <a:lvl1pPr algn="l" rtl="0" fontAlgn="base">
      <a:spcBef>
        <a:spcPct val="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33CC"/>
    <a:srgbClr val="66CCFF"/>
    <a:srgbClr val="00FF00"/>
    <a:srgbClr val="99CC00"/>
    <a:srgbClr val="808000"/>
    <a:srgbClr val="996633"/>
    <a:srgbClr val="FFFF00"/>
    <a:srgbClr val="FF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8" autoAdjust="0"/>
    <p:restoredTop sz="93508" autoAdjust="0"/>
  </p:normalViewPr>
  <p:slideViewPr>
    <p:cSldViewPr>
      <p:cViewPr varScale="1">
        <p:scale>
          <a:sx n="81" d="100"/>
          <a:sy n="81" d="100"/>
        </p:scale>
        <p:origin x="1411" y="53"/>
      </p:cViewPr>
      <p:guideLst>
        <p:guide orient="horz" pos="2160"/>
        <p:guide pos="3120"/>
      </p:guideLst>
    </p:cSldViewPr>
  </p:slideViewPr>
  <p:outlineViewPr>
    <p:cViewPr>
      <p:scale>
        <a:sx n="33" d="100"/>
        <a:sy n="33" d="100"/>
      </p:scale>
      <p:origin x="0" y="-438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t" anchorCtr="0" compatLnSpc="1">
            <a:prstTxWarp prst="textNoShape">
              <a:avLst/>
            </a:prstTxWarp>
          </a:bodyPr>
          <a:lstStyle>
            <a:lvl1pPr defTabSz="955675">
              <a:defRPr sz="1300" b="0">
                <a:latin typeface="Times New Roman" pitchFamily="18" charset="0"/>
                <a:cs typeface="Arial" charset="0"/>
              </a:defRPr>
            </a:lvl1pPr>
          </a:lstStyle>
          <a:p>
            <a:pPr>
              <a:defRPr/>
            </a:pPr>
            <a:endParaRPr lang="en-US" altLang="ja-JP" dirty="0"/>
          </a:p>
        </p:txBody>
      </p:sp>
      <p:sp>
        <p:nvSpPr>
          <p:cNvPr id="11267"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t" anchorCtr="0" compatLnSpc="1">
            <a:prstTxWarp prst="textNoShape">
              <a:avLst/>
            </a:prstTxWarp>
          </a:bodyPr>
          <a:lstStyle>
            <a:lvl1pPr algn="r" defTabSz="955675">
              <a:defRPr sz="1300" b="0">
                <a:latin typeface="Times New Roman" pitchFamily="18" charset="0"/>
                <a:cs typeface="Arial" charset="0"/>
              </a:defRPr>
            </a:lvl1pPr>
          </a:lstStyle>
          <a:p>
            <a:pPr>
              <a:defRPr/>
            </a:pPr>
            <a:endParaRPr lang="en-US" altLang="ja-JP" dirty="0"/>
          </a:p>
        </p:txBody>
      </p:sp>
      <p:sp>
        <p:nvSpPr>
          <p:cNvPr id="11268"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b" anchorCtr="0" compatLnSpc="1">
            <a:prstTxWarp prst="textNoShape">
              <a:avLst/>
            </a:prstTxWarp>
          </a:bodyPr>
          <a:lstStyle>
            <a:lvl1pPr defTabSz="955675">
              <a:defRPr sz="1300" b="0">
                <a:latin typeface="Times New Roman" pitchFamily="18" charset="0"/>
                <a:cs typeface="Arial" charset="0"/>
              </a:defRPr>
            </a:lvl1pPr>
          </a:lstStyle>
          <a:p>
            <a:pPr>
              <a:defRPr/>
            </a:pPr>
            <a:endParaRPr lang="en-US" altLang="ja-JP" dirty="0"/>
          </a:p>
        </p:txBody>
      </p:sp>
      <p:sp>
        <p:nvSpPr>
          <p:cNvPr id="11269"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b" anchorCtr="0" compatLnSpc="1">
            <a:prstTxWarp prst="textNoShape">
              <a:avLst/>
            </a:prstTxWarp>
          </a:bodyPr>
          <a:lstStyle>
            <a:lvl1pPr algn="r" defTabSz="955675">
              <a:defRPr sz="1300" b="0">
                <a:latin typeface="Times New Roman" pitchFamily="18" charset="0"/>
                <a:cs typeface="Arial" charset="0"/>
              </a:defRPr>
            </a:lvl1pPr>
          </a:lstStyle>
          <a:p>
            <a:pPr>
              <a:defRPr/>
            </a:pPr>
            <a:fld id="{46913F16-7425-481E-934B-E8D38D810DFB}" type="slidenum">
              <a:rPr lang="en-US" altLang="ja-JP"/>
              <a:pPr>
                <a:defRPr/>
              </a:pPr>
              <a:t>‹#›</a:t>
            </a:fld>
            <a:endParaRPr lang="en-US" altLang="ja-JP" dirty="0"/>
          </a:p>
        </p:txBody>
      </p:sp>
    </p:spTree>
    <p:extLst>
      <p:ext uri="{BB962C8B-B14F-4D97-AF65-F5344CB8AC3E}">
        <p14:creationId xmlns:p14="http://schemas.microsoft.com/office/powerpoint/2010/main" val="1621899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527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t" anchorCtr="0" compatLnSpc="1">
            <a:prstTxWarp prst="textNoShape">
              <a:avLst/>
            </a:prstTxWarp>
          </a:bodyPr>
          <a:lstStyle>
            <a:lvl1pPr defTabSz="955675">
              <a:defRPr sz="1300" b="0">
                <a:latin typeface="Times New Roman" pitchFamily="18" charset="0"/>
                <a:cs typeface="Arial" charset="0"/>
              </a:defRPr>
            </a:lvl1pPr>
          </a:lstStyle>
          <a:p>
            <a:pPr>
              <a:defRPr/>
            </a:pPr>
            <a:endParaRPr lang="en-US" altLang="ja-JP" dirty="0"/>
          </a:p>
        </p:txBody>
      </p:sp>
      <p:sp>
        <p:nvSpPr>
          <p:cNvPr id="21507" name="Rectangle 3"/>
          <p:cNvSpPr>
            <a:spLocks noGrp="1" noChangeArrowheads="1"/>
          </p:cNvSpPr>
          <p:nvPr>
            <p:ph type="dt" idx="1"/>
          </p:nvPr>
        </p:nvSpPr>
        <p:spPr bwMode="auto">
          <a:xfrm>
            <a:off x="4017963" y="0"/>
            <a:ext cx="3052762"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t" anchorCtr="0" compatLnSpc="1">
            <a:prstTxWarp prst="textNoShape">
              <a:avLst/>
            </a:prstTxWarp>
          </a:bodyPr>
          <a:lstStyle>
            <a:lvl1pPr algn="r" defTabSz="955675">
              <a:defRPr sz="1300" b="0">
                <a:latin typeface="Times New Roman" pitchFamily="18" charset="0"/>
                <a:cs typeface="Arial" charset="0"/>
              </a:defRPr>
            </a:lvl1pPr>
          </a:lstStyle>
          <a:p>
            <a:pPr>
              <a:defRPr/>
            </a:pPr>
            <a:endParaRPr lang="en-US" altLang="ja-JP" dirty="0"/>
          </a:p>
        </p:txBody>
      </p:sp>
      <p:sp>
        <p:nvSpPr>
          <p:cNvPr id="25604" name="Rectangle 4"/>
          <p:cNvSpPr>
            <a:spLocks noGrp="1" noRot="1" noChangeAspect="1" noChangeArrowheads="1" noTextEdit="1"/>
          </p:cNvSpPr>
          <p:nvPr>
            <p:ph type="sldImg" idx="2"/>
          </p:nvPr>
        </p:nvSpPr>
        <p:spPr bwMode="auto">
          <a:xfrm>
            <a:off x="831850" y="792163"/>
            <a:ext cx="5486400" cy="3797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63613" y="4826000"/>
            <a:ext cx="5222875"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510" name="Rectangle 6"/>
          <p:cNvSpPr>
            <a:spLocks noGrp="1" noChangeArrowheads="1"/>
          </p:cNvSpPr>
          <p:nvPr>
            <p:ph type="ftr" sz="quarter" idx="4"/>
          </p:nvPr>
        </p:nvSpPr>
        <p:spPr bwMode="auto">
          <a:xfrm>
            <a:off x="0" y="9734550"/>
            <a:ext cx="30527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b" anchorCtr="0" compatLnSpc="1">
            <a:prstTxWarp prst="textNoShape">
              <a:avLst/>
            </a:prstTxWarp>
          </a:bodyPr>
          <a:lstStyle>
            <a:lvl1pPr defTabSz="955675">
              <a:defRPr sz="1300" b="0">
                <a:latin typeface="Times New Roman" pitchFamily="18" charset="0"/>
                <a:cs typeface="Arial" charset="0"/>
              </a:defRPr>
            </a:lvl1pPr>
          </a:lstStyle>
          <a:p>
            <a:pPr>
              <a:defRPr/>
            </a:pPr>
            <a:endParaRPr lang="en-US" altLang="ja-JP" dirty="0"/>
          </a:p>
        </p:txBody>
      </p:sp>
      <p:sp>
        <p:nvSpPr>
          <p:cNvPr id="21511" name="Rectangle 7"/>
          <p:cNvSpPr>
            <a:spLocks noGrp="1" noChangeArrowheads="1"/>
          </p:cNvSpPr>
          <p:nvPr>
            <p:ph type="sldNum" sz="quarter" idx="5"/>
          </p:nvPr>
        </p:nvSpPr>
        <p:spPr bwMode="auto">
          <a:xfrm>
            <a:off x="4017963" y="9734550"/>
            <a:ext cx="3052762"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b" anchorCtr="0" compatLnSpc="1">
            <a:prstTxWarp prst="textNoShape">
              <a:avLst/>
            </a:prstTxWarp>
          </a:bodyPr>
          <a:lstStyle>
            <a:lvl1pPr algn="r" defTabSz="955675">
              <a:defRPr sz="1300" b="0">
                <a:latin typeface="Times New Roman" pitchFamily="18" charset="0"/>
                <a:cs typeface="Arial" charset="0"/>
              </a:defRPr>
            </a:lvl1pPr>
          </a:lstStyle>
          <a:p>
            <a:pPr>
              <a:defRPr/>
            </a:pPr>
            <a:fld id="{2523A508-8FA2-4984-9416-C7E14C0CA25D}" type="slidenum">
              <a:rPr lang="en-US" altLang="ja-JP"/>
              <a:pPr>
                <a:defRPr/>
              </a:pPr>
              <a:t>‹#›</a:t>
            </a:fld>
            <a:endParaRPr lang="en-US" altLang="ja-JP" dirty="0"/>
          </a:p>
        </p:txBody>
      </p:sp>
    </p:spTree>
    <p:extLst>
      <p:ext uri="{BB962C8B-B14F-4D97-AF65-F5344CB8AC3E}">
        <p14:creationId xmlns:p14="http://schemas.microsoft.com/office/powerpoint/2010/main" val="3060057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55675"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defTabSz="955675"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defTabSz="955675"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defTabSz="955675"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defTabSz="955675"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defTabSz="955675"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55675"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55675"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55675"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0A895C8F-C603-454C-9C1B-AAAC275D48EA}" type="slidenum">
              <a:rPr lang="en-US" altLang="ja-JP" sz="1300" smtClean="0">
                <a:ea typeface="ＭＳ Ｐゴシック" pitchFamily="50" charset="-128"/>
              </a:rPr>
              <a:pPr eaLnBrk="1" hangingPunct="1">
                <a:spcBef>
                  <a:spcPct val="0"/>
                </a:spcBef>
              </a:pPr>
              <a:t>1</a:t>
            </a:fld>
            <a:endParaRPr lang="en-US" altLang="ja-JP" sz="1300" dirty="0">
              <a:ea typeface="ＭＳ Ｐゴシック" pitchFamily="50" charset="-128"/>
            </a:endParaRPr>
          </a:p>
        </p:txBody>
      </p:sp>
      <p:sp>
        <p:nvSpPr>
          <p:cNvPr id="26627" name="Rectangle 2"/>
          <p:cNvSpPr>
            <a:spLocks noGrp="1" noRot="1" noChangeAspect="1" noChangeArrowheads="1" noTextEdit="1"/>
          </p:cNvSpPr>
          <p:nvPr>
            <p:ph type="sldImg"/>
          </p:nvPr>
        </p:nvSpPr>
        <p:spPr>
          <a:xfrm>
            <a:off x="830263" y="762000"/>
            <a:ext cx="5503862" cy="3810000"/>
          </a:xfrm>
          <a:solidFill>
            <a:srgbClr val="FFFFFF"/>
          </a:solidFill>
          <a:ln/>
        </p:spPr>
      </p:sp>
      <p:sp>
        <p:nvSpPr>
          <p:cNvPr id="26628" name="Rectangle 3"/>
          <p:cNvSpPr>
            <a:spLocks noGrp="1" noChangeArrowheads="1"/>
          </p:cNvSpPr>
          <p:nvPr>
            <p:ph type="body" idx="1"/>
          </p:nvPr>
        </p:nvSpPr>
        <p:spPr>
          <a:xfrm>
            <a:off x="914400" y="4875213"/>
            <a:ext cx="5257800" cy="4572000"/>
          </a:xfrm>
          <a:solidFill>
            <a:srgbClr val="FFFFFF"/>
          </a:solidFill>
          <a:ln>
            <a:solidFill>
              <a:srgbClr val="000000"/>
            </a:solidFill>
            <a:miter lim="800000"/>
            <a:headEnd/>
            <a:tailEnd/>
          </a:ln>
        </p:spPr>
        <p:txBody>
          <a:bodyPr lIns="88174" tIns="44087" rIns="88174" bIns="44087"/>
          <a:lstStyle/>
          <a:p>
            <a:pPr eaLnBrk="1" hangingPunct="1"/>
            <a:r>
              <a:rPr lang="ja-JP" altLang="en-US"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In this simulation, Frude number was nearly one at around the hydraulic jump.</a:t>
            </a:r>
            <a:endParaRPr kumimoji="1" lang="ja-JP" altLang="en-US"/>
          </a:p>
        </p:txBody>
      </p:sp>
      <p:sp>
        <p:nvSpPr>
          <p:cNvPr id="4" name="スライド番号プレースホルダー 3"/>
          <p:cNvSpPr>
            <a:spLocks noGrp="1"/>
          </p:cNvSpPr>
          <p:nvPr>
            <p:ph type="sldNum" sz="quarter" idx="5"/>
          </p:nvPr>
        </p:nvSpPr>
        <p:spPr/>
        <p:txBody>
          <a:bodyPr/>
          <a:lstStyle/>
          <a:p>
            <a:pPr>
              <a:defRPr/>
            </a:pPr>
            <a:fld id="{2523A508-8FA2-4984-9416-C7E14C0CA25D}" type="slidenum">
              <a:rPr lang="en-US" altLang="ja-JP" smtClean="0"/>
              <a:pPr>
                <a:defRPr/>
              </a:pPr>
              <a:t>8</a:t>
            </a:fld>
            <a:endParaRPr lang="en-US" altLang="ja-JP" dirty="0"/>
          </a:p>
        </p:txBody>
      </p:sp>
    </p:spTree>
    <p:extLst>
      <p:ext uri="{BB962C8B-B14F-4D97-AF65-F5344CB8AC3E}">
        <p14:creationId xmlns:p14="http://schemas.microsoft.com/office/powerpoint/2010/main" val="261307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523A508-8FA2-4984-9416-C7E14C0CA25D}" type="slidenum">
              <a:rPr lang="en-US" altLang="ja-JP" smtClean="0"/>
              <a:pPr>
                <a:defRPr/>
              </a:pPr>
              <a:t>9</a:t>
            </a:fld>
            <a:endParaRPr lang="en-US" altLang="ja-JP" dirty="0"/>
          </a:p>
        </p:txBody>
      </p:sp>
    </p:spTree>
    <p:extLst>
      <p:ext uri="{BB962C8B-B14F-4D97-AF65-F5344CB8AC3E}">
        <p14:creationId xmlns:p14="http://schemas.microsoft.com/office/powerpoint/2010/main" val="138979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81C6206E-C0DB-4D21-B614-65798BC3D541}" type="slidenum">
              <a:rPr lang="en-US" altLang="ja-JP"/>
              <a:pPr>
                <a:defRPr/>
              </a:pPr>
              <a:t>‹#›</a:t>
            </a:fld>
            <a:endParaRPr lang="en-US" altLang="ja-JP" dirty="0"/>
          </a:p>
        </p:txBody>
      </p:sp>
    </p:spTree>
    <p:extLst>
      <p:ext uri="{BB962C8B-B14F-4D97-AF65-F5344CB8AC3E}">
        <p14:creationId xmlns:p14="http://schemas.microsoft.com/office/powerpoint/2010/main" val="329414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93D1528E-4C56-4084-A4C1-8884640BA9B8}" type="slidenum">
              <a:rPr lang="en-US" altLang="ja-JP"/>
              <a:pPr>
                <a:defRPr/>
              </a:pPr>
              <a:t>‹#›</a:t>
            </a:fld>
            <a:endParaRPr lang="en-US" altLang="ja-JP" dirty="0"/>
          </a:p>
        </p:txBody>
      </p:sp>
    </p:spTree>
    <p:extLst>
      <p:ext uri="{BB962C8B-B14F-4D97-AF65-F5344CB8AC3E}">
        <p14:creationId xmlns:p14="http://schemas.microsoft.com/office/powerpoint/2010/main" val="118483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742950" y="609600"/>
            <a:ext cx="6162675"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DE6CEEBF-5A6C-4442-B96A-8B721CC5CB05}" type="slidenum">
              <a:rPr lang="en-US" altLang="ja-JP"/>
              <a:pPr>
                <a:defRPr/>
              </a:pPr>
              <a:t>‹#›</a:t>
            </a:fld>
            <a:endParaRPr lang="en-US" altLang="ja-JP" dirty="0"/>
          </a:p>
        </p:txBody>
      </p:sp>
    </p:spTree>
    <p:extLst>
      <p:ext uri="{BB962C8B-B14F-4D97-AF65-F5344CB8AC3E}">
        <p14:creationId xmlns:p14="http://schemas.microsoft.com/office/powerpoint/2010/main" val="72501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4CB14E8-93E8-423F-8EE1-CB8FD99F9D75}" type="slidenum">
              <a:rPr lang="en-US" altLang="ja-JP"/>
              <a:pPr>
                <a:defRPr/>
              </a:pPr>
              <a:t>‹#›</a:t>
            </a:fld>
            <a:endParaRPr lang="en-US" altLang="ja-JP" dirty="0"/>
          </a:p>
        </p:txBody>
      </p:sp>
    </p:spTree>
    <p:extLst>
      <p:ext uri="{BB962C8B-B14F-4D97-AF65-F5344CB8AC3E}">
        <p14:creationId xmlns:p14="http://schemas.microsoft.com/office/powerpoint/2010/main" val="383333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F923E17-7F2D-4F3B-8DF4-DD8AD5D5CC35}" type="slidenum">
              <a:rPr lang="en-US" altLang="ja-JP"/>
              <a:pPr>
                <a:defRPr/>
              </a:pPr>
              <a:t>‹#›</a:t>
            </a:fld>
            <a:endParaRPr lang="en-US" altLang="ja-JP" dirty="0"/>
          </a:p>
        </p:txBody>
      </p:sp>
    </p:spTree>
    <p:extLst>
      <p:ext uri="{BB962C8B-B14F-4D97-AF65-F5344CB8AC3E}">
        <p14:creationId xmlns:p14="http://schemas.microsoft.com/office/powerpoint/2010/main" val="228638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3A278FF-C472-47E9-BAC4-00BE3F4215A2}" type="slidenum">
              <a:rPr lang="en-US" altLang="ja-JP"/>
              <a:pPr>
                <a:defRPr/>
              </a:pPr>
              <a:t>‹#›</a:t>
            </a:fld>
            <a:endParaRPr lang="en-US" altLang="ja-JP" dirty="0"/>
          </a:p>
        </p:txBody>
      </p:sp>
    </p:spTree>
    <p:extLst>
      <p:ext uri="{BB962C8B-B14F-4D97-AF65-F5344CB8AC3E}">
        <p14:creationId xmlns:p14="http://schemas.microsoft.com/office/powerpoint/2010/main" val="424510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C4171E04-35D3-492E-852A-8BFE9BD26DF3}" type="slidenum">
              <a:rPr lang="en-US" altLang="ja-JP"/>
              <a:pPr>
                <a:defRPr/>
              </a:pPr>
              <a:t>‹#›</a:t>
            </a:fld>
            <a:endParaRPr lang="en-US" altLang="ja-JP" dirty="0"/>
          </a:p>
        </p:txBody>
      </p:sp>
    </p:spTree>
    <p:extLst>
      <p:ext uri="{BB962C8B-B14F-4D97-AF65-F5344CB8AC3E}">
        <p14:creationId xmlns:p14="http://schemas.microsoft.com/office/powerpoint/2010/main" val="387579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855BDACC-26D1-4167-B5C7-08F05C53D5CD}" type="slidenum">
              <a:rPr lang="en-US" altLang="ja-JP"/>
              <a:pPr>
                <a:defRPr/>
              </a:pPr>
              <a:t>‹#›</a:t>
            </a:fld>
            <a:endParaRPr lang="en-US" altLang="ja-JP" dirty="0"/>
          </a:p>
        </p:txBody>
      </p:sp>
    </p:spTree>
    <p:extLst>
      <p:ext uri="{BB962C8B-B14F-4D97-AF65-F5344CB8AC3E}">
        <p14:creationId xmlns:p14="http://schemas.microsoft.com/office/powerpoint/2010/main" val="177033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A24E4CC-A834-4FFE-8A8B-8AC1BAC13CCF}" type="slidenum">
              <a:rPr lang="en-US" altLang="ja-JP"/>
              <a:pPr>
                <a:defRPr/>
              </a:pPr>
              <a:t>‹#›</a:t>
            </a:fld>
            <a:endParaRPr lang="en-US" altLang="ja-JP" dirty="0"/>
          </a:p>
        </p:txBody>
      </p:sp>
    </p:spTree>
    <p:extLst>
      <p:ext uri="{BB962C8B-B14F-4D97-AF65-F5344CB8AC3E}">
        <p14:creationId xmlns:p14="http://schemas.microsoft.com/office/powerpoint/2010/main" val="281555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AF3320D4-F5E7-41E4-8945-F7D758FF6B14}" type="slidenum">
              <a:rPr lang="en-US" altLang="ja-JP"/>
              <a:pPr>
                <a:defRPr/>
              </a:pPr>
              <a:t>‹#›</a:t>
            </a:fld>
            <a:endParaRPr lang="en-US" altLang="ja-JP" dirty="0"/>
          </a:p>
        </p:txBody>
      </p:sp>
    </p:spTree>
    <p:extLst>
      <p:ext uri="{BB962C8B-B14F-4D97-AF65-F5344CB8AC3E}">
        <p14:creationId xmlns:p14="http://schemas.microsoft.com/office/powerpoint/2010/main" val="90538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7BF04A4B-C57B-44C3-A3B3-4D8E0722FFB2}" type="slidenum">
              <a:rPr lang="en-US" altLang="ja-JP"/>
              <a:pPr>
                <a:defRPr/>
              </a:pPr>
              <a:t>‹#›</a:t>
            </a:fld>
            <a:endParaRPr lang="en-US" altLang="ja-JP" dirty="0"/>
          </a:p>
        </p:txBody>
      </p:sp>
    </p:spTree>
    <p:extLst>
      <p:ext uri="{BB962C8B-B14F-4D97-AF65-F5344CB8AC3E}">
        <p14:creationId xmlns:p14="http://schemas.microsoft.com/office/powerpoint/2010/main" val="32366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66" tIns="43532" rIns="87066" bIns="43532"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66" tIns="43532" rIns="87066" bIns="43532"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66" tIns="43532" rIns="87066" bIns="43532" numCol="1" anchor="t" anchorCtr="0" compatLnSpc="1">
            <a:prstTxWarp prst="textNoShape">
              <a:avLst/>
            </a:prstTxWarp>
          </a:bodyPr>
          <a:lstStyle>
            <a:lvl1pPr defTabSz="871538">
              <a:defRPr sz="1300" b="0">
                <a:latin typeface="+mn-lt"/>
                <a:cs typeface="Arial" charset="0"/>
              </a:defRPr>
            </a:lvl1pPr>
          </a:lstStyle>
          <a:p>
            <a:pPr>
              <a:defRPr/>
            </a:pPr>
            <a:endParaRPr lang="en-US" altLang="ja-JP" dirty="0"/>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66" tIns="43532" rIns="87066" bIns="43532" numCol="1" anchor="t" anchorCtr="0" compatLnSpc="1">
            <a:prstTxWarp prst="textNoShape">
              <a:avLst/>
            </a:prstTxWarp>
          </a:bodyPr>
          <a:lstStyle>
            <a:lvl1pPr algn="ctr" defTabSz="871538">
              <a:defRPr sz="1300" b="0">
                <a:latin typeface="+mn-lt"/>
                <a:cs typeface="Arial" charset="0"/>
              </a:defRPr>
            </a:lvl1pPr>
          </a:lstStyle>
          <a:p>
            <a:pPr>
              <a:defRPr/>
            </a:pPr>
            <a:endParaRPr lang="en-US" altLang="ja-JP" dirty="0"/>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66" tIns="43532" rIns="87066" bIns="43532" numCol="1" anchor="t" anchorCtr="0" compatLnSpc="1">
            <a:prstTxWarp prst="textNoShape">
              <a:avLst/>
            </a:prstTxWarp>
          </a:bodyPr>
          <a:lstStyle>
            <a:lvl1pPr algn="r" defTabSz="871538">
              <a:defRPr sz="1300" b="0">
                <a:latin typeface="+mn-lt"/>
                <a:cs typeface="Arial" charset="0"/>
              </a:defRPr>
            </a:lvl1pPr>
          </a:lstStyle>
          <a:p>
            <a:pPr>
              <a:defRPr/>
            </a:pPr>
            <a:fld id="{F4FCFDB3-5E5A-46F7-94EA-D97458B9E26A}"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871538" rtl="0" eaLnBrk="0" fontAlgn="base" hangingPunct="0">
        <a:spcBef>
          <a:spcPct val="0"/>
        </a:spcBef>
        <a:spcAft>
          <a:spcPct val="0"/>
        </a:spcAft>
        <a:defRPr kumimoji="1" sz="4200">
          <a:solidFill>
            <a:schemeClr val="tx2"/>
          </a:solidFill>
          <a:latin typeface="+mj-lt"/>
          <a:ea typeface="+mj-ea"/>
          <a:cs typeface="+mj-cs"/>
        </a:defRPr>
      </a:lvl1pPr>
      <a:lvl2pPr algn="ctr" defTabSz="871538" rtl="0" eaLnBrk="0" fontAlgn="base" hangingPunct="0">
        <a:spcBef>
          <a:spcPct val="0"/>
        </a:spcBef>
        <a:spcAft>
          <a:spcPct val="0"/>
        </a:spcAft>
        <a:defRPr kumimoji="1" sz="4200">
          <a:solidFill>
            <a:schemeClr val="tx2"/>
          </a:solidFill>
          <a:latin typeface="Times New Roman" pitchFamily="18" charset="0"/>
          <a:ea typeface="ＭＳ Ｐゴシック" pitchFamily="50" charset="-128"/>
        </a:defRPr>
      </a:lvl2pPr>
      <a:lvl3pPr algn="ctr" defTabSz="871538" rtl="0" eaLnBrk="0" fontAlgn="base" hangingPunct="0">
        <a:spcBef>
          <a:spcPct val="0"/>
        </a:spcBef>
        <a:spcAft>
          <a:spcPct val="0"/>
        </a:spcAft>
        <a:defRPr kumimoji="1" sz="4200">
          <a:solidFill>
            <a:schemeClr val="tx2"/>
          </a:solidFill>
          <a:latin typeface="Times New Roman" pitchFamily="18" charset="0"/>
          <a:ea typeface="ＭＳ Ｐゴシック" pitchFamily="50" charset="-128"/>
        </a:defRPr>
      </a:lvl3pPr>
      <a:lvl4pPr algn="ctr" defTabSz="871538" rtl="0" eaLnBrk="0" fontAlgn="base" hangingPunct="0">
        <a:spcBef>
          <a:spcPct val="0"/>
        </a:spcBef>
        <a:spcAft>
          <a:spcPct val="0"/>
        </a:spcAft>
        <a:defRPr kumimoji="1" sz="4200">
          <a:solidFill>
            <a:schemeClr val="tx2"/>
          </a:solidFill>
          <a:latin typeface="Times New Roman" pitchFamily="18" charset="0"/>
          <a:ea typeface="ＭＳ Ｐゴシック" pitchFamily="50" charset="-128"/>
        </a:defRPr>
      </a:lvl4pPr>
      <a:lvl5pPr algn="ctr" defTabSz="871538" rtl="0" eaLnBrk="0" fontAlgn="base" hangingPunct="0">
        <a:spcBef>
          <a:spcPct val="0"/>
        </a:spcBef>
        <a:spcAft>
          <a:spcPct val="0"/>
        </a:spcAft>
        <a:defRPr kumimoji="1" sz="4200">
          <a:solidFill>
            <a:schemeClr val="tx2"/>
          </a:solidFill>
          <a:latin typeface="Times New Roman" pitchFamily="18" charset="0"/>
          <a:ea typeface="ＭＳ Ｐゴシック" pitchFamily="50" charset="-128"/>
        </a:defRPr>
      </a:lvl5pPr>
      <a:lvl6pPr marL="457200" algn="ctr" defTabSz="871538" rtl="0" fontAlgn="base">
        <a:spcBef>
          <a:spcPct val="0"/>
        </a:spcBef>
        <a:spcAft>
          <a:spcPct val="0"/>
        </a:spcAft>
        <a:defRPr kumimoji="1" sz="4200">
          <a:solidFill>
            <a:schemeClr val="tx2"/>
          </a:solidFill>
          <a:latin typeface="Times New Roman" pitchFamily="18" charset="0"/>
          <a:ea typeface="ＭＳ Ｐゴシック" pitchFamily="50" charset="-128"/>
        </a:defRPr>
      </a:lvl6pPr>
      <a:lvl7pPr marL="914400" algn="ctr" defTabSz="871538" rtl="0" fontAlgn="base">
        <a:spcBef>
          <a:spcPct val="0"/>
        </a:spcBef>
        <a:spcAft>
          <a:spcPct val="0"/>
        </a:spcAft>
        <a:defRPr kumimoji="1" sz="4200">
          <a:solidFill>
            <a:schemeClr val="tx2"/>
          </a:solidFill>
          <a:latin typeface="Times New Roman" pitchFamily="18" charset="0"/>
          <a:ea typeface="ＭＳ Ｐゴシック" pitchFamily="50" charset="-128"/>
        </a:defRPr>
      </a:lvl7pPr>
      <a:lvl8pPr marL="1371600" algn="ctr" defTabSz="871538" rtl="0" fontAlgn="base">
        <a:spcBef>
          <a:spcPct val="0"/>
        </a:spcBef>
        <a:spcAft>
          <a:spcPct val="0"/>
        </a:spcAft>
        <a:defRPr kumimoji="1" sz="4200">
          <a:solidFill>
            <a:schemeClr val="tx2"/>
          </a:solidFill>
          <a:latin typeface="Times New Roman" pitchFamily="18" charset="0"/>
          <a:ea typeface="ＭＳ Ｐゴシック" pitchFamily="50" charset="-128"/>
        </a:defRPr>
      </a:lvl8pPr>
      <a:lvl9pPr marL="1828800" algn="ctr" defTabSz="871538" rtl="0" fontAlgn="base">
        <a:spcBef>
          <a:spcPct val="0"/>
        </a:spcBef>
        <a:spcAft>
          <a:spcPct val="0"/>
        </a:spcAft>
        <a:defRPr kumimoji="1" sz="4200">
          <a:solidFill>
            <a:schemeClr val="tx2"/>
          </a:solidFill>
          <a:latin typeface="Times New Roman" pitchFamily="18" charset="0"/>
          <a:ea typeface="ＭＳ Ｐゴシック" pitchFamily="50" charset="-128"/>
        </a:defRPr>
      </a:lvl9pPr>
    </p:titleStyle>
    <p:bodyStyle>
      <a:lvl1pPr marL="327025" indent="-327025" algn="l" defTabSz="871538" rtl="0" eaLnBrk="0" fontAlgn="base" hangingPunct="0">
        <a:spcBef>
          <a:spcPct val="20000"/>
        </a:spcBef>
        <a:spcAft>
          <a:spcPct val="0"/>
        </a:spcAft>
        <a:buChar char="•"/>
        <a:defRPr kumimoji="1" sz="3100">
          <a:solidFill>
            <a:schemeClr val="tx1"/>
          </a:solidFill>
          <a:latin typeface="+mn-lt"/>
          <a:ea typeface="+mn-ea"/>
          <a:cs typeface="+mn-cs"/>
        </a:defRPr>
      </a:lvl1pPr>
      <a:lvl2pPr marL="706438" indent="-269875" algn="l" defTabSz="871538" rtl="0" eaLnBrk="0" fontAlgn="base" hangingPunct="0">
        <a:spcBef>
          <a:spcPct val="20000"/>
        </a:spcBef>
        <a:spcAft>
          <a:spcPct val="0"/>
        </a:spcAft>
        <a:buChar char="–"/>
        <a:defRPr kumimoji="1" sz="2600">
          <a:solidFill>
            <a:schemeClr val="tx1"/>
          </a:solidFill>
          <a:latin typeface="+mn-lt"/>
          <a:ea typeface="+mn-ea"/>
        </a:defRPr>
      </a:lvl2pPr>
      <a:lvl3pPr marL="1087438" indent="-215900" algn="l" defTabSz="871538" rtl="0" eaLnBrk="0" fontAlgn="base" hangingPunct="0">
        <a:spcBef>
          <a:spcPct val="20000"/>
        </a:spcBef>
        <a:spcAft>
          <a:spcPct val="0"/>
        </a:spcAft>
        <a:buChar char="•"/>
        <a:defRPr kumimoji="1" sz="2300">
          <a:solidFill>
            <a:schemeClr val="tx1"/>
          </a:solidFill>
          <a:latin typeface="+mn-lt"/>
          <a:ea typeface="+mn-ea"/>
        </a:defRPr>
      </a:lvl3pPr>
      <a:lvl4pPr marL="1524000" indent="-217488" algn="l" defTabSz="871538" rtl="0" eaLnBrk="0" fontAlgn="base" hangingPunct="0">
        <a:spcBef>
          <a:spcPct val="20000"/>
        </a:spcBef>
        <a:spcAft>
          <a:spcPct val="0"/>
        </a:spcAft>
        <a:buChar char="–"/>
        <a:defRPr kumimoji="1" sz="1900">
          <a:solidFill>
            <a:schemeClr val="tx1"/>
          </a:solidFill>
          <a:latin typeface="+mn-lt"/>
          <a:ea typeface="+mn-ea"/>
        </a:defRPr>
      </a:lvl4pPr>
      <a:lvl5pPr marL="1958975" indent="-219075" algn="l" defTabSz="871538" rtl="0" eaLnBrk="0" fontAlgn="base" hangingPunct="0">
        <a:spcBef>
          <a:spcPct val="20000"/>
        </a:spcBef>
        <a:spcAft>
          <a:spcPct val="0"/>
        </a:spcAft>
        <a:buChar char="»"/>
        <a:defRPr kumimoji="1" sz="1900">
          <a:solidFill>
            <a:schemeClr val="tx1"/>
          </a:solidFill>
          <a:latin typeface="+mn-lt"/>
          <a:ea typeface="+mn-ea"/>
        </a:defRPr>
      </a:lvl5pPr>
      <a:lvl6pPr marL="2416175" indent="-219075" algn="l" defTabSz="871538" rtl="0" fontAlgn="base">
        <a:spcBef>
          <a:spcPct val="20000"/>
        </a:spcBef>
        <a:spcAft>
          <a:spcPct val="0"/>
        </a:spcAft>
        <a:buChar char="»"/>
        <a:defRPr kumimoji="1" sz="1900">
          <a:solidFill>
            <a:schemeClr val="tx1"/>
          </a:solidFill>
          <a:latin typeface="+mn-lt"/>
          <a:ea typeface="+mn-ea"/>
        </a:defRPr>
      </a:lvl6pPr>
      <a:lvl7pPr marL="2873375" indent="-219075" algn="l" defTabSz="871538" rtl="0" fontAlgn="base">
        <a:spcBef>
          <a:spcPct val="20000"/>
        </a:spcBef>
        <a:spcAft>
          <a:spcPct val="0"/>
        </a:spcAft>
        <a:buChar char="»"/>
        <a:defRPr kumimoji="1" sz="1900">
          <a:solidFill>
            <a:schemeClr val="tx1"/>
          </a:solidFill>
          <a:latin typeface="+mn-lt"/>
          <a:ea typeface="+mn-ea"/>
        </a:defRPr>
      </a:lvl7pPr>
      <a:lvl8pPr marL="3330575" indent="-219075" algn="l" defTabSz="871538" rtl="0" fontAlgn="base">
        <a:spcBef>
          <a:spcPct val="20000"/>
        </a:spcBef>
        <a:spcAft>
          <a:spcPct val="0"/>
        </a:spcAft>
        <a:buChar char="»"/>
        <a:defRPr kumimoji="1" sz="1900">
          <a:solidFill>
            <a:schemeClr val="tx1"/>
          </a:solidFill>
          <a:latin typeface="+mn-lt"/>
          <a:ea typeface="+mn-ea"/>
        </a:defRPr>
      </a:lvl8pPr>
      <a:lvl9pPr marL="3787775" indent="-219075" algn="l" defTabSz="871538" rtl="0" fontAlgn="base">
        <a:spcBef>
          <a:spcPct val="20000"/>
        </a:spcBef>
        <a:spcAft>
          <a:spcPct val="0"/>
        </a:spcAft>
        <a:buChar char="»"/>
        <a:defRPr kumimoji="1" sz="19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2"/>
          <p:cNvSpPr>
            <a:spLocks noChangeArrowheads="1"/>
          </p:cNvSpPr>
          <p:nvPr/>
        </p:nvSpPr>
        <p:spPr bwMode="auto">
          <a:xfrm>
            <a:off x="8502650" y="4343400"/>
            <a:ext cx="1073150" cy="9906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51" name="Oval 3"/>
          <p:cNvSpPr>
            <a:spLocks noChangeArrowheads="1"/>
          </p:cNvSpPr>
          <p:nvPr/>
        </p:nvSpPr>
        <p:spPr bwMode="auto">
          <a:xfrm>
            <a:off x="7924800" y="5181600"/>
            <a:ext cx="247650" cy="2286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52" name="Oval 4"/>
          <p:cNvSpPr>
            <a:spLocks noChangeArrowheads="1"/>
          </p:cNvSpPr>
          <p:nvPr/>
        </p:nvSpPr>
        <p:spPr bwMode="auto">
          <a:xfrm>
            <a:off x="7181850" y="5486400"/>
            <a:ext cx="247650" cy="2286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53" name="Oval 5"/>
          <p:cNvSpPr>
            <a:spLocks noChangeArrowheads="1"/>
          </p:cNvSpPr>
          <p:nvPr/>
        </p:nvSpPr>
        <p:spPr bwMode="auto">
          <a:xfrm>
            <a:off x="5943600" y="5486400"/>
            <a:ext cx="24765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54" name="Oval 6"/>
          <p:cNvSpPr>
            <a:spLocks noChangeArrowheads="1"/>
          </p:cNvSpPr>
          <p:nvPr/>
        </p:nvSpPr>
        <p:spPr bwMode="auto">
          <a:xfrm>
            <a:off x="5200650" y="5334000"/>
            <a:ext cx="247650" cy="228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55" name="Oval 7"/>
          <p:cNvSpPr>
            <a:spLocks noChangeArrowheads="1"/>
          </p:cNvSpPr>
          <p:nvPr/>
        </p:nvSpPr>
        <p:spPr bwMode="auto">
          <a:xfrm>
            <a:off x="4375150" y="5486400"/>
            <a:ext cx="247650" cy="2286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56" name="Oval 8"/>
          <p:cNvSpPr>
            <a:spLocks noChangeArrowheads="1"/>
          </p:cNvSpPr>
          <p:nvPr/>
        </p:nvSpPr>
        <p:spPr bwMode="auto">
          <a:xfrm>
            <a:off x="330200" y="4953000"/>
            <a:ext cx="247650" cy="2286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57" name="Oval 9"/>
          <p:cNvSpPr>
            <a:spLocks noChangeArrowheads="1"/>
          </p:cNvSpPr>
          <p:nvPr/>
        </p:nvSpPr>
        <p:spPr bwMode="auto">
          <a:xfrm>
            <a:off x="2889250" y="5486400"/>
            <a:ext cx="247650" cy="2286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58" name="Oval 10"/>
          <p:cNvSpPr>
            <a:spLocks noChangeArrowheads="1"/>
          </p:cNvSpPr>
          <p:nvPr/>
        </p:nvSpPr>
        <p:spPr bwMode="auto">
          <a:xfrm>
            <a:off x="2146300" y="5105400"/>
            <a:ext cx="247650" cy="228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59" name="Oval 11"/>
          <p:cNvSpPr>
            <a:spLocks noChangeArrowheads="1"/>
          </p:cNvSpPr>
          <p:nvPr/>
        </p:nvSpPr>
        <p:spPr bwMode="auto">
          <a:xfrm>
            <a:off x="1238250" y="4953000"/>
            <a:ext cx="24765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60" name="Oval 12"/>
          <p:cNvSpPr>
            <a:spLocks noChangeArrowheads="1"/>
          </p:cNvSpPr>
          <p:nvPr/>
        </p:nvSpPr>
        <p:spPr bwMode="auto">
          <a:xfrm>
            <a:off x="3302000" y="5943600"/>
            <a:ext cx="908050" cy="228600"/>
          </a:xfrm>
          <a:prstGeom prst="ellipse">
            <a:avLst/>
          </a:prstGeom>
          <a:solidFill>
            <a:srgbClr val="99CCFF"/>
          </a:solidFill>
          <a:ln w="9525">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61" name="Oval 13"/>
          <p:cNvSpPr>
            <a:spLocks noChangeArrowheads="1"/>
          </p:cNvSpPr>
          <p:nvPr/>
        </p:nvSpPr>
        <p:spPr bwMode="auto">
          <a:xfrm>
            <a:off x="3632200" y="5867400"/>
            <a:ext cx="247650" cy="2286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62" name="Oval 14"/>
          <p:cNvSpPr>
            <a:spLocks noChangeArrowheads="1"/>
          </p:cNvSpPr>
          <p:nvPr/>
        </p:nvSpPr>
        <p:spPr bwMode="auto">
          <a:xfrm>
            <a:off x="6356350" y="5943600"/>
            <a:ext cx="742950" cy="228600"/>
          </a:xfrm>
          <a:prstGeom prst="ellipse">
            <a:avLst/>
          </a:prstGeom>
          <a:solidFill>
            <a:srgbClr val="99CCFF"/>
          </a:solidFill>
          <a:ln w="9525">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63" name="Oval 15"/>
          <p:cNvSpPr>
            <a:spLocks noChangeArrowheads="1"/>
          </p:cNvSpPr>
          <p:nvPr/>
        </p:nvSpPr>
        <p:spPr bwMode="auto">
          <a:xfrm>
            <a:off x="6604000" y="5791200"/>
            <a:ext cx="247650" cy="228600"/>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dirty="0">
              <a:latin typeface="Arial" charset="0"/>
              <a:cs typeface="Arial" charset="0"/>
            </a:endParaRPr>
          </a:p>
        </p:txBody>
      </p:sp>
      <p:sp>
        <p:nvSpPr>
          <p:cNvPr id="2064" name="Line 16"/>
          <p:cNvSpPr>
            <a:spLocks noChangeShapeType="1"/>
          </p:cNvSpPr>
          <p:nvPr/>
        </p:nvSpPr>
        <p:spPr bwMode="auto">
          <a:xfrm>
            <a:off x="825500" y="381000"/>
            <a:ext cx="0" cy="5943600"/>
          </a:xfrm>
          <a:prstGeom prst="line">
            <a:avLst/>
          </a:prstGeom>
          <a:noFill/>
          <a:ln w="635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65" name="Line 17"/>
          <p:cNvSpPr>
            <a:spLocks noChangeShapeType="1"/>
          </p:cNvSpPr>
          <p:nvPr/>
        </p:nvSpPr>
        <p:spPr bwMode="auto">
          <a:xfrm>
            <a:off x="495300" y="533400"/>
            <a:ext cx="8832850" cy="0"/>
          </a:xfrm>
          <a:prstGeom prst="line">
            <a:avLst/>
          </a:prstGeom>
          <a:noFill/>
          <a:ln w="635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66" name="WordArt 18"/>
          <p:cNvSpPr>
            <a:spLocks noChangeArrowheads="1" noChangeShapeType="1" noTextEdit="1"/>
          </p:cNvSpPr>
          <p:nvPr/>
        </p:nvSpPr>
        <p:spPr bwMode="auto">
          <a:xfrm>
            <a:off x="7512050" y="5791200"/>
            <a:ext cx="2063750" cy="762000"/>
          </a:xfrm>
          <a:prstGeom prst="rect">
            <a:avLst/>
          </a:prstGeom>
        </p:spPr>
        <p:txBody>
          <a:bodyPr wrap="none" fromWordArt="1">
            <a:prstTxWarp prst="textPlain">
              <a:avLst>
                <a:gd name="adj" fmla="val 50000"/>
              </a:avLst>
            </a:prstTxWarp>
          </a:bodyPr>
          <a:lstStyle/>
          <a:p>
            <a:pPr algn="ctr"/>
            <a:r>
              <a:rPr lang="en-US" altLang="ja-JP"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ＭＳ Ｐゴシック"/>
                <a:ea typeface="ＭＳ Ｐゴシック"/>
              </a:rPr>
              <a:t>K.Somiya</a:t>
            </a:r>
            <a:endParaRPr lang="ja-JP" alt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ＭＳ Ｐゴシック"/>
              <a:ea typeface="ＭＳ Ｐゴシック"/>
            </a:endParaRPr>
          </a:p>
        </p:txBody>
      </p:sp>
      <p:sp>
        <p:nvSpPr>
          <p:cNvPr id="21" name="Text Box 19"/>
          <p:cNvSpPr txBox="1">
            <a:spLocks noChangeArrowheads="1"/>
          </p:cNvSpPr>
          <p:nvPr/>
        </p:nvSpPr>
        <p:spPr bwMode="auto">
          <a:xfrm>
            <a:off x="1562468" y="1385888"/>
            <a:ext cx="7193844" cy="94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66" tIns="43532" rIns="87066" bIns="43532">
            <a:spAutoFit/>
          </a:bodyPr>
          <a:lstStyle>
            <a:lvl1pPr marL="436563" indent="-436563" defTabSz="871538" eaLnBrk="0" hangingPunct="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1pPr>
            <a:lvl2pPr marL="871538" indent="-434975" defTabSz="871538"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2pPr>
            <a:lvl3pPr marL="1306513" indent="-434975" defTabSz="871538" eaLnBrk="0" hangingPunct="0">
              <a:spcBef>
                <a:spcPct val="20000"/>
              </a:spcBef>
              <a:buChar char="•"/>
              <a:defRPr kumimoji="1" sz="2300">
                <a:solidFill>
                  <a:schemeClr val="tx1"/>
                </a:solidFill>
                <a:latin typeface="Times New Roman" panose="02020603050405020304" pitchFamily="18" charset="0"/>
                <a:ea typeface="ＭＳ Ｐゴシック" panose="020B0600070205080204" pitchFamily="50" charset="-128"/>
              </a:defRPr>
            </a:lvl3pPr>
            <a:lvl4pPr marL="1739900" indent="-433388" defTabSz="871538" eaLnBrk="0" hangingPunct="0">
              <a:spcBef>
                <a:spcPct val="20000"/>
              </a:spcBef>
              <a:buChar char="–"/>
              <a:defRPr kumimoji="1" sz="1900">
                <a:solidFill>
                  <a:schemeClr val="tx1"/>
                </a:solidFill>
                <a:latin typeface="Times New Roman" panose="02020603050405020304" pitchFamily="18" charset="0"/>
                <a:ea typeface="ＭＳ Ｐゴシック" panose="020B0600070205080204" pitchFamily="50" charset="-128"/>
              </a:defRPr>
            </a:lvl4pPr>
            <a:lvl5pPr marL="2176463" indent="-436563" defTabSz="871538" eaLnBrk="0" hangingPunct="0">
              <a:spcBef>
                <a:spcPct val="20000"/>
              </a:spcBef>
              <a:buChar char="»"/>
              <a:defRPr kumimoji="1" sz="1900">
                <a:solidFill>
                  <a:schemeClr val="tx1"/>
                </a:solidFill>
                <a:latin typeface="Times New Roman" panose="02020603050405020304" pitchFamily="18" charset="0"/>
                <a:ea typeface="ＭＳ Ｐゴシック" panose="020B0600070205080204" pitchFamily="50" charset="-128"/>
              </a:defRPr>
            </a:lvl5pPr>
            <a:lvl6pPr marL="2633663" indent="-436563" defTabSz="871538" eaLnBrk="0" fontAlgn="base" hangingPunct="0">
              <a:spcBef>
                <a:spcPct val="20000"/>
              </a:spcBef>
              <a:spcAft>
                <a:spcPct val="0"/>
              </a:spcAft>
              <a:buChar char="»"/>
              <a:defRPr kumimoji="1" sz="1900">
                <a:solidFill>
                  <a:schemeClr val="tx1"/>
                </a:solidFill>
                <a:latin typeface="Times New Roman" panose="02020603050405020304" pitchFamily="18" charset="0"/>
                <a:ea typeface="ＭＳ Ｐゴシック" panose="020B0600070205080204" pitchFamily="50" charset="-128"/>
              </a:defRPr>
            </a:lvl6pPr>
            <a:lvl7pPr marL="3090863" indent="-436563" defTabSz="871538" eaLnBrk="0" fontAlgn="base" hangingPunct="0">
              <a:spcBef>
                <a:spcPct val="20000"/>
              </a:spcBef>
              <a:spcAft>
                <a:spcPct val="0"/>
              </a:spcAft>
              <a:buChar char="»"/>
              <a:defRPr kumimoji="1" sz="1900">
                <a:solidFill>
                  <a:schemeClr val="tx1"/>
                </a:solidFill>
                <a:latin typeface="Times New Roman" panose="02020603050405020304" pitchFamily="18" charset="0"/>
                <a:ea typeface="ＭＳ Ｐゴシック" panose="020B0600070205080204" pitchFamily="50" charset="-128"/>
              </a:defRPr>
            </a:lvl7pPr>
            <a:lvl8pPr marL="3548063" indent="-436563" defTabSz="871538" eaLnBrk="0" fontAlgn="base" hangingPunct="0">
              <a:spcBef>
                <a:spcPct val="20000"/>
              </a:spcBef>
              <a:spcAft>
                <a:spcPct val="0"/>
              </a:spcAft>
              <a:buChar char="»"/>
              <a:defRPr kumimoji="1" sz="1900">
                <a:solidFill>
                  <a:schemeClr val="tx1"/>
                </a:solidFill>
                <a:latin typeface="Times New Roman" panose="02020603050405020304" pitchFamily="18" charset="0"/>
                <a:ea typeface="ＭＳ Ｐゴシック" panose="020B0600070205080204" pitchFamily="50" charset="-128"/>
              </a:defRPr>
            </a:lvl8pPr>
            <a:lvl9pPr marL="4005263" indent="-436563" defTabSz="871538" eaLnBrk="0" fontAlgn="base" hangingPunct="0">
              <a:spcBef>
                <a:spcPct val="20000"/>
              </a:spcBef>
              <a:spcAft>
                <a:spcPct val="0"/>
              </a:spcAft>
              <a:buChar char="»"/>
              <a:defRPr kumimoji="1" sz="19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800" b="0">
                <a:latin typeface="メイリオ" panose="020B0604030504040204" pitchFamily="50" charset="-128"/>
                <a:ea typeface="メイリオ" panose="020B0604030504040204" pitchFamily="50" charset="-128"/>
              </a:rPr>
              <a:t>Newtonian Noise of underground water </a:t>
            </a:r>
          </a:p>
          <a:p>
            <a:pPr algn="ctr" eaLnBrk="1" hangingPunct="1">
              <a:spcBef>
                <a:spcPct val="0"/>
              </a:spcBef>
              <a:buFontTx/>
              <a:buNone/>
            </a:pPr>
            <a:r>
              <a:rPr lang="en-US" altLang="ja-JP" sz="2800" b="0">
                <a:latin typeface="メイリオ" panose="020B0604030504040204" pitchFamily="50" charset="-128"/>
                <a:ea typeface="メイリオ" panose="020B0604030504040204" pitchFamily="50" charset="-128"/>
              </a:rPr>
              <a:t>in Kamioka mine</a:t>
            </a:r>
            <a:endParaRPr lang="ja-JP" altLang="en-US" sz="2800" b="0">
              <a:latin typeface="メイリオ" panose="020B0604030504040204" pitchFamily="50" charset="-128"/>
              <a:ea typeface="メイリオ" panose="020B0604030504040204" pitchFamily="50" charset="-128"/>
            </a:endParaRPr>
          </a:p>
        </p:txBody>
      </p:sp>
      <p:sp>
        <p:nvSpPr>
          <p:cNvPr id="22" name="Text Box 20"/>
          <p:cNvSpPr txBox="1">
            <a:spLocks noChangeArrowheads="1"/>
          </p:cNvSpPr>
          <p:nvPr/>
        </p:nvSpPr>
        <p:spPr bwMode="auto">
          <a:xfrm>
            <a:off x="1582144" y="2901950"/>
            <a:ext cx="7043355" cy="15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66" tIns="43532" rIns="87066" bIns="43532">
            <a:spAutoFit/>
          </a:bodyPr>
          <a:lstStyle>
            <a:lvl1pPr defTabSz="871538" eaLnBrk="0" hangingPunct="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1pPr>
            <a:lvl2pPr marL="436563" indent="-269875" defTabSz="871538" eaLnBrk="0" hangingPunct="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2pPr>
            <a:lvl3pPr marL="871538" indent="-215900" defTabSz="871538" eaLnBrk="0" hangingPunct="0">
              <a:spcBef>
                <a:spcPct val="20000"/>
              </a:spcBef>
              <a:buChar char="•"/>
              <a:defRPr kumimoji="1" sz="2300">
                <a:solidFill>
                  <a:schemeClr val="tx1"/>
                </a:solidFill>
                <a:latin typeface="Times New Roman" panose="02020603050405020304" pitchFamily="18" charset="0"/>
                <a:ea typeface="ＭＳ Ｐゴシック" panose="020B0600070205080204" pitchFamily="50" charset="-128"/>
              </a:defRPr>
            </a:lvl3pPr>
            <a:lvl4pPr marL="1306513" indent="-217488" defTabSz="871538" eaLnBrk="0" hangingPunct="0">
              <a:spcBef>
                <a:spcPct val="20000"/>
              </a:spcBef>
              <a:buChar char="–"/>
              <a:defRPr kumimoji="1" sz="1900">
                <a:solidFill>
                  <a:schemeClr val="tx1"/>
                </a:solidFill>
                <a:latin typeface="Times New Roman" panose="02020603050405020304" pitchFamily="18" charset="0"/>
                <a:ea typeface="ＭＳ Ｐゴシック" panose="020B0600070205080204" pitchFamily="50" charset="-128"/>
              </a:defRPr>
            </a:lvl4pPr>
            <a:lvl5pPr marL="1739900" indent="-219075" defTabSz="871538" eaLnBrk="0" hangingPunct="0">
              <a:spcBef>
                <a:spcPct val="20000"/>
              </a:spcBef>
              <a:buChar char="»"/>
              <a:defRPr kumimoji="1" sz="1900">
                <a:solidFill>
                  <a:schemeClr val="tx1"/>
                </a:solidFill>
                <a:latin typeface="Times New Roman" panose="02020603050405020304" pitchFamily="18" charset="0"/>
                <a:ea typeface="ＭＳ Ｐゴシック" panose="020B0600070205080204" pitchFamily="50" charset="-128"/>
              </a:defRPr>
            </a:lvl5pPr>
            <a:lvl6pPr marL="2197100" indent="-219075" defTabSz="871538" eaLnBrk="0" fontAlgn="base" hangingPunct="0">
              <a:spcBef>
                <a:spcPct val="20000"/>
              </a:spcBef>
              <a:spcAft>
                <a:spcPct val="0"/>
              </a:spcAft>
              <a:buChar char="»"/>
              <a:defRPr kumimoji="1" sz="1900">
                <a:solidFill>
                  <a:schemeClr val="tx1"/>
                </a:solidFill>
                <a:latin typeface="Times New Roman" panose="02020603050405020304" pitchFamily="18" charset="0"/>
                <a:ea typeface="ＭＳ Ｐゴシック" panose="020B0600070205080204" pitchFamily="50" charset="-128"/>
              </a:defRPr>
            </a:lvl6pPr>
            <a:lvl7pPr marL="2654300" indent="-219075" defTabSz="871538" eaLnBrk="0" fontAlgn="base" hangingPunct="0">
              <a:spcBef>
                <a:spcPct val="20000"/>
              </a:spcBef>
              <a:spcAft>
                <a:spcPct val="0"/>
              </a:spcAft>
              <a:buChar char="»"/>
              <a:defRPr kumimoji="1" sz="1900">
                <a:solidFill>
                  <a:schemeClr val="tx1"/>
                </a:solidFill>
                <a:latin typeface="Times New Roman" panose="02020603050405020304" pitchFamily="18" charset="0"/>
                <a:ea typeface="ＭＳ Ｐゴシック" panose="020B0600070205080204" pitchFamily="50" charset="-128"/>
              </a:defRPr>
            </a:lvl7pPr>
            <a:lvl8pPr marL="3111500" indent="-219075" defTabSz="871538" eaLnBrk="0" fontAlgn="base" hangingPunct="0">
              <a:spcBef>
                <a:spcPct val="20000"/>
              </a:spcBef>
              <a:spcAft>
                <a:spcPct val="0"/>
              </a:spcAft>
              <a:buChar char="»"/>
              <a:defRPr kumimoji="1" sz="1900">
                <a:solidFill>
                  <a:schemeClr val="tx1"/>
                </a:solidFill>
                <a:latin typeface="Times New Roman" panose="02020603050405020304" pitchFamily="18" charset="0"/>
                <a:ea typeface="ＭＳ Ｐゴシック" panose="020B0600070205080204" pitchFamily="50" charset="-128"/>
              </a:defRPr>
            </a:lvl8pPr>
            <a:lvl9pPr marL="3568700" indent="-219075" defTabSz="871538" eaLnBrk="0" fontAlgn="base" hangingPunct="0">
              <a:spcBef>
                <a:spcPct val="20000"/>
              </a:spcBef>
              <a:spcAft>
                <a:spcPct val="0"/>
              </a:spcAft>
              <a:buChar char="»"/>
              <a:defRPr kumimoji="1" sz="19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b="0">
                <a:latin typeface="メイリオ" panose="020B0604030504040204" pitchFamily="50" charset="-128"/>
                <a:ea typeface="メイリオ" panose="020B0604030504040204" pitchFamily="50" charset="-128"/>
              </a:rPr>
              <a:t>ET Symposium</a:t>
            </a:r>
          </a:p>
          <a:p>
            <a:pPr algn="ctr" eaLnBrk="1" hangingPunct="1">
              <a:spcBef>
                <a:spcPct val="0"/>
              </a:spcBef>
              <a:buFontTx/>
              <a:buNone/>
            </a:pPr>
            <a:r>
              <a:rPr lang="en-US" altLang="ja-JP" sz="2000" b="0">
                <a:latin typeface="メイリオ" panose="020B0604030504040204" pitchFamily="50" charset="-128"/>
                <a:ea typeface="メイリオ" panose="020B0604030504040204" pitchFamily="50" charset="-128"/>
              </a:rPr>
              <a:t>May 2023</a:t>
            </a:r>
          </a:p>
          <a:p>
            <a:pPr algn="ctr" eaLnBrk="1" hangingPunct="1">
              <a:spcBef>
                <a:spcPct val="0"/>
              </a:spcBef>
              <a:buFontTx/>
              <a:buNone/>
            </a:pPr>
            <a:endParaRPr lang="en-US" altLang="ja-JP" sz="2000" b="0">
              <a:latin typeface="メイリオ" panose="020B0604030504040204" pitchFamily="50" charset="-128"/>
              <a:ea typeface="メイリオ" panose="020B0604030504040204" pitchFamily="50" charset="-128"/>
            </a:endParaRPr>
          </a:p>
          <a:p>
            <a:pPr algn="ctr" eaLnBrk="1" hangingPunct="1">
              <a:spcBef>
                <a:spcPct val="0"/>
              </a:spcBef>
              <a:buFontTx/>
              <a:buNone/>
            </a:pPr>
            <a:r>
              <a:rPr lang="en-US" altLang="ja-JP" sz="1800" b="0">
                <a:latin typeface="メイリオ" panose="020B0604030504040204" pitchFamily="50" charset="-128"/>
                <a:ea typeface="メイリオ" panose="020B0604030504040204" pitchFamily="50" charset="-128"/>
              </a:rPr>
              <a:t>Tokyo Tech</a:t>
            </a:r>
            <a:r>
              <a:rPr lang="en-US" altLang="ja-JP" sz="1800" b="0" baseline="30000">
                <a:latin typeface="メイリオ" panose="020B0604030504040204" pitchFamily="50" charset="-128"/>
                <a:ea typeface="メイリオ" panose="020B0604030504040204" pitchFamily="50" charset="-128"/>
              </a:rPr>
              <a:t>A</a:t>
            </a:r>
            <a:r>
              <a:rPr lang="en-US" altLang="ja-JP" sz="1800" b="0">
                <a:latin typeface="メイリオ" panose="020B0604030504040204" pitchFamily="50" charset="-128"/>
                <a:ea typeface="メイリオ" panose="020B0604030504040204" pitchFamily="50" charset="-128"/>
              </a:rPr>
              <a:t>, RESCEU</a:t>
            </a:r>
            <a:r>
              <a:rPr lang="en-US" altLang="ja-JP" sz="1800" b="0" baseline="30000">
                <a:latin typeface="メイリオ" panose="020B0604030504040204" pitchFamily="50" charset="-128"/>
                <a:ea typeface="メイリオ" panose="020B0604030504040204" pitchFamily="50" charset="-128"/>
              </a:rPr>
              <a:t>B</a:t>
            </a:r>
            <a:r>
              <a:rPr lang="en-US" altLang="ja-JP" sz="1800" b="0">
                <a:latin typeface="メイリオ" panose="020B0604030504040204" pitchFamily="50" charset="-128"/>
                <a:ea typeface="メイリオ" panose="020B0604030504040204" pitchFamily="50" charset="-128"/>
              </a:rPr>
              <a:t>, NAOJ</a:t>
            </a:r>
            <a:r>
              <a:rPr lang="en-US" altLang="ja-JP" sz="1800" b="0" baseline="30000">
                <a:latin typeface="メイリオ" panose="020B0604030504040204" pitchFamily="50" charset="-128"/>
                <a:ea typeface="メイリオ" panose="020B0604030504040204" pitchFamily="50" charset="-128"/>
              </a:rPr>
              <a:t>C</a:t>
            </a:r>
            <a:r>
              <a:rPr lang="en-US" altLang="ja-JP" sz="1800" b="0">
                <a:latin typeface="メイリオ" panose="020B0604030504040204" pitchFamily="50" charset="-128"/>
                <a:ea typeface="メイリオ" panose="020B0604030504040204" pitchFamily="50" charset="-128"/>
              </a:rPr>
              <a:t>, ICRR</a:t>
            </a:r>
            <a:r>
              <a:rPr lang="en-US" altLang="ja-JP" sz="1800" b="0" baseline="30000">
                <a:latin typeface="メイリオ" panose="020B0604030504040204" pitchFamily="50" charset="-128"/>
                <a:ea typeface="メイリオ" panose="020B0604030504040204" pitchFamily="50" charset="-128"/>
              </a:rPr>
              <a:t>D</a:t>
            </a:r>
          </a:p>
          <a:p>
            <a:pPr algn="ctr" eaLnBrk="1" hangingPunct="1">
              <a:spcBef>
                <a:spcPct val="0"/>
              </a:spcBef>
              <a:buFontTx/>
              <a:buNone/>
            </a:pPr>
            <a:r>
              <a:rPr lang="en-US" altLang="ja-JP" sz="1800" b="0" u="sng">
                <a:latin typeface="メイリオ" panose="020B0604030504040204" pitchFamily="50" charset="-128"/>
                <a:ea typeface="メイリオ" panose="020B0604030504040204" pitchFamily="50" charset="-128"/>
              </a:rPr>
              <a:t>K.Somiya</a:t>
            </a:r>
            <a:r>
              <a:rPr lang="en-US" altLang="ja-JP" sz="1800" b="0" baseline="30000">
                <a:latin typeface="メイリオ" panose="020B0604030504040204" pitchFamily="50" charset="-128"/>
                <a:ea typeface="メイリオ" panose="020B0604030504040204" pitchFamily="50" charset="-128"/>
              </a:rPr>
              <a:t>A</a:t>
            </a:r>
            <a:r>
              <a:rPr lang="en-US" altLang="ja-JP" sz="1800" b="0" u="sng">
                <a:latin typeface="メイリオ" panose="020B0604030504040204" pitchFamily="50" charset="-128"/>
                <a:ea typeface="メイリオ" panose="020B0604030504040204" pitchFamily="50" charset="-128"/>
              </a:rPr>
              <a:t>,A.Nishizawa</a:t>
            </a:r>
            <a:r>
              <a:rPr lang="en-US" altLang="ja-JP" sz="1800" b="0" baseline="30000">
                <a:latin typeface="メイリオ" panose="020B0604030504040204" pitchFamily="50" charset="-128"/>
                <a:ea typeface="メイリオ" panose="020B0604030504040204" pitchFamily="50" charset="-128"/>
              </a:rPr>
              <a:t>B</a:t>
            </a:r>
            <a:r>
              <a:rPr lang="en-US" altLang="ja-JP" sz="1800" b="0" u="sng">
                <a:latin typeface="メイリオ" panose="020B0604030504040204" pitchFamily="50" charset="-128"/>
                <a:ea typeface="メイリオ" panose="020B0604030504040204" pitchFamily="50" charset="-128"/>
              </a:rPr>
              <a:t>, T.Suzuki</a:t>
            </a:r>
            <a:r>
              <a:rPr lang="en-US" altLang="ja-JP" sz="1800" b="0" baseline="30000">
                <a:latin typeface="メイリオ" panose="020B0604030504040204" pitchFamily="50" charset="-128"/>
                <a:ea typeface="メイリオ" panose="020B0604030504040204" pitchFamily="50" charset="-128"/>
              </a:rPr>
              <a:t>A</a:t>
            </a:r>
            <a:r>
              <a:rPr lang="en-US" altLang="ja-JP" sz="1800" b="0" u="sng">
                <a:latin typeface="メイリオ" panose="020B0604030504040204" pitchFamily="50" charset="-128"/>
                <a:ea typeface="メイリオ" panose="020B0604030504040204" pitchFamily="50" charset="-128"/>
              </a:rPr>
              <a:t>, T.Washimi</a:t>
            </a:r>
            <a:r>
              <a:rPr lang="en-US" altLang="ja-JP" sz="1800" b="0" baseline="30000">
                <a:latin typeface="メイリオ" panose="020B0604030504040204" pitchFamily="50" charset="-128"/>
                <a:ea typeface="メイリオ" panose="020B0604030504040204" pitchFamily="50" charset="-128"/>
              </a:rPr>
              <a:t>C</a:t>
            </a:r>
            <a:r>
              <a:rPr lang="en-US" altLang="ja-JP" sz="1800" b="0" u="sng">
                <a:latin typeface="メイリオ" panose="020B0604030504040204" pitchFamily="50" charset="-128"/>
                <a:ea typeface="メイリオ" panose="020B0604030504040204" pitchFamily="50" charset="-128"/>
              </a:rPr>
              <a:t>, T.Yokozawa</a:t>
            </a:r>
            <a:r>
              <a:rPr lang="en-US" altLang="ja-JP" sz="1800" b="0" baseline="30000">
                <a:latin typeface="メイリオ" panose="020B0604030504040204" pitchFamily="50" charset="-128"/>
                <a:ea typeface="メイリオ" panose="020B0604030504040204" pitchFamily="50" charset="-128"/>
              </a:rPr>
              <a:t>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76200"/>
            <a:ext cx="9906000" cy="1143000"/>
          </a:xfrm>
        </p:spPr>
        <p:txBody>
          <a:bodyPr/>
          <a:lstStyle/>
          <a:p>
            <a:pPr eaLnBrk="1" hangingPunct="1"/>
            <a:r>
              <a:rPr lang="en-US" altLang="ja-JP" sz="3200" b="1" u="sng">
                <a:latin typeface="Meiryo UI" panose="020B0604030504040204" pitchFamily="50" charset="-128"/>
                <a:ea typeface="Meiryo UI" panose="020B0604030504040204" pitchFamily="50" charset="-128"/>
                <a:cs typeface="Arial" charset="0"/>
              </a:rPr>
              <a:t>Sim-2 : NN calculation with KAGRA-like pipe</a:t>
            </a:r>
            <a:endParaRPr lang="en-US" altLang="ja-JP" sz="3200" b="1" u="sng" dirty="0">
              <a:latin typeface="Meiryo UI" panose="020B0604030504040204" pitchFamily="50" charset="-128"/>
              <a:ea typeface="Meiryo UI" panose="020B0604030504040204" pitchFamily="50" charset="-128"/>
              <a:cs typeface="Arial" charset="0"/>
            </a:endParaRPr>
          </a:p>
        </p:txBody>
      </p:sp>
      <p:pic>
        <p:nvPicPr>
          <p:cNvPr id="28" name="図 27">
            <a:extLst>
              <a:ext uri="{FF2B5EF4-FFF2-40B4-BE49-F238E27FC236}">
                <a16:creationId xmlns:a16="http://schemas.microsoft.com/office/drawing/2014/main" id="{31ECE190-63AA-470F-9709-22A982F6BAB4}"/>
              </a:ext>
            </a:extLst>
          </p:cNvPr>
          <p:cNvPicPr>
            <a:picLocks noChangeAspect="1"/>
          </p:cNvPicPr>
          <p:nvPr/>
        </p:nvPicPr>
        <p:blipFill>
          <a:blip r:embed="rId2"/>
          <a:stretch>
            <a:fillRect/>
          </a:stretch>
        </p:blipFill>
        <p:spPr>
          <a:xfrm>
            <a:off x="304800" y="1190920"/>
            <a:ext cx="5118053" cy="3048000"/>
          </a:xfrm>
          <a:prstGeom prst="rect">
            <a:avLst/>
          </a:prstGeom>
        </p:spPr>
      </p:pic>
      <p:grpSp>
        <p:nvGrpSpPr>
          <p:cNvPr id="14" name="グループ化 13">
            <a:extLst>
              <a:ext uri="{FF2B5EF4-FFF2-40B4-BE49-F238E27FC236}">
                <a16:creationId xmlns:a16="http://schemas.microsoft.com/office/drawing/2014/main" id="{E336CA74-DD78-4446-A7BC-40D6B0E4FD5A}"/>
              </a:ext>
            </a:extLst>
          </p:cNvPr>
          <p:cNvGrpSpPr/>
          <p:nvPr/>
        </p:nvGrpSpPr>
        <p:grpSpPr>
          <a:xfrm>
            <a:off x="6019800" y="1147712"/>
            <a:ext cx="3678126" cy="5329288"/>
            <a:chOff x="5711882" y="861068"/>
            <a:chExt cx="3678126" cy="5329288"/>
          </a:xfrm>
        </p:grpSpPr>
        <p:pic>
          <p:nvPicPr>
            <p:cNvPr id="33" name="図 32">
              <a:extLst>
                <a:ext uri="{FF2B5EF4-FFF2-40B4-BE49-F238E27FC236}">
                  <a16:creationId xmlns:a16="http://schemas.microsoft.com/office/drawing/2014/main" id="{20EF3491-051B-4066-8F27-D4B739875788}"/>
                </a:ext>
              </a:extLst>
            </p:cNvPr>
            <p:cNvPicPr>
              <a:picLocks noChangeAspect="1"/>
            </p:cNvPicPr>
            <p:nvPr/>
          </p:nvPicPr>
          <p:blipFill>
            <a:blip r:embed="rId3"/>
            <a:stretch>
              <a:fillRect/>
            </a:stretch>
          </p:blipFill>
          <p:spPr>
            <a:xfrm>
              <a:off x="5727653" y="861068"/>
              <a:ext cx="3621102" cy="1818322"/>
            </a:xfrm>
            <a:prstGeom prst="rect">
              <a:avLst/>
            </a:prstGeom>
          </p:spPr>
        </p:pic>
        <p:pic>
          <p:nvPicPr>
            <p:cNvPr id="34" name="図 33">
              <a:extLst>
                <a:ext uri="{FF2B5EF4-FFF2-40B4-BE49-F238E27FC236}">
                  <a16:creationId xmlns:a16="http://schemas.microsoft.com/office/drawing/2014/main" id="{285EF5BB-D7F5-43ED-B978-A204887B1262}"/>
                </a:ext>
              </a:extLst>
            </p:cNvPr>
            <p:cNvPicPr>
              <a:picLocks noChangeAspect="1"/>
            </p:cNvPicPr>
            <p:nvPr/>
          </p:nvPicPr>
          <p:blipFill>
            <a:blip r:embed="rId4"/>
            <a:stretch>
              <a:fillRect/>
            </a:stretch>
          </p:blipFill>
          <p:spPr>
            <a:xfrm>
              <a:off x="5719738" y="2601723"/>
              <a:ext cx="3625875" cy="1820718"/>
            </a:xfrm>
            <a:prstGeom prst="rect">
              <a:avLst/>
            </a:prstGeom>
          </p:spPr>
        </p:pic>
        <p:pic>
          <p:nvPicPr>
            <p:cNvPr id="35" name="図 34">
              <a:extLst>
                <a:ext uri="{FF2B5EF4-FFF2-40B4-BE49-F238E27FC236}">
                  <a16:creationId xmlns:a16="http://schemas.microsoft.com/office/drawing/2014/main" id="{4AA2EF9B-0406-4B0E-A2C9-100A90D77BD9}"/>
                </a:ext>
              </a:extLst>
            </p:cNvPr>
            <p:cNvPicPr>
              <a:picLocks noChangeAspect="1"/>
            </p:cNvPicPr>
            <p:nvPr/>
          </p:nvPicPr>
          <p:blipFill>
            <a:blip r:embed="rId5"/>
            <a:stretch>
              <a:fillRect/>
            </a:stretch>
          </p:blipFill>
          <p:spPr>
            <a:xfrm>
              <a:off x="5711882" y="4343400"/>
              <a:ext cx="3678126" cy="1846956"/>
            </a:xfrm>
            <a:prstGeom prst="rect">
              <a:avLst/>
            </a:prstGeom>
          </p:spPr>
        </p:pic>
      </p:grpSp>
      <p:sp>
        <p:nvSpPr>
          <p:cNvPr id="36" name="テキスト ボックス 35">
            <a:extLst>
              <a:ext uri="{FF2B5EF4-FFF2-40B4-BE49-F238E27FC236}">
                <a16:creationId xmlns:a16="http://schemas.microsoft.com/office/drawing/2014/main" id="{726C60DD-CF76-40F2-92E7-8BCCF286F43B}"/>
              </a:ext>
            </a:extLst>
          </p:cNvPr>
          <p:cNvSpPr txBox="1"/>
          <p:nvPr/>
        </p:nvSpPr>
        <p:spPr>
          <a:xfrm>
            <a:off x="7998170" y="2226281"/>
            <a:ext cx="1584176" cy="338554"/>
          </a:xfrm>
          <a:prstGeom prst="rect">
            <a:avLst/>
          </a:prstGeom>
          <a:noFill/>
        </p:spPr>
        <p:txBody>
          <a:bodyPr wrap="square" rtlCol="0">
            <a:spAutoFit/>
          </a:bodyPr>
          <a:lstStyle/>
          <a:p>
            <a:r>
              <a:rPr kumimoji="1" lang="en-US" altLang="ja-JP" sz="1600" dirty="0">
                <a:solidFill>
                  <a:schemeClr val="bg1"/>
                </a:solidFill>
                <a:latin typeface="Meiryo UI" panose="020B0604030504040204" pitchFamily="50" charset="-128"/>
                <a:ea typeface="Meiryo UI" panose="020B0604030504040204" pitchFamily="50" charset="-128"/>
              </a:rPr>
              <a:t>36.2t/h</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E9140EC6-FE42-4C91-89CE-12A3F2474977}"/>
              </a:ext>
            </a:extLst>
          </p:cNvPr>
          <p:cNvSpPr txBox="1"/>
          <p:nvPr/>
        </p:nvSpPr>
        <p:spPr>
          <a:xfrm>
            <a:off x="8070926" y="3967958"/>
            <a:ext cx="1584176" cy="338554"/>
          </a:xfrm>
          <a:prstGeom prst="rect">
            <a:avLst/>
          </a:prstGeom>
          <a:noFill/>
        </p:spPr>
        <p:txBody>
          <a:bodyPr wrap="square" rtlCol="0">
            <a:spAutoFit/>
          </a:bodyPr>
          <a:lstStyle/>
          <a:p>
            <a:r>
              <a:rPr lang="en-US" altLang="ja-JP" sz="1600" dirty="0">
                <a:solidFill>
                  <a:schemeClr val="bg1"/>
                </a:solidFill>
                <a:latin typeface="Meiryo UI" panose="020B0604030504040204" pitchFamily="50" charset="-128"/>
                <a:ea typeface="Meiryo UI" panose="020B0604030504040204" pitchFamily="50" charset="-128"/>
              </a:rPr>
              <a:t>109</a:t>
            </a:r>
            <a:r>
              <a:rPr kumimoji="1" lang="en-US" altLang="ja-JP" sz="1600" dirty="0">
                <a:solidFill>
                  <a:schemeClr val="bg1"/>
                </a:solidFill>
                <a:latin typeface="Meiryo UI" panose="020B0604030504040204" pitchFamily="50" charset="-128"/>
                <a:ea typeface="Meiryo UI" panose="020B0604030504040204" pitchFamily="50" charset="-128"/>
              </a:rPr>
              <a:t>t/h</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4F4D6E8-C0DA-4B41-A5DD-308A8692AB1B}"/>
              </a:ext>
            </a:extLst>
          </p:cNvPr>
          <p:cNvSpPr txBox="1"/>
          <p:nvPr/>
        </p:nvSpPr>
        <p:spPr>
          <a:xfrm>
            <a:off x="6477000" y="5759515"/>
            <a:ext cx="1584176" cy="338554"/>
          </a:xfrm>
          <a:prstGeom prst="rect">
            <a:avLst/>
          </a:prstGeom>
          <a:noFill/>
        </p:spPr>
        <p:txBody>
          <a:bodyPr wrap="square" rtlCol="0">
            <a:spAutoFit/>
          </a:bodyPr>
          <a:lstStyle/>
          <a:p>
            <a:r>
              <a:rPr lang="en-US" altLang="ja-JP" sz="1600" dirty="0">
                <a:solidFill>
                  <a:schemeClr val="bg1"/>
                </a:solidFill>
                <a:latin typeface="Meiryo UI" panose="020B0604030504040204" pitchFamily="50" charset="-128"/>
                <a:ea typeface="Meiryo UI" panose="020B0604030504040204" pitchFamily="50" charset="-128"/>
              </a:rPr>
              <a:t>181</a:t>
            </a:r>
            <a:r>
              <a:rPr kumimoji="1" lang="en-US" altLang="ja-JP" sz="1600" dirty="0">
                <a:solidFill>
                  <a:schemeClr val="bg1"/>
                </a:solidFill>
                <a:latin typeface="Meiryo UI" panose="020B0604030504040204" pitchFamily="50" charset="-128"/>
                <a:ea typeface="Meiryo UI" panose="020B0604030504040204" pitchFamily="50" charset="-128"/>
              </a:rPr>
              <a:t>t/h</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39" name="Text Box 7">
            <a:extLst>
              <a:ext uri="{FF2B5EF4-FFF2-40B4-BE49-F238E27FC236}">
                <a16:creationId xmlns:a16="http://schemas.microsoft.com/office/drawing/2014/main" id="{CB864A22-89D3-4C1B-B871-9B5FA2C5B2D5}"/>
              </a:ext>
            </a:extLst>
          </p:cNvPr>
          <p:cNvSpPr txBox="1">
            <a:spLocks noChangeArrowheads="1"/>
          </p:cNvSpPr>
          <p:nvPr/>
        </p:nvSpPr>
        <p:spPr bwMode="auto">
          <a:xfrm>
            <a:off x="377858" y="4441679"/>
            <a:ext cx="559754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A bent pipe near the Y-end TM was implemented.</a:t>
            </a:r>
          </a:p>
          <a:p>
            <a:pPr marL="342900" indent="-342900" eaLnBrk="1" hangingPunct="1">
              <a:spcBef>
                <a:spcPct val="0"/>
              </a:spcBef>
            </a:pPr>
            <a:endParaRPr lang="en-US" altLang="ja-JP" sz="800">
              <a:latin typeface="Meiryo UI" panose="020B0604030504040204" pitchFamily="50" charset="-128"/>
              <a:ea typeface="Meiryo UI" panose="020B0604030504040204" pitchFamily="50" charset="-128"/>
              <a:cs typeface="Arial" charset="0"/>
            </a:endParaRPr>
          </a:p>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Hydraulic jump could not be clearly indetified.</a:t>
            </a:r>
          </a:p>
          <a:p>
            <a:pPr marL="342900" indent="-342900" eaLnBrk="1" hangingPunct="1">
              <a:spcBef>
                <a:spcPct val="0"/>
              </a:spcBef>
            </a:pPr>
            <a:endParaRPr lang="en-US" altLang="ja-JP" sz="800">
              <a:latin typeface="Meiryo UI" panose="020B0604030504040204" pitchFamily="50" charset="-128"/>
              <a:ea typeface="Meiryo UI" panose="020B0604030504040204" pitchFamily="50" charset="-128"/>
              <a:cs typeface="Arial" charset="0"/>
            </a:endParaRPr>
          </a:p>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High ASD at f~2Hz comes from the collision at a corner.</a:t>
            </a:r>
          </a:p>
        </p:txBody>
      </p:sp>
      <p:sp>
        <p:nvSpPr>
          <p:cNvPr id="40" name="テキスト ボックス 39">
            <a:extLst>
              <a:ext uri="{FF2B5EF4-FFF2-40B4-BE49-F238E27FC236}">
                <a16:creationId xmlns:a16="http://schemas.microsoft.com/office/drawing/2014/main" id="{8A866600-2FD5-4DD5-9FC5-751A3CB94D1D}"/>
              </a:ext>
            </a:extLst>
          </p:cNvPr>
          <p:cNvSpPr txBox="1"/>
          <p:nvPr/>
        </p:nvSpPr>
        <p:spPr>
          <a:xfrm>
            <a:off x="6553200" y="919112"/>
            <a:ext cx="2743200" cy="276999"/>
          </a:xfrm>
          <a:prstGeom prst="rect">
            <a:avLst/>
          </a:prstGeom>
          <a:noFill/>
        </p:spPr>
        <p:txBody>
          <a:bodyPr wrap="square" rtlCol="0">
            <a:spAutoFit/>
          </a:bodyPr>
          <a:lstStyle/>
          <a:p>
            <a:r>
              <a:rPr lang="en-US" altLang="ja-JP" sz="1200">
                <a:latin typeface="Meiryo UI" panose="020B0604030504040204" pitchFamily="50" charset="-128"/>
                <a:ea typeface="Meiryo UI" panose="020B0604030504040204" pitchFamily="50" charset="-128"/>
              </a:rPr>
              <a:t>Amplitude Spectrum Density</a:t>
            </a:r>
            <a:endParaRPr kumimoji="1" lang="ja-JP" altLang="en-US" sz="1200" dirty="0">
              <a:latin typeface="Meiryo UI" panose="020B0604030504040204" pitchFamily="50" charset="-128"/>
              <a:ea typeface="Meiryo UI" panose="020B0604030504040204" pitchFamily="50" charset="-128"/>
            </a:endParaRPr>
          </a:p>
        </p:txBody>
      </p:sp>
      <p:sp>
        <p:nvSpPr>
          <p:cNvPr id="15" name="スライド番号プレースホルダー 14">
            <a:extLst>
              <a:ext uri="{FF2B5EF4-FFF2-40B4-BE49-F238E27FC236}">
                <a16:creationId xmlns:a16="http://schemas.microsoft.com/office/drawing/2014/main" id="{F283A3B1-5CCF-4CD5-A6BD-9940330F6194}"/>
              </a:ext>
            </a:extLst>
          </p:cNvPr>
          <p:cNvSpPr>
            <a:spLocks noGrp="1"/>
          </p:cNvSpPr>
          <p:nvPr>
            <p:ph type="sldNum" sz="quarter" idx="12"/>
          </p:nvPr>
        </p:nvSpPr>
        <p:spPr/>
        <p:txBody>
          <a:bodyPr/>
          <a:lstStyle/>
          <a:p>
            <a:pPr>
              <a:defRPr/>
            </a:pPr>
            <a:fld id="{F4CB14E8-93E8-423F-8EE1-CB8FD99F9D75}" type="slidenum">
              <a:rPr lang="en-US" altLang="ja-JP" smtClean="0"/>
              <a:pPr>
                <a:defRPr/>
              </a:pPr>
              <a:t>10</a:t>
            </a:fld>
            <a:endParaRPr lang="en-US" altLang="ja-JP" dirty="0"/>
          </a:p>
        </p:txBody>
      </p:sp>
    </p:spTree>
    <p:extLst>
      <p:ext uri="{BB962C8B-B14F-4D97-AF65-F5344CB8AC3E}">
        <p14:creationId xmlns:p14="http://schemas.microsoft.com/office/powerpoint/2010/main" val="300090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76200"/>
            <a:ext cx="9906000" cy="1143000"/>
          </a:xfrm>
        </p:spPr>
        <p:txBody>
          <a:bodyPr/>
          <a:lstStyle/>
          <a:p>
            <a:pPr eaLnBrk="1" hangingPunct="1"/>
            <a:r>
              <a:rPr lang="en-US" altLang="ja-JP" sz="3200" b="1" u="sng">
                <a:latin typeface="Meiryo UI" panose="020B0604030504040204" pitchFamily="50" charset="-128"/>
                <a:ea typeface="Meiryo UI" panose="020B0604030504040204" pitchFamily="50" charset="-128"/>
                <a:cs typeface="Arial" charset="0"/>
              </a:rPr>
              <a:t>Sim-2 : NN calculation with KAGRA-like pipe</a:t>
            </a:r>
            <a:endParaRPr lang="en-US" altLang="ja-JP" sz="3200" b="1" u="sng" dirty="0">
              <a:latin typeface="Meiryo UI" panose="020B0604030504040204" pitchFamily="50" charset="-128"/>
              <a:ea typeface="Meiryo UI" panose="020B0604030504040204" pitchFamily="50" charset="-128"/>
              <a:cs typeface="Arial" charset="0"/>
            </a:endParaRPr>
          </a:p>
        </p:txBody>
      </p:sp>
      <p:sp>
        <p:nvSpPr>
          <p:cNvPr id="36" name="テキスト ボックス 35">
            <a:extLst>
              <a:ext uri="{FF2B5EF4-FFF2-40B4-BE49-F238E27FC236}">
                <a16:creationId xmlns:a16="http://schemas.microsoft.com/office/drawing/2014/main" id="{726C60DD-CF76-40F2-92E7-8BCCF286F43B}"/>
              </a:ext>
            </a:extLst>
          </p:cNvPr>
          <p:cNvSpPr txBox="1"/>
          <p:nvPr/>
        </p:nvSpPr>
        <p:spPr>
          <a:xfrm>
            <a:off x="7998170" y="2226281"/>
            <a:ext cx="1584176" cy="338554"/>
          </a:xfrm>
          <a:prstGeom prst="rect">
            <a:avLst/>
          </a:prstGeom>
          <a:noFill/>
        </p:spPr>
        <p:txBody>
          <a:bodyPr wrap="square" rtlCol="0">
            <a:spAutoFit/>
          </a:bodyPr>
          <a:lstStyle/>
          <a:p>
            <a:r>
              <a:rPr kumimoji="1" lang="en-US" altLang="ja-JP" sz="1600" dirty="0">
                <a:solidFill>
                  <a:schemeClr val="bg1"/>
                </a:solidFill>
                <a:latin typeface="Meiryo UI" panose="020B0604030504040204" pitchFamily="50" charset="-128"/>
                <a:ea typeface="Meiryo UI" panose="020B0604030504040204" pitchFamily="50" charset="-128"/>
              </a:rPr>
              <a:t>36.2t/h</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E9140EC6-FE42-4C91-89CE-12A3F2474977}"/>
              </a:ext>
            </a:extLst>
          </p:cNvPr>
          <p:cNvSpPr txBox="1"/>
          <p:nvPr/>
        </p:nvSpPr>
        <p:spPr>
          <a:xfrm>
            <a:off x="8070926" y="4880289"/>
            <a:ext cx="1584176" cy="338554"/>
          </a:xfrm>
          <a:prstGeom prst="rect">
            <a:avLst/>
          </a:prstGeom>
          <a:noFill/>
        </p:spPr>
        <p:txBody>
          <a:bodyPr wrap="square" rtlCol="0">
            <a:spAutoFit/>
          </a:bodyPr>
          <a:lstStyle/>
          <a:p>
            <a:r>
              <a:rPr lang="en-US" altLang="ja-JP" sz="1600" dirty="0">
                <a:solidFill>
                  <a:schemeClr val="bg1"/>
                </a:solidFill>
                <a:latin typeface="Meiryo UI" panose="020B0604030504040204" pitchFamily="50" charset="-128"/>
                <a:ea typeface="Meiryo UI" panose="020B0604030504040204" pitchFamily="50" charset="-128"/>
              </a:rPr>
              <a:t>109</a:t>
            </a:r>
            <a:r>
              <a:rPr kumimoji="1" lang="en-US" altLang="ja-JP" sz="1600" dirty="0">
                <a:solidFill>
                  <a:schemeClr val="bg1"/>
                </a:solidFill>
                <a:latin typeface="Meiryo UI" panose="020B0604030504040204" pitchFamily="50" charset="-128"/>
                <a:ea typeface="Meiryo UI" panose="020B0604030504040204" pitchFamily="50" charset="-128"/>
              </a:rPr>
              <a:t>t/h</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39" name="Text Box 7">
            <a:extLst>
              <a:ext uri="{FF2B5EF4-FFF2-40B4-BE49-F238E27FC236}">
                <a16:creationId xmlns:a16="http://schemas.microsoft.com/office/drawing/2014/main" id="{CB864A22-89D3-4C1B-B871-9B5FA2C5B2D5}"/>
              </a:ext>
            </a:extLst>
          </p:cNvPr>
          <p:cNvSpPr txBox="1">
            <a:spLocks noChangeArrowheads="1"/>
          </p:cNvSpPr>
          <p:nvPr/>
        </p:nvSpPr>
        <p:spPr bwMode="auto">
          <a:xfrm>
            <a:off x="685800" y="5205517"/>
            <a:ext cx="89693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Newtonian Noise level was calculated with three different water amount.</a:t>
            </a:r>
          </a:p>
          <a:p>
            <a:pPr marL="342900" indent="-342900" eaLnBrk="1" hangingPunct="1">
              <a:spcBef>
                <a:spcPct val="0"/>
              </a:spcBef>
            </a:pPr>
            <a:endParaRPr lang="en-US" altLang="ja-JP" sz="800">
              <a:latin typeface="Meiryo UI" panose="020B0604030504040204" pitchFamily="50" charset="-128"/>
              <a:ea typeface="Meiryo UI" panose="020B0604030504040204" pitchFamily="50" charset="-128"/>
              <a:cs typeface="Arial" charset="0"/>
            </a:endParaRPr>
          </a:p>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The spectra look a little different with different water amount, but they do not limit the KAGRA sensitivity.</a:t>
            </a:r>
          </a:p>
        </p:txBody>
      </p:sp>
      <p:pic>
        <p:nvPicPr>
          <p:cNvPr id="13" name="図 12">
            <a:extLst>
              <a:ext uri="{FF2B5EF4-FFF2-40B4-BE49-F238E27FC236}">
                <a16:creationId xmlns:a16="http://schemas.microsoft.com/office/drawing/2014/main" id="{E1780019-B6D7-4138-819E-C86C4BF17B65}"/>
              </a:ext>
            </a:extLst>
          </p:cNvPr>
          <p:cNvPicPr>
            <a:picLocks noChangeAspect="1"/>
          </p:cNvPicPr>
          <p:nvPr/>
        </p:nvPicPr>
        <p:blipFill>
          <a:blip r:embed="rId2"/>
          <a:stretch>
            <a:fillRect/>
          </a:stretch>
        </p:blipFill>
        <p:spPr>
          <a:xfrm>
            <a:off x="887840" y="990600"/>
            <a:ext cx="8674867" cy="4176788"/>
          </a:xfrm>
          <a:prstGeom prst="rect">
            <a:avLst/>
          </a:prstGeom>
        </p:spPr>
      </p:pic>
      <p:sp>
        <p:nvSpPr>
          <p:cNvPr id="17" name="テキスト ボックス 16">
            <a:extLst>
              <a:ext uri="{FF2B5EF4-FFF2-40B4-BE49-F238E27FC236}">
                <a16:creationId xmlns:a16="http://schemas.microsoft.com/office/drawing/2014/main" id="{8AA3BA76-3E60-4FCA-AF58-75D815525D0A}"/>
              </a:ext>
            </a:extLst>
          </p:cNvPr>
          <p:cNvSpPr txBox="1"/>
          <p:nvPr/>
        </p:nvSpPr>
        <p:spPr>
          <a:xfrm>
            <a:off x="7048737" y="3124200"/>
            <a:ext cx="2704863" cy="1200329"/>
          </a:xfrm>
          <a:prstGeom prst="rect">
            <a:avLst/>
          </a:prstGeom>
          <a:noFill/>
        </p:spPr>
        <p:txBody>
          <a:bodyPr wrap="square" rtlCol="0">
            <a:spAutoFit/>
          </a:bodyPr>
          <a:lstStyle/>
          <a:p>
            <a:r>
              <a:rPr lang="en-US" altLang="ja-JP" sz="1200" b="0">
                <a:latin typeface="Meiryo UI" panose="020B0604030504040204" pitchFamily="50" charset="-128"/>
                <a:ea typeface="Meiryo UI" panose="020B0604030504040204" pitchFamily="50" charset="-128"/>
              </a:rPr>
              <a:t>Pipe length: 40m</a:t>
            </a:r>
          </a:p>
          <a:p>
            <a:r>
              <a:rPr lang="en-US" altLang="ja-JP" sz="1200" b="0">
                <a:latin typeface="Meiryo UI" panose="020B0604030504040204" pitchFamily="50" charset="-128"/>
                <a:ea typeface="Meiryo UI" panose="020B0604030504040204" pitchFamily="50" charset="-128"/>
              </a:rPr>
              <a:t>Pipe radius: 0.2m</a:t>
            </a:r>
          </a:p>
          <a:p>
            <a:r>
              <a:rPr lang="en-US" altLang="ja-JP" sz="1200" b="0">
                <a:latin typeface="Meiryo UI" panose="020B0604030504040204" pitchFamily="50" charset="-128"/>
                <a:ea typeface="Meiryo UI" panose="020B0604030504040204" pitchFamily="50" charset="-128"/>
              </a:rPr>
              <a:t>Roughness coeff: 0.016</a:t>
            </a:r>
          </a:p>
          <a:p>
            <a:r>
              <a:rPr lang="en-US" altLang="ja-JP" sz="1200" b="0">
                <a:latin typeface="Meiryo UI" panose="020B0604030504040204" pitchFamily="50" charset="-128"/>
                <a:ea typeface="Meiryo UI" panose="020B0604030504040204" pitchFamily="50" charset="-128"/>
              </a:rPr>
              <a:t>Equivalent roughness: 3.2mm</a:t>
            </a:r>
          </a:p>
          <a:p>
            <a:r>
              <a:rPr lang="en-US" altLang="ja-JP" sz="1200" b="0">
                <a:latin typeface="Meiryo UI" panose="020B0604030504040204" pitchFamily="50" charset="-128"/>
                <a:ea typeface="Meiryo UI" panose="020B0604030504040204" pitchFamily="50" charset="-128"/>
              </a:rPr>
              <a:t>Slope: 0.13%</a:t>
            </a:r>
          </a:p>
          <a:p>
            <a:r>
              <a:rPr lang="en-US" altLang="ja-JP" sz="1200" b="0">
                <a:latin typeface="Meiryo UI" panose="020B0604030504040204" pitchFamily="50" charset="-128"/>
                <a:ea typeface="Meiryo UI" panose="020B0604030504040204" pitchFamily="50" charset="-128"/>
              </a:rPr>
              <a:t>Mesh size: 2.0cm</a:t>
            </a:r>
            <a:endParaRPr lang="ja-JP" altLang="en-US" sz="1200" b="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AE6CDEAA-DD27-4A05-BF40-D4F6BCFD8D2C}"/>
              </a:ext>
            </a:extLst>
          </p:cNvPr>
          <p:cNvSpPr/>
          <p:nvPr/>
        </p:nvSpPr>
        <p:spPr>
          <a:xfrm>
            <a:off x="8058161" y="990600"/>
            <a:ext cx="1771639" cy="276999"/>
          </a:xfrm>
          <a:prstGeom prst="rect">
            <a:avLst/>
          </a:prstGeom>
        </p:spPr>
        <p:txBody>
          <a:bodyPr wrap="none">
            <a:spAutoFit/>
          </a:bodyPr>
          <a:lstStyle/>
          <a:p>
            <a:r>
              <a:rPr lang="en-US" altLang="ja-JP" sz="1200" b="0">
                <a:latin typeface="Meiryo UI" panose="020B0604030504040204" pitchFamily="50" charset="-128"/>
                <a:ea typeface="Meiryo UI" panose="020B0604030504040204" pitchFamily="50" charset="-128"/>
                <a:cs typeface="Arial" charset="0"/>
              </a:rPr>
              <a:t>[Suzuki Thesis 2023]</a:t>
            </a:r>
            <a:endParaRPr lang="ja-JP" altLang="en-US" sz="1200"/>
          </a:p>
        </p:txBody>
      </p:sp>
      <p:sp>
        <p:nvSpPr>
          <p:cNvPr id="2" name="スライド番号プレースホルダー 1">
            <a:extLst>
              <a:ext uri="{FF2B5EF4-FFF2-40B4-BE49-F238E27FC236}">
                <a16:creationId xmlns:a16="http://schemas.microsoft.com/office/drawing/2014/main" id="{BCD5D6C5-0C8A-48E6-AB31-0D87FE0ABFE7}"/>
              </a:ext>
            </a:extLst>
          </p:cNvPr>
          <p:cNvSpPr>
            <a:spLocks noGrp="1"/>
          </p:cNvSpPr>
          <p:nvPr>
            <p:ph type="sldNum" sz="quarter" idx="12"/>
          </p:nvPr>
        </p:nvSpPr>
        <p:spPr/>
        <p:txBody>
          <a:bodyPr/>
          <a:lstStyle/>
          <a:p>
            <a:pPr>
              <a:defRPr/>
            </a:pPr>
            <a:fld id="{F4CB14E8-93E8-423F-8EE1-CB8FD99F9D75}" type="slidenum">
              <a:rPr lang="en-US" altLang="ja-JP" smtClean="0"/>
              <a:pPr>
                <a:defRPr/>
              </a:pPr>
              <a:t>11</a:t>
            </a:fld>
            <a:endParaRPr lang="en-US" altLang="ja-JP" dirty="0"/>
          </a:p>
        </p:txBody>
      </p:sp>
    </p:spTree>
    <p:extLst>
      <p:ext uri="{BB962C8B-B14F-4D97-AF65-F5344CB8AC3E}">
        <p14:creationId xmlns:p14="http://schemas.microsoft.com/office/powerpoint/2010/main" val="140360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76200"/>
            <a:ext cx="9906000" cy="1143000"/>
          </a:xfrm>
        </p:spPr>
        <p:txBody>
          <a:bodyPr/>
          <a:lstStyle/>
          <a:p>
            <a:pPr eaLnBrk="1" hangingPunct="1"/>
            <a:r>
              <a:rPr lang="en-US" altLang="ja-JP" sz="3200" b="1" u="sng">
                <a:latin typeface="Meiryo UI" panose="020B0604030504040204" pitchFamily="50" charset="-128"/>
                <a:ea typeface="Meiryo UI" panose="020B0604030504040204" pitchFamily="50" charset="-128"/>
                <a:cs typeface="Arial" charset="0"/>
              </a:rPr>
              <a:t>Summary</a:t>
            </a:r>
            <a:endParaRPr lang="en-US" altLang="ja-JP" sz="3200" b="1" u="sng" dirty="0">
              <a:latin typeface="Meiryo UI" panose="020B0604030504040204" pitchFamily="50" charset="-128"/>
              <a:ea typeface="Meiryo UI" panose="020B0604030504040204" pitchFamily="50" charset="-128"/>
              <a:cs typeface="Arial" charset="0"/>
            </a:endParaRPr>
          </a:p>
        </p:txBody>
      </p:sp>
      <p:sp>
        <p:nvSpPr>
          <p:cNvPr id="39" name="Text Box 7">
            <a:extLst>
              <a:ext uri="{FF2B5EF4-FFF2-40B4-BE49-F238E27FC236}">
                <a16:creationId xmlns:a16="http://schemas.microsoft.com/office/drawing/2014/main" id="{CB864A22-89D3-4C1B-B871-9B5FA2C5B2D5}"/>
              </a:ext>
            </a:extLst>
          </p:cNvPr>
          <p:cNvSpPr txBox="1">
            <a:spLocks noChangeArrowheads="1"/>
          </p:cNvSpPr>
          <p:nvPr/>
        </p:nvSpPr>
        <p:spPr bwMode="auto">
          <a:xfrm>
            <a:off x="936698" y="1295400"/>
            <a:ext cx="89693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Underground water flow in KAGRA can be as much as 1200t/h in spring.</a:t>
            </a:r>
          </a:p>
          <a:p>
            <a:pPr marL="342900" indent="-342900" eaLnBrk="1" hangingPunct="1">
              <a:spcBef>
                <a:spcPct val="0"/>
              </a:spcBef>
            </a:pPr>
            <a:endParaRPr lang="en-US" altLang="ja-JP" sz="2000">
              <a:latin typeface="Meiryo UI" panose="020B0604030504040204" pitchFamily="50" charset="-128"/>
              <a:ea typeface="Meiryo UI" panose="020B0604030504040204" pitchFamily="50" charset="-128"/>
              <a:cs typeface="Arial" charset="0"/>
            </a:endParaRPr>
          </a:p>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We performed CFD simulation to calculate Newtonian Noise from the underground water.</a:t>
            </a:r>
          </a:p>
          <a:p>
            <a:pPr marL="342900" indent="-342900" eaLnBrk="1" hangingPunct="1">
              <a:spcBef>
                <a:spcPct val="0"/>
              </a:spcBef>
            </a:pPr>
            <a:endParaRPr lang="en-US" altLang="ja-JP" sz="2000">
              <a:latin typeface="Meiryo UI" panose="020B0604030504040204" pitchFamily="50" charset="-128"/>
              <a:ea typeface="Meiryo UI" panose="020B0604030504040204" pitchFamily="50" charset="-128"/>
              <a:cs typeface="Arial" charset="0"/>
            </a:endParaRPr>
          </a:p>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A simple simulation showed a well-known behavior of the turbulent water flow, and the NN level was high at around the hydraulic jump.</a:t>
            </a:r>
          </a:p>
          <a:p>
            <a:pPr marL="342900" indent="-342900" eaLnBrk="1" hangingPunct="1">
              <a:spcBef>
                <a:spcPct val="0"/>
              </a:spcBef>
            </a:pPr>
            <a:endParaRPr lang="en-US" altLang="ja-JP" sz="2000">
              <a:latin typeface="Meiryo UI" panose="020B0604030504040204" pitchFamily="50" charset="-128"/>
              <a:ea typeface="Meiryo UI" panose="020B0604030504040204" pitchFamily="50" charset="-128"/>
              <a:cs typeface="Arial" charset="0"/>
            </a:endParaRPr>
          </a:p>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With a KAGRA-like bent pipe, the water flow structure was more complicated, but Newtonian Noise does not seem to limit the KAGRA target sensitivity.</a:t>
            </a:r>
          </a:p>
          <a:p>
            <a:pPr marL="342900" indent="-342900" eaLnBrk="1" hangingPunct="1">
              <a:spcBef>
                <a:spcPct val="0"/>
              </a:spcBef>
            </a:pPr>
            <a:endParaRPr lang="en-US" altLang="ja-JP" sz="2000">
              <a:latin typeface="Meiryo UI" panose="020B0604030504040204" pitchFamily="50" charset="-128"/>
              <a:ea typeface="Meiryo UI" panose="020B0604030504040204" pitchFamily="50" charset="-128"/>
              <a:cs typeface="Arial" charset="0"/>
            </a:endParaRPr>
          </a:p>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The water NN can easily limit the ET sensitivity, so the telescope should be built in a dry mountain.</a:t>
            </a:r>
          </a:p>
        </p:txBody>
      </p:sp>
      <p:sp>
        <p:nvSpPr>
          <p:cNvPr id="2" name="スライド番号プレースホルダー 1">
            <a:extLst>
              <a:ext uri="{FF2B5EF4-FFF2-40B4-BE49-F238E27FC236}">
                <a16:creationId xmlns:a16="http://schemas.microsoft.com/office/drawing/2014/main" id="{ACFCD93F-3ACA-41F7-A04F-81AE355E104E}"/>
              </a:ext>
            </a:extLst>
          </p:cNvPr>
          <p:cNvSpPr>
            <a:spLocks noGrp="1"/>
          </p:cNvSpPr>
          <p:nvPr>
            <p:ph type="sldNum" sz="quarter" idx="12"/>
          </p:nvPr>
        </p:nvSpPr>
        <p:spPr/>
        <p:txBody>
          <a:bodyPr/>
          <a:lstStyle/>
          <a:p>
            <a:pPr>
              <a:defRPr/>
            </a:pPr>
            <a:fld id="{F4CB14E8-93E8-423F-8EE1-CB8FD99F9D75}" type="slidenum">
              <a:rPr lang="en-US" altLang="ja-JP" smtClean="0"/>
              <a:pPr>
                <a:defRPr/>
              </a:pPr>
              <a:t>12</a:t>
            </a:fld>
            <a:endParaRPr lang="en-US" altLang="ja-JP" dirty="0"/>
          </a:p>
        </p:txBody>
      </p:sp>
    </p:spTree>
    <p:extLst>
      <p:ext uri="{BB962C8B-B14F-4D97-AF65-F5344CB8AC3E}">
        <p14:creationId xmlns:p14="http://schemas.microsoft.com/office/powerpoint/2010/main" val="122713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42950" y="76200"/>
            <a:ext cx="8420100" cy="1143000"/>
          </a:xfrm>
        </p:spPr>
        <p:txBody>
          <a:bodyPr/>
          <a:lstStyle/>
          <a:p>
            <a:pPr eaLnBrk="1" hangingPunct="1"/>
            <a:r>
              <a:rPr lang="en-US" altLang="ja-JP" sz="3200" b="1" u="sng" dirty="0">
                <a:latin typeface="Meiryo UI" panose="020B0604030504040204" pitchFamily="50" charset="-128"/>
                <a:ea typeface="Meiryo UI" panose="020B0604030504040204" pitchFamily="50" charset="-128"/>
                <a:cs typeface="Arial" charset="0"/>
              </a:rPr>
              <a:t>Gravity gradient noise</a:t>
            </a:r>
          </a:p>
        </p:txBody>
      </p:sp>
      <p:sp>
        <p:nvSpPr>
          <p:cNvPr id="3079" name="Text Box 7"/>
          <p:cNvSpPr txBox="1">
            <a:spLocks noChangeArrowheads="1"/>
          </p:cNvSpPr>
          <p:nvPr/>
        </p:nvSpPr>
        <p:spPr bwMode="auto">
          <a:xfrm>
            <a:off x="328379" y="4240358"/>
            <a:ext cx="9501422" cy="148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marL="342900" indent="-342900" eaLnBrk="1" hangingPunct="1">
              <a:spcBef>
                <a:spcPct val="0"/>
              </a:spcBef>
            </a:pPr>
            <a:r>
              <a:rPr lang="en-US" altLang="ja-JP" sz="2000" dirty="0">
                <a:solidFill>
                  <a:schemeClr val="accent2"/>
                </a:solidFill>
                <a:latin typeface="Meiryo UI" panose="020B0604030504040204" pitchFamily="50" charset="-128"/>
                <a:ea typeface="Meiryo UI" panose="020B0604030504040204" pitchFamily="50" charset="-128"/>
                <a:cs typeface="Arial" charset="0"/>
              </a:rPr>
              <a:t>According to the model, GGN is small in KAGRA for its low </a:t>
            </a:r>
            <a:r>
              <a:rPr lang="en-US" altLang="ja-JP" sz="2000">
                <a:solidFill>
                  <a:schemeClr val="accent2"/>
                </a:solidFill>
                <a:latin typeface="Meiryo UI" panose="020B0604030504040204" pitchFamily="50" charset="-128"/>
                <a:ea typeface="Meiryo UI" panose="020B0604030504040204" pitchFamily="50" charset="-128"/>
                <a:cs typeface="Arial" charset="0"/>
              </a:rPr>
              <a:t>seismic motion </a:t>
            </a:r>
            <a:r>
              <a:rPr lang="en-US" altLang="ja-JP" sz="2000" dirty="0">
                <a:solidFill>
                  <a:schemeClr val="accent2"/>
                </a:solidFill>
                <a:latin typeface="Meiryo UI" panose="020B0604030504040204" pitchFamily="50" charset="-128"/>
                <a:ea typeface="Meiryo UI" panose="020B0604030504040204" pitchFamily="50" charset="-128"/>
                <a:cs typeface="Arial" charset="0"/>
              </a:rPr>
              <a:t>and its distance from the ground surface</a:t>
            </a:r>
          </a:p>
          <a:p>
            <a:pPr marL="342900" indent="-342900" eaLnBrk="1" hangingPunct="1">
              <a:spcBef>
                <a:spcPct val="0"/>
              </a:spcBef>
            </a:pPr>
            <a:endParaRPr lang="en-US" altLang="ja-JP" sz="1050" dirty="0">
              <a:solidFill>
                <a:schemeClr val="accent2"/>
              </a:solidFill>
              <a:latin typeface="Meiryo UI" panose="020B0604030504040204" pitchFamily="50" charset="-128"/>
              <a:ea typeface="Meiryo UI" panose="020B0604030504040204" pitchFamily="50" charset="-128"/>
              <a:cs typeface="Arial" charset="0"/>
            </a:endParaRPr>
          </a:p>
          <a:p>
            <a:pPr marL="342900" indent="-342900" eaLnBrk="1" hangingPunct="1">
              <a:spcBef>
                <a:spcPct val="0"/>
              </a:spcBef>
            </a:pPr>
            <a:r>
              <a:rPr lang="en-US" altLang="ja-JP" sz="2000" dirty="0">
                <a:solidFill>
                  <a:schemeClr val="accent2"/>
                </a:solidFill>
                <a:latin typeface="Meiryo UI" panose="020B0604030504040204" pitchFamily="50" charset="-128"/>
                <a:ea typeface="Meiryo UI" panose="020B0604030504040204" pitchFamily="50" charset="-128"/>
                <a:cs typeface="Arial" charset="0"/>
              </a:rPr>
              <a:t>However, there is a lot of water flowing behind the rock</a:t>
            </a:r>
            <a:r>
              <a:rPr lang="en-US" altLang="ja-JP" sz="2000">
                <a:solidFill>
                  <a:schemeClr val="accent2"/>
                </a:solidFill>
                <a:latin typeface="Meiryo UI" panose="020B0604030504040204" pitchFamily="50" charset="-128"/>
                <a:ea typeface="Meiryo UI" panose="020B0604030504040204" pitchFamily="50" charset="-128"/>
                <a:cs typeface="Arial" charset="0"/>
              </a:rPr>
              <a:t>, which may </a:t>
            </a:r>
            <a:r>
              <a:rPr lang="en-US" altLang="ja-JP" sz="2000" dirty="0">
                <a:solidFill>
                  <a:schemeClr val="accent2"/>
                </a:solidFill>
                <a:latin typeface="Meiryo UI" panose="020B0604030504040204" pitchFamily="50" charset="-128"/>
                <a:ea typeface="Meiryo UI" panose="020B0604030504040204" pitchFamily="50" charset="-128"/>
                <a:cs typeface="Arial" charset="0"/>
              </a:rPr>
              <a:t>or may not cause excess fluctuation of the gravity gradient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2" y="1066800"/>
            <a:ext cx="557025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atc.mtk.nao.ac.jp/E/Projects/KAGRA/images/KAG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093566"/>
            <a:ext cx="3921760" cy="2908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7"/>
          <p:cNvSpPr txBox="1">
            <a:spLocks noChangeArrowheads="1"/>
          </p:cNvSpPr>
          <p:nvPr/>
        </p:nvSpPr>
        <p:spPr bwMode="auto">
          <a:xfrm>
            <a:off x="1219200" y="5963532"/>
            <a:ext cx="75822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None/>
            </a:pPr>
            <a:r>
              <a:rPr lang="en-US" altLang="ja-JP" sz="2400" dirty="0">
                <a:solidFill>
                  <a:srgbClr val="FF0000"/>
                </a:solidFill>
                <a:latin typeface="Meiryo UI" panose="020B0604030504040204" pitchFamily="50" charset="-128"/>
                <a:ea typeface="Meiryo UI" panose="020B0604030504040204" pitchFamily="50" charset="-128"/>
                <a:cs typeface="Arial" charset="0"/>
              </a:rPr>
              <a:t>Can we estimate GGN from the spring water?</a:t>
            </a:r>
          </a:p>
        </p:txBody>
      </p:sp>
      <p:sp>
        <p:nvSpPr>
          <p:cNvPr id="2" name="スライド番号プレースホルダー 1">
            <a:extLst>
              <a:ext uri="{FF2B5EF4-FFF2-40B4-BE49-F238E27FC236}">
                <a16:creationId xmlns:a16="http://schemas.microsoft.com/office/drawing/2014/main" id="{41231470-1395-4914-8664-C105A224F48C}"/>
              </a:ext>
            </a:extLst>
          </p:cNvPr>
          <p:cNvSpPr>
            <a:spLocks noGrp="1"/>
          </p:cNvSpPr>
          <p:nvPr>
            <p:ph type="sldNum" sz="quarter" idx="12"/>
          </p:nvPr>
        </p:nvSpPr>
        <p:spPr/>
        <p:txBody>
          <a:bodyPr/>
          <a:lstStyle/>
          <a:p>
            <a:pPr>
              <a:defRPr/>
            </a:pPr>
            <a:fld id="{F4CB14E8-93E8-423F-8EE1-CB8FD99F9D75}" type="slidenum">
              <a:rPr lang="en-US" altLang="ja-JP" smtClean="0"/>
              <a:pPr>
                <a:defRPr/>
              </a:pPr>
              <a:t>2</a:t>
            </a:fld>
            <a:endParaRPr lang="en-US" altLang="ja-JP"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8" y="908144"/>
            <a:ext cx="9924197" cy="504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Grp="1" noChangeArrowheads="1"/>
          </p:cNvSpPr>
          <p:nvPr>
            <p:ph type="title"/>
          </p:nvPr>
        </p:nvSpPr>
        <p:spPr>
          <a:xfrm>
            <a:off x="-1" y="76200"/>
            <a:ext cx="9905999" cy="1143000"/>
          </a:xfrm>
        </p:spPr>
        <p:txBody>
          <a:bodyPr/>
          <a:lstStyle/>
          <a:p>
            <a:pPr eaLnBrk="1" hangingPunct="1"/>
            <a:r>
              <a:rPr lang="en-US" altLang="ja-JP" sz="3200" b="1" u="sng" dirty="0">
                <a:latin typeface="Meiryo UI" panose="020B0604030504040204" pitchFamily="50" charset="-128"/>
                <a:ea typeface="Meiryo UI" panose="020B0604030504040204" pitchFamily="50" charset="-128"/>
                <a:cs typeface="Arial" charset="0"/>
              </a:rPr>
              <a:t>How do we </a:t>
            </a:r>
            <a:r>
              <a:rPr lang="en-US" altLang="ja-JP" sz="3200" b="1" u="sng">
                <a:latin typeface="Meiryo UI" panose="020B0604030504040204" pitchFamily="50" charset="-128"/>
                <a:ea typeface="Meiryo UI" panose="020B0604030504040204" pitchFamily="50" charset="-128"/>
                <a:cs typeface="Arial" charset="0"/>
              </a:rPr>
              <a:t>drain spring </a:t>
            </a:r>
            <a:r>
              <a:rPr lang="en-US" altLang="ja-JP" sz="3200" b="1" u="sng" dirty="0">
                <a:latin typeface="Meiryo UI" panose="020B0604030504040204" pitchFamily="50" charset="-128"/>
                <a:ea typeface="Meiryo UI" panose="020B0604030504040204" pitchFamily="50" charset="-128"/>
                <a:cs typeface="Arial" charset="0"/>
              </a:rPr>
              <a:t>water in KAGRA?</a:t>
            </a:r>
          </a:p>
        </p:txBody>
      </p:sp>
      <p:sp>
        <p:nvSpPr>
          <p:cNvPr id="60" name="Text Box 7"/>
          <p:cNvSpPr txBox="1">
            <a:spLocks noChangeArrowheads="1"/>
          </p:cNvSpPr>
          <p:nvPr/>
        </p:nvSpPr>
        <p:spPr bwMode="auto">
          <a:xfrm>
            <a:off x="381000" y="5715000"/>
            <a:ext cx="941520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The </a:t>
            </a:r>
            <a:r>
              <a:rPr lang="en-US" altLang="ja-JP" sz="2000" dirty="0">
                <a:latin typeface="Meiryo UI" panose="020B0604030504040204" pitchFamily="50" charset="-128"/>
                <a:ea typeface="Meiryo UI" panose="020B0604030504040204" pitchFamily="50" charset="-128"/>
                <a:cs typeface="Arial" charset="0"/>
              </a:rPr>
              <a:t>Y-end used to flood in the spring for </a:t>
            </a:r>
            <a:r>
              <a:rPr lang="en-US" altLang="ja-JP" sz="2000">
                <a:latin typeface="Meiryo UI" panose="020B0604030504040204" pitchFamily="50" charset="-128"/>
                <a:ea typeface="Meiryo UI" panose="020B0604030504040204" pitchFamily="50" charset="-128"/>
                <a:cs typeface="Arial" charset="0"/>
              </a:rPr>
              <a:t>melting snow</a:t>
            </a:r>
          </a:p>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Now 400t/h water can be drained via each new pipe and 700t/h </a:t>
            </a:r>
          </a:p>
          <a:p>
            <a:pPr eaLnBrk="1" hangingPunct="1">
              <a:spcBef>
                <a:spcPct val="0"/>
              </a:spcBef>
              <a:buNone/>
            </a:pPr>
            <a:r>
              <a:rPr lang="en-US" altLang="ja-JP" sz="2000">
                <a:latin typeface="Meiryo UI" panose="020B0604030504040204" pitchFamily="50" charset="-128"/>
                <a:ea typeface="Meiryo UI" panose="020B0604030504040204" pitchFamily="50" charset="-128"/>
                <a:cs typeface="Arial" charset="0"/>
              </a:rPr>
              <a:t>     water can go through the main channel (1500t/h in total)</a:t>
            </a:r>
            <a:endParaRPr lang="en-US" altLang="ja-JP" sz="2000" dirty="0">
              <a:latin typeface="Meiryo UI" panose="020B0604030504040204" pitchFamily="50" charset="-128"/>
              <a:ea typeface="Meiryo UI" panose="020B0604030504040204" pitchFamily="50" charset="-128"/>
              <a:cs typeface="Arial" charset="0"/>
            </a:endParaRPr>
          </a:p>
        </p:txBody>
      </p:sp>
      <p:sp>
        <p:nvSpPr>
          <p:cNvPr id="6" name="正方形/長方形 5">
            <a:extLst>
              <a:ext uri="{FF2B5EF4-FFF2-40B4-BE49-F238E27FC236}">
                <a16:creationId xmlns:a16="http://schemas.microsoft.com/office/drawing/2014/main" id="{ADC0E0A2-5A8E-4F2C-8713-BFFF5740C38F}"/>
              </a:ext>
            </a:extLst>
          </p:cNvPr>
          <p:cNvSpPr/>
          <p:nvPr/>
        </p:nvSpPr>
        <p:spPr>
          <a:xfrm>
            <a:off x="8001000" y="4665073"/>
            <a:ext cx="1866473" cy="276999"/>
          </a:xfrm>
          <a:prstGeom prst="rect">
            <a:avLst/>
          </a:prstGeom>
        </p:spPr>
        <p:txBody>
          <a:bodyPr wrap="none">
            <a:spAutoFit/>
          </a:bodyPr>
          <a:lstStyle/>
          <a:p>
            <a:r>
              <a:rPr lang="en-US" altLang="ja-JP" sz="1200" b="0">
                <a:latin typeface="Meiryo UI" panose="020B0604030504040204" pitchFamily="50" charset="-128"/>
                <a:ea typeface="Meiryo UI" panose="020B0604030504040204" pitchFamily="50" charset="-128"/>
                <a:cs typeface="Arial" charset="0"/>
              </a:rPr>
              <a:t>[Somiya ELiTES 2015]</a:t>
            </a:r>
            <a:endParaRPr lang="ja-JP" altLang="en-US" sz="1200"/>
          </a:p>
        </p:txBody>
      </p:sp>
      <p:sp>
        <p:nvSpPr>
          <p:cNvPr id="2" name="スライド番号プレースホルダー 1">
            <a:extLst>
              <a:ext uri="{FF2B5EF4-FFF2-40B4-BE49-F238E27FC236}">
                <a16:creationId xmlns:a16="http://schemas.microsoft.com/office/drawing/2014/main" id="{F0827DB3-6AB7-4DC4-99B8-B6D603743D20}"/>
              </a:ext>
            </a:extLst>
          </p:cNvPr>
          <p:cNvSpPr>
            <a:spLocks noGrp="1"/>
          </p:cNvSpPr>
          <p:nvPr>
            <p:ph type="sldNum" sz="quarter" idx="12"/>
          </p:nvPr>
        </p:nvSpPr>
        <p:spPr/>
        <p:txBody>
          <a:bodyPr/>
          <a:lstStyle/>
          <a:p>
            <a:pPr>
              <a:defRPr/>
            </a:pPr>
            <a:fld id="{F4CB14E8-93E8-423F-8EE1-CB8FD99F9D75}" type="slidenum">
              <a:rPr lang="en-US" altLang="ja-JP" smtClean="0"/>
              <a:pPr>
                <a:defRPr/>
              </a:pPr>
              <a:t>3</a:t>
            </a:fld>
            <a:endParaRPr lang="en-US" altLang="ja-JP" dirty="0"/>
          </a:p>
        </p:txBody>
      </p:sp>
    </p:spTree>
    <p:extLst>
      <p:ext uri="{BB962C8B-B14F-4D97-AF65-F5344CB8AC3E}">
        <p14:creationId xmlns:p14="http://schemas.microsoft.com/office/powerpoint/2010/main" val="49219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76200"/>
            <a:ext cx="9906000" cy="1143000"/>
          </a:xfrm>
        </p:spPr>
        <p:txBody>
          <a:bodyPr/>
          <a:lstStyle/>
          <a:p>
            <a:pPr eaLnBrk="1" hangingPunct="1"/>
            <a:r>
              <a:rPr lang="en-US" altLang="ja-JP" sz="3200" b="1" u="sng" dirty="0">
                <a:latin typeface="Meiryo UI" panose="020B0604030504040204" pitchFamily="50" charset="-128"/>
                <a:ea typeface="Meiryo UI" panose="020B0604030504040204" pitchFamily="50" charset="-128"/>
                <a:cs typeface="Arial" charset="0"/>
              </a:rPr>
              <a:t>How do we </a:t>
            </a:r>
            <a:r>
              <a:rPr lang="en-US" altLang="ja-JP" sz="3200" b="1" u="sng">
                <a:latin typeface="Meiryo UI" panose="020B0604030504040204" pitchFamily="50" charset="-128"/>
                <a:ea typeface="Meiryo UI" panose="020B0604030504040204" pitchFamily="50" charset="-128"/>
                <a:cs typeface="Arial" charset="0"/>
              </a:rPr>
              <a:t>drain spring </a:t>
            </a:r>
            <a:r>
              <a:rPr lang="en-US" altLang="ja-JP" sz="3200" b="1" u="sng" dirty="0">
                <a:latin typeface="Meiryo UI" panose="020B0604030504040204" pitchFamily="50" charset="-128"/>
                <a:ea typeface="Meiryo UI" panose="020B0604030504040204" pitchFamily="50" charset="-128"/>
                <a:cs typeface="Arial" charset="0"/>
              </a:rPr>
              <a:t>water in KAGRA?</a:t>
            </a:r>
          </a:p>
        </p:txBody>
      </p:sp>
      <p:sp>
        <p:nvSpPr>
          <p:cNvPr id="5" name="Text Box 7"/>
          <p:cNvSpPr txBox="1">
            <a:spLocks noChangeArrowheads="1"/>
          </p:cNvSpPr>
          <p:nvPr/>
        </p:nvSpPr>
        <p:spPr bwMode="auto">
          <a:xfrm>
            <a:off x="533400" y="5181600"/>
            <a:ext cx="494058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None/>
            </a:pPr>
            <a:r>
              <a:rPr lang="en-US" altLang="ja-JP" sz="2000" b="0">
                <a:latin typeface="Meiryo UI" panose="020B0604030504040204" pitchFamily="50" charset="-128"/>
                <a:ea typeface="Meiryo UI" panose="020B0604030504040204" pitchFamily="50" charset="-128"/>
                <a:cs typeface="Arial" charset="0"/>
              </a:rPr>
              <a:t>left: drain system (2km to Y-end)</a:t>
            </a:r>
          </a:p>
          <a:p>
            <a:pPr eaLnBrk="1" hangingPunct="1">
              <a:spcBef>
                <a:spcPct val="0"/>
              </a:spcBef>
              <a:buNone/>
            </a:pPr>
            <a:r>
              <a:rPr lang="en-US" altLang="ja-JP" sz="2000" b="0">
                <a:latin typeface="Meiryo UI" panose="020B0604030504040204" pitchFamily="50" charset="-128"/>
                <a:ea typeface="Meiryo UI" panose="020B0604030504040204" pitchFamily="50" charset="-128"/>
                <a:cs typeface="Arial" charset="0"/>
              </a:rPr>
              <a:t>middle: water pipes after the bypass</a:t>
            </a:r>
          </a:p>
          <a:p>
            <a:pPr eaLnBrk="1" hangingPunct="1">
              <a:spcBef>
                <a:spcPct val="0"/>
              </a:spcBef>
              <a:buNone/>
            </a:pPr>
            <a:r>
              <a:rPr lang="en-US" altLang="ja-JP" sz="2000" b="0">
                <a:latin typeface="Meiryo UI" panose="020B0604030504040204" pitchFamily="50" charset="-128"/>
                <a:ea typeface="Meiryo UI" panose="020B0604030504040204" pitchFamily="50" charset="-128"/>
                <a:cs typeface="Arial" charset="0"/>
              </a:rPr>
              <a:t>right top: water flow</a:t>
            </a:r>
          </a:p>
          <a:p>
            <a:pPr eaLnBrk="1" hangingPunct="1">
              <a:spcBef>
                <a:spcPct val="0"/>
              </a:spcBef>
              <a:buNone/>
            </a:pPr>
            <a:r>
              <a:rPr lang="en-US" altLang="ja-JP" sz="2000" b="0">
                <a:latin typeface="Meiryo UI" panose="020B0604030504040204" pitchFamily="50" charset="-128"/>
                <a:ea typeface="Meiryo UI" panose="020B0604030504040204" pitchFamily="50" charset="-128"/>
                <a:cs typeface="Arial" charset="0"/>
              </a:rPr>
              <a:t>right bottom: Y-end station</a:t>
            </a:r>
            <a:endParaRPr lang="en-US" altLang="ja-JP" sz="2000" b="0" dirty="0">
              <a:latin typeface="Meiryo UI" panose="020B0604030504040204" pitchFamily="50" charset="-128"/>
              <a:ea typeface="Meiryo UI" panose="020B0604030504040204" pitchFamily="50" charset="-128"/>
              <a:cs typeface="Arial" charset="0"/>
            </a:endParaRPr>
          </a:p>
        </p:txBody>
      </p:sp>
      <p:pic>
        <p:nvPicPr>
          <p:cNvPr id="5122" name="Picture 2" descr="C:\Users\Somiya\Desktop\IMG_2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1"/>
            <a:ext cx="30480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Somiya\Desktop\DSC_01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62350"/>
            <a:ext cx="39624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omiya\Desktop\DSC_01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990601"/>
            <a:ext cx="4334931" cy="243839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74683992-5B6D-40E7-9454-BF2386AEDB2A}"/>
              </a:ext>
            </a:extLst>
          </p:cNvPr>
          <p:cNvPicPr>
            <a:picLocks noChangeAspect="1"/>
          </p:cNvPicPr>
          <p:nvPr/>
        </p:nvPicPr>
        <p:blipFill>
          <a:blip r:embed="rId5"/>
          <a:stretch>
            <a:fillRect/>
          </a:stretch>
        </p:blipFill>
        <p:spPr>
          <a:xfrm rot="5400000">
            <a:off x="7590364" y="1392768"/>
            <a:ext cx="2413002" cy="1608669"/>
          </a:xfrm>
          <a:prstGeom prst="rect">
            <a:avLst/>
          </a:prstGeom>
        </p:spPr>
      </p:pic>
      <p:sp>
        <p:nvSpPr>
          <p:cNvPr id="2" name="スライド番号プレースホルダー 1">
            <a:extLst>
              <a:ext uri="{FF2B5EF4-FFF2-40B4-BE49-F238E27FC236}">
                <a16:creationId xmlns:a16="http://schemas.microsoft.com/office/drawing/2014/main" id="{69AB4EAB-53DD-45AD-BC22-94896DF8F600}"/>
              </a:ext>
            </a:extLst>
          </p:cNvPr>
          <p:cNvSpPr>
            <a:spLocks noGrp="1"/>
          </p:cNvSpPr>
          <p:nvPr>
            <p:ph type="sldNum" sz="quarter" idx="12"/>
          </p:nvPr>
        </p:nvSpPr>
        <p:spPr/>
        <p:txBody>
          <a:bodyPr/>
          <a:lstStyle/>
          <a:p>
            <a:pPr>
              <a:defRPr/>
            </a:pPr>
            <a:fld id="{F4CB14E8-93E8-423F-8EE1-CB8FD99F9D75}" type="slidenum">
              <a:rPr lang="en-US" altLang="ja-JP" smtClean="0"/>
              <a:pPr>
                <a:defRPr/>
              </a:pPr>
              <a:t>4</a:t>
            </a:fld>
            <a:endParaRPr lang="en-US" altLang="ja-JP" dirty="0"/>
          </a:p>
        </p:txBody>
      </p:sp>
    </p:spTree>
    <p:extLst>
      <p:ext uri="{BB962C8B-B14F-4D97-AF65-F5344CB8AC3E}">
        <p14:creationId xmlns:p14="http://schemas.microsoft.com/office/powerpoint/2010/main" val="271204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4">
            <a:extLst>
              <a:ext uri="{FF2B5EF4-FFF2-40B4-BE49-F238E27FC236}">
                <a16:creationId xmlns:a16="http://schemas.microsoft.com/office/drawing/2014/main" id="{FD835578-4137-456F-8025-B9A485901633}"/>
              </a:ext>
            </a:extLst>
          </p:cNvPr>
          <p:cNvPicPr>
            <a:picLocks noChangeAspect="1"/>
          </p:cNvPicPr>
          <p:nvPr/>
        </p:nvPicPr>
        <p:blipFill>
          <a:blip r:embed="rId2"/>
          <a:stretch>
            <a:fillRect/>
          </a:stretch>
        </p:blipFill>
        <p:spPr>
          <a:xfrm>
            <a:off x="524120" y="911056"/>
            <a:ext cx="4038600" cy="2323679"/>
          </a:xfrm>
          <a:prstGeom prst="rect">
            <a:avLst/>
          </a:prstGeom>
        </p:spPr>
      </p:pic>
      <p:sp>
        <p:nvSpPr>
          <p:cNvPr id="3074" name="Rectangle 2"/>
          <p:cNvSpPr>
            <a:spLocks noGrp="1" noChangeArrowheads="1"/>
          </p:cNvSpPr>
          <p:nvPr>
            <p:ph type="title"/>
          </p:nvPr>
        </p:nvSpPr>
        <p:spPr>
          <a:xfrm>
            <a:off x="0" y="76200"/>
            <a:ext cx="9906000" cy="1143000"/>
          </a:xfrm>
        </p:spPr>
        <p:txBody>
          <a:bodyPr/>
          <a:lstStyle/>
          <a:p>
            <a:pPr eaLnBrk="1" hangingPunct="1"/>
            <a:r>
              <a:rPr lang="en-US" altLang="ja-JP" sz="3200" b="1" u="sng">
                <a:latin typeface="Meiryo UI" panose="020B0604030504040204" pitchFamily="50" charset="-128"/>
                <a:ea typeface="Meiryo UI" panose="020B0604030504040204" pitchFamily="50" charset="-128"/>
                <a:cs typeface="Arial" charset="0"/>
              </a:rPr>
              <a:t>Newtonian noise</a:t>
            </a:r>
            <a:endParaRPr lang="en-US" altLang="ja-JP" sz="3200" b="1" u="sng" dirty="0">
              <a:latin typeface="Meiryo UI" panose="020B0604030504040204" pitchFamily="50" charset="-128"/>
              <a:ea typeface="Meiryo UI" panose="020B0604030504040204" pitchFamily="50" charset="-128"/>
              <a:cs typeface="Arial" charset="0"/>
            </a:endParaRPr>
          </a:p>
        </p:txBody>
      </p:sp>
      <p:sp>
        <p:nvSpPr>
          <p:cNvPr id="5" name="Text Box 7"/>
          <p:cNvSpPr txBox="1">
            <a:spLocks noChangeArrowheads="1"/>
          </p:cNvSpPr>
          <p:nvPr/>
        </p:nvSpPr>
        <p:spPr bwMode="auto">
          <a:xfrm>
            <a:off x="685800" y="3425655"/>
            <a:ext cx="73606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None/>
            </a:pPr>
            <a:r>
              <a:rPr lang="en-US" altLang="ja-JP" sz="2000" b="0">
                <a:latin typeface="Meiryo UI" panose="020B0604030504040204" pitchFamily="50" charset="-128"/>
                <a:ea typeface="Meiryo UI" panose="020B0604030504040204" pitchFamily="50" charset="-128"/>
                <a:cs typeface="Arial" charset="0"/>
              </a:rPr>
              <a:t>Chen-Nishizawa models</a:t>
            </a:r>
          </a:p>
          <a:p>
            <a:pPr eaLnBrk="1" hangingPunct="1">
              <a:spcBef>
                <a:spcPct val="0"/>
              </a:spcBef>
              <a:buNone/>
            </a:pPr>
            <a:r>
              <a:rPr lang="en-US" altLang="ja-JP" sz="2000" b="0">
                <a:latin typeface="Meiryo UI" panose="020B0604030504040204" pitchFamily="50" charset="-128"/>
                <a:ea typeface="Meiryo UI" panose="020B0604030504040204" pitchFamily="50" charset="-128"/>
                <a:cs typeface="Arial" charset="0"/>
              </a:rPr>
              <a:t>(i) Uncorrelated heigh fluctuation   (ii) Static pattern flow</a:t>
            </a:r>
            <a:endParaRPr lang="en-US" altLang="ja-JP" sz="2000" b="0" dirty="0">
              <a:latin typeface="Meiryo UI" panose="020B0604030504040204" pitchFamily="50" charset="-128"/>
              <a:ea typeface="Meiryo UI" panose="020B0604030504040204" pitchFamily="50" charset="-128"/>
              <a:cs typeface="Arial"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04F97D9F-D59B-4B77-913C-F48E2910BE9E}"/>
                  </a:ext>
                </a:extLst>
              </p:cNvPr>
              <p:cNvSpPr txBox="1"/>
              <p:nvPr/>
            </p:nvSpPr>
            <p:spPr>
              <a:xfrm>
                <a:off x="4876800" y="1219200"/>
                <a:ext cx="4378508" cy="1707390"/>
              </a:xfrm>
              <a:prstGeom prst="rect">
                <a:avLst/>
              </a:prstGeom>
              <a:noFill/>
            </p:spPr>
            <p:txBody>
              <a:bodyPr wrap="square" lIns="0" tIns="0" rIns="0" bIns="0" rtlCol="0">
                <a:spAutoFit/>
              </a:bodyPr>
              <a:lstStyle/>
              <a:p>
                <a:r>
                  <a:rPr kumimoji="1" lang="en-US" altLang="ja-JP" b="1">
                    <a:latin typeface="Meiryo UI" panose="020B0604030504040204" pitchFamily="50" charset="-128"/>
                    <a:ea typeface="Meiryo UI" panose="020B0604030504040204" pitchFamily="50" charset="-128"/>
                  </a:rPr>
                  <a:t>Gravitational acceleration </a:t>
                </a:r>
              </a:p>
              <a:p>
                <a:r>
                  <a:rPr kumimoji="1" lang="en-US" altLang="ja-JP" b="1">
                    <a:latin typeface="Meiryo UI" panose="020B0604030504040204" pitchFamily="50" charset="-128"/>
                    <a:ea typeface="Meiryo UI" panose="020B0604030504040204" pitchFamily="50" charset="-128"/>
                  </a:rPr>
                  <a:t>to </a:t>
                </a:r>
                <a:r>
                  <a:rPr kumimoji="1" lang="en-US" altLang="ja-JP" b="1" i="1">
                    <a:latin typeface="+mj-lt"/>
                    <a:ea typeface="Meiryo UI" panose="020B0604030504040204" pitchFamily="50" charset="-128"/>
                  </a:rPr>
                  <a:t>x</a:t>
                </a:r>
                <a:r>
                  <a:rPr kumimoji="1" lang="en-US" altLang="ja-JP" b="1">
                    <a:latin typeface="Meiryo UI" panose="020B0604030504040204" pitchFamily="50" charset="-128"/>
                    <a:ea typeface="Meiryo UI" panose="020B0604030504040204" pitchFamily="50" charset="-128"/>
                  </a:rPr>
                  <a:t> direction</a:t>
                </a:r>
              </a:p>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𝒂</m:t>
                      </m:r>
                      <m:r>
                        <a:rPr kumimoji="1" lang="en-US" altLang="ja-JP" b="1" i="1" smtClean="0">
                          <a:latin typeface="Cambria Math" panose="02040503050406030204" pitchFamily="18" charset="0"/>
                        </a:rPr>
                        <m:t>=</m:t>
                      </m:r>
                      <m:nary>
                        <m:naryPr>
                          <m:limLoc m:val="undOvr"/>
                          <m:subHide m:val="on"/>
                          <m:supHide m:val="on"/>
                          <m:ctrlPr>
                            <a:rPr kumimoji="1" lang="en-US" altLang="ja-JP" b="1" i="1" smtClean="0">
                              <a:latin typeface="Cambria Math" panose="02040503050406030204" pitchFamily="18" charset="0"/>
                            </a:rPr>
                          </m:ctrlPr>
                        </m:naryPr>
                        <m:sub/>
                        <m:sup/>
                        <m:e>
                          <m:f>
                            <m:fPr>
                              <m:ctrlPr>
                                <a:rPr lang="en-US" altLang="ja-JP" i="1">
                                  <a:latin typeface="Cambria Math" panose="02040503050406030204" pitchFamily="18" charset="0"/>
                                </a:rPr>
                              </m:ctrlPr>
                            </m:fPr>
                            <m:num>
                              <m:r>
                                <a:rPr lang="en-US" altLang="ja-JP" i="1">
                                  <a:latin typeface="Cambria Math" panose="02040503050406030204" pitchFamily="18" charset="0"/>
                                </a:rPr>
                                <m:t>𝑮</m:t>
                              </m:r>
                              <m:r>
                                <a:rPr lang="en-US" altLang="ja-JP" i="1">
                                  <a:latin typeface="Cambria Math" panose="02040503050406030204" pitchFamily="18" charset="0"/>
                                </a:rPr>
                                <m:t>𝝆</m:t>
                              </m:r>
                              <m:r>
                                <a:rPr lang="en-US" altLang="ja-JP" i="1">
                                  <a:latin typeface="Cambria Math" panose="02040503050406030204" pitchFamily="18" charset="0"/>
                                </a:rPr>
                                <m:t>𝒃</m:t>
                              </m:r>
                              <m:r>
                                <a:rPr lang="en-US" altLang="ja-JP">
                                  <a:latin typeface="Cambria Math" panose="02040503050406030204" pitchFamily="18" charset="0"/>
                                </a:rPr>
                                <m:t>𝐜𝐨𝐬</m:t>
                              </m:r>
                              <m:r>
                                <a:rPr lang="en-US" altLang="ja-JP" i="1">
                                  <a:latin typeface="Cambria Math" panose="02040503050406030204" pitchFamily="18" charset="0"/>
                                </a:rPr>
                                <m:t>𝜽</m:t>
                              </m:r>
                            </m:num>
                            <m:den>
                              <m:sSup>
                                <m:sSupPr>
                                  <m:ctrlPr>
                                    <a:rPr lang="en-US" altLang="ja-JP" i="1">
                                      <a:latin typeface="Cambria Math" panose="02040503050406030204" pitchFamily="18" charset="0"/>
                                    </a:rPr>
                                  </m:ctrlPr>
                                </m:sSupPr>
                                <m:e>
                                  <m:r>
                                    <a:rPr lang="en-US" altLang="ja-JP" i="1">
                                      <a:latin typeface="Cambria Math" panose="02040503050406030204" pitchFamily="18" charset="0"/>
                                    </a:rPr>
                                    <m:t>𝒙</m:t>
                                  </m:r>
                                </m:e>
                                <m:sup>
                                  <m:r>
                                    <a:rPr lang="en-US" altLang="ja-JP" i="1">
                                      <a:latin typeface="Cambria Math" panose="02040503050406030204" pitchFamily="18" charset="0"/>
                                    </a:rPr>
                                    <m:t>𝟐</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𝒚</m:t>
                                  </m:r>
                                </m:e>
                                <m:sup>
                                  <m:r>
                                    <a:rPr lang="en-US" altLang="ja-JP" i="1">
                                      <a:latin typeface="Cambria Math" panose="02040503050406030204" pitchFamily="18" charset="0"/>
                                    </a:rPr>
                                    <m:t>𝟐</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𝑫</m:t>
                                  </m:r>
                                </m:e>
                                <m:sup>
                                  <m:r>
                                    <a:rPr lang="en-US" altLang="ja-JP" i="1">
                                      <a:latin typeface="Cambria Math" panose="02040503050406030204" pitchFamily="18" charset="0"/>
                                    </a:rPr>
                                    <m:t>𝟐</m:t>
                                  </m:r>
                                </m:sup>
                              </m:sSup>
                            </m:den>
                          </m:f>
                        </m:e>
                      </m:nary>
                      <m:r>
                        <a:rPr lang="en-US" altLang="ja-JP" b="1" i="1" smtClean="0">
                          <a:latin typeface="Cambria Math" panose="02040503050406030204" pitchFamily="18" charset="0"/>
                        </a:rPr>
                        <m:t>𝒅𝒙𝒅𝒚</m:t>
                      </m:r>
                    </m:oMath>
                  </m:oMathPara>
                </a14:m>
                <a:endParaRPr kumimoji="1" lang="ja-JP" altLang="en-US"/>
              </a:p>
            </p:txBody>
          </p:sp>
        </mc:Choice>
        <mc:Fallback xmlns="">
          <p:sp>
            <p:nvSpPr>
              <p:cNvPr id="2" name="テキスト ボックス 1">
                <a:extLst>
                  <a:ext uri="{FF2B5EF4-FFF2-40B4-BE49-F238E27FC236}">
                    <a16:creationId xmlns:a16="http://schemas.microsoft.com/office/drawing/2014/main" id="{04F97D9F-D59B-4B77-913C-F48E2910BE9E}"/>
                  </a:ext>
                </a:extLst>
              </p:cNvPr>
              <p:cNvSpPr txBox="1">
                <a:spLocks noRot="1" noChangeAspect="1" noMove="1" noResize="1" noEditPoints="1" noAdjustHandles="1" noChangeArrowheads="1" noChangeShapeType="1" noTextEdit="1"/>
              </p:cNvSpPr>
              <p:nvPr/>
            </p:nvSpPr>
            <p:spPr>
              <a:xfrm>
                <a:off x="4876800" y="1219200"/>
                <a:ext cx="4378508" cy="1707390"/>
              </a:xfrm>
              <a:prstGeom prst="rect">
                <a:avLst/>
              </a:prstGeom>
              <a:blipFill>
                <a:blip r:embed="rId3"/>
                <a:stretch>
                  <a:fillRect l="-4178" t="-5357" r="-1114"/>
                </a:stretch>
              </a:blipFill>
            </p:spPr>
            <p:txBody>
              <a:bodyPr/>
              <a:lstStyle/>
              <a:p>
                <a:r>
                  <a:rPr lang="ja-JP" altLang="en-US">
                    <a:noFill/>
                  </a:rPr>
                  <a:t> </a:t>
                </a:r>
              </a:p>
            </p:txBody>
          </p:sp>
        </mc:Fallback>
      </mc:AlternateContent>
      <p:pic>
        <p:nvPicPr>
          <p:cNvPr id="3" name="図 2">
            <a:extLst>
              <a:ext uri="{FF2B5EF4-FFF2-40B4-BE49-F238E27FC236}">
                <a16:creationId xmlns:a16="http://schemas.microsoft.com/office/drawing/2014/main" id="{9CEA2F29-FD1E-4DE4-A846-4E74B158F6AE}"/>
              </a:ext>
            </a:extLst>
          </p:cNvPr>
          <p:cNvPicPr>
            <a:picLocks noChangeAspect="1"/>
          </p:cNvPicPr>
          <p:nvPr/>
        </p:nvPicPr>
        <p:blipFill rotWithShape="1">
          <a:blip r:embed="rId4"/>
          <a:srcRect b="12535"/>
          <a:stretch/>
        </p:blipFill>
        <p:spPr>
          <a:xfrm>
            <a:off x="990600" y="4221383"/>
            <a:ext cx="3659419" cy="2439613"/>
          </a:xfrm>
          <a:prstGeom prst="rect">
            <a:avLst/>
          </a:prstGeom>
        </p:spPr>
      </p:pic>
      <p:pic>
        <p:nvPicPr>
          <p:cNvPr id="4" name="図 3">
            <a:extLst>
              <a:ext uri="{FF2B5EF4-FFF2-40B4-BE49-F238E27FC236}">
                <a16:creationId xmlns:a16="http://schemas.microsoft.com/office/drawing/2014/main" id="{20B4474F-2BD6-4BEB-9238-E17D88761417}"/>
              </a:ext>
            </a:extLst>
          </p:cNvPr>
          <p:cNvPicPr>
            <a:picLocks noChangeAspect="1"/>
          </p:cNvPicPr>
          <p:nvPr/>
        </p:nvPicPr>
        <p:blipFill>
          <a:blip r:embed="rId5"/>
          <a:stretch>
            <a:fillRect/>
          </a:stretch>
        </p:blipFill>
        <p:spPr>
          <a:xfrm>
            <a:off x="5015127" y="4278978"/>
            <a:ext cx="3900273" cy="2439613"/>
          </a:xfrm>
          <a:prstGeom prst="rect">
            <a:avLst/>
          </a:prstGeom>
        </p:spPr>
      </p:pic>
      <p:sp>
        <p:nvSpPr>
          <p:cNvPr id="6" name="正方形/長方形 5">
            <a:extLst>
              <a:ext uri="{FF2B5EF4-FFF2-40B4-BE49-F238E27FC236}">
                <a16:creationId xmlns:a16="http://schemas.microsoft.com/office/drawing/2014/main" id="{229463DE-DF48-463A-A123-F07E45E0A2ED}"/>
              </a:ext>
            </a:extLst>
          </p:cNvPr>
          <p:cNvSpPr/>
          <p:nvPr/>
        </p:nvSpPr>
        <p:spPr>
          <a:xfrm>
            <a:off x="8151609" y="701108"/>
            <a:ext cx="1754391" cy="461665"/>
          </a:xfrm>
          <a:prstGeom prst="rect">
            <a:avLst/>
          </a:prstGeom>
        </p:spPr>
        <p:txBody>
          <a:bodyPr wrap="none">
            <a:spAutoFit/>
          </a:bodyPr>
          <a:lstStyle/>
          <a:p>
            <a:r>
              <a:rPr lang="en-US" altLang="ja-JP" sz="1200" b="0">
                <a:latin typeface="Meiryo UI" panose="020B0604030504040204" pitchFamily="50" charset="-128"/>
                <a:ea typeface="Meiryo UI" panose="020B0604030504040204" pitchFamily="50" charset="-128"/>
                <a:cs typeface="Arial" charset="0"/>
              </a:rPr>
              <a:t>[Nishizawa 2017]</a:t>
            </a:r>
          </a:p>
          <a:p>
            <a:r>
              <a:rPr lang="en-US" altLang="ja-JP" sz="1200" b="0">
                <a:latin typeface="Meiryo UI" panose="020B0604030504040204" pitchFamily="50" charset="-128"/>
                <a:ea typeface="Meiryo UI" panose="020B0604030504040204" pitchFamily="50" charset="-128"/>
                <a:cs typeface="Arial" charset="0"/>
              </a:rPr>
              <a:t>[Somiya TAUP 2019]</a:t>
            </a:r>
            <a:endParaRPr lang="ja-JP" altLang="en-US" sz="1200"/>
          </a:p>
        </p:txBody>
      </p:sp>
      <p:sp>
        <p:nvSpPr>
          <p:cNvPr id="7" name="スライド番号プレースホルダー 6">
            <a:extLst>
              <a:ext uri="{FF2B5EF4-FFF2-40B4-BE49-F238E27FC236}">
                <a16:creationId xmlns:a16="http://schemas.microsoft.com/office/drawing/2014/main" id="{7AF1347A-E3E6-47F2-8082-E1F85AAD69DD}"/>
              </a:ext>
            </a:extLst>
          </p:cNvPr>
          <p:cNvSpPr>
            <a:spLocks noGrp="1"/>
          </p:cNvSpPr>
          <p:nvPr>
            <p:ph type="sldNum" sz="quarter" idx="12"/>
          </p:nvPr>
        </p:nvSpPr>
        <p:spPr/>
        <p:txBody>
          <a:bodyPr/>
          <a:lstStyle/>
          <a:p>
            <a:pPr>
              <a:defRPr/>
            </a:pPr>
            <a:fld id="{F4CB14E8-93E8-423F-8EE1-CB8FD99F9D75}" type="slidenum">
              <a:rPr lang="en-US" altLang="ja-JP" smtClean="0"/>
              <a:pPr>
                <a:defRPr/>
              </a:pPr>
              <a:t>5</a:t>
            </a:fld>
            <a:endParaRPr lang="en-US" altLang="ja-JP" dirty="0"/>
          </a:p>
        </p:txBody>
      </p:sp>
    </p:spTree>
    <p:extLst>
      <p:ext uri="{BB962C8B-B14F-4D97-AF65-F5344CB8AC3E}">
        <p14:creationId xmlns:p14="http://schemas.microsoft.com/office/powerpoint/2010/main" val="307112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76200"/>
            <a:ext cx="9906000" cy="1143000"/>
          </a:xfrm>
        </p:spPr>
        <p:txBody>
          <a:bodyPr/>
          <a:lstStyle/>
          <a:p>
            <a:pPr eaLnBrk="1" hangingPunct="1"/>
            <a:r>
              <a:rPr lang="en-US" altLang="ja-JP" sz="3200" b="1" u="sng">
                <a:latin typeface="Meiryo UI" panose="020B0604030504040204" pitchFamily="50" charset="-128"/>
                <a:ea typeface="Meiryo UI" panose="020B0604030504040204" pitchFamily="50" charset="-128"/>
                <a:cs typeface="Arial" charset="0"/>
              </a:rPr>
              <a:t>Newtonian noise</a:t>
            </a:r>
            <a:endParaRPr lang="en-US" altLang="ja-JP" sz="3200" b="1" u="sng" dirty="0">
              <a:latin typeface="Meiryo UI" panose="020B0604030504040204" pitchFamily="50" charset="-128"/>
              <a:ea typeface="Meiryo UI" panose="020B0604030504040204" pitchFamily="50" charset="-128"/>
              <a:cs typeface="Arial" charset="0"/>
            </a:endParaRPr>
          </a:p>
        </p:txBody>
      </p:sp>
      <p:pic>
        <p:nvPicPr>
          <p:cNvPr id="8" name="図 7">
            <a:extLst>
              <a:ext uri="{FF2B5EF4-FFF2-40B4-BE49-F238E27FC236}">
                <a16:creationId xmlns:a16="http://schemas.microsoft.com/office/drawing/2014/main" id="{C5614A49-636F-478D-AA9D-D51495AE32F1}"/>
              </a:ext>
            </a:extLst>
          </p:cNvPr>
          <p:cNvPicPr>
            <a:picLocks noChangeAspect="1"/>
          </p:cNvPicPr>
          <p:nvPr/>
        </p:nvPicPr>
        <p:blipFill>
          <a:blip r:embed="rId2"/>
          <a:stretch>
            <a:fillRect/>
          </a:stretch>
        </p:blipFill>
        <p:spPr>
          <a:xfrm>
            <a:off x="186505" y="1055758"/>
            <a:ext cx="7615386" cy="4076285"/>
          </a:xfrm>
          <a:prstGeom prst="rect">
            <a:avLst/>
          </a:prstGeom>
        </p:spPr>
      </p:pic>
      <p:sp>
        <p:nvSpPr>
          <p:cNvPr id="10" name="Text Box 7">
            <a:extLst>
              <a:ext uri="{FF2B5EF4-FFF2-40B4-BE49-F238E27FC236}">
                <a16:creationId xmlns:a16="http://schemas.microsoft.com/office/drawing/2014/main" id="{A2CD2E5B-D3C7-442F-B6C1-587AE82D05E2}"/>
              </a:ext>
            </a:extLst>
          </p:cNvPr>
          <p:cNvSpPr txBox="1">
            <a:spLocks noChangeArrowheads="1"/>
          </p:cNvSpPr>
          <p:nvPr/>
        </p:nvSpPr>
        <p:spPr bwMode="auto">
          <a:xfrm>
            <a:off x="2514600" y="5132043"/>
            <a:ext cx="35381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None/>
            </a:pPr>
            <a:r>
              <a:rPr lang="en-US" altLang="ja-JP" sz="1800">
                <a:cs typeface="Times New Roman" panose="02020603050405020304" pitchFamily="18" charset="0"/>
              </a:rPr>
              <a:t>(</a:t>
            </a:r>
            <a:r>
              <a:rPr lang="en-US" altLang="ja-JP" sz="1800" i="1">
                <a:cs typeface="Times New Roman" panose="02020603050405020304" pitchFamily="18" charset="0"/>
              </a:rPr>
              <a:t>H</a:t>
            </a:r>
            <a:r>
              <a:rPr lang="en-US" altLang="ja-JP" sz="1800">
                <a:cs typeface="Times New Roman" panose="02020603050405020304" pitchFamily="18" charset="0"/>
              </a:rPr>
              <a:t>=2m, </a:t>
            </a:r>
            <a:r>
              <a:rPr lang="en-US" altLang="ja-JP" sz="1800" i="1">
                <a:cs typeface="Times New Roman" panose="02020603050405020304" pitchFamily="18" charset="0"/>
              </a:rPr>
              <a:t>a</a:t>
            </a:r>
            <a:r>
              <a:rPr lang="en-US" altLang="ja-JP" sz="1800">
                <a:cs typeface="Times New Roman" panose="02020603050405020304" pitchFamily="18" charset="0"/>
              </a:rPr>
              <a:t>=10cm, </a:t>
            </a:r>
            <a:r>
              <a:rPr lang="en-US" altLang="ja-JP" sz="1800" i="1">
                <a:cs typeface="Times New Roman" panose="02020603050405020304" pitchFamily="18" charset="0"/>
              </a:rPr>
              <a:t>b</a:t>
            </a:r>
            <a:r>
              <a:rPr lang="en-US" altLang="ja-JP" sz="1800">
                <a:cs typeface="Times New Roman" panose="02020603050405020304" pitchFamily="18" charset="0"/>
              </a:rPr>
              <a:t>=5mm, </a:t>
            </a:r>
            <a:r>
              <a:rPr lang="en-US" altLang="ja-JP" sz="1800" i="1">
                <a:cs typeface="Times New Roman" panose="02020603050405020304" pitchFamily="18" charset="0"/>
              </a:rPr>
              <a:t>w</a:t>
            </a:r>
            <a:r>
              <a:rPr lang="en-US" altLang="ja-JP" sz="1800">
                <a:cs typeface="Times New Roman" panose="02020603050405020304" pitchFamily="18" charset="0"/>
              </a:rPr>
              <a:t>=40cm)</a:t>
            </a:r>
            <a:endParaRPr lang="en-US" altLang="ja-JP" sz="1800" dirty="0">
              <a:cs typeface="Times New Roman" panose="02020603050405020304" pitchFamily="18" charset="0"/>
            </a:endParaRPr>
          </a:p>
        </p:txBody>
      </p:sp>
      <p:grpSp>
        <p:nvGrpSpPr>
          <p:cNvPr id="11" name="グループ化 10">
            <a:extLst>
              <a:ext uri="{FF2B5EF4-FFF2-40B4-BE49-F238E27FC236}">
                <a16:creationId xmlns:a16="http://schemas.microsoft.com/office/drawing/2014/main" id="{636DC4BF-0839-47B7-92E1-B843CF2B160A}"/>
              </a:ext>
            </a:extLst>
          </p:cNvPr>
          <p:cNvGrpSpPr/>
          <p:nvPr/>
        </p:nvGrpSpPr>
        <p:grpSpPr>
          <a:xfrm>
            <a:off x="7966942" y="1425145"/>
            <a:ext cx="1566095" cy="3500952"/>
            <a:chOff x="7164288" y="1880942"/>
            <a:chExt cx="1566095" cy="3500952"/>
          </a:xfrm>
        </p:grpSpPr>
        <p:grpSp>
          <p:nvGrpSpPr>
            <p:cNvPr id="12" name="グループ化 11">
              <a:extLst>
                <a:ext uri="{FF2B5EF4-FFF2-40B4-BE49-F238E27FC236}">
                  <a16:creationId xmlns:a16="http://schemas.microsoft.com/office/drawing/2014/main" id="{A2289F5B-4504-4862-AA1C-737F6C4DE4D4}"/>
                </a:ext>
              </a:extLst>
            </p:cNvPr>
            <p:cNvGrpSpPr/>
            <p:nvPr/>
          </p:nvGrpSpPr>
          <p:grpSpPr>
            <a:xfrm>
              <a:off x="7164288" y="1880942"/>
              <a:ext cx="1566095" cy="1211190"/>
              <a:chOff x="755576" y="809624"/>
              <a:chExt cx="3362920" cy="2600821"/>
            </a:xfrm>
          </p:grpSpPr>
          <p:pic>
            <p:nvPicPr>
              <p:cNvPr id="18" name="図 17">
                <a:extLst>
                  <a:ext uri="{FF2B5EF4-FFF2-40B4-BE49-F238E27FC236}">
                    <a16:creationId xmlns:a16="http://schemas.microsoft.com/office/drawing/2014/main" id="{3F00D26E-B7BB-4147-8F2D-1D3ACAFD9350}"/>
                  </a:ext>
                </a:extLst>
              </p:cNvPr>
              <p:cNvPicPr>
                <a:picLocks noChangeAspect="1"/>
              </p:cNvPicPr>
              <p:nvPr/>
            </p:nvPicPr>
            <p:blipFill>
              <a:blip r:embed="rId3"/>
              <a:stretch>
                <a:fillRect/>
              </a:stretch>
            </p:blipFill>
            <p:spPr>
              <a:xfrm>
                <a:off x="755576" y="2076603"/>
                <a:ext cx="3362920" cy="1333842"/>
              </a:xfrm>
              <a:prstGeom prst="rect">
                <a:avLst/>
              </a:prstGeom>
            </p:spPr>
          </p:pic>
          <p:sp>
            <p:nvSpPr>
              <p:cNvPr id="19" name="フローチャート: 直接アクセス記憶 18">
                <a:extLst>
                  <a:ext uri="{FF2B5EF4-FFF2-40B4-BE49-F238E27FC236}">
                    <a16:creationId xmlns:a16="http://schemas.microsoft.com/office/drawing/2014/main" id="{6820D9AD-C630-4C05-9D94-FC3B624EEA95}"/>
                  </a:ext>
                </a:extLst>
              </p:cNvPr>
              <p:cNvSpPr/>
              <p:nvPr/>
            </p:nvSpPr>
            <p:spPr>
              <a:xfrm>
                <a:off x="2305421" y="809624"/>
                <a:ext cx="538387" cy="892466"/>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977F1F0A-D839-4157-9514-E75DFF95C49A}"/>
                </a:ext>
              </a:extLst>
            </p:cNvPr>
            <p:cNvGrpSpPr/>
            <p:nvPr/>
          </p:nvGrpSpPr>
          <p:grpSpPr>
            <a:xfrm>
              <a:off x="7192825" y="3764676"/>
              <a:ext cx="1509020" cy="1203768"/>
              <a:chOff x="4932040" y="1009894"/>
              <a:chExt cx="3240360" cy="2584885"/>
            </a:xfrm>
          </p:grpSpPr>
          <p:pic>
            <p:nvPicPr>
              <p:cNvPr id="16" name="図 15">
                <a:extLst>
                  <a:ext uri="{FF2B5EF4-FFF2-40B4-BE49-F238E27FC236}">
                    <a16:creationId xmlns:a16="http://schemas.microsoft.com/office/drawing/2014/main" id="{CB0CF740-5A98-4405-B5B5-E0F9D39F274F}"/>
                  </a:ext>
                </a:extLst>
              </p:cNvPr>
              <p:cNvPicPr>
                <a:picLocks noChangeAspect="1"/>
              </p:cNvPicPr>
              <p:nvPr/>
            </p:nvPicPr>
            <p:blipFill>
              <a:blip r:embed="rId4"/>
              <a:stretch>
                <a:fillRect/>
              </a:stretch>
            </p:blipFill>
            <p:spPr>
              <a:xfrm>
                <a:off x="4932040" y="2220180"/>
                <a:ext cx="3240360" cy="1374599"/>
              </a:xfrm>
              <a:prstGeom prst="rect">
                <a:avLst/>
              </a:prstGeom>
            </p:spPr>
          </p:pic>
          <p:sp>
            <p:nvSpPr>
              <p:cNvPr id="17" name="フローチャート: 直接アクセス記憶 16">
                <a:extLst>
                  <a:ext uri="{FF2B5EF4-FFF2-40B4-BE49-F238E27FC236}">
                    <a16:creationId xmlns:a16="http://schemas.microsoft.com/office/drawing/2014/main" id="{01ABF6AA-AF20-4782-B36F-C23F40E28797}"/>
                  </a:ext>
                </a:extLst>
              </p:cNvPr>
              <p:cNvSpPr/>
              <p:nvPr/>
            </p:nvSpPr>
            <p:spPr>
              <a:xfrm>
                <a:off x="6409877" y="1009894"/>
                <a:ext cx="538387" cy="892466"/>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角丸四角形 12">
              <a:extLst>
                <a:ext uri="{FF2B5EF4-FFF2-40B4-BE49-F238E27FC236}">
                  <a16:creationId xmlns:a16="http://schemas.microsoft.com/office/drawing/2014/main" id="{994D442B-4BFA-4BB0-8C9B-705D5191A49C}"/>
                </a:ext>
              </a:extLst>
            </p:cNvPr>
            <p:cNvSpPr/>
            <p:nvPr/>
          </p:nvSpPr>
          <p:spPr>
            <a:xfrm>
              <a:off x="7308304" y="3191719"/>
              <a:ext cx="1393541" cy="2880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accent2"/>
                  </a:solidFill>
                  <a:latin typeface="Calibri" panose="020F0502020204030204" pitchFamily="34" charset="0"/>
                  <a:cs typeface="Calibri" panose="020F0502020204030204" pitchFamily="34" charset="0"/>
                </a:rPr>
                <a:t>Model 1</a:t>
              </a:r>
              <a:endParaRPr kumimoji="1" lang="ja-JP" altLang="en-US" sz="1400" b="1">
                <a:solidFill>
                  <a:schemeClr val="accent2"/>
                </a:solidFill>
                <a:latin typeface="Calibri" panose="020F0502020204030204" pitchFamily="34" charset="0"/>
                <a:cs typeface="Calibri" panose="020F0502020204030204" pitchFamily="34" charset="0"/>
              </a:endParaRPr>
            </a:p>
          </p:txBody>
        </p:sp>
        <p:sp>
          <p:nvSpPr>
            <p:cNvPr id="15" name="角丸四角形 40">
              <a:extLst>
                <a:ext uri="{FF2B5EF4-FFF2-40B4-BE49-F238E27FC236}">
                  <a16:creationId xmlns:a16="http://schemas.microsoft.com/office/drawing/2014/main" id="{D302B64E-E5F8-4BCB-9556-2CDB8DEA1DC7}"/>
                </a:ext>
              </a:extLst>
            </p:cNvPr>
            <p:cNvSpPr/>
            <p:nvPr/>
          </p:nvSpPr>
          <p:spPr>
            <a:xfrm>
              <a:off x="7308303" y="5093862"/>
              <a:ext cx="1393541" cy="2880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accent2"/>
                  </a:solidFill>
                  <a:latin typeface="Calibri" panose="020F0502020204030204" pitchFamily="34" charset="0"/>
                  <a:cs typeface="Calibri" panose="020F0502020204030204" pitchFamily="34" charset="0"/>
                </a:rPr>
                <a:t>Model 2</a:t>
              </a:r>
              <a:endParaRPr kumimoji="1" lang="ja-JP" altLang="en-US" sz="1400" b="1">
                <a:solidFill>
                  <a:schemeClr val="accent2"/>
                </a:solidFill>
                <a:latin typeface="Calibri" panose="020F0502020204030204" pitchFamily="34" charset="0"/>
                <a:cs typeface="Calibri" panose="020F0502020204030204" pitchFamily="34" charset="0"/>
              </a:endParaRPr>
            </a:p>
          </p:txBody>
        </p:sp>
      </p:grpSp>
      <p:sp>
        <p:nvSpPr>
          <p:cNvPr id="20" name="Text Box 7">
            <a:extLst>
              <a:ext uri="{FF2B5EF4-FFF2-40B4-BE49-F238E27FC236}">
                <a16:creationId xmlns:a16="http://schemas.microsoft.com/office/drawing/2014/main" id="{AC5ED825-6A4A-4AD7-8985-86D681694865}"/>
              </a:ext>
            </a:extLst>
          </p:cNvPr>
          <p:cNvSpPr txBox="1">
            <a:spLocks noChangeArrowheads="1"/>
          </p:cNvSpPr>
          <p:nvPr/>
        </p:nvSpPr>
        <p:spPr bwMode="auto">
          <a:xfrm>
            <a:off x="685800" y="5603769"/>
            <a:ext cx="86816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Actual noise level would be somewhere inbetween</a:t>
            </a:r>
          </a:p>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We performed fluid dynamics simulation to calculate actual </a:t>
            </a:r>
            <a:br>
              <a:rPr lang="en-US" altLang="ja-JP" sz="2000">
                <a:latin typeface="Meiryo UI" panose="020B0604030504040204" pitchFamily="50" charset="-128"/>
                <a:ea typeface="Meiryo UI" panose="020B0604030504040204" pitchFamily="50" charset="-128"/>
                <a:cs typeface="Arial" charset="0"/>
              </a:rPr>
            </a:br>
            <a:r>
              <a:rPr lang="en-US" altLang="ja-JP" sz="2000">
                <a:latin typeface="Meiryo UI" panose="020B0604030504040204" pitchFamily="50" charset="-128"/>
                <a:ea typeface="Meiryo UI" panose="020B0604030504040204" pitchFamily="50" charset="-128"/>
                <a:cs typeface="Arial" charset="0"/>
              </a:rPr>
              <a:t>water surface fluctuations</a:t>
            </a:r>
            <a:endParaRPr lang="en-US" altLang="ja-JP" sz="2000" dirty="0">
              <a:latin typeface="Meiryo UI" panose="020B0604030504040204" pitchFamily="50" charset="-128"/>
              <a:ea typeface="Meiryo UI" panose="020B0604030504040204" pitchFamily="50" charset="-128"/>
              <a:cs typeface="Arial" charset="0"/>
            </a:endParaRPr>
          </a:p>
        </p:txBody>
      </p:sp>
      <p:sp>
        <p:nvSpPr>
          <p:cNvPr id="21" name="正方形/長方形 20">
            <a:extLst>
              <a:ext uri="{FF2B5EF4-FFF2-40B4-BE49-F238E27FC236}">
                <a16:creationId xmlns:a16="http://schemas.microsoft.com/office/drawing/2014/main" id="{7BDC79C4-8FBD-4CB1-88C8-E905678BE191}"/>
              </a:ext>
            </a:extLst>
          </p:cNvPr>
          <p:cNvSpPr/>
          <p:nvPr/>
        </p:nvSpPr>
        <p:spPr>
          <a:xfrm>
            <a:off x="8151609" y="772556"/>
            <a:ext cx="1754391" cy="276999"/>
          </a:xfrm>
          <a:prstGeom prst="rect">
            <a:avLst/>
          </a:prstGeom>
        </p:spPr>
        <p:txBody>
          <a:bodyPr wrap="none">
            <a:spAutoFit/>
          </a:bodyPr>
          <a:lstStyle/>
          <a:p>
            <a:r>
              <a:rPr lang="en-US" altLang="ja-JP" sz="1200" b="0">
                <a:latin typeface="Meiryo UI" panose="020B0604030504040204" pitchFamily="50" charset="-128"/>
                <a:ea typeface="Meiryo UI" panose="020B0604030504040204" pitchFamily="50" charset="-128"/>
                <a:cs typeface="Arial" charset="0"/>
              </a:rPr>
              <a:t>[Somiya TAUP 2019]</a:t>
            </a:r>
            <a:endParaRPr lang="ja-JP" altLang="en-US" sz="1200"/>
          </a:p>
        </p:txBody>
      </p:sp>
      <p:sp>
        <p:nvSpPr>
          <p:cNvPr id="6" name="スライド番号プレースホルダー 5">
            <a:extLst>
              <a:ext uri="{FF2B5EF4-FFF2-40B4-BE49-F238E27FC236}">
                <a16:creationId xmlns:a16="http://schemas.microsoft.com/office/drawing/2014/main" id="{ED48F74E-A5EE-4BCC-937C-5479CD112E53}"/>
              </a:ext>
            </a:extLst>
          </p:cNvPr>
          <p:cNvSpPr>
            <a:spLocks noGrp="1"/>
          </p:cNvSpPr>
          <p:nvPr>
            <p:ph type="sldNum" sz="quarter" idx="12"/>
          </p:nvPr>
        </p:nvSpPr>
        <p:spPr/>
        <p:txBody>
          <a:bodyPr/>
          <a:lstStyle/>
          <a:p>
            <a:pPr>
              <a:defRPr/>
            </a:pPr>
            <a:fld id="{F4CB14E8-93E8-423F-8EE1-CB8FD99F9D75}" type="slidenum">
              <a:rPr lang="en-US" altLang="ja-JP" smtClean="0"/>
              <a:pPr>
                <a:defRPr/>
              </a:pPr>
              <a:t>6</a:t>
            </a:fld>
            <a:endParaRPr lang="en-US" altLang="ja-JP" dirty="0"/>
          </a:p>
        </p:txBody>
      </p:sp>
    </p:spTree>
    <p:extLst>
      <p:ext uri="{BB962C8B-B14F-4D97-AF65-F5344CB8AC3E}">
        <p14:creationId xmlns:p14="http://schemas.microsoft.com/office/powerpoint/2010/main" val="70304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76200"/>
            <a:ext cx="9906000" cy="1143000"/>
          </a:xfrm>
        </p:spPr>
        <p:txBody>
          <a:bodyPr/>
          <a:lstStyle/>
          <a:p>
            <a:pPr eaLnBrk="1" hangingPunct="1"/>
            <a:r>
              <a:rPr lang="en-US" altLang="ja-JP" sz="3200" b="1" u="sng">
                <a:latin typeface="Meiryo UI" panose="020B0604030504040204" pitchFamily="50" charset="-128"/>
                <a:ea typeface="Meiryo UI" panose="020B0604030504040204" pitchFamily="50" charset="-128"/>
                <a:cs typeface="Arial" charset="0"/>
              </a:rPr>
              <a:t>CFD simulations</a:t>
            </a:r>
            <a:endParaRPr lang="en-US" altLang="ja-JP" sz="3200" b="1" u="sng" dirty="0">
              <a:latin typeface="Meiryo UI" panose="020B0604030504040204" pitchFamily="50" charset="-128"/>
              <a:ea typeface="Meiryo UI" panose="020B0604030504040204" pitchFamily="50" charset="-128"/>
              <a:cs typeface="Arial" charset="0"/>
            </a:endParaRPr>
          </a:p>
        </p:txBody>
      </p:sp>
      <p:sp>
        <p:nvSpPr>
          <p:cNvPr id="20" name="Text Box 7">
            <a:extLst>
              <a:ext uri="{FF2B5EF4-FFF2-40B4-BE49-F238E27FC236}">
                <a16:creationId xmlns:a16="http://schemas.microsoft.com/office/drawing/2014/main" id="{AC5ED825-6A4A-4AD7-8985-86D681694865}"/>
              </a:ext>
            </a:extLst>
          </p:cNvPr>
          <p:cNvSpPr txBox="1">
            <a:spLocks noChangeArrowheads="1"/>
          </p:cNvSpPr>
          <p:nvPr/>
        </p:nvSpPr>
        <p:spPr bwMode="auto">
          <a:xfrm>
            <a:off x="5918619" y="1981200"/>
            <a:ext cx="34387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None/>
            </a:pPr>
            <a:r>
              <a:rPr lang="en-US" altLang="ja-JP" sz="2000">
                <a:latin typeface="Meiryo UI" panose="020B0604030504040204" pitchFamily="50" charset="-128"/>
                <a:ea typeface="Meiryo UI" panose="020B0604030504040204" pitchFamily="50" charset="-128"/>
                <a:cs typeface="Arial" charset="0"/>
              </a:rPr>
              <a:t>CFD = Computational</a:t>
            </a:r>
          </a:p>
          <a:p>
            <a:pPr eaLnBrk="1" hangingPunct="1">
              <a:spcBef>
                <a:spcPct val="0"/>
              </a:spcBef>
              <a:buNone/>
            </a:pPr>
            <a:r>
              <a:rPr lang="en-US" altLang="ja-JP" sz="2000">
                <a:latin typeface="Meiryo UI" panose="020B0604030504040204" pitchFamily="50" charset="-128"/>
                <a:ea typeface="Meiryo UI" panose="020B0604030504040204" pitchFamily="50" charset="-128"/>
                <a:cs typeface="Arial" charset="0"/>
              </a:rPr>
              <a:t>              Fluid Dynamics</a:t>
            </a:r>
          </a:p>
        </p:txBody>
      </p:sp>
      <p:pic>
        <p:nvPicPr>
          <p:cNvPr id="1026" name="Picture 2" descr="ketiv-ava-autodesk-CFD-2017-support">
            <a:extLst>
              <a:ext uri="{FF2B5EF4-FFF2-40B4-BE49-F238E27FC236}">
                <a16:creationId xmlns:a16="http://schemas.microsoft.com/office/drawing/2014/main" id="{99D4E14B-72EA-4B02-A8DC-7141EE586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21351"/>
            <a:ext cx="5726939" cy="33354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07C397BC-52C7-4A34-BC3F-9CB8BCBF7A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041" y="3425301"/>
            <a:ext cx="5491959" cy="3429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
            <a:extLst>
              <a:ext uri="{FF2B5EF4-FFF2-40B4-BE49-F238E27FC236}">
                <a16:creationId xmlns:a16="http://schemas.microsoft.com/office/drawing/2014/main" id="{159E946F-895B-41C9-865A-D69674D4F7B9}"/>
              </a:ext>
            </a:extLst>
          </p:cNvPr>
          <p:cNvSpPr txBox="1">
            <a:spLocks noChangeArrowheads="1"/>
          </p:cNvSpPr>
          <p:nvPr/>
        </p:nvSpPr>
        <p:spPr bwMode="auto">
          <a:xfrm>
            <a:off x="920110" y="5128763"/>
            <a:ext cx="265002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None/>
            </a:pPr>
            <a:r>
              <a:rPr lang="en-US" altLang="ja-JP" sz="2000">
                <a:latin typeface="Meiryo UI" panose="020B0604030504040204" pitchFamily="50" charset="-128"/>
                <a:ea typeface="Meiryo UI" panose="020B0604030504040204" pitchFamily="50" charset="-128"/>
                <a:cs typeface="Arial" charset="0"/>
              </a:rPr>
              <a:t>For this research, </a:t>
            </a:r>
          </a:p>
          <a:p>
            <a:pPr eaLnBrk="1" hangingPunct="1">
              <a:spcBef>
                <a:spcPct val="0"/>
              </a:spcBef>
              <a:buNone/>
            </a:pPr>
            <a:r>
              <a:rPr lang="en-US" altLang="ja-JP" sz="2000">
                <a:latin typeface="Meiryo UI" panose="020B0604030504040204" pitchFamily="50" charset="-128"/>
                <a:ea typeface="Meiryo UI" panose="020B0604030504040204" pitchFamily="50" charset="-128"/>
                <a:cs typeface="Arial" charset="0"/>
              </a:rPr>
              <a:t>we use Flow-3D.</a:t>
            </a:r>
          </a:p>
        </p:txBody>
      </p:sp>
    </p:spTree>
    <p:extLst>
      <p:ext uri="{BB962C8B-B14F-4D97-AF65-F5344CB8AC3E}">
        <p14:creationId xmlns:p14="http://schemas.microsoft.com/office/powerpoint/2010/main" val="154841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76200"/>
            <a:ext cx="9906000" cy="1143000"/>
          </a:xfrm>
        </p:spPr>
        <p:txBody>
          <a:bodyPr/>
          <a:lstStyle/>
          <a:p>
            <a:pPr eaLnBrk="1" hangingPunct="1"/>
            <a:r>
              <a:rPr lang="en-US" altLang="ja-JP" sz="3200" b="1" u="sng">
                <a:latin typeface="Meiryo UI" panose="020B0604030504040204" pitchFamily="50" charset="-128"/>
                <a:ea typeface="Meiryo UI" panose="020B0604030504040204" pitchFamily="50" charset="-128"/>
                <a:cs typeface="Arial" charset="0"/>
              </a:rPr>
              <a:t>Sim-1 : fundamental test w/straight pipe</a:t>
            </a:r>
            <a:endParaRPr lang="en-US" altLang="ja-JP" sz="3200" b="1" u="sng" dirty="0">
              <a:latin typeface="Meiryo UI" panose="020B0604030504040204" pitchFamily="50" charset="-128"/>
              <a:ea typeface="Meiryo UI" panose="020B0604030504040204" pitchFamily="50" charset="-128"/>
              <a:cs typeface="Arial" charset="0"/>
            </a:endParaRPr>
          </a:p>
        </p:txBody>
      </p:sp>
      <p:grpSp>
        <p:nvGrpSpPr>
          <p:cNvPr id="2" name="グループ化 1">
            <a:extLst>
              <a:ext uri="{FF2B5EF4-FFF2-40B4-BE49-F238E27FC236}">
                <a16:creationId xmlns:a16="http://schemas.microsoft.com/office/drawing/2014/main" id="{02C09974-21D7-4ECE-8CA2-790C45DEA905}"/>
              </a:ext>
            </a:extLst>
          </p:cNvPr>
          <p:cNvGrpSpPr/>
          <p:nvPr/>
        </p:nvGrpSpPr>
        <p:grpSpPr>
          <a:xfrm>
            <a:off x="335361" y="1142254"/>
            <a:ext cx="4730886" cy="2078728"/>
            <a:chOff x="335360" y="1142253"/>
            <a:chExt cx="5660263" cy="2487092"/>
          </a:xfrm>
        </p:grpSpPr>
        <p:grpSp>
          <p:nvGrpSpPr>
            <p:cNvPr id="4" name="グループ化 3">
              <a:extLst>
                <a:ext uri="{FF2B5EF4-FFF2-40B4-BE49-F238E27FC236}">
                  <a16:creationId xmlns:a16="http://schemas.microsoft.com/office/drawing/2014/main" id="{601907B6-8BEB-431D-925D-C27736A58400}"/>
                </a:ext>
              </a:extLst>
            </p:cNvPr>
            <p:cNvGrpSpPr/>
            <p:nvPr/>
          </p:nvGrpSpPr>
          <p:grpSpPr>
            <a:xfrm>
              <a:off x="335360" y="1357104"/>
              <a:ext cx="5297763" cy="1800053"/>
              <a:chOff x="6614120" y="1139842"/>
              <a:chExt cx="5156647" cy="1752105"/>
            </a:xfrm>
          </p:grpSpPr>
          <p:pic>
            <p:nvPicPr>
              <p:cNvPr id="5" name="Picture 2" descr="正弦波 ‐ 通信用語の基礎知識">
                <a:extLst>
                  <a:ext uri="{FF2B5EF4-FFF2-40B4-BE49-F238E27FC236}">
                    <a16:creationId xmlns:a16="http://schemas.microsoft.com/office/drawing/2014/main" id="{DC8D8AB9-10F6-4B88-8AFB-BD2EC7101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120" y="1139842"/>
                <a:ext cx="5091800" cy="1527540"/>
              </a:xfrm>
              <a:prstGeom prst="rect">
                <a:avLst/>
              </a:prstGeom>
              <a:noFill/>
              <a:extLst>
                <a:ext uri="{909E8E84-426E-40DD-AFC4-6F175D3DCCD1}">
                  <a14:hiddenFill xmlns:a14="http://schemas.microsoft.com/office/drawing/2010/main">
                    <a:solidFill>
                      <a:srgbClr val="FFFFFF"/>
                    </a:solidFill>
                  </a14:hiddenFill>
                </a:ext>
              </a:extLst>
            </p:spPr>
          </p:pic>
          <p:sp>
            <p:nvSpPr>
              <p:cNvPr id="6" name="楕円 5">
                <a:extLst>
                  <a:ext uri="{FF2B5EF4-FFF2-40B4-BE49-F238E27FC236}">
                    <a16:creationId xmlns:a16="http://schemas.microsoft.com/office/drawing/2014/main" id="{C4DE1B24-662A-4777-A495-60BC1E64BFA2}"/>
                  </a:ext>
                </a:extLst>
              </p:cNvPr>
              <p:cNvSpPr/>
              <p:nvPr/>
            </p:nvSpPr>
            <p:spPr>
              <a:xfrm>
                <a:off x="7262192" y="2747931"/>
                <a:ext cx="144016" cy="144016"/>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矢印: 右 6">
                <a:extLst>
                  <a:ext uri="{FF2B5EF4-FFF2-40B4-BE49-F238E27FC236}">
                    <a16:creationId xmlns:a16="http://schemas.microsoft.com/office/drawing/2014/main" id="{C8241A33-3610-4653-AD96-9E648A889FD3}"/>
                  </a:ext>
                </a:extLst>
              </p:cNvPr>
              <p:cNvSpPr/>
              <p:nvPr/>
            </p:nvSpPr>
            <p:spPr>
              <a:xfrm>
                <a:off x="7550224" y="2747931"/>
                <a:ext cx="3888432" cy="129796"/>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矢印: 上下 7">
                <a:extLst>
                  <a:ext uri="{FF2B5EF4-FFF2-40B4-BE49-F238E27FC236}">
                    <a16:creationId xmlns:a16="http://schemas.microsoft.com/office/drawing/2014/main" id="{F6E0DC72-AD2C-4BE9-A829-FA7BE1B1359D}"/>
                  </a:ext>
                </a:extLst>
              </p:cNvPr>
              <p:cNvSpPr/>
              <p:nvPr/>
            </p:nvSpPr>
            <p:spPr>
              <a:xfrm rot="5400000">
                <a:off x="10463978" y="1944901"/>
                <a:ext cx="144015" cy="1001555"/>
              </a:xfrm>
              <a:prstGeom prst="up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楕円 8">
                <a:extLst>
                  <a:ext uri="{FF2B5EF4-FFF2-40B4-BE49-F238E27FC236}">
                    <a16:creationId xmlns:a16="http://schemas.microsoft.com/office/drawing/2014/main" id="{410C0632-42AC-45AE-8A98-DC8EEBC7F9CB}"/>
                  </a:ext>
                </a:extLst>
              </p:cNvPr>
              <p:cNvSpPr/>
              <p:nvPr/>
            </p:nvSpPr>
            <p:spPr>
              <a:xfrm>
                <a:off x="10463978" y="2393607"/>
                <a:ext cx="144016" cy="144016"/>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矢印: 右 9">
                <a:extLst>
                  <a:ext uri="{FF2B5EF4-FFF2-40B4-BE49-F238E27FC236}">
                    <a16:creationId xmlns:a16="http://schemas.microsoft.com/office/drawing/2014/main" id="{60C817ED-94E2-4E15-9433-8295D9459A34}"/>
                  </a:ext>
                </a:extLst>
              </p:cNvPr>
              <p:cNvSpPr/>
              <p:nvPr/>
            </p:nvSpPr>
            <p:spPr>
              <a:xfrm>
                <a:off x="11059740" y="1413793"/>
                <a:ext cx="711027" cy="168195"/>
              </a:xfrm>
              <a:prstGeom prst="rightArrow">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矢印: 右カーブ 10">
                <a:extLst>
                  <a:ext uri="{FF2B5EF4-FFF2-40B4-BE49-F238E27FC236}">
                    <a16:creationId xmlns:a16="http://schemas.microsoft.com/office/drawing/2014/main" id="{B9B53597-8DE2-4784-B0D3-6C75AB455EC1}"/>
                  </a:ext>
                </a:extLst>
              </p:cNvPr>
              <p:cNvSpPr/>
              <p:nvPr/>
            </p:nvSpPr>
            <p:spPr>
              <a:xfrm>
                <a:off x="8700905" y="1827401"/>
                <a:ext cx="432048" cy="694798"/>
              </a:xfrm>
              <a:prstGeom prst="curved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2" name="矢印: 右カーブ 11">
                <a:extLst>
                  <a:ext uri="{FF2B5EF4-FFF2-40B4-BE49-F238E27FC236}">
                    <a16:creationId xmlns:a16="http://schemas.microsoft.com/office/drawing/2014/main" id="{116BDA08-157C-4C8A-BF63-8AD036E45707}"/>
                  </a:ext>
                </a:extLst>
              </p:cNvPr>
              <p:cNvSpPr/>
              <p:nvPr/>
            </p:nvSpPr>
            <p:spPr>
              <a:xfrm rot="10958329">
                <a:off x="9137939" y="1817823"/>
                <a:ext cx="432048" cy="694798"/>
              </a:xfrm>
              <a:prstGeom prst="curved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3" name="楕円 12">
                <a:extLst>
                  <a:ext uri="{FF2B5EF4-FFF2-40B4-BE49-F238E27FC236}">
                    <a16:creationId xmlns:a16="http://schemas.microsoft.com/office/drawing/2014/main" id="{793565F6-3B61-4353-A0EB-5CDEBF9618B2}"/>
                  </a:ext>
                </a:extLst>
              </p:cNvPr>
              <p:cNvSpPr/>
              <p:nvPr/>
            </p:nvSpPr>
            <p:spPr>
              <a:xfrm>
                <a:off x="9048328" y="1844824"/>
                <a:ext cx="144016" cy="144016"/>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7556A7C3-1DBB-42BE-BDD0-90ED6D1606B8}"/>
                    </a:ext>
                  </a:extLst>
                </p:cNvPr>
                <p:cNvSpPr txBox="1"/>
                <p:nvPr/>
              </p:nvSpPr>
              <p:spPr>
                <a:xfrm>
                  <a:off x="2912049" y="1142253"/>
                  <a:ext cx="3083574" cy="478711"/>
                </a:xfrm>
                <a:prstGeom prst="rect">
                  <a:avLst/>
                </a:prstGeom>
                <a:noFill/>
              </p:spPr>
              <p:txBody>
                <a:bodyPr wrap="square" rtlCol="0">
                  <a:spAutoFit/>
                </a:bodyPr>
                <a:lstStyle/>
                <a:p>
                  <a:r>
                    <a:rPr lang="en-US" altLang="ja-JP" sz="2000">
                      <a:solidFill>
                        <a:srgbClr val="0070C0"/>
                      </a:solidFill>
                      <a:latin typeface="Meiryo UI" panose="020B0604030504040204" pitchFamily="50" charset="-128"/>
                      <a:ea typeface="Meiryo UI" panose="020B0604030504040204" pitchFamily="50" charset="-128"/>
                    </a:rPr>
                    <a:t>wave velocity </a:t>
                  </a:r>
                  <a14:m>
                    <m:oMath xmlns:m="http://schemas.openxmlformats.org/officeDocument/2006/math">
                      <m:sSub>
                        <m:sSubPr>
                          <m:ctrlPr>
                            <a:rPr lang="en-US" altLang="ja-JP" sz="2000" b="1" i="1" smtClean="0">
                              <a:solidFill>
                                <a:srgbClr val="0070C0"/>
                              </a:solidFill>
                              <a:latin typeface="Cambria Math" panose="02040503050406030204" pitchFamily="18" charset="0"/>
                            </a:rPr>
                          </m:ctrlPr>
                        </m:sSubPr>
                        <m:e>
                          <m:r>
                            <a:rPr lang="en-US" altLang="ja-JP" sz="2000" b="1" i="1" smtClean="0">
                              <a:solidFill>
                                <a:srgbClr val="0070C0"/>
                              </a:solidFill>
                              <a:latin typeface="Cambria Math" panose="02040503050406030204" pitchFamily="18" charset="0"/>
                            </a:rPr>
                            <m:t>𝒗</m:t>
                          </m:r>
                        </m:e>
                        <m:sub>
                          <m:r>
                            <a:rPr lang="en-US" altLang="ja-JP" sz="2000" b="1" i="1" smtClean="0">
                              <a:solidFill>
                                <a:srgbClr val="0070C0"/>
                              </a:solidFill>
                              <a:latin typeface="Cambria Math" panose="02040503050406030204" pitchFamily="18" charset="0"/>
                            </a:rPr>
                            <m:t>𝒘</m:t>
                          </m:r>
                        </m:sub>
                      </m:sSub>
                    </m:oMath>
                  </a14:m>
                  <a:endParaRPr lang="ja-JP" altLang="en-US" sz="2000" dirty="0">
                    <a:latin typeface="ＭＳ Ｐゴシック" panose="020B0600070205080204" pitchFamily="50" charset="-128"/>
                  </a:endParaRPr>
                </a:p>
              </p:txBody>
            </p:sp>
          </mc:Choice>
          <mc:Fallback xmlns="">
            <p:sp>
              <p:nvSpPr>
                <p:cNvPr id="16" name="テキスト ボックス 15">
                  <a:extLst>
                    <a:ext uri="{FF2B5EF4-FFF2-40B4-BE49-F238E27FC236}">
                      <a16:creationId xmlns:a16="http://schemas.microsoft.com/office/drawing/2014/main" id="{7556A7C3-1DBB-42BE-BDD0-90ED6D1606B8}"/>
                    </a:ext>
                  </a:extLst>
                </p:cNvPr>
                <p:cNvSpPr txBox="1">
                  <a:spLocks noRot="1" noChangeAspect="1" noMove="1" noResize="1" noEditPoints="1" noAdjustHandles="1" noChangeArrowheads="1" noChangeShapeType="1" noTextEdit="1"/>
                </p:cNvSpPr>
                <p:nvPr/>
              </p:nvSpPr>
              <p:spPr>
                <a:xfrm>
                  <a:off x="2912049" y="1142253"/>
                  <a:ext cx="3083574" cy="478711"/>
                </a:xfrm>
                <a:prstGeom prst="rect">
                  <a:avLst/>
                </a:prstGeom>
                <a:blipFill>
                  <a:blip r:embed="rId4"/>
                  <a:stretch>
                    <a:fillRect l="-2364" t="-9091"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1E0FF7A6-7D1E-470D-8309-4D9F1E418655}"/>
                    </a:ext>
                  </a:extLst>
                </p:cNvPr>
                <p:cNvSpPr txBox="1"/>
                <p:nvPr/>
              </p:nvSpPr>
              <p:spPr>
                <a:xfrm>
                  <a:off x="3005627" y="3200125"/>
                  <a:ext cx="2744733" cy="429220"/>
                </a:xfrm>
                <a:prstGeom prst="rect">
                  <a:avLst/>
                </a:prstGeom>
                <a:noFill/>
              </p:spPr>
              <p:txBody>
                <a:bodyPr wrap="square" rtlCol="0">
                  <a:spAutoFit/>
                </a:bodyPr>
                <a:lstStyle/>
                <a:p>
                  <a:r>
                    <a:rPr lang="en-US" altLang="ja-JP" sz="2000">
                      <a:solidFill>
                        <a:srgbClr val="00B050"/>
                      </a:solidFill>
                      <a:latin typeface="Meiryo UI" panose="020B0604030504040204" pitchFamily="50" charset="-128"/>
                      <a:ea typeface="Meiryo UI" panose="020B0604030504040204" pitchFamily="50" charset="-128"/>
                    </a:rPr>
                    <a:t>flow velocity </a:t>
                  </a:r>
                  <a14:m>
                    <m:oMath xmlns:m="http://schemas.openxmlformats.org/officeDocument/2006/math">
                      <m:sSub>
                        <m:sSubPr>
                          <m:ctrlPr>
                            <a:rPr lang="en-US" altLang="ja-JP" sz="2000" b="1" i="1" smtClean="0">
                              <a:solidFill>
                                <a:srgbClr val="00B050"/>
                              </a:solidFill>
                              <a:latin typeface="Cambria Math" panose="02040503050406030204" pitchFamily="18" charset="0"/>
                            </a:rPr>
                          </m:ctrlPr>
                        </m:sSubPr>
                        <m:e>
                          <m:r>
                            <a:rPr lang="en-US" altLang="ja-JP" sz="2000" b="1" i="1" smtClean="0">
                              <a:solidFill>
                                <a:srgbClr val="00B050"/>
                              </a:solidFill>
                              <a:latin typeface="Cambria Math" panose="02040503050406030204" pitchFamily="18" charset="0"/>
                            </a:rPr>
                            <m:t>𝒗</m:t>
                          </m:r>
                        </m:e>
                        <m:sub>
                          <m:r>
                            <a:rPr lang="en-US" altLang="ja-JP" sz="2000" b="1" i="1" smtClean="0">
                              <a:solidFill>
                                <a:srgbClr val="00B050"/>
                              </a:solidFill>
                              <a:latin typeface="Cambria Math" panose="02040503050406030204" pitchFamily="18" charset="0"/>
                            </a:rPr>
                            <m:t>𝒇</m:t>
                          </m:r>
                        </m:sub>
                      </m:sSub>
                    </m:oMath>
                  </a14:m>
                  <a:endParaRPr lang="ja-JP" altLang="en-US" sz="2000" dirty="0">
                    <a:latin typeface="ＭＳ Ｐゴシック" panose="020B0600070205080204" pitchFamily="50" charset="-128"/>
                  </a:endParaRPr>
                </a:p>
              </p:txBody>
            </p:sp>
          </mc:Choice>
          <mc:Fallback xmlns="">
            <p:sp>
              <p:nvSpPr>
                <p:cNvPr id="21" name="テキスト ボックス 20">
                  <a:extLst>
                    <a:ext uri="{FF2B5EF4-FFF2-40B4-BE49-F238E27FC236}">
                      <a16:creationId xmlns:a16="http://schemas.microsoft.com/office/drawing/2014/main" id="{1E0FF7A6-7D1E-470D-8309-4D9F1E418655}"/>
                    </a:ext>
                  </a:extLst>
                </p:cNvPr>
                <p:cNvSpPr txBox="1">
                  <a:spLocks noRot="1" noChangeAspect="1" noMove="1" noResize="1" noEditPoints="1" noAdjustHandles="1" noChangeArrowheads="1" noChangeShapeType="1" noTextEdit="1"/>
                </p:cNvSpPr>
                <p:nvPr/>
              </p:nvSpPr>
              <p:spPr>
                <a:xfrm>
                  <a:off x="3005627" y="3200125"/>
                  <a:ext cx="2744733" cy="429220"/>
                </a:xfrm>
                <a:prstGeom prst="rect">
                  <a:avLst/>
                </a:prstGeom>
                <a:blipFill>
                  <a:blip r:embed="rId5"/>
                  <a:stretch>
                    <a:fillRect l="-2660" t="-13793" b="-3965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2" name="Text Box 7">
                <a:extLst>
                  <a:ext uri="{FF2B5EF4-FFF2-40B4-BE49-F238E27FC236}">
                    <a16:creationId xmlns:a16="http://schemas.microsoft.com/office/drawing/2014/main" id="{A85B2920-1DF7-4535-AB93-D57EFA3A6BE5}"/>
                  </a:ext>
                </a:extLst>
              </p:cNvPr>
              <p:cNvSpPr txBox="1">
                <a:spLocks noChangeArrowheads="1"/>
              </p:cNvSpPr>
              <p:nvPr/>
            </p:nvSpPr>
            <p:spPr bwMode="auto">
              <a:xfrm>
                <a:off x="5287398" y="1386358"/>
                <a:ext cx="4576637" cy="14107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None/>
                </a:pPr>
                <a:r>
                  <a:rPr lang="en-US" altLang="ja-JP" sz="2000">
                    <a:latin typeface="Meiryo UI" panose="020B0604030504040204" pitchFamily="50" charset="-128"/>
                    <a:ea typeface="Meiryo UI" panose="020B0604030504040204" pitchFamily="50" charset="-128"/>
                    <a:cs typeface="Arial" charset="0"/>
                  </a:rPr>
                  <a:t>It is called</a:t>
                </a:r>
              </a:p>
              <a:p>
                <a:pPr eaLnBrk="1" hangingPunct="1">
                  <a:spcBef>
                    <a:spcPct val="0"/>
                  </a:spcBef>
                  <a:buNone/>
                </a:pPr>
                <a:r>
                  <a:rPr lang="en-US" altLang="ja-JP" sz="2000" i="1">
                    <a:latin typeface="Meiryo UI" panose="020B0604030504040204" pitchFamily="50" charset="-128"/>
                    <a:ea typeface="Meiryo UI" panose="020B0604030504040204" pitchFamily="50" charset="-128"/>
                    <a:cs typeface="Arial" charset="0"/>
                  </a:rPr>
                  <a:t>sub-critical flow</a:t>
                </a:r>
                <a:r>
                  <a:rPr lang="en-US" altLang="ja-JP" sz="2000">
                    <a:latin typeface="Meiryo UI" panose="020B0604030504040204" pitchFamily="50" charset="-128"/>
                    <a:ea typeface="Meiryo UI" panose="020B0604030504040204" pitchFamily="50" charset="-128"/>
                    <a:cs typeface="Arial" charset="0"/>
                  </a:rPr>
                  <a:t> when </a:t>
                </a:r>
                <a14:m>
                  <m:oMath xmlns:m="http://schemas.openxmlformats.org/officeDocument/2006/math">
                    <m:sSub>
                      <m:sSubPr>
                        <m:ctrlPr>
                          <a:rPr lang="en-US" altLang="ja-JP" sz="2000" b="1" i="1" smtClean="0">
                            <a:solidFill>
                              <a:srgbClr val="00B050"/>
                            </a:solidFill>
                            <a:latin typeface="Cambria Math" panose="02040503050406030204" pitchFamily="18" charset="0"/>
                            <a:ea typeface="Meiryo UI" panose="020B0604030504040204" pitchFamily="50" charset="-128"/>
                            <a:cs typeface="Arial" charset="0"/>
                          </a:rPr>
                        </m:ctrlPr>
                      </m:sSubPr>
                      <m:e>
                        <m:r>
                          <a:rPr lang="en-US" altLang="ja-JP" sz="2000" b="1" i="1" smtClean="0">
                            <a:solidFill>
                              <a:srgbClr val="00B050"/>
                            </a:solidFill>
                            <a:latin typeface="Cambria Math" panose="02040503050406030204" pitchFamily="18" charset="0"/>
                            <a:ea typeface="Meiryo UI" panose="020B0604030504040204" pitchFamily="50" charset="-128"/>
                            <a:cs typeface="Arial" charset="0"/>
                          </a:rPr>
                          <m:t>𝒗</m:t>
                        </m:r>
                      </m:e>
                      <m:sub>
                        <m:r>
                          <a:rPr lang="en-US" altLang="ja-JP" sz="2000" b="1" i="1" smtClean="0">
                            <a:solidFill>
                              <a:srgbClr val="00B050"/>
                            </a:solidFill>
                            <a:latin typeface="Cambria Math" panose="02040503050406030204" pitchFamily="18" charset="0"/>
                            <a:ea typeface="Meiryo UI" panose="020B0604030504040204" pitchFamily="50" charset="-128"/>
                            <a:cs typeface="Arial" charset="0"/>
                          </a:rPr>
                          <m:t>𝒇</m:t>
                        </m:r>
                      </m:sub>
                    </m:sSub>
                    <m:r>
                      <a:rPr lang="en-US" altLang="ja-JP" sz="2000" b="1" i="1" smtClean="0">
                        <a:latin typeface="Cambria Math" panose="02040503050406030204" pitchFamily="18" charset="0"/>
                        <a:ea typeface="Meiryo UI" panose="020B0604030504040204" pitchFamily="50" charset="-128"/>
                        <a:cs typeface="Arial" charset="0"/>
                      </a:rPr>
                      <m:t>&lt;</m:t>
                    </m:r>
                    <m:sSub>
                      <m:sSubPr>
                        <m:ctrlPr>
                          <a:rPr lang="en-US" altLang="ja-JP" sz="2000" b="1" i="1" smtClean="0">
                            <a:solidFill>
                              <a:schemeClr val="accent2"/>
                            </a:solidFill>
                            <a:latin typeface="Cambria Math" panose="02040503050406030204" pitchFamily="18" charset="0"/>
                            <a:ea typeface="Meiryo UI" panose="020B0604030504040204" pitchFamily="50" charset="-128"/>
                            <a:cs typeface="Arial" charset="0"/>
                          </a:rPr>
                        </m:ctrlPr>
                      </m:sSubPr>
                      <m:e>
                        <m:r>
                          <a:rPr lang="en-US" altLang="ja-JP" sz="2000" b="1" i="1" smtClean="0">
                            <a:solidFill>
                              <a:schemeClr val="accent2"/>
                            </a:solidFill>
                            <a:latin typeface="Cambria Math" panose="02040503050406030204" pitchFamily="18" charset="0"/>
                            <a:ea typeface="Meiryo UI" panose="020B0604030504040204" pitchFamily="50" charset="-128"/>
                            <a:cs typeface="Arial" charset="0"/>
                          </a:rPr>
                          <m:t>𝒗</m:t>
                        </m:r>
                      </m:e>
                      <m:sub>
                        <m:r>
                          <a:rPr lang="en-US" altLang="ja-JP" sz="2000" b="1" i="1" smtClean="0">
                            <a:solidFill>
                              <a:schemeClr val="accent2"/>
                            </a:solidFill>
                            <a:latin typeface="Cambria Math" panose="02040503050406030204" pitchFamily="18" charset="0"/>
                            <a:ea typeface="Meiryo UI" panose="020B0604030504040204" pitchFamily="50" charset="-128"/>
                            <a:cs typeface="Arial" charset="0"/>
                          </a:rPr>
                          <m:t>𝒘</m:t>
                        </m:r>
                      </m:sub>
                    </m:sSub>
                  </m:oMath>
                </a14:m>
                <a:endParaRPr lang="en-US" altLang="ja-JP" sz="2000">
                  <a:latin typeface="Meiryo UI" panose="020B0604030504040204" pitchFamily="50" charset="-128"/>
                  <a:ea typeface="Meiryo UI" panose="020B0604030504040204" pitchFamily="50" charset="-128"/>
                  <a:cs typeface="Arial" charset="0"/>
                </a:endParaRPr>
              </a:p>
              <a:p>
                <a:pPr eaLnBrk="1" hangingPunct="1">
                  <a:spcBef>
                    <a:spcPct val="0"/>
                  </a:spcBef>
                  <a:buNone/>
                </a:pPr>
                <a:r>
                  <a:rPr lang="en-US" altLang="ja-JP" sz="2000" i="1">
                    <a:latin typeface="Meiryo UI" panose="020B0604030504040204" pitchFamily="50" charset="-128"/>
                    <a:ea typeface="Meiryo UI" panose="020B0604030504040204" pitchFamily="50" charset="-128"/>
                    <a:cs typeface="Arial" charset="0"/>
                  </a:rPr>
                  <a:t>super-critical flow</a:t>
                </a:r>
                <a:r>
                  <a:rPr lang="en-US" altLang="ja-JP" sz="2000">
                    <a:latin typeface="Meiryo UI" panose="020B0604030504040204" pitchFamily="50" charset="-128"/>
                    <a:ea typeface="Meiryo UI" panose="020B0604030504040204" pitchFamily="50" charset="-128"/>
                    <a:cs typeface="Arial" charset="0"/>
                  </a:rPr>
                  <a:t> when </a:t>
                </a:r>
                <a14:m>
                  <m:oMath xmlns:m="http://schemas.openxmlformats.org/officeDocument/2006/math">
                    <m:sSub>
                      <m:sSubPr>
                        <m:ctrlPr>
                          <a:rPr lang="en-US" altLang="ja-JP" sz="2000" i="1" smtClean="0">
                            <a:solidFill>
                              <a:srgbClr val="00B050"/>
                            </a:solidFill>
                            <a:latin typeface="Cambria Math" panose="02040503050406030204" pitchFamily="18" charset="0"/>
                            <a:ea typeface="Meiryo UI" panose="020B0604030504040204" pitchFamily="50" charset="-128"/>
                            <a:cs typeface="Arial" charset="0"/>
                          </a:rPr>
                        </m:ctrlPr>
                      </m:sSubPr>
                      <m:e>
                        <m:r>
                          <a:rPr lang="en-US" altLang="ja-JP" sz="2000" i="1">
                            <a:solidFill>
                              <a:srgbClr val="00B050"/>
                            </a:solidFill>
                            <a:latin typeface="Cambria Math" panose="02040503050406030204" pitchFamily="18" charset="0"/>
                            <a:ea typeface="Meiryo UI" panose="020B0604030504040204" pitchFamily="50" charset="-128"/>
                            <a:cs typeface="Arial" charset="0"/>
                          </a:rPr>
                          <m:t>𝒗</m:t>
                        </m:r>
                      </m:e>
                      <m:sub>
                        <m:r>
                          <a:rPr lang="en-US" altLang="ja-JP" sz="2000" i="1">
                            <a:solidFill>
                              <a:srgbClr val="00B050"/>
                            </a:solidFill>
                            <a:latin typeface="Cambria Math" panose="02040503050406030204" pitchFamily="18" charset="0"/>
                            <a:ea typeface="Meiryo UI" panose="020B0604030504040204" pitchFamily="50" charset="-128"/>
                            <a:cs typeface="Arial" charset="0"/>
                          </a:rPr>
                          <m:t>𝒇</m:t>
                        </m:r>
                      </m:sub>
                    </m:sSub>
                    <m:r>
                      <a:rPr lang="en-US" altLang="ja-JP" sz="2000" b="1" i="1" smtClean="0">
                        <a:latin typeface="Cambria Math" panose="02040503050406030204" pitchFamily="18" charset="0"/>
                        <a:ea typeface="Meiryo UI" panose="020B0604030504040204" pitchFamily="50" charset="-128"/>
                        <a:cs typeface="Arial" charset="0"/>
                      </a:rPr>
                      <m:t>&gt;</m:t>
                    </m:r>
                    <m:sSub>
                      <m:sSubPr>
                        <m:ctrlPr>
                          <a:rPr lang="en-US" altLang="ja-JP" sz="2000" i="1" smtClean="0">
                            <a:solidFill>
                              <a:schemeClr val="accent2"/>
                            </a:solidFill>
                            <a:latin typeface="Cambria Math" panose="02040503050406030204" pitchFamily="18" charset="0"/>
                            <a:ea typeface="Meiryo UI" panose="020B0604030504040204" pitchFamily="50" charset="-128"/>
                            <a:cs typeface="Arial" charset="0"/>
                          </a:rPr>
                        </m:ctrlPr>
                      </m:sSubPr>
                      <m:e>
                        <m:r>
                          <a:rPr lang="en-US" altLang="ja-JP" sz="2000" i="1">
                            <a:solidFill>
                              <a:schemeClr val="accent2"/>
                            </a:solidFill>
                            <a:latin typeface="Cambria Math" panose="02040503050406030204" pitchFamily="18" charset="0"/>
                            <a:ea typeface="Meiryo UI" panose="020B0604030504040204" pitchFamily="50" charset="-128"/>
                            <a:cs typeface="Arial" charset="0"/>
                          </a:rPr>
                          <m:t>𝒗</m:t>
                        </m:r>
                      </m:e>
                      <m:sub>
                        <m:r>
                          <a:rPr lang="en-US" altLang="ja-JP" sz="2000" i="1">
                            <a:solidFill>
                              <a:schemeClr val="accent2"/>
                            </a:solidFill>
                            <a:latin typeface="Cambria Math" panose="02040503050406030204" pitchFamily="18" charset="0"/>
                            <a:ea typeface="Meiryo UI" panose="020B0604030504040204" pitchFamily="50" charset="-128"/>
                            <a:cs typeface="Arial" charset="0"/>
                          </a:rPr>
                          <m:t>𝒘</m:t>
                        </m:r>
                      </m:sub>
                    </m:sSub>
                  </m:oMath>
                </a14:m>
                <a:endParaRPr lang="en-US" altLang="ja-JP" sz="2000">
                  <a:latin typeface="Meiryo UI" panose="020B0604030504040204" pitchFamily="50" charset="-128"/>
                  <a:ea typeface="Meiryo UI" panose="020B0604030504040204" pitchFamily="50" charset="-128"/>
                  <a:cs typeface="Arial" charset="0"/>
                </a:endParaRPr>
              </a:p>
              <a:p>
                <a:pPr eaLnBrk="1" hangingPunct="1">
                  <a:spcBef>
                    <a:spcPct val="0"/>
                  </a:spcBef>
                  <a:buNone/>
                </a:pPr>
                <a:r>
                  <a:rPr lang="en-US" altLang="ja-JP" sz="2000">
                    <a:latin typeface="Meiryo UI" panose="020B0604030504040204" pitchFamily="50" charset="-128"/>
                    <a:ea typeface="Meiryo UI" panose="020B0604030504040204" pitchFamily="50" charset="-128"/>
                    <a:cs typeface="Arial" charset="0"/>
                  </a:rPr>
                  <a:t>and </a:t>
                </a:r>
                <a:r>
                  <a:rPr lang="en-US" altLang="ja-JP" sz="2000" i="1">
                    <a:latin typeface="Meiryo UI" panose="020B0604030504040204" pitchFamily="50" charset="-128"/>
                    <a:ea typeface="Meiryo UI" panose="020B0604030504040204" pitchFamily="50" charset="-128"/>
                    <a:cs typeface="Arial" charset="0"/>
                  </a:rPr>
                  <a:t>hydraulic jump</a:t>
                </a:r>
                <a:r>
                  <a:rPr lang="en-US" altLang="ja-JP" sz="2000">
                    <a:latin typeface="Meiryo UI" panose="020B0604030504040204" pitchFamily="50" charset="-128"/>
                    <a:ea typeface="Meiryo UI" panose="020B0604030504040204" pitchFamily="50" charset="-128"/>
                    <a:cs typeface="Arial" charset="0"/>
                  </a:rPr>
                  <a:t> at  </a:t>
                </a:r>
                <a14:m>
                  <m:oMath xmlns:m="http://schemas.openxmlformats.org/officeDocument/2006/math">
                    <m:sSub>
                      <m:sSubPr>
                        <m:ctrlPr>
                          <a:rPr lang="en-US" altLang="ja-JP" sz="2000" i="1">
                            <a:solidFill>
                              <a:srgbClr val="00B050"/>
                            </a:solidFill>
                            <a:latin typeface="Cambria Math" panose="02040503050406030204" pitchFamily="18" charset="0"/>
                            <a:ea typeface="Meiryo UI" panose="020B0604030504040204" pitchFamily="50" charset="-128"/>
                            <a:cs typeface="Arial" charset="0"/>
                          </a:rPr>
                        </m:ctrlPr>
                      </m:sSubPr>
                      <m:e>
                        <m:r>
                          <a:rPr lang="en-US" altLang="ja-JP" sz="2000" i="1">
                            <a:solidFill>
                              <a:srgbClr val="00B050"/>
                            </a:solidFill>
                            <a:latin typeface="Cambria Math" panose="02040503050406030204" pitchFamily="18" charset="0"/>
                            <a:ea typeface="Meiryo UI" panose="020B0604030504040204" pitchFamily="50" charset="-128"/>
                            <a:cs typeface="Arial" charset="0"/>
                          </a:rPr>
                          <m:t>𝒗</m:t>
                        </m:r>
                      </m:e>
                      <m:sub>
                        <m:r>
                          <a:rPr lang="en-US" altLang="ja-JP" sz="2000" i="1">
                            <a:solidFill>
                              <a:srgbClr val="00B050"/>
                            </a:solidFill>
                            <a:latin typeface="Cambria Math" panose="02040503050406030204" pitchFamily="18" charset="0"/>
                            <a:ea typeface="Meiryo UI" panose="020B0604030504040204" pitchFamily="50" charset="-128"/>
                            <a:cs typeface="Arial" charset="0"/>
                          </a:rPr>
                          <m:t>𝒇</m:t>
                        </m:r>
                      </m:sub>
                    </m:sSub>
                    <m:r>
                      <a:rPr lang="en-US" altLang="ja-JP" sz="2000" b="1" i="1" smtClean="0">
                        <a:latin typeface="Cambria Math" panose="02040503050406030204" pitchFamily="18" charset="0"/>
                        <a:ea typeface="Meiryo UI" panose="020B0604030504040204" pitchFamily="50" charset="-128"/>
                        <a:cs typeface="Arial" charset="0"/>
                      </a:rPr>
                      <m:t>=</m:t>
                    </m:r>
                    <m:sSub>
                      <m:sSubPr>
                        <m:ctrlPr>
                          <a:rPr lang="en-US" altLang="ja-JP" sz="2000" i="1">
                            <a:solidFill>
                              <a:schemeClr val="accent2"/>
                            </a:solidFill>
                            <a:latin typeface="Cambria Math" panose="02040503050406030204" pitchFamily="18" charset="0"/>
                            <a:ea typeface="Meiryo UI" panose="020B0604030504040204" pitchFamily="50" charset="-128"/>
                            <a:cs typeface="Arial" charset="0"/>
                          </a:rPr>
                        </m:ctrlPr>
                      </m:sSubPr>
                      <m:e>
                        <m:r>
                          <a:rPr lang="en-US" altLang="ja-JP" sz="2000" i="1">
                            <a:solidFill>
                              <a:schemeClr val="accent2"/>
                            </a:solidFill>
                            <a:latin typeface="Cambria Math" panose="02040503050406030204" pitchFamily="18" charset="0"/>
                            <a:ea typeface="Meiryo UI" panose="020B0604030504040204" pitchFamily="50" charset="-128"/>
                            <a:cs typeface="Arial" charset="0"/>
                          </a:rPr>
                          <m:t>𝒗</m:t>
                        </m:r>
                      </m:e>
                      <m:sub>
                        <m:r>
                          <a:rPr lang="en-US" altLang="ja-JP" sz="2000" i="1">
                            <a:solidFill>
                              <a:schemeClr val="accent2"/>
                            </a:solidFill>
                            <a:latin typeface="Cambria Math" panose="02040503050406030204" pitchFamily="18" charset="0"/>
                            <a:ea typeface="Meiryo UI" panose="020B0604030504040204" pitchFamily="50" charset="-128"/>
                            <a:cs typeface="Arial" charset="0"/>
                          </a:rPr>
                          <m:t>𝒘</m:t>
                        </m:r>
                      </m:sub>
                    </m:sSub>
                  </m:oMath>
                </a14:m>
                <a:r>
                  <a:rPr lang="en-US" altLang="ja-JP" sz="2000">
                    <a:latin typeface="Meiryo UI" panose="020B0604030504040204" pitchFamily="50" charset="-128"/>
                    <a:ea typeface="Meiryo UI" panose="020B0604030504040204" pitchFamily="50" charset="-128"/>
                    <a:cs typeface="Arial" charset="0"/>
                  </a:rPr>
                  <a:t>.</a:t>
                </a:r>
              </a:p>
            </p:txBody>
          </p:sp>
        </mc:Choice>
        <mc:Fallback xmlns="">
          <p:sp>
            <p:nvSpPr>
              <p:cNvPr id="22" name="Text Box 7">
                <a:extLst>
                  <a:ext uri="{FF2B5EF4-FFF2-40B4-BE49-F238E27FC236}">
                    <a16:creationId xmlns:a16="http://schemas.microsoft.com/office/drawing/2014/main" id="{A85B2920-1DF7-4535-AB93-D57EFA3A6BE5}"/>
                  </a:ext>
                </a:extLst>
              </p:cNvPr>
              <p:cNvSpPr txBox="1">
                <a:spLocks noRot="1" noChangeAspect="1" noMove="1" noResize="1" noEditPoints="1" noAdjustHandles="1" noChangeArrowheads="1" noChangeShapeType="1" noTextEdit="1"/>
              </p:cNvSpPr>
              <p:nvPr/>
            </p:nvSpPr>
            <p:spPr bwMode="auto">
              <a:xfrm>
                <a:off x="5287398" y="1386358"/>
                <a:ext cx="4576637" cy="1410771"/>
              </a:xfrm>
              <a:prstGeom prst="rect">
                <a:avLst/>
              </a:prstGeom>
              <a:blipFill>
                <a:blip r:embed="rId6"/>
                <a:stretch>
                  <a:fillRect l="-1332" t="-2155" b="-387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pic>
        <p:nvPicPr>
          <p:cNvPr id="23" name="図 22">
            <a:extLst>
              <a:ext uri="{FF2B5EF4-FFF2-40B4-BE49-F238E27FC236}">
                <a16:creationId xmlns:a16="http://schemas.microsoft.com/office/drawing/2014/main" id="{3804966C-647A-4FA1-B13F-CF4EADF1EF6D}"/>
              </a:ext>
            </a:extLst>
          </p:cNvPr>
          <p:cNvPicPr>
            <a:picLocks noChangeAspect="1"/>
          </p:cNvPicPr>
          <p:nvPr/>
        </p:nvPicPr>
        <p:blipFill>
          <a:blip r:embed="rId7"/>
          <a:stretch>
            <a:fillRect/>
          </a:stretch>
        </p:blipFill>
        <p:spPr>
          <a:xfrm>
            <a:off x="76200" y="3588119"/>
            <a:ext cx="4240607" cy="2827071"/>
          </a:xfrm>
          <a:prstGeom prst="rect">
            <a:avLst/>
          </a:prstGeom>
        </p:spPr>
      </p:pic>
      <p:grpSp>
        <p:nvGrpSpPr>
          <p:cNvPr id="25" name="グループ化 24">
            <a:extLst>
              <a:ext uri="{FF2B5EF4-FFF2-40B4-BE49-F238E27FC236}">
                <a16:creationId xmlns:a16="http://schemas.microsoft.com/office/drawing/2014/main" id="{2009BBC9-BAF9-4A9E-A0CB-B67D76A1DD79}"/>
              </a:ext>
            </a:extLst>
          </p:cNvPr>
          <p:cNvGrpSpPr/>
          <p:nvPr/>
        </p:nvGrpSpPr>
        <p:grpSpPr>
          <a:xfrm>
            <a:off x="4763267" y="3046048"/>
            <a:ext cx="4840119" cy="2085213"/>
            <a:chOff x="4763267" y="3046048"/>
            <a:chExt cx="4840119" cy="2085213"/>
          </a:xfrm>
        </p:grpSpPr>
        <p:pic>
          <p:nvPicPr>
            <p:cNvPr id="3" name="図 2">
              <a:extLst>
                <a:ext uri="{FF2B5EF4-FFF2-40B4-BE49-F238E27FC236}">
                  <a16:creationId xmlns:a16="http://schemas.microsoft.com/office/drawing/2014/main" id="{376BDF99-E06F-4DBB-9F19-D59EE449191B}"/>
                </a:ext>
              </a:extLst>
            </p:cNvPr>
            <p:cNvPicPr>
              <a:picLocks noChangeAspect="1"/>
            </p:cNvPicPr>
            <p:nvPr/>
          </p:nvPicPr>
          <p:blipFill rotWithShape="1">
            <a:blip r:embed="rId8"/>
            <a:srcRect b="1373"/>
            <a:stretch/>
          </p:blipFill>
          <p:spPr>
            <a:xfrm>
              <a:off x="4763267" y="3046048"/>
              <a:ext cx="4840119" cy="1836294"/>
            </a:xfrm>
            <a:prstGeom prst="rect">
              <a:avLst/>
            </a:prstGeom>
          </p:spPr>
        </p:pic>
        <p:sp>
          <p:nvSpPr>
            <p:cNvPr id="24" name="正方形/長方形 23">
              <a:extLst>
                <a:ext uri="{FF2B5EF4-FFF2-40B4-BE49-F238E27FC236}">
                  <a16:creationId xmlns:a16="http://schemas.microsoft.com/office/drawing/2014/main" id="{ACE4FBCD-E1E3-4323-A2A3-87C009125CDE}"/>
                </a:ext>
              </a:extLst>
            </p:cNvPr>
            <p:cNvSpPr/>
            <p:nvPr/>
          </p:nvSpPr>
          <p:spPr bwMode="auto">
            <a:xfrm>
              <a:off x="5287398" y="4882342"/>
              <a:ext cx="1037202" cy="248919"/>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Arial" charset="0"/>
                </a:rPr>
                <a:t>super-critical</a:t>
              </a:r>
              <a:endPar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Arial" charset="0"/>
              </a:endParaRPr>
            </a:p>
          </p:txBody>
        </p:sp>
        <p:sp>
          <p:nvSpPr>
            <p:cNvPr id="26" name="正方形/長方形 25">
              <a:extLst>
                <a:ext uri="{FF2B5EF4-FFF2-40B4-BE49-F238E27FC236}">
                  <a16:creationId xmlns:a16="http://schemas.microsoft.com/office/drawing/2014/main" id="{9725A4DC-36ED-4880-83C5-1A5F251EABCC}"/>
                </a:ext>
              </a:extLst>
            </p:cNvPr>
            <p:cNvSpPr/>
            <p:nvPr/>
          </p:nvSpPr>
          <p:spPr bwMode="auto">
            <a:xfrm>
              <a:off x="6698724" y="4883790"/>
              <a:ext cx="1192933" cy="247471"/>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Arial" charset="0"/>
                </a:rPr>
                <a:t>hydraulic jump</a:t>
              </a:r>
              <a:endPar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Arial" charset="0"/>
              </a:endParaRPr>
            </a:p>
          </p:txBody>
        </p:sp>
        <p:sp>
          <p:nvSpPr>
            <p:cNvPr id="27" name="正方形/長方形 26">
              <a:extLst>
                <a:ext uri="{FF2B5EF4-FFF2-40B4-BE49-F238E27FC236}">
                  <a16:creationId xmlns:a16="http://schemas.microsoft.com/office/drawing/2014/main" id="{4EBAB2BA-C0D5-4E60-AEDA-E6C4994F780B}"/>
                </a:ext>
              </a:extLst>
            </p:cNvPr>
            <p:cNvSpPr/>
            <p:nvPr/>
          </p:nvSpPr>
          <p:spPr bwMode="auto">
            <a:xfrm>
              <a:off x="8077201" y="4883790"/>
              <a:ext cx="914400" cy="247471"/>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Arial" charset="0"/>
                </a:rPr>
                <a:t>sub-critical</a:t>
              </a:r>
              <a:endPar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Arial" charset="0"/>
              </a:endParaRPr>
            </a:p>
          </p:txBody>
        </p:sp>
      </p:grpSp>
      <p:sp>
        <p:nvSpPr>
          <p:cNvPr id="29" name="正方形/長方形 28">
            <a:extLst>
              <a:ext uri="{FF2B5EF4-FFF2-40B4-BE49-F238E27FC236}">
                <a16:creationId xmlns:a16="http://schemas.microsoft.com/office/drawing/2014/main" id="{96DC9DE5-A314-45E4-B587-73A5D4AF810C}"/>
              </a:ext>
            </a:extLst>
          </p:cNvPr>
          <p:cNvSpPr/>
          <p:nvPr/>
        </p:nvSpPr>
        <p:spPr bwMode="auto">
          <a:xfrm>
            <a:off x="373246" y="4419600"/>
            <a:ext cx="1037202" cy="248919"/>
          </a:xfrm>
          <a:prstGeom prst="rect">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chemeClr val="bg1"/>
                </a:solidFill>
                <a:effectLst/>
                <a:latin typeface="Meiryo UI" panose="020B0604030504040204" pitchFamily="50" charset="-128"/>
                <a:ea typeface="Meiryo UI" panose="020B0604030504040204" pitchFamily="50" charset="-128"/>
                <a:cs typeface="Arial" charset="0"/>
              </a:rPr>
              <a:t>super-critical</a:t>
            </a:r>
            <a:endParaRPr kumimoji="1" lang="ja-JP" altLang="en-US" sz="1050" b="0" i="0" u="none" strike="noStrike" cap="none" normalizeH="0" baseline="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30" name="正方形/長方形 29">
            <a:extLst>
              <a:ext uri="{FF2B5EF4-FFF2-40B4-BE49-F238E27FC236}">
                <a16:creationId xmlns:a16="http://schemas.microsoft.com/office/drawing/2014/main" id="{C6EF7344-C116-438F-AD73-CE0F0BF6B40A}"/>
              </a:ext>
            </a:extLst>
          </p:cNvPr>
          <p:cNvSpPr/>
          <p:nvPr/>
        </p:nvSpPr>
        <p:spPr bwMode="auto">
          <a:xfrm>
            <a:off x="1970721" y="4128068"/>
            <a:ext cx="1192933" cy="247471"/>
          </a:xfrm>
          <a:prstGeom prst="rect">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chemeClr val="bg1"/>
                </a:solidFill>
                <a:effectLst/>
                <a:latin typeface="Meiryo UI" panose="020B0604030504040204" pitchFamily="50" charset="-128"/>
                <a:ea typeface="Meiryo UI" panose="020B0604030504040204" pitchFamily="50" charset="-128"/>
                <a:cs typeface="Arial" charset="0"/>
              </a:rPr>
              <a:t>hydraulic jump</a:t>
            </a:r>
            <a:endParaRPr kumimoji="1" lang="ja-JP" altLang="en-US" sz="1050" b="0" i="0" u="none" strike="noStrike" cap="none" normalizeH="0" baseline="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31" name="正方形/長方形 30">
            <a:extLst>
              <a:ext uri="{FF2B5EF4-FFF2-40B4-BE49-F238E27FC236}">
                <a16:creationId xmlns:a16="http://schemas.microsoft.com/office/drawing/2014/main" id="{1816B541-14CF-4349-B0FB-C96389EB15D3}"/>
              </a:ext>
            </a:extLst>
          </p:cNvPr>
          <p:cNvSpPr/>
          <p:nvPr/>
        </p:nvSpPr>
        <p:spPr bwMode="auto">
          <a:xfrm>
            <a:off x="3120174" y="5336384"/>
            <a:ext cx="914400" cy="247471"/>
          </a:xfrm>
          <a:prstGeom prst="rect">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chemeClr val="bg1"/>
                </a:solidFill>
                <a:effectLst/>
                <a:latin typeface="Meiryo UI" panose="020B0604030504040204" pitchFamily="50" charset="-128"/>
                <a:ea typeface="Meiryo UI" panose="020B0604030504040204" pitchFamily="50" charset="-128"/>
                <a:cs typeface="Arial" charset="0"/>
              </a:rPr>
              <a:t>sub-critical</a:t>
            </a:r>
            <a:endParaRPr kumimoji="1" lang="ja-JP" altLang="en-US" sz="1050" b="0" i="0" u="none" strike="noStrike" cap="none" normalizeH="0" baseline="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32" name="Text Box 7">
            <a:extLst>
              <a:ext uri="{FF2B5EF4-FFF2-40B4-BE49-F238E27FC236}">
                <a16:creationId xmlns:a16="http://schemas.microsoft.com/office/drawing/2014/main" id="{1DB5775E-0643-452C-A21C-E5FA82058265}"/>
              </a:ext>
            </a:extLst>
          </p:cNvPr>
          <p:cNvSpPr txBox="1">
            <a:spLocks noChangeArrowheads="1"/>
          </p:cNvSpPr>
          <p:nvPr/>
        </p:nvSpPr>
        <p:spPr bwMode="auto">
          <a:xfrm>
            <a:off x="4745094" y="5361803"/>
            <a:ext cx="508470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The simulation was performed with a low damping.</a:t>
            </a:r>
          </a:p>
          <a:p>
            <a:pPr marL="342900" indent="-342900" eaLnBrk="1" hangingPunct="1">
              <a:spcBef>
                <a:spcPct val="0"/>
              </a:spcBef>
            </a:pPr>
            <a:r>
              <a:rPr lang="en-US" altLang="ja-JP" sz="2000">
                <a:latin typeface="Meiryo UI" panose="020B0604030504040204" pitchFamily="50" charset="-128"/>
                <a:ea typeface="Meiryo UI" panose="020B0604030504040204" pitchFamily="50" charset="-128"/>
                <a:cs typeface="Arial" charset="0"/>
              </a:rPr>
              <a:t>Well-known behavior of a turbulent flow was well realized.</a:t>
            </a:r>
          </a:p>
        </p:txBody>
      </p:sp>
      <p:sp>
        <p:nvSpPr>
          <p:cNvPr id="33" name="正方形/長方形 32">
            <a:extLst>
              <a:ext uri="{FF2B5EF4-FFF2-40B4-BE49-F238E27FC236}">
                <a16:creationId xmlns:a16="http://schemas.microsoft.com/office/drawing/2014/main" id="{531A83DB-160F-4001-A890-0DA7A3E9A8B1}"/>
              </a:ext>
            </a:extLst>
          </p:cNvPr>
          <p:cNvSpPr/>
          <p:nvPr/>
        </p:nvSpPr>
        <p:spPr>
          <a:xfrm>
            <a:off x="8151609" y="1066800"/>
            <a:ext cx="1556836" cy="276999"/>
          </a:xfrm>
          <a:prstGeom prst="rect">
            <a:avLst/>
          </a:prstGeom>
        </p:spPr>
        <p:txBody>
          <a:bodyPr wrap="none">
            <a:spAutoFit/>
          </a:bodyPr>
          <a:lstStyle/>
          <a:p>
            <a:r>
              <a:rPr lang="en-US" altLang="ja-JP" sz="1200" b="0">
                <a:latin typeface="Meiryo UI" panose="020B0604030504040204" pitchFamily="50" charset="-128"/>
                <a:ea typeface="Meiryo UI" panose="020B0604030504040204" pitchFamily="50" charset="-128"/>
                <a:cs typeface="Arial" charset="0"/>
              </a:rPr>
              <a:t>[Suzuki JPS 2022]</a:t>
            </a:r>
            <a:endParaRPr lang="ja-JP" altLang="en-US" sz="1200"/>
          </a:p>
        </p:txBody>
      </p:sp>
    </p:spTree>
    <p:extLst>
      <p:ext uri="{BB962C8B-B14F-4D97-AF65-F5344CB8AC3E}">
        <p14:creationId xmlns:p14="http://schemas.microsoft.com/office/powerpoint/2010/main" val="3582547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76200"/>
            <a:ext cx="9906000" cy="1143000"/>
          </a:xfrm>
        </p:spPr>
        <p:txBody>
          <a:bodyPr/>
          <a:lstStyle/>
          <a:p>
            <a:pPr eaLnBrk="1" hangingPunct="1"/>
            <a:r>
              <a:rPr lang="en-US" altLang="ja-JP" sz="3200" b="1" u="sng">
                <a:latin typeface="Meiryo UI" panose="020B0604030504040204" pitchFamily="50" charset="-128"/>
                <a:ea typeface="Meiryo UI" panose="020B0604030504040204" pitchFamily="50" charset="-128"/>
                <a:cs typeface="Arial" charset="0"/>
              </a:rPr>
              <a:t>Sim-1 : interpretation of the two models</a:t>
            </a:r>
            <a:endParaRPr lang="en-US" altLang="ja-JP" sz="3200" b="1" u="sng" dirty="0">
              <a:latin typeface="Meiryo UI" panose="020B0604030504040204" pitchFamily="50" charset="-128"/>
              <a:ea typeface="Meiryo UI" panose="020B0604030504040204" pitchFamily="50" charset="-128"/>
              <a:cs typeface="Arial" charset="0"/>
            </a:endParaRPr>
          </a:p>
        </p:txBody>
      </p:sp>
      <p:pic>
        <p:nvPicPr>
          <p:cNvPr id="14" name="図 13">
            <a:extLst>
              <a:ext uri="{FF2B5EF4-FFF2-40B4-BE49-F238E27FC236}">
                <a16:creationId xmlns:a16="http://schemas.microsoft.com/office/drawing/2014/main" id="{0A19EB69-785E-404F-8A8A-82A915F69C39}"/>
              </a:ext>
            </a:extLst>
          </p:cNvPr>
          <p:cNvPicPr>
            <a:picLocks noChangeAspect="1"/>
          </p:cNvPicPr>
          <p:nvPr/>
        </p:nvPicPr>
        <p:blipFill rotWithShape="1">
          <a:blip r:embed="rId3"/>
          <a:srcRect t="4341"/>
          <a:stretch/>
        </p:blipFill>
        <p:spPr>
          <a:xfrm>
            <a:off x="154072" y="3276600"/>
            <a:ext cx="6267546" cy="2071168"/>
          </a:xfrm>
          <a:prstGeom prst="rect">
            <a:avLst/>
          </a:prstGeom>
        </p:spPr>
      </p:pic>
      <p:pic>
        <p:nvPicPr>
          <p:cNvPr id="15" name="図 14">
            <a:extLst>
              <a:ext uri="{FF2B5EF4-FFF2-40B4-BE49-F238E27FC236}">
                <a16:creationId xmlns:a16="http://schemas.microsoft.com/office/drawing/2014/main" id="{4320F4EE-B775-49FF-977F-B6A563421AD2}"/>
              </a:ext>
            </a:extLst>
          </p:cNvPr>
          <p:cNvPicPr>
            <a:picLocks noChangeAspect="1"/>
          </p:cNvPicPr>
          <p:nvPr/>
        </p:nvPicPr>
        <p:blipFill rotWithShape="1">
          <a:blip r:embed="rId4"/>
          <a:srcRect t="1837"/>
          <a:stretch/>
        </p:blipFill>
        <p:spPr>
          <a:xfrm>
            <a:off x="124709" y="1153583"/>
            <a:ext cx="6324600" cy="2090023"/>
          </a:xfrm>
          <a:prstGeom prst="rect">
            <a:avLst/>
          </a:prstGeom>
        </p:spPr>
      </p:pic>
      <p:sp>
        <p:nvSpPr>
          <p:cNvPr id="33" name="Text Box 7">
            <a:extLst>
              <a:ext uri="{FF2B5EF4-FFF2-40B4-BE49-F238E27FC236}">
                <a16:creationId xmlns:a16="http://schemas.microsoft.com/office/drawing/2014/main" id="{37F77C9C-948B-4C38-B9F1-FF084CF1E24D}"/>
              </a:ext>
            </a:extLst>
          </p:cNvPr>
          <p:cNvSpPr txBox="1">
            <a:spLocks noChangeArrowheads="1"/>
          </p:cNvSpPr>
          <p:nvPr/>
        </p:nvSpPr>
        <p:spPr bwMode="auto">
          <a:xfrm>
            <a:off x="6477000" y="1600200"/>
            <a:ext cx="3429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None/>
            </a:pPr>
            <a:r>
              <a:rPr lang="en-US" altLang="ja-JP" sz="2000">
                <a:latin typeface="Meiryo UI" panose="020B0604030504040204" pitchFamily="50" charset="-128"/>
                <a:ea typeface="Meiryo UI" panose="020B0604030504040204" pitchFamily="50" charset="-128"/>
                <a:cs typeface="Arial" charset="0"/>
              </a:rPr>
              <a:t>Coherence with x=+4m does not spread over the sub-critical flow area; it is like </a:t>
            </a:r>
            <a:r>
              <a:rPr lang="en-US" altLang="ja-JP" sz="2000">
                <a:solidFill>
                  <a:srgbClr val="FF0000"/>
                </a:solidFill>
                <a:latin typeface="Meiryo UI" panose="020B0604030504040204" pitchFamily="50" charset="-128"/>
                <a:ea typeface="Meiryo UI" panose="020B0604030504040204" pitchFamily="50" charset="-128"/>
                <a:cs typeface="Arial" charset="0"/>
              </a:rPr>
              <a:t>model 1</a:t>
            </a:r>
            <a:r>
              <a:rPr lang="en-US" altLang="ja-JP" sz="2000">
                <a:latin typeface="Meiryo UI" panose="020B0604030504040204" pitchFamily="50" charset="-128"/>
                <a:ea typeface="Meiryo UI" panose="020B0604030504040204" pitchFamily="50" charset="-128"/>
                <a:cs typeface="Arial" charset="0"/>
              </a:rPr>
              <a:t>.</a:t>
            </a:r>
          </a:p>
          <a:p>
            <a:pPr eaLnBrk="1" hangingPunct="1">
              <a:spcBef>
                <a:spcPct val="0"/>
              </a:spcBef>
              <a:buNone/>
            </a:pPr>
            <a:endParaRPr lang="en-US" altLang="ja-JP" sz="2000">
              <a:latin typeface="Meiryo UI" panose="020B0604030504040204" pitchFamily="50" charset="-128"/>
              <a:ea typeface="Meiryo UI" panose="020B0604030504040204" pitchFamily="50" charset="-128"/>
              <a:cs typeface="Arial" charset="0"/>
            </a:endParaRPr>
          </a:p>
          <a:p>
            <a:pPr eaLnBrk="1" hangingPunct="1">
              <a:spcBef>
                <a:spcPct val="0"/>
              </a:spcBef>
              <a:buNone/>
            </a:pPr>
            <a:endParaRPr lang="en-US" altLang="ja-JP" sz="2000">
              <a:latin typeface="Meiryo UI" panose="020B0604030504040204" pitchFamily="50" charset="-128"/>
              <a:ea typeface="Meiryo UI" panose="020B0604030504040204" pitchFamily="50" charset="-128"/>
              <a:cs typeface="Arial" charset="0"/>
            </a:endParaRPr>
          </a:p>
          <a:p>
            <a:pPr eaLnBrk="1" hangingPunct="1">
              <a:spcBef>
                <a:spcPct val="0"/>
              </a:spcBef>
              <a:buNone/>
            </a:pPr>
            <a:r>
              <a:rPr lang="en-US" altLang="ja-JP" sz="2000">
                <a:latin typeface="Meiryo UI" panose="020B0604030504040204" pitchFamily="50" charset="-128"/>
                <a:ea typeface="Meiryo UI" panose="020B0604030504040204" pitchFamily="50" charset="-128"/>
                <a:cs typeface="Arial" charset="0"/>
              </a:rPr>
              <a:t>Coherence with x=-4m spreads over the super-critical flow area; </a:t>
            </a:r>
          </a:p>
          <a:p>
            <a:pPr eaLnBrk="1" hangingPunct="1">
              <a:spcBef>
                <a:spcPct val="0"/>
              </a:spcBef>
              <a:buNone/>
            </a:pPr>
            <a:r>
              <a:rPr lang="en-US" altLang="ja-JP" sz="2000">
                <a:latin typeface="Meiryo UI" panose="020B0604030504040204" pitchFamily="50" charset="-128"/>
                <a:ea typeface="Meiryo UI" panose="020B0604030504040204" pitchFamily="50" charset="-128"/>
                <a:cs typeface="Arial" charset="0"/>
              </a:rPr>
              <a:t>it is like </a:t>
            </a:r>
            <a:r>
              <a:rPr lang="en-US" altLang="ja-JP" sz="2000">
                <a:solidFill>
                  <a:srgbClr val="FF0000"/>
                </a:solidFill>
                <a:latin typeface="Meiryo UI" panose="020B0604030504040204" pitchFamily="50" charset="-128"/>
                <a:ea typeface="Meiryo UI" panose="020B0604030504040204" pitchFamily="50" charset="-128"/>
                <a:cs typeface="Arial" charset="0"/>
              </a:rPr>
              <a:t>model 2</a:t>
            </a:r>
            <a:r>
              <a:rPr lang="en-US" altLang="ja-JP" sz="2000">
                <a:latin typeface="Meiryo UI" panose="020B0604030504040204" pitchFamily="50" charset="-128"/>
                <a:ea typeface="Meiryo UI" panose="020B0604030504040204" pitchFamily="50" charset="-128"/>
                <a:cs typeface="Arial" charset="0"/>
              </a:rPr>
              <a:t>.</a:t>
            </a:r>
          </a:p>
        </p:txBody>
      </p:sp>
      <p:sp>
        <p:nvSpPr>
          <p:cNvPr id="34" name="Text Box 7">
            <a:extLst>
              <a:ext uri="{FF2B5EF4-FFF2-40B4-BE49-F238E27FC236}">
                <a16:creationId xmlns:a16="http://schemas.microsoft.com/office/drawing/2014/main" id="{D74726E5-2C97-4C02-B70D-C80FD4610E6A}"/>
              </a:ext>
            </a:extLst>
          </p:cNvPr>
          <p:cNvSpPr txBox="1">
            <a:spLocks noChangeArrowheads="1"/>
          </p:cNvSpPr>
          <p:nvPr/>
        </p:nvSpPr>
        <p:spPr bwMode="auto">
          <a:xfrm>
            <a:off x="381000" y="5562600"/>
            <a:ext cx="922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1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6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3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19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19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Times New Roman" pitchFamily="18" charset="0"/>
                <a:ea typeface="ＭＳ Ｐゴシック" pitchFamily="50" charset="-128"/>
              </a:defRPr>
            </a:lvl9pPr>
          </a:lstStyle>
          <a:p>
            <a:pPr eaLnBrk="1" hangingPunct="1">
              <a:spcBef>
                <a:spcPct val="0"/>
              </a:spcBef>
              <a:buNone/>
            </a:pPr>
            <a:r>
              <a:rPr lang="en-US" altLang="ja-JP" sz="2000">
                <a:latin typeface="Meiryo UI" panose="020B0604030504040204" pitchFamily="50" charset="-128"/>
                <a:ea typeface="Meiryo UI" panose="020B0604030504040204" pitchFamily="50" charset="-128"/>
                <a:cs typeface="Arial" charset="0"/>
              </a:rPr>
              <a:t>We did not succeed in observing the exponential decay suggested in model 2. The NN level is dominated by the distance from the hydraulic jump (high if it is close to TM).</a:t>
            </a:r>
          </a:p>
        </p:txBody>
      </p:sp>
      <p:sp>
        <p:nvSpPr>
          <p:cNvPr id="35" name="正方形/長方形 34">
            <a:extLst>
              <a:ext uri="{FF2B5EF4-FFF2-40B4-BE49-F238E27FC236}">
                <a16:creationId xmlns:a16="http://schemas.microsoft.com/office/drawing/2014/main" id="{905767F6-A826-44E3-998C-B91A4041FEEC}"/>
              </a:ext>
            </a:extLst>
          </p:cNvPr>
          <p:cNvSpPr/>
          <p:nvPr/>
        </p:nvSpPr>
        <p:spPr>
          <a:xfrm>
            <a:off x="8151609" y="1066800"/>
            <a:ext cx="1556836" cy="276999"/>
          </a:xfrm>
          <a:prstGeom prst="rect">
            <a:avLst/>
          </a:prstGeom>
        </p:spPr>
        <p:txBody>
          <a:bodyPr wrap="none">
            <a:spAutoFit/>
          </a:bodyPr>
          <a:lstStyle/>
          <a:p>
            <a:r>
              <a:rPr lang="en-US" altLang="ja-JP" sz="1200" b="0">
                <a:latin typeface="Meiryo UI" panose="020B0604030504040204" pitchFamily="50" charset="-128"/>
                <a:ea typeface="Meiryo UI" panose="020B0604030504040204" pitchFamily="50" charset="-128"/>
                <a:cs typeface="Arial" charset="0"/>
              </a:rPr>
              <a:t>[Suzuki JPS 2022]</a:t>
            </a:r>
            <a:endParaRPr lang="ja-JP" altLang="en-US" sz="1200"/>
          </a:p>
        </p:txBody>
      </p:sp>
      <p:sp>
        <p:nvSpPr>
          <p:cNvPr id="17" name="スライド番号プレースホルダー 16">
            <a:extLst>
              <a:ext uri="{FF2B5EF4-FFF2-40B4-BE49-F238E27FC236}">
                <a16:creationId xmlns:a16="http://schemas.microsoft.com/office/drawing/2014/main" id="{40BB7277-FF2A-43A1-A05A-43095F8975A6}"/>
              </a:ext>
            </a:extLst>
          </p:cNvPr>
          <p:cNvSpPr>
            <a:spLocks noGrp="1"/>
          </p:cNvSpPr>
          <p:nvPr>
            <p:ph type="sldNum" sz="quarter" idx="12"/>
          </p:nvPr>
        </p:nvSpPr>
        <p:spPr/>
        <p:txBody>
          <a:bodyPr/>
          <a:lstStyle/>
          <a:p>
            <a:pPr>
              <a:defRPr/>
            </a:pPr>
            <a:fld id="{F4CB14E8-93E8-423F-8EE1-CB8FD99F9D75}" type="slidenum">
              <a:rPr lang="en-US" altLang="ja-JP" smtClean="0"/>
              <a:pPr>
                <a:defRPr/>
              </a:pPr>
              <a:t>9</a:t>
            </a:fld>
            <a:endParaRPr lang="en-US" altLang="ja-JP" dirty="0"/>
          </a:p>
        </p:txBody>
      </p:sp>
    </p:spTree>
    <p:extLst>
      <p:ext uri="{BB962C8B-B14F-4D97-AF65-F5344CB8AC3E}">
        <p14:creationId xmlns:p14="http://schemas.microsoft.com/office/powerpoint/2010/main" val="3151958950"/>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cs typeface="Arial" charset="0"/>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52114</TotalTime>
  <Words>698</Words>
  <Application>Microsoft Office PowerPoint</Application>
  <PresentationFormat>A4 210 x 297 mm</PresentationFormat>
  <Paragraphs>114</Paragraphs>
  <Slides>12</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Meiryo UI</vt:lpstr>
      <vt:lpstr>ＭＳ Ｐゴシック</vt:lpstr>
      <vt:lpstr>ＭＳ Ｐ明朝</vt:lpstr>
      <vt:lpstr>メイリオ</vt:lpstr>
      <vt:lpstr>Arial</vt:lpstr>
      <vt:lpstr>Calibri</vt:lpstr>
      <vt:lpstr>Cambria Math</vt:lpstr>
      <vt:lpstr>Times New Roman</vt:lpstr>
      <vt:lpstr>標準デザイン</vt:lpstr>
      <vt:lpstr>PowerPoint プレゼンテーション</vt:lpstr>
      <vt:lpstr>Gravity gradient noise</vt:lpstr>
      <vt:lpstr>How do we drain spring water in KAGRA?</vt:lpstr>
      <vt:lpstr>How do we drain spring water in KAGRA?</vt:lpstr>
      <vt:lpstr>Newtonian noise</vt:lpstr>
      <vt:lpstr>Newtonian noise</vt:lpstr>
      <vt:lpstr>CFD simulations</vt:lpstr>
      <vt:lpstr>Sim-1 : fundamental test w/straight pipe</vt:lpstr>
      <vt:lpstr>Sim-1 : interpretation of the two models</vt:lpstr>
      <vt:lpstr>Sim-2 : NN calculation with KAGRA-like pipe</vt:lpstr>
      <vt:lpstr>Sim-2 : NN calculation with KAGRA-like pipe</vt:lpstr>
      <vt:lpstr>Summary</vt:lpstr>
    </vt:vector>
  </TitlesOfParts>
  <Company>NAO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Kentaro Somiya</dc:creator>
  <cp:lastModifiedBy>Kentaro Somiya</cp:lastModifiedBy>
  <cp:revision>897</cp:revision>
  <dcterms:created xsi:type="dcterms:W3CDTF">2002-07-29T05:15:24Z</dcterms:created>
  <dcterms:modified xsi:type="dcterms:W3CDTF">2023-05-05T16:35:08Z</dcterms:modified>
</cp:coreProperties>
</file>