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267" r:id="rId4"/>
    <p:sldId id="286" r:id="rId5"/>
    <p:sldId id="288" r:id="rId6"/>
    <p:sldId id="269" r:id="rId7"/>
    <p:sldId id="283" r:id="rId8"/>
    <p:sldId id="264" r:id="rId9"/>
    <p:sldId id="285" r:id="rId10"/>
    <p:sldId id="287" r:id="rId11"/>
    <p:sldId id="258" r:id="rId12"/>
    <p:sldId id="282" r:id="rId13"/>
    <p:sldId id="261" r:id="rId14"/>
    <p:sldId id="284" r:id="rId15"/>
    <p:sldId id="265" r:id="rId16"/>
    <p:sldId id="274" r:id="rId17"/>
    <p:sldId id="262" r:id="rId18"/>
    <p:sldId id="260" r:id="rId19"/>
    <p:sldId id="278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FF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63" autoAdjust="0"/>
    <p:restoredTop sz="85752" autoAdjust="0"/>
  </p:normalViewPr>
  <p:slideViewPr>
    <p:cSldViewPr snapToGrid="0">
      <p:cViewPr varScale="1">
        <p:scale>
          <a:sx n="70" d="100"/>
          <a:sy n="70" d="100"/>
        </p:scale>
        <p:origin x="45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8E80A-E758-4C06-B036-6A774DA9FFBF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01EB1-7CF4-451A-BBF2-89C14869C2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792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Hello </a:t>
            </a:r>
            <a:r>
              <a:rPr lang="it-IT" dirty="0" err="1"/>
              <a:t>Everyone</a:t>
            </a:r>
            <a:r>
              <a:rPr lang="it-IT" dirty="0"/>
              <a:t>! </a:t>
            </a:r>
            <a:r>
              <a:rPr lang="it-IT" dirty="0" err="1"/>
              <a:t>I’m</a:t>
            </a:r>
            <a:r>
              <a:rPr lang="it-IT" dirty="0"/>
              <a:t> cristiano ugolini, a SISSA PhD </a:t>
            </a:r>
            <a:r>
              <a:rPr lang="it-IT" dirty="0" err="1"/>
              <a:t>student</a:t>
            </a:r>
            <a:r>
              <a:rPr lang="it-IT" dirty="0"/>
              <a:t>. </a:t>
            </a:r>
          </a:p>
          <a:p>
            <a:r>
              <a:rPr lang="it-IT" dirty="0"/>
              <a:t>Today I </a:t>
            </a:r>
            <a:r>
              <a:rPr lang="it-IT" dirty="0" err="1"/>
              <a:t>will</a:t>
            </a:r>
            <a:r>
              <a:rPr lang="it-IT" dirty="0"/>
              <a:t> show </a:t>
            </a:r>
            <a:r>
              <a:rPr lang="it-IT" dirty="0" err="1"/>
              <a:t>you</a:t>
            </a:r>
            <a:r>
              <a:rPr lang="it-IT" dirty="0"/>
              <a:t> the 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for the </a:t>
            </a:r>
            <a:r>
              <a:rPr lang="it-IT" dirty="0" err="1"/>
              <a:t>initial</a:t>
            </a:r>
            <a:r>
              <a:rPr lang="it-IT" dirty="0"/>
              <a:t> mass-</a:t>
            </a:r>
            <a:r>
              <a:rPr lang="it-IT" dirty="0" err="1"/>
              <a:t>remnant</a:t>
            </a:r>
            <a:r>
              <a:rPr lang="it-IT" dirty="0"/>
              <a:t> mass relation for core-</a:t>
            </a:r>
            <a:r>
              <a:rPr lang="it-IT" dirty="0" err="1"/>
              <a:t>collapse</a:t>
            </a:r>
            <a:r>
              <a:rPr lang="it-IT" dirty="0"/>
              <a:t> supernovae and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about</a:t>
            </a:r>
            <a:r>
              <a:rPr lang="it-IT" dirty="0"/>
              <a:t> to </a:t>
            </a:r>
            <a:r>
              <a:rPr lang="it-IT" dirty="0" err="1"/>
              <a:t>submit</a:t>
            </a:r>
            <a:r>
              <a:rPr lang="it-IT" dirty="0"/>
              <a:t> for </a:t>
            </a:r>
            <a:r>
              <a:rPr lang="it-IT" dirty="0" err="1"/>
              <a:t>publication</a:t>
            </a:r>
            <a:r>
              <a:rPr lang="it-IT" dirty="0"/>
              <a:t>.</a:t>
            </a:r>
          </a:p>
          <a:p>
            <a:r>
              <a:rPr lang="it-IT" dirty="0"/>
              <a:t>I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worked</a:t>
            </a:r>
            <a:r>
              <a:rPr lang="it-IT" dirty="0"/>
              <a:t> under the </a:t>
            </a:r>
            <a:r>
              <a:rPr lang="it-IT" dirty="0" err="1"/>
              <a:t>supervision</a:t>
            </a:r>
            <a:r>
              <a:rPr lang="it-IT" dirty="0"/>
              <a:t> of </a:t>
            </a:r>
            <a:r>
              <a:rPr lang="it-IT" dirty="0" err="1"/>
              <a:t>mario</a:t>
            </a:r>
            <a:r>
              <a:rPr lang="it-IT" dirty="0"/>
              <a:t> spera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sissa</a:t>
            </a:r>
            <a:r>
              <a:rPr lang="it-IT" dirty="0"/>
              <a:t> and marco </a:t>
            </a:r>
            <a:r>
              <a:rPr lang="it-IT" dirty="0" err="1"/>
              <a:t>limongi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rome</a:t>
            </a:r>
            <a:r>
              <a:rPr lang="it-IT" dirty="0"/>
              <a:t>, and 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collaborators</a:t>
            </a:r>
            <a:r>
              <a:rPr lang="it-IT" dirty="0"/>
              <a:t> for this works are prof. Raffaella </a:t>
            </a:r>
            <a:r>
              <a:rPr lang="it-IT" dirty="0" err="1"/>
              <a:t>schneider</a:t>
            </a:r>
            <a:r>
              <a:rPr lang="it-IT" dirty="0"/>
              <a:t>, </a:t>
            </a:r>
            <a:r>
              <a:rPr lang="it-IT" dirty="0" err="1"/>
              <a:t>sandro</a:t>
            </a:r>
            <a:r>
              <a:rPr lang="it-IT" dirty="0"/>
              <a:t> </a:t>
            </a:r>
            <a:r>
              <a:rPr lang="it-IT" dirty="0" err="1"/>
              <a:t>bressan</a:t>
            </a:r>
            <a:r>
              <a:rPr lang="it-IT" dirty="0"/>
              <a:t> and </a:t>
            </a:r>
            <a:r>
              <a:rPr lang="it-IT" dirty="0" err="1"/>
              <a:t>alessandro</a:t>
            </a:r>
            <a:r>
              <a:rPr lang="it-IT" dirty="0"/>
              <a:t> </a:t>
            </a:r>
            <a:r>
              <a:rPr lang="it-IT" dirty="0" err="1"/>
              <a:t>chieffi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supervision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1EB1-7CF4-451A-BBF2-89C14869C2B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31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Now</a:t>
            </a:r>
            <a:r>
              <a:rPr lang="it-IT" dirty="0"/>
              <a:t> the last </a:t>
            </a:r>
            <a:r>
              <a:rPr lang="it-IT" dirty="0" err="1"/>
              <a:t>ingridient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remnant</a:t>
            </a:r>
            <a:r>
              <a:rPr lang="it-IT" dirty="0"/>
              <a:t> mass, h</a:t>
            </a:r>
            <a:r>
              <a:rPr lang="en-GB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ow we determine it?</a:t>
            </a:r>
          </a:p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simulations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outputs:</a:t>
            </a:r>
          </a:p>
          <a:p>
            <a:r>
              <a:rPr lang="it-IT" dirty="0" err="1"/>
              <a:t>Successful</a:t>
            </a:r>
            <a:r>
              <a:rPr lang="it-IT" dirty="0"/>
              <a:t> SN </a:t>
            </a:r>
            <a:r>
              <a:rPr lang="it-IT" dirty="0" err="1"/>
              <a:t>explosions</a:t>
            </a:r>
            <a:r>
              <a:rPr lang="it-IT" dirty="0"/>
              <a:t>, </a:t>
            </a:r>
            <a:r>
              <a:rPr lang="it-IT" dirty="0" err="1"/>
              <a:t>thus</a:t>
            </a:r>
            <a:r>
              <a:rPr lang="it-IT" dirty="0"/>
              <a:t> the BH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formed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fallback</a:t>
            </a:r>
            <a:r>
              <a:rPr lang="it-IT" dirty="0"/>
              <a:t> </a:t>
            </a:r>
            <a:r>
              <a:rPr lang="it-IT" dirty="0" err="1"/>
              <a:t>episodes</a:t>
            </a:r>
            <a:r>
              <a:rPr lang="it-IT" dirty="0"/>
              <a:t> of the </a:t>
            </a:r>
            <a:r>
              <a:rPr lang="it-IT" dirty="0" err="1"/>
              <a:t>layers</a:t>
            </a:r>
            <a:r>
              <a:rPr lang="it-IT" dirty="0"/>
              <a:t> of the stars </a:t>
            </a:r>
            <a:r>
              <a:rPr lang="it-IT" dirty="0" err="1"/>
              <a:t>that</a:t>
            </a:r>
            <a:r>
              <a:rPr lang="it-IT" dirty="0"/>
              <a:t> do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reach</a:t>
            </a:r>
            <a:r>
              <a:rPr lang="it-IT" dirty="0"/>
              <a:t> the </a:t>
            </a:r>
            <a:r>
              <a:rPr lang="it-IT" dirty="0" err="1"/>
              <a:t>escape</a:t>
            </a:r>
            <a:r>
              <a:rPr lang="it-IT" dirty="0"/>
              <a:t> </a:t>
            </a:r>
            <a:r>
              <a:rPr lang="it-IT" dirty="0" err="1"/>
              <a:t>velocity</a:t>
            </a:r>
            <a:r>
              <a:rPr lang="it-IT" dirty="0"/>
              <a:t>.</a:t>
            </a:r>
          </a:p>
          <a:p>
            <a:r>
              <a:rPr lang="it-IT" dirty="0"/>
              <a:t>In the Figure </a:t>
            </a:r>
            <a:r>
              <a:rPr lang="it-IT" dirty="0" err="1"/>
              <a:t>we</a:t>
            </a:r>
            <a:r>
              <a:rPr lang="it-IT" dirty="0"/>
              <a:t> show the </a:t>
            </a:r>
            <a:r>
              <a:rPr lang="it-IT" dirty="0" err="1"/>
              <a:t>evolution</a:t>
            </a:r>
            <a:r>
              <a:rPr lang="it-IT" dirty="0"/>
              <a:t> of the </a:t>
            </a:r>
            <a:r>
              <a:rPr lang="it-IT" dirty="0" err="1"/>
              <a:t>radius</a:t>
            </a:r>
            <a:r>
              <a:rPr lang="it-IT" dirty="0"/>
              <a:t> of </a:t>
            </a:r>
            <a:r>
              <a:rPr lang="it-IT" dirty="0" err="1"/>
              <a:t>several</a:t>
            </a:r>
            <a:r>
              <a:rPr lang="it-IT" dirty="0"/>
              <a:t> mass shells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function</a:t>
            </a:r>
            <a:r>
              <a:rPr lang="it-IT" dirty="0"/>
              <a:t> of time of a stellar progenitor with mass </a:t>
            </a:r>
            <a:r>
              <a:rPr lang="it-IT" dirty="0" err="1"/>
              <a:t>at</a:t>
            </a:r>
            <a:r>
              <a:rPr lang="it-IT" dirty="0"/>
              <a:t> the zero age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sequence</a:t>
            </a:r>
            <a:r>
              <a:rPr lang="it-IT" dirty="0"/>
              <a:t> of 25 solar masses and </a:t>
            </a:r>
            <a:r>
              <a:rPr lang="it-IT" dirty="0" err="1"/>
              <a:t>metallicity</a:t>
            </a:r>
            <a:r>
              <a:rPr lang="it-IT" dirty="0"/>
              <a:t> index -2,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metallicity</a:t>
            </a:r>
            <a:r>
              <a:rPr lang="it-IT" dirty="0"/>
              <a:t> one </a:t>
            </a:r>
            <a:r>
              <a:rPr lang="it-IT" dirty="0" err="1"/>
              <a:t>hundredth</a:t>
            </a:r>
            <a:r>
              <a:rPr lang="it-IT" dirty="0"/>
              <a:t> solar.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gey</a:t>
            </a:r>
            <a:r>
              <a:rPr lang="it-IT" dirty="0"/>
              <a:t> </a:t>
            </a:r>
            <a:r>
              <a:rPr lang="it-IT" dirty="0" err="1"/>
              <a:t>solid</a:t>
            </a:r>
            <a:r>
              <a:rPr lang="it-IT" dirty="0"/>
              <a:t> line </a:t>
            </a:r>
            <a:r>
              <a:rPr lang="it-IT" dirty="0" err="1"/>
              <a:t>encloses</a:t>
            </a:r>
            <a:r>
              <a:rPr lang="it-IT" dirty="0"/>
              <a:t> 1 </a:t>
            </a:r>
            <a:r>
              <a:rPr lang="it-IT" dirty="0" err="1"/>
              <a:t>msun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the red </a:t>
            </a:r>
            <a:r>
              <a:rPr lang="it-IT" dirty="0" err="1"/>
              <a:t>ones</a:t>
            </a:r>
            <a:r>
              <a:rPr lang="it-IT" dirty="0"/>
              <a:t> </a:t>
            </a:r>
            <a:r>
              <a:rPr lang="it-IT" dirty="0" err="1"/>
              <a:t>enclose</a:t>
            </a:r>
            <a:r>
              <a:rPr lang="it-IT" dirty="0"/>
              <a:t> 5 </a:t>
            </a:r>
            <a:r>
              <a:rPr lang="it-IT" dirty="0" err="1"/>
              <a:t>msun</a:t>
            </a:r>
            <a:r>
              <a:rPr lang="it-IT" dirty="0"/>
              <a:t>.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some </a:t>
            </a:r>
            <a:r>
              <a:rPr lang="it-IT" dirty="0" err="1"/>
              <a:t>layers</a:t>
            </a:r>
            <a:r>
              <a:rPr lang="it-IT" dirty="0"/>
              <a:t> of the star </a:t>
            </a:r>
            <a:r>
              <a:rPr lang="it-IT" dirty="0" err="1"/>
              <a:t>reach</a:t>
            </a:r>
            <a:r>
              <a:rPr lang="it-IT" dirty="0"/>
              <a:t> the </a:t>
            </a:r>
            <a:r>
              <a:rPr lang="it-IT" dirty="0" err="1"/>
              <a:t>escape</a:t>
            </a:r>
            <a:r>
              <a:rPr lang="it-IT" dirty="0"/>
              <a:t> </a:t>
            </a:r>
            <a:r>
              <a:rPr lang="it-IT" dirty="0" err="1"/>
              <a:t>velocity</a:t>
            </a:r>
            <a:r>
              <a:rPr lang="it-IT" dirty="0"/>
              <a:t> and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escape</a:t>
            </a:r>
            <a:r>
              <a:rPr lang="it-IT" dirty="0"/>
              <a:t> the star, </a:t>
            </a:r>
            <a:r>
              <a:rPr lang="it-IT" dirty="0" err="1"/>
              <a:t>while</a:t>
            </a:r>
            <a:r>
              <a:rPr lang="it-IT" dirty="0"/>
              <a:t> the </a:t>
            </a:r>
            <a:r>
              <a:rPr lang="it-IT" dirty="0" err="1"/>
              <a:t>others</a:t>
            </a:r>
            <a:r>
              <a:rPr lang="it-IT" dirty="0"/>
              <a:t> </a:t>
            </a:r>
            <a:r>
              <a:rPr lang="it-IT" dirty="0" err="1"/>
              <a:t>internal</a:t>
            </a:r>
            <a:r>
              <a:rPr lang="it-IT" dirty="0"/>
              <a:t> </a:t>
            </a:r>
            <a:r>
              <a:rPr lang="it-IT" dirty="0" err="1"/>
              <a:t>layers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some time after the </a:t>
            </a:r>
            <a:r>
              <a:rPr lang="it-IT" dirty="0" err="1"/>
              <a:t>onset</a:t>
            </a:r>
            <a:r>
              <a:rPr lang="it-IT" dirty="0"/>
              <a:t> of the </a:t>
            </a:r>
            <a:r>
              <a:rPr lang="it-IT" dirty="0" err="1"/>
              <a:t>explosion</a:t>
            </a:r>
            <a:r>
              <a:rPr lang="it-IT" dirty="0"/>
              <a:t> stop </a:t>
            </a:r>
            <a:r>
              <a:rPr lang="it-IT" dirty="0" err="1"/>
              <a:t>expanding</a:t>
            </a:r>
            <a:r>
              <a:rPr lang="it-IT" dirty="0"/>
              <a:t> and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fall</a:t>
            </a:r>
            <a:r>
              <a:rPr lang="it-IT" dirty="0"/>
              <a:t> back </a:t>
            </a:r>
            <a:r>
              <a:rPr lang="it-IT" dirty="0" err="1"/>
              <a:t>onto</a:t>
            </a:r>
            <a:r>
              <a:rPr lang="it-IT" dirty="0"/>
              <a:t> the compact </a:t>
            </a:r>
            <a:r>
              <a:rPr lang="it-IT" dirty="0" err="1"/>
              <a:t>remnant</a:t>
            </a:r>
            <a:r>
              <a:rPr lang="it-IT" dirty="0"/>
              <a:t> and the </a:t>
            </a:r>
            <a:r>
              <a:rPr lang="it-IT" dirty="0" err="1"/>
              <a:t>separation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remnant</a:t>
            </a:r>
            <a:r>
              <a:rPr lang="it-IT" dirty="0"/>
              <a:t> </a:t>
            </a:r>
            <a:r>
              <a:rPr lang="it-IT" dirty="0" err="1"/>
              <a:t>itself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in this case </a:t>
            </a:r>
            <a:r>
              <a:rPr lang="it-IT" dirty="0" err="1"/>
              <a:t>is</a:t>
            </a:r>
            <a:r>
              <a:rPr lang="it-IT" dirty="0"/>
              <a:t> of 5.8 solar masses and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represented</a:t>
            </a:r>
            <a:r>
              <a:rPr lang="it-IT" dirty="0"/>
              <a:t> by the green </a:t>
            </a:r>
            <a:r>
              <a:rPr lang="it-IT" dirty="0" err="1"/>
              <a:t>dashed</a:t>
            </a:r>
            <a:r>
              <a:rPr lang="it-IT" dirty="0"/>
              <a:t> line.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output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failed</a:t>
            </a:r>
            <a:r>
              <a:rPr lang="it-IT" dirty="0"/>
              <a:t> SN, </a:t>
            </a:r>
            <a:r>
              <a:rPr lang="it-IT" dirty="0" err="1"/>
              <a:t>thus</a:t>
            </a:r>
            <a:r>
              <a:rPr lang="it-IT" dirty="0"/>
              <a:t> </a:t>
            </a:r>
            <a:r>
              <a:rPr lang="en-GB" sz="1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shock </a:t>
            </a:r>
            <a:r>
              <a:rPr lang="en-GB" sz="1200" b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exhausts its energy</a:t>
            </a:r>
            <a:r>
              <a:rPr lang="en-GB" sz="1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it moves through the star. In the figure we show the case of star with </a:t>
            </a:r>
            <a:r>
              <a:rPr lang="it-IT" dirty="0"/>
              <a:t>mass </a:t>
            </a:r>
            <a:r>
              <a:rPr lang="it-IT" dirty="0" err="1"/>
              <a:t>at</a:t>
            </a:r>
            <a:r>
              <a:rPr lang="it-IT" dirty="0"/>
              <a:t> the zero age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sequence</a:t>
            </a:r>
            <a:r>
              <a:rPr lang="it-IT" dirty="0"/>
              <a:t> of 80 solar masses and </a:t>
            </a:r>
            <a:r>
              <a:rPr lang="it-IT" dirty="0" err="1"/>
              <a:t>metallicity</a:t>
            </a:r>
            <a:r>
              <a:rPr lang="it-IT" dirty="0"/>
              <a:t> index -2. From the figure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apparent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layers</a:t>
            </a:r>
            <a:r>
              <a:rPr lang="it-IT" dirty="0"/>
              <a:t> of the star are </a:t>
            </a:r>
            <a:r>
              <a:rPr lang="it-IT" dirty="0" err="1"/>
              <a:t>accelerated</a:t>
            </a:r>
            <a:r>
              <a:rPr lang="it-IT" dirty="0"/>
              <a:t> by the shock, </a:t>
            </a:r>
            <a:r>
              <a:rPr lang="it-IT" dirty="0" err="1"/>
              <a:t>exhaust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energy and </a:t>
            </a:r>
            <a:r>
              <a:rPr lang="it-IT" dirty="0" err="1"/>
              <a:t>revert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trajectory</a:t>
            </a:r>
            <a:r>
              <a:rPr lang="it-IT" dirty="0"/>
              <a:t> </a:t>
            </a:r>
            <a:r>
              <a:rPr lang="it-IT" dirty="0" err="1"/>
              <a:t>falling</a:t>
            </a:r>
            <a:r>
              <a:rPr lang="it-IT" dirty="0"/>
              <a:t> back </a:t>
            </a:r>
            <a:r>
              <a:rPr lang="it-IT" dirty="0" err="1"/>
              <a:t>onto</a:t>
            </a:r>
            <a:r>
              <a:rPr lang="it-IT" dirty="0"/>
              <a:t> the compact </a:t>
            </a:r>
            <a:r>
              <a:rPr lang="it-IT" dirty="0" err="1"/>
              <a:t>remnant</a:t>
            </a:r>
            <a:r>
              <a:rPr lang="it-IT" dirty="0"/>
              <a:t>.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move</a:t>
            </a:r>
            <a:r>
              <a:rPr lang="it-IT" dirty="0"/>
              <a:t> </a:t>
            </a:r>
            <a:r>
              <a:rPr lang="it-IT" dirty="0" err="1"/>
              <a:t>outwards</a:t>
            </a:r>
            <a:r>
              <a:rPr lang="it-IT" dirty="0"/>
              <a:t> in mass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layers</a:t>
            </a:r>
            <a:r>
              <a:rPr lang="it-IT" dirty="0"/>
              <a:t> are </a:t>
            </a:r>
            <a:r>
              <a:rPr lang="it-IT" dirty="0" err="1"/>
              <a:t>less</a:t>
            </a:r>
            <a:r>
              <a:rPr lang="it-IT" dirty="0"/>
              <a:t> and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accelerated</a:t>
            </a:r>
            <a:r>
              <a:rPr lang="it-IT" dirty="0"/>
              <a:t>, up to the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shock-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arrive</a:t>
            </a:r>
            <a:r>
              <a:rPr lang="it-IT" dirty="0"/>
              <a:t> and then the star </a:t>
            </a:r>
            <a:r>
              <a:rPr lang="it-IT" dirty="0" err="1"/>
              <a:t>directlty</a:t>
            </a:r>
            <a:r>
              <a:rPr lang="it-IT" dirty="0"/>
              <a:t> </a:t>
            </a:r>
            <a:r>
              <a:rPr lang="it-IT" dirty="0" err="1"/>
              <a:t>collapse</a:t>
            </a:r>
            <a:r>
              <a:rPr lang="it-IT" dirty="0"/>
              <a:t> to a black hole with mass </a:t>
            </a:r>
            <a:r>
              <a:rPr lang="it-IT" dirty="0" err="1"/>
              <a:t>equal</a:t>
            </a:r>
            <a:r>
              <a:rPr lang="it-IT" dirty="0"/>
              <a:t> to the mass of the star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presupernova</a:t>
            </a:r>
            <a:r>
              <a:rPr lang="it-IT" dirty="0"/>
              <a:t> stage</a:t>
            </a:r>
            <a:endParaRPr lang="en-GB" sz="12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GB" dirty="0"/>
          </a:p>
          <a:p>
            <a:r>
              <a:rPr lang="en-GB" dirty="0"/>
              <a:t>Layers are perturbed but </a:t>
            </a:r>
            <a:r>
              <a:rPr lang="en-GB" dirty="0" err="1"/>
              <a:t>stayes</a:t>
            </a:r>
            <a:r>
              <a:rPr lang="en-GB" dirty="0"/>
              <a:t> there, it means they do not </a:t>
            </a:r>
            <a:r>
              <a:rPr lang="en-GB" dirty="0" err="1"/>
              <a:t>reache</a:t>
            </a:r>
            <a:r>
              <a:rPr lang="en-GB" dirty="0"/>
              <a:t> the escape velocity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1EB1-7CF4-451A-BBF2-89C14869C2B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991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investigated</a:t>
            </a:r>
            <a:r>
              <a:rPr lang="it-IT" dirty="0"/>
              <a:t> the </a:t>
            </a:r>
            <a:r>
              <a:rPr lang="it-IT" dirty="0" err="1"/>
              <a:t>explosion</a:t>
            </a:r>
            <a:r>
              <a:rPr lang="it-IT" dirty="0"/>
              <a:t> of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rotating</a:t>
            </a:r>
            <a:r>
              <a:rPr lang="it-IT" dirty="0"/>
              <a:t> stars and non-</a:t>
            </a:r>
            <a:r>
              <a:rPr lang="it-IT" dirty="0" err="1"/>
              <a:t>rotating</a:t>
            </a:r>
            <a:r>
              <a:rPr lang="it-IT" dirty="0"/>
              <a:t> stars. </a:t>
            </a:r>
            <a:r>
              <a:rPr lang="it-IT" dirty="0" err="1"/>
              <a:t>These</a:t>
            </a:r>
            <a:r>
              <a:rPr lang="it-IT" dirty="0"/>
              <a:t> plots show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happens</a:t>
            </a:r>
            <a:r>
              <a:rPr lang="it-IT" dirty="0"/>
              <a:t> to the mass </a:t>
            </a:r>
            <a:r>
              <a:rPr lang="it-IT" dirty="0" err="1"/>
              <a:t>spectrum</a:t>
            </a:r>
            <a:r>
              <a:rPr lang="it-IT" dirty="0"/>
              <a:t> of compact </a:t>
            </a:r>
            <a:r>
              <a:rPr lang="it-IT" dirty="0" err="1"/>
              <a:t>object</a:t>
            </a:r>
            <a:r>
              <a:rPr lang="it-IT" dirty="0"/>
              <a:t> of non-</a:t>
            </a:r>
            <a:r>
              <a:rPr lang="it-IT" dirty="0" err="1"/>
              <a:t>rotating</a:t>
            </a:r>
            <a:r>
              <a:rPr lang="it-IT" dirty="0"/>
              <a:t> stellar </a:t>
            </a:r>
            <a:r>
              <a:rPr lang="it-IT" dirty="0" err="1"/>
              <a:t>progenitors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confirmed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BH mass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strongly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</a:t>
            </a:r>
            <a:r>
              <a:rPr lang="it-IT" dirty="0" err="1"/>
              <a:t>metallicity</a:t>
            </a:r>
            <a:r>
              <a:rPr lang="it-IT" dirty="0"/>
              <a:t>,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low </a:t>
            </a:r>
            <a:r>
              <a:rPr lang="it-IT" dirty="0" err="1"/>
              <a:t>metallicities</a:t>
            </a:r>
            <a:r>
              <a:rPr lang="it-IT" dirty="0"/>
              <a:t> the stellar </a:t>
            </a:r>
            <a:r>
              <a:rPr lang="it-IT" dirty="0" err="1"/>
              <a:t>winds</a:t>
            </a:r>
            <a:r>
              <a:rPr lang="it-IT" dirty="0"/>
              <a:t> are </a:t>
            </a:r>
            <a:r>
              <a:rPr lang="it-IT" dirty="0" err="1"/>
              <a:t>quenched</a:t>
            </a:r>
            <a:r>
              <a:rPr lang="it-IT" dirty="0"/>
              <a:t>, and </a:t>
            </a:r>
            <a:r>
              <a:rPr lang="it-IT" dirty="0" err="1"/>
              <a:t>therefore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get</a:t>
            </a:r>
            <a:r>
              <a:rPr lang="it-IT" dirty="0"/>
              <a:t> </a:t>
            </a:r>
            <a:r>
              <a:rPr lang="it-IT" dirty="0" err="1"/>
              <a:t>heaveier</a:t>
            </a:r>
            <a:r>
              <a:rPr lang="it-IT" dirty="0"/>
              <a:t> BHs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metallicities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metallicities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stellar </a:t>
            </a:r>
            <a:r>
              <a:rPr lang="it-IT" dirty="0" err="1"/>
              <a:t>winds</a:t>
            </a:r>
            <a:r>
              <a:rPr lang="it-IT" dirty="0"/>
              <a:t> are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strond</a:t>
            </a:r>
            <a:r>
              <a:rPr lang="it-IT" dirty="0"/>
              <a:t>, </a:t>
            </a:r>
            <a:r>
              <a:rPr lang="it-IT" dirty="0" err="1"/>
              <a:t>instead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the </a:t>
            </a:r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/>
              <a:t>PPISNe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rely</a:t>
            </a:r>
            <a:r>
              <a:rPr lang="it-IT" dirty="0"/>
              <a:t> on </a:t>
            </a:r>
            <a:r>
              <a:rPr lang="it-IT" dirty="0" err="1"/>
              <a:t>heger</a:t>
            </a:r>
            <a:r>
              <a:rPr lang="it-IT" dirty="0"/>
              <a:t> 2002 to </a:t>
            </a:r>
            <a:r>
              <a:rPr lang="it-IT" dirty="0" err="1"/>
              <a:t>establish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PPISN,  and </a:t>
            </a:r>
            <a:r>
              <a:rPr lang="it-IT" dirty="0" err="1"/>
              <a:t>woosley</a:t>
            </a:r>
            <a:r>
              <a:rPr lang="it-IT" dirty="0"/>
              <a:t> 2017 to </a:t>
            </a:r>
            <a:r>
              <a:rPr lang="it-IT" dirty="0" err="1"/>
              <a:t>calculate</a:t>
            </a:r>
            <a:r>
              <a:rPr lang="it-IT" dirty="0"/>
              <a:t> the </a:t>
            </a:r>
            <a:r>
              <a:rPr lang="it-IT" dirty="0" err="1"/>
              <a:t>remnant</a:t>
            </a:r>
            <a:r>
              <a:rPr lang="it-IT" dirty="0"/>
              <a:t> masses,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stellar evo code </a:t>
            </a:r>
            <a:r>
              <a:rPr lang="it-IT" dirty="0" err="1"/>
              <a:t>cannot</a:t>
            </a:r>
            <a:r>
              <a:rPr lang="it-IT" dirty="0"/>
              <a:t> follow the </a:t>
            </a:r>
            <a:r>
              <a:rPr lang="it-IT" dirty="0" err="1"/>
              <a:t>evolution</a:t>
            </a:r>
            <a:r>
              <a:rPr lang="it-IT" dirty="0"/>
              <a:t> of star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some point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unstable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-production.  In plots the Gray </a:t>
            </a:r>
            <a:r>
              <a:rPr lang="it-IT" dirty="0" err="1"/>
              <a:t>shaded</a:t>
            </a:r>
            <a:r>
              <a:rPr lang="it-IT" dirty="0"/>
              <a:t> area are the </a:t>
            </a:r>
            <a:r>
              <a:rPr lang="it-IT" dirty="0" err="1"/>
              <a:t>fainted</a:t>
            </a:r>
            <a:r>
              <a:rPr lang="it-IT" dirty="0"/>
              <a:t> SN, </a:t>
            </a:r>
            <a:r>
              <a:rPr lang="it-IT" dirty="0" err="1"/>
              <a:t>while</a:t>
            </a:r>
            <a:r>
              <a:rPr lang="it-IT" dirty="0"/>
              <a:t> the green and </a:t>
            </a:r>
            <a:r>
              <a:rPr lang="it-IT" dirty="0" err="1"/>
              <a:t>yellow</a:t>
            </a:r>
            <a:r>
              <a:rPr lang="it-IT" dirty="0"/>
              <a:t> </a:t>
            </a:r>
            <a:r>
              <a:rPr lang="it-IT" dirty="0" err="1"/>
              <a:t>shaded</a:t>
            </a:r>
            <a:r>
              <a:rPr lang="it-IT" dirty="0"/>
              <a:t> area </a:t>
            </a:r>
            <a:r>
              <a:rPr lang="it-IT" dirty="0" err="1"/>
              <a:t>corresponds</a:t>
            </a:r>
            <a:r>
              <a:rPr lang="it-IT" dirty="0"/>
              <a:t> </a:t>
            </a:r>
            <a:r>
              <a:rPr lang="it-IT" dirty="0" err="1"/>
              <a:t>respectively</a:t>
            </a:r>
            <a:r>
              <a:rPr lang="it-IT" dirty="0"/>
              <a:t> to </a:t>
            </a:r>
            <a:r>
              <a:rPr lang="it-IT" dirty="0" err="1"/>
              <a:t>PPISNe</a:t>
            </a:r>
            <a:r>
              <a:rPr lang="it-IT" dirty="0"/>
              <a:t> and </a:t>
            </a:r>
            <a:r>
              <a:rPr lang="it-IT" dirty="0" err="1"/>
              <a:t>PISNe</a:t>
            </a:r>
            <a:r>
              <a:rPr lang="it-IT" dirty="0"/>
              <a:t> and are </a:t>
            </a:r>
            <a:r>
              <a:rPr lang="it-IT" dirty="0" err="1"/>
              <a:t>determined</a:t>
            </a:r>
            <a:r>
              <a:rPr lang="it-IT" dirty="0"/>
              <a:t> </a:t>
            </a:r>
            <a:r>
              <a:rPr lang="it-IT" dirty="0" err="1"/>
              <a:t>accordingly</a:t>
            </a:r>
            <a:r>
              <a:rPr lang="it-IT" dirty="0"/>
              <a:t> to </a:t>
            </a:r>
            <a:r>
              <a:rPr lang="it-IT" dirty="0" err="1"/>
              <a:t>woosley</a:t>
            </a:r>
            <a:r>
              <a:rPr lang="it-IT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worth</a:t>
            </a:r>
            <a:r>
              <a:rPr lang="it-IT" dirty="0"/>
              <a:t> </a:t>
            </a:r>
            <a:r>
              <a:rPr lang="it-IT" dirty="0" err="1"/>
              <a:t>noting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simulations</a:t>
            </a:r>
            <a:r>
              <a:rPr lang="it-IT" dirty="0"/>
              <a:t>, for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low </a:t>
            </a:r>
            <a:r>
              <a:rPr lang="it-IT" dirty="0" err="1"/>
              <a:t>metallicity</a:t>
            </a:r>
            <a:r>
              <a:rPr lang="it-IT" dirty="0"/>
              <a:t>, the progenitor with 80 </a:t>
            </a:r>
            <a:r>
              <a:rPr lang="it-IT" dirty="0" err="1"/>
              <a:t>Msun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stable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-production and so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heavy BHs, up to 90 </a:t>
            </a:r>
            <a:r>
              <a:rPr lang="it-IT" dirty="0" err="1"/>
              <a:t>Msun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becoming</a:t>
            </a:r>
            <a:r>
              <a:rPr lang="it-IT" dirty="0"/>
              <a:t> </a:t>
            </a:r>
            <a:r>
              <a:rPr lang="it-IT" dirty="0" err="1"/>
              <a:t>unstable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 production (cerchietto sul punto). </a:t>
            </a:r>
          </a:p>
          <a:p>
            <a:endParaRPr lang="it-IT" dirty="0"/>
          </a:p>
          <a:p>
            <a:r>
              <a:rPr lang="it-IT" dirty="0" err="1"/>
              <a:t>Results</a:t>
            </a:r>
            <a:r>
              <a:rPr lang="it-IT" dirty="0"/>
              <a:t>=</a:t>
            </a:r>
            <a:r>
              <a:rPr lang="it-IT" dirty="0" err="1"/>
              <a:t>resalts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1EB1-7CF4-451A-BBF2-89C14869C2B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47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In </a:t>
            </a:r>
            <a:r>
              <a:rPr lang="it-IT" dirty="0" err="1"/>
              <a:t>contrast</a:t>
            </a:r>
            <a:r>
              <a:rPr lang="it-IT" dirty="0"/>
              <a:t> for </a:t>
            </a:r>
            <a:r>
              <a:rPr lang="it-IT" dirty="0" err="1"/>
              <a:t>rotating</a:t>
            </a:r>
            <a:r>
              <a:rPr lang="it-IT" dirty="0"/>
              <a:t> </a:t>
            </a:r>
            <a:r>
              <a:rPr lang="it-IT" dirty="0" err="1"/>
              <a:t>progenitors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show </a:t>
            </a:r>
            <a:r>
              <a:rPr lang="it-IT" dirty="0" err="1"/>
              <a:t>that</a:t>
            </a:r>
            <a:r>
              <a:rPr lang="it-IT" dirty="0"/>
              <a:t> mass </a:t>
            </a:r>
            <a:r>
              <a:rPr lang="it-IT" dirty="0" err="1"/>
              <a:t>loss</a:t>
            </a:r>
            <a:r>
              <a:rPr lang="it-IT" dirty="0"/>
              <a:t> in 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 and the BHs are then </a:t>
            </a:r>
            <a:r>
              <a:rPr lang="it-IT" dirty="0" err="1"/>
              <a:t>smaller</a:t>
            </a:r>
            <a:r>
              <a:rPr lang="it-IT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Furthermore</a:t>
            </a:r>
            <a:r>
              <a:rPr lang="it-IT" dirty="0"/>
              <a:t>, </a:t>
            </a:r>
            <a:r>
              <a:rPr lang="it-IT" dirty="0" err="1"/>
              <a:t>rotation</a:t>
            </a:r>
            <a:r>
              <a:rPr lang="it-IT" dirty="0"/>
              <a:t> </a:t>
            </a:r>
            <a:r>
              <a:rPr lang="it-IT" dirty="0" err="1"/>
              <a:t>strongly</a:t>
            </a:r>
            <a:r>
              <a:rPr lang="it-IT" dirty="0"/>
              <a:t> </a:t>
            </a:r>
            <a:r>
              <a:rPr lang="it-IT" dirty="0" err="1"/>
              <a:t>enhances</a:t>
            </a:r>
            <a:r>
              <a:rPr lang="it-IT" dirty="0"/>
              <a:t> the </a:t>
            </a:r>
            <a:r>
              <a:rPr lang="it-IT" dirty="0" err="1"/>
              <a:t>chemical</a:t>
            </a:r>
            <a:r>
              <a:rPr lang="it-IT" dirty="0"/>
              <a:t> mixing, </a:t>
            </a:r>
            <a:r>
              <a:rPr lang="it-IT" dirty="0" err="1"/>
              <a:t>thus</a:t>
            </a:r>
            <a:r>
              <a:rPr lang="it-IT" dirty="0"/>
              <a:t> </a:t>
            </a:r>
            <a:r>
              <a:rPr lang="it-IT" dirty="0" err="1"/>
              <a:t>pulsational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 </a:t>
            </a:r>
            <a:r>
              <a:rPr lang="it-IT" dirty="0" err="1"/>
              <a:t>instabilities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</a:t>
            </a:r>
            <a:r>
              <a:rPr lang="it" dirty="0"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it" b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lighter stars </a:t>
            </a:r>
            <a:r>
              <a:rPr lang="it" dirty="0">
                <a:latin typeface="Calibri"/>
                <a:ea typeface="Calibri"/>
                <a:cs typeface="Calibri"/>
                <a:sym typeface="Calibri"/>
              </a:rPr>
              <a:t>with respect to the non-rotating case. As you can see from the picture, at lower metallicities the stars are unstable against pair-production with values of mzams of rougly 70 solar masses</a:t>
            </a:r>
            <a:endParaRPr lang="it-IT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1EB1-7CF4-451A-BBF2-89C14869C2B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150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ym typeface="Wingdings" panose="05000000000000000000" pitchFamily="2" charset="2"/>
              </a:rPr>
              <a:t>One of the first </a:t>
            </a:r>
            <a:r>
              <a:rPr lang="it-IT" dirty="0" err="1">
                <a:sym typeface="Wingdings" panose="05000000000000000000" pitchFamily="2" charset="2"/>
              </a:rPr>
              <a:t>implications</a:t>
            </a:r>
            <a:r>
              <a:rPr lang="it-IT" dirty="0">
                <a:sym typeface="Wingdings" panose="05000000000000000000" pitchFamily="2" charset="2"/>
              </a:rPr>
              <a:t> of </a:t>
            </a:r>
            <a:r>
              <a:rPr lang="it-IT" dirty="0" err="1">
                <a:sym typeface="Wingdings" panose="05000000000000000000" pitchFamily="2" charset="2"/>
              </a:rPr>
              <a:t>our</a:t>
            </a:r>
            <a:r>
              <a:rPr lang="it-IT" dirty="0">
                <a:sym typeface="Wingdings" panose="05000000000000000000" pitchFamily="2" charset="2"/>
              </a:rPr>
              <a:t> work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on the </a:t>
            </a:r>
            <a:r>
              <a:rPr lang="it-IT" dirty="0" err="1">
                <a:sym typeface="Wingdings" panose="05000000000000000000" pitchFamily="2" charset="2"/>
              </a:rPr>
              <a:t>pair-instability</a:t>
            </a:r>
            <a:r>
              <a:rPr lang="it-IT" dirty="0">
                <a:sym typeface="Wingdings" panose="05000000000000000000" pitchFamily="2" charset="2"/>
              </a:rPr>
              <a:t> mass gap, </a:t>
            </a:r>
            <a:r>
              <a:rPr lang="it-IT" dirty="0" err="1">
                <a:sym typeface="Wingdings" panose="05000000000000000000" pitchFamily="2" charset="2"/>
              </a:rPr>
              <a:t>also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known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as</a:t>
            </a:r>
            <a:r>
              <a:rPr lang="it-IT" dirty="0">
                <a:sym typeface="Wingdings" panose="05000000000000000000" pitchFamily="2" charset="2"/>
              </a:rPr>
              <a:t> the </a:t>
            </a:r>
            <a:r>
              <a:rPr lang="it-IT" dirty="0" err="1">
                <a:sym typeface="Wingdings" panose="05000000000000000000" pitchFamily="2" charset="2"/>
              </a:rPr>
              <a:t>upper</a:t>
            </a:r>
            <a:r>
              <a:rPr lang="it-IT" dirty="0">
                <a:sym typeface="Wingdings" panose="05000000000000000000" pitchFamily="2" charset="2"/>
              </a:rPr>
              <a:t> mass gap. This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a plot from Spera and </a:t>
            </a:r>
            <a:r>
              <a:rPr lang="it-IT" dirty="0" err="1">
                <a:sym typeface="Wingdings" panose="05000000000000000000" pitchFamily="2" charset="2"/>
              </a:rPr>
              <a:t>mapelli</a:t>
            </a:r>
            <a:r>
              <a:rPr lang="it-IT" dirty="0">
                <a:sym typeface="Wingdings" panose="05000000000000000000" pitchFamily="2" charset="2"/>
              </a:rPr>
              <a:t> 2017 </a:t>
            </a:r>
            <a:r>
              <a:rPr lang="it-IT" dirty="0" err="1">
                <a:sym typeface="Wingdings" panose="05000000000000000000" pitchFamily="2" charset="2"/>
              </a:rPr>
              <a:t>that</a:t>
            </a:r>
            <a:r>
              <a:rPr lang="it-IT" dirty="0">
                <a:sym typeface="Wingdings" panose="05000000000000000000" pitchFamily="2" charset="2"/>
              </a:rPr>
              <a:t> shows an </a:t>
            </a:r>
            <a:r>
              <a:rPr lang="it-IT" dirty="0" err="1">
                <a:sym typeface="Wingdings" panose="05000000000000000000" pitchFamily="2" charset="2"/>
              </a:rPr>
              <a:t>example</a:t>
            </a:r>
            <a:r>
              <a:rPr lang="it-IT" dirty="0">
                <a:sym typeface="Wingdings" panose="05000000000000000000" pitchFamily="2" charset="2"/>
              </a:rPr>
              <a:t> of the mass gap, </a:t>
            </a:r>
            <a:r>
              <a:rPr lang="it-IT" dirty="0" err="1">
                <a:sym typeface="Wingdings" panose="05000000000000000000" pitchFamily="2" charset="2"/>
              </a:rPr>
              <a:t>which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the </a:t>
            </a:r>
            <a:r>
              <a:rPr lang="it-IT" dirty="0" err="1">
                <a:sym typeface="Wingdings" panose="05000000000000000000" pitchFamily="2" charset="2"/>
              </a:rPr>
              <a:t>dearth</a:t>
            </a:r>
            <a:r>
              <a:rPr lang="it-IT" dirty="0">
                <a:sym typeface="Wingdings" panose="05000000000000000000" pitchFamily="2" charset="2"/>
              </a:rPr>
              <a:t> of black </a:t>
            </a:r>
            <a:r>
              <a:rPr lang="it-IT" dirty="0" err="1">
                <a:sym typeface="Wingdings" panose="05000000000000000000" pitchFamily="2" charset="2"/>
              </a:rPr>
              <a:t>holes</a:t>
            </a:r>
            <a:r>
              <a:rPr lang="it-IT" dirty="0">
                <a:sym typeface="Wingdings" panose="05000000000000000000" pitchFamily="2" charset="2"/>
              </a:rPr>
              <a:t> in the </a:t>
            </a:r>
            <a:r>
              <a:rPr lang="it-IT" dirty="0" err="1">
                <a:sym typeface="Wingdings" panose="05000000000000000000" pitchFamily="2" charset="2"/>
              </a:rPr>
              <a:t>interval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between</a:t>
            </a:r>
            <a:r>
              <a:rPr lang="it-IT" dirty="0">
                <a:sym typeface="Wingdings" panose="05000000000000000000" pitchFamily="2" charset="2"/>
              </a:rPr>
              <a:t> 60 solar masses and </a:t>
            </a:r>
            <a:r>
              <a:rPr lang="it-IT" dirty="0" err="1">
                <a:sym typeface="Wingdings" panose="05000000000000000000" pitchFamily="2" charset="2"/>
              </a:rPr>
              <a:t>roughly</a:t>
            </a:r>
            <a:r>
              <a:rPr lang="it-IT" dirty="0">
                <a:sym typeface="Wingdings" panose="05000000000000000000" pitchFamily="2" charset="2"/>
              </a:rPr>
              <a:t> 120 solar masses, due to the </a:t>
            </a:r>
            <a:r>
              <a:rPr lang="it-IT" dirty="0" err="1">
                <a:sym typeface="Wingdings" panose="05000000000000000000" pitchFamily="2" charset="2"/>
              </a:rPr>
              <a:t>onset</a:t>
            </a:r>
            <a:r>
              <a:rPr lang="it-IT" dirty="0">
                <a:sym typeface="Wingdings" panose="05000000000000000000" pitchFamily="2" charset="2"/>
              </a:rPr>
              <a:t> fo the </a:t>
            </a:r>
            <a:r>
              <a:rPr lang="it-IT" dirty="0" err="1">
                <a:sym typeface="Wingdings" panose="05000000000000000000" pitchFamily="2" charset="2"/>
              </a:rPr>
              <a:t>PPISNe</a:t>
            </a:r>
            <a:r>
              <a:rPr lang="it-IT" dirty="0">
                <a:sym typeface="Wingdings" panose="05000000000000000000" pitchFamily="2" charset="2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1EB1-7CF4-451A-BBF2-89C14869C2B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843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dirty="0">
                <a:sym typeface="Wingdings" panose="05000000000000000000" pitchFamily="2" charset="2"/>
              </a:rPr>
              <a:t>Here </a:t>
            </a:r>
            <a:r>
              <a:rPr lang="it-IT" b="0" dirty="0" err="1">
                <a:sym typeface="Wingdings" panose="05000000000000000000" pitchFamily="2" charset="2"/>
              </a:rPr>
              <a:t>it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is</a:t>
            </a:r>
            <a:r>
              <a:rPr lang="it-IT" b="0" dirty="0">
                <a:sym typeface="Wingdings" panose="05000000000000000000" pitchFamily="2" charset="2"/>
              </a:rPr>
              <a:t> the </a:t>
            </a:r>
            <a:r>
              <a:rPr lang="it-IT" b="0" dirty="0" err="1">
                <a:sym typeface="Wingdings" panose="05000000000000000000" pitchFamily="2" charset="2"/>
              </a:rPr>
              <a:t>same</a:t>
            </a:r>
            <a:r>
              <a:rPr lang="it-IT" b="0" dirty="0">
                <a:sym typeface="Wingdings" panose="05000000000000000000" pitchFamily="2" charset="2"/>
              </a:rPr>
              <a:t> plot </a:t>
            </a:r>
            <a:r>
              <a:rPr lang="it-IT" b="0" dirty="0" err="1">
                <a:sym typeface="Wingdings" panose="05000000000000000000" pitchFamily="2" charset="2"/>
              </a:rPr>
              <a:t>but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now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as</a:t>
            </a:r>
            <a:r>
              <a:rPr lang="it-IT" b="0" dirty="0">
                <a:sym typeface="Wingdings" panose="05000000000000000000" pitchFamily="2" charset="2"/>
              </a:rPr>
              <a:t> a </a:t>
            </a:r>
            <a:r>
              <a:rPr lang="it-IT" b="0" dirty="0" err="1">
                <a:sym typeface="Wingdings" panose="05000000000000000000" pitchFamily="2" charset="2"/>
              </a:rPr>
              <a:t>function</a:t>
            </a:r>
            <a:r>
              <a:rPr lang="it-IT" b="0" dirty="0">
                <a:sym typeface="Wingdings" panose="05000000000000000000" pitchFamily="2" charset="2"/>
              </a:rPr>
              <a:t> of the carbon-</a:t>
            </a:r>
            <a:r>
              <a:rPr lang="it-IT" b="0" dirty="0" err="1">
                <a:sym typeface="Wingdings" panose="05000000000000000000" pitchFamily="2" charset="2"/>
              </a:rPr>
              <a:t>oxygen</a:t>
            </a:r>
            <a:r>
              <a:rPr lang="it-IT" b="0" dirty="0">
                <a:sym typeface="Wingdings" panose="05000000000000000000" pitchFamily="2" charset="2"/>
              </a:rPr>
              <a:t> core. The </a:t>
            </a:r>
            <a:r>
              <a:rPr lang="it-IT" b="0" dirty="0" err="1">
                <a:sym typeface="Wingdings" panose="05000000000000000000" pitchFamily="2" charset="2"/>
              </a:rPr>
              <a:t>pink</a:t>
            </a:r>
            <a:r>
              <a:rPr lang="it-IT" b="0" dirty="0">
                <a:sym typeface="Wingdings" panose="05000000000000000000" pitchFamily="2" charset="2"/>
              </a:rPr>
              <a:t> line in this plot </a:t>
            </a:r>
            <a:r>
              <a:rPr lang="it-IT" b="0" dirty="0" err="1">
                <a:sym typeface="Wingdings" panose="05000000000000000000" pitchFamily="2" charset="2"/>
              </a:rPr>
              <a:t>is</a:t>
            </a:r>
            <a:r>
              <a:rPr lang="it-IT" b="0" dirty="0">
                <a:sym typeface="Wingdings" panose="05000000000000000000" pitchFamily="2" charset="2"/>
              </a:rPr>
              <a:t> the curve of spera and </a:t>
            </a:r>
            <a:r>
              <a:rPr lang="it-IT" b="0" dirty="0" err="1">
                <a:sym typeface="Wingdings" panose="05000000000000000000" pitchFamily="2" charset="2"/>
              </a:rPr>
              <a:t>mapelli</a:t>
            </a:r>
            <a:r>
              <a:rPr lang="it-IT" b="0" dirty="0">
                <a:sym typeface="Wingdings" panose="05000000000000000000" pitchFamily="2" charset="2"/>
              </a:rPr>
              <a:t> 2017 for </a:t>
            </a:r>
            <a:r>
              <a:rPr lang="it-IT" b="0" dirty="0" err="1">
                <a:sym typeface="Wingdings" panose="05000000000000000000" pitchFamily="2" charset="2"/>
              </a:rPr>
              <a:t>metallicity</a:t>
            </a:r>
            <a:r>
              <a:rPr lang="it-IT" b="0" dirty="0">
                <a:sym typeface="Wingdings" panose="05000000000000000000" pitchFamily="2" charset="2"/>
              </a:rPr>
              <a:t> one </a:t>
            </a:r>
            <a:r>
              <a:rPr lang="it-IT" b="0" dirty="0" err="1">
                <a:sym typeface="Wingdings" panose="05000000000000000000" pitchFamily="2" charset="2"/>
              </a:rPr>
              <a:t>hunderth</a:t>
            </a:r>
            <a:r>
              <a:rPr lang="it-IT" b="0" dirty="0">
                <a:sym typeface="Wingdings" panose="05000000000000000000" pitchFamily="2" charset="2"/>
              </a:rPr>
              <a:t> solar. In </a:t>
            </a:r>
            <a:r>
              <a:rPr lang="it-IT" b="0" dirty="0" err="1">
                <a:sym typeface="Wingdings" panose="05000000000000000000" pitchFamily="2" charset="2"/>
              </a:rPr>
              <a:t>contrast</a:t>
            </a:r>
            <a:r>
              <a:rPr lang="it-IT" b="0" dirty="0">
                <a:sym typeface="Wingdings" panose="05000000000000000000" pitchFamily="2" charset="2"/>
              </a:rPr>
              <a:t> the blue curve </a:t>
            </a:r>
            <a:r>
              <a:rPr lang="it-IT" b="0" dirty="0" err="1">
                <a:sym typeface="Wingdings" panose="05000000000000000000" pitchFamily="2" charset="2"/>
              </a:rPr>
              <a:t>is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my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result</a:t>
            </a:r>
            <a:r>
              <a:rPr lang="it-IT" b="0" dirty="0">
                <a:sym typeface="Wingdings" panose="05000000000000000000" pitchFamily="2" charset="2"/>
              </a:rPr>
              <a:t>. </a:t>
            </a:r>
            <a:r>
              <a:rPr lang="it-IT" b="0" dirty="0" err="1">
                <a:sym typeface="Wingdings" panose="05000000000000000000" pitchFamily="2" charset="2"/>
              </a:rPr>
              <a:t>Accordingly</a:t>
            </a:r>
            <a:r>
              <a:rPr lang="it-IT" b="0" dirty="0">
                <a:sym typeface="Wingdings" panose="05000000000000000000" pitchFamily="2" charset="2"/>
              </a:rPr>
              <a:t> to </a:t>
            </a:r>
            <a:r>
              <a:rPr lang="it-IT" b="0" dirty="0" err="1">
                <a:sym typeface="Wingdings" panose="05000000000000000000" pitchFamily="2" charset="2"/>
              </a:rPr>
              <a:t>our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results</a:t>
            </a:r>
            <a:r>
              <a:rPr lang="it-IT" b="0" dirty="0">
                <a:sym typeface="Wingdings" panose="05000000000000000000" pitchFamily="2" charset="2"/>
              </a:rPr>
              <a:t> the position of the mass gap </a:t>
            </a:r>
            <a:r>
              <a:rPr lang="it-IT" b="0" dirty="0" err="1">
                <a:sym typeface="Wingdings" panose="05000000000000000000" pitchFamily="2" charset="2"/>
              </a:rPr>
              <a:t>is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not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at</a:t>
            </a:r>
            <a:r>
              <a:rPr lang="it-IT" b="0" dirty="0">
                <a:sym typeface="Wingdings" panose="05000000000000000000" pitchFamily="2" charset="2"/>
              </a:rPr>
              <a:t> 60 solar masses </a:t>
            </a:r>
            <a:r>
              <a:rPr lang="it-IT" b="0" dirty="0" err="1">
                <a:sym typeface="Wingdings" panose="05000000000000000000" pitchFamily="2" charset="2"/>
              </a:rPr>
              <a:t>but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at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rougly</a:t>
            </a:r>
            <a:r>
              <a:rPr lang="it-IT" b="0" dirty="0">
                <a:sym typeface="Wingdings" panose="05000000000000000000" pitchFamily="2" charset="2"/>
              </a:rPr>
              <a:t> 90 solar masses </a:t>
            </a:r>
            <a:r>
              <a:rPr lang="it-IT" b="0" dirty="0" err="1">
                <a:sym typeface="Wingdings" panose="05000000000000000000" pitchFamily="2" charset="2"/>
              </a:rPr>
              <a:t>instead</a:t>
            </a:r>
            <a:r>
              <a:rPr lang="it-IT" b="0" dirty="0">
                <a:sym typeface="Wingdings" panose="05000000000000000000" pitchFamily="2" charset="2"/>
              </a:rPr>
              <a:t>, </a:t>
            </a:r>
            <a:r>
              <a:rPr lang="it-IT" b="0" dirty="0" err="1">
                <a:sym typeface="Wingdings" panose="05000000000000000000" pitchFamily="2" charset="2"/>
              </a:rPr>
              <a:t>which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is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singificantly</a:t>
            </a:r>
            <a:r>
              <a:rPr lang="it-IT" b="0" dirty="0">
                <a:sym typeface="Wingdings" panose="05000000000000000000" pitchFamily="2" charset="2"/>
              </a:rPr>
              <a:t> more massive </a:t>
            </a:r>
            <a:r>
              <a:rPr lang="it-IT" b="0" dirty="0" err="1">
                <a:sym typeface="Wingdings" panose="05000000000000000000" pitchFamily="2" charset="2"/>
              </a:rPr>
              <a:t>than</a:t>
            </a:r>
            <a:r>
              <a:rPr lang="it-IT" b="0" dirty="0">
                <a:sym typeface="Wingdings" panose="05000000000000000000" pitchFamily="2" charset="2"/>
              </a:rPr>
              <a:t> the </a:t>
            </a:r>
            <a:r>
              <a:rPr lang="it-IT" b="0" dirty="0" err="1">
                <a:sym typeface="Wingdings" panose="05000000000000000000" pitchFamily="2" charset="2"/>
              </a:rPr>
              <a:t>lower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edge</a:t>
            </a:r>
            <a:r>
              <a:rPr lang="it-IT" b="0" dirty="0">
                <a:sym typeface="Wingdings" panose="05000000000000000000" pitchFamily="2" charset="2"/>
              </a:rPr>
              <a:t> of the mass gap of the </a:t>
            </a:r>
            <a:r>
              <a:rPr lang="it-IT" b="0" dirty="0" err="1">
                <a:sym typeface="Wingdings" panose="05000000000000000000" pitchFamily="2" charset="2"/>
              </a:rPr>
              <a:t>fiducial</a:t>
            </a:r>
            <a:r>
              <a:rPr lang="it-IT" b="0" dirty="0">
                <a:sym typeface="Wingdings" panose="05000000000000000000" pitchFamily="2" charset="2"/>
              </a:rPr>
              <a:t> model I just </a:t>
            </a:r>
            <a:r>
              <a:rPr lang="it-IT" b="0" dirty="0" err="1">
                <a:sym typeface="Wingdings" panose="05000000000000000000" pitchFamily="2" charset="2"/>
              </a:rPr>
              <a:t>showed</a:t>
            </a:r>
            <a:r>
              <a:rPr lang="it-IT" b="0" dirty="0">
                <a:sym typeface="Wingdings" panose="05000000000000000000" pitchFamily="2" charset="2"/>
              </a:rPr>
              <a:t>. In the plot </a:t>
            </a:r>
            <a:r>
              <a:rPr lang="it-IT" b="0" dirty="0" err="1">
                <a:sym typeface="Wingdings" panose="05000000000000000000" pitchFamily="2" charset="2"/>
              </a:rPr>
              <a:t>we</a:t>
            </a:r>
            <a:r>
              <a:rPr lang="it-IT" b="0" dirty="0">
                <a:sym typeface="Wingdings" panose="05000000000000000000" pitchFamily="2" charset="2"/>
              </a:rPr>
              <a:t> report </a:t>
            </a:r>
            <a:r>
              <a:rPr lang="it-IT" b="0" dirty="0" err="1">
                <a:sym typeface="Wingdings" panose="05000000000000000000" pitchFamily="2" charset="2"/>
              </a:rPr>
              <a:t>also</a:t>
            </a:r>
            <a:r>
              <a:rPr lang="it-IT" b="0" dirty="0">
                <a:sym typeface="Wingdings" panose="05000000000000000000" pitchFamily="2" charset="2"/>
              </a:rPr>
              <a:t> the </a:t>
            </a:r>
            <a:r>
              <a:rPr lang="it-IT" b="0" dirty="0" err="1">
                <a:sym typeface="Wingdings" panose="05000000000000000000" pitchFamily="2" charset="2"/>
              </a:rPr>
              <a:t>results</a:t>
            </a:r>
            <a:r>
              <a:rPr lang="it-IT" b="0" dirty="0">
                <a:sym typeface="Wingdings" panose="05000000000000000000" pitchFamily="2" charset="2"/>
              </a:rPr>
              <a:t> of </a:t>
            </a:r>
            <a:r>
              <a:rPr lang="it-IT" b="0" dirty="0" err="1">
                <a:sym typeface="Wingdings" panose="05000000000000000000" pitchFamily="2" charset="2"/>
              </a:rPr>
              <a:t>other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authors</a:t>
            </a:r>
            <a:r>
              <a:rPr lang="it-IT" b="0" dirty="0">
                <a:sym typeface="Wingdings" panose="05000000000000000000" pitchFamily="2" charset="2"/>
              </a:rPr>
              <a:t> in literature. </a:t>
            </a:r>
            <a:r>
              <a:rPr lang="it-IT" b="0" dirty="0" err="1">
                <a:sym typeface="Wingdings" panose="05000000000000000000" pitchFamily="2" charset="2"/>
              </a:rPr>
              <a:t>What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is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crucial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is</a:t>
            </a:r>
            <a:r>
              <a:rPr lang="it-IT" b="0" dirty="0">
                <a:sym typeface="Wingdings" panose="05000000000000000000" pitchFamily="2" charset="2"/>
              </a:rPr>
              <a:t> the </a:t>
            </a:r>
            <a:r>
              <a:rPr lang="it-IT" b="0" dirty="0" err="1">
                <a:sym typeface="Wingdings" panose="05000000000000000000" pitchFamily="2" charset="2"/>
              </a:rPr>
              <a:t>criterion</a:t>
            </a:r>
            <a:r>
              <a:rPr lang="it-IT" b="0" dirty="0">
                <a:sym typeface="Wingdings" panose="05000000000000000000" pitchFamily="2" charset="2"/>
              </a:rPr>
              <a:t> for the </a:t>
            </a:r>
            <a:r>
              <a:rPr lang="it-IT" b="0" dirty="0" err="1">
                <a:sym typeface="Wingdings" panose="05000000000000000000" pitchFamily="2" charset="2"/>
              </a:rPr>
              <a:t>onset</a:t>
            </a:r>
            <a:r>
              <a:rPr lang="it-IT" b="0" dirty="0">
                <a:sym typeface="Wingdings" panose="05000000000000000000" pitchFamily="2" charset="2"/>
              </a:rPr>
              <a:t> of the </a:t>
            </a:r>
            <a:r>
              <a:rPr lang="it-IT" b="0" dirty="0" err="1">
                <a:sym typeface="Wingdings" panose="05000000000000000000" pitchFamily="2" charset="2"/>
              </a:rPr>
              <a:t>PPISNe</a:t>
            </a:r>
            <a:r>
              <a:rPr lang="it-IT" b="0" dirty="0">
                <a:sym typeface="Wingdings" panose="05000000000000000000" pitchFamily="2" charset="2"/>
              </a:rPr>
              <a:t>, in </a:t>
            </a:r>
            <a:r>
              <a:rPr lang="it-IT" b="0" dirty="0" err="1">
                <a:sym typeface="Wingdings" panose="05000000000000000000" pitchFamily="2" charset="2"/>
              </a:rPr>
              <a:t>our</a:t>
            </a:r>
            <a:r>
              <a:rPr lang="it-IT" b="0" dirty="0">
                <a:sym typeface="Wingdings" panose="05000000000000000000" pitchFamily="2" charset="2"/>
              </a:rPr>
              <a:t> case </a:t>
            </a:r>
            <a:r>
              <a:rPr lang="it-IT" b="0" dirty="0" err="1">
                <a:sym typeface="Wingdings" panose="05000000000000000000" pitchFamily="2" charset="2"/>
              </a:rPr>
              <a:t>we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enter</a:t>
            </a:r>
            <a:r>
              <a:rPr lang="it-IT" b="0" dirty="0">
                <a:sym typeface="Wingdings" panose="05000000000000000000" pitchFamily="2" charset="2"/>
              </a:rPr>
              <a:t> in the </a:t>
            </a:r>
            <a:r>
              <a:rPr lang="it-IT" b="0" dirty="0" err="1">
                <a:sym typeface="Wingdings" panose="05000000000000000000" pitchFamily="2" charset="2"/>
              </a:rPr>
              <a:t>pulsational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pair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instability</a:t>
            </a:r>
            <a:r>
              <a:rPr lang="it-IT" b="0" dirty="0">
                <a:sym typeface="Wingdings" panose="05000000000000000000" pitchFamily="2" charset="2"/>
              </a:rPr>
              <a:t> regime </a:t>
            </a:r>
            <a:r>
              <a:rPr lang="it-IT" b="0" dirty="0" err="1">
                <a:sym typeface="Wingdings" panose="05000000000000000000" pitchFamily="2" charset="2"/>
              </a:rPr>
              <a:t>later</a:t>
            </a:r>
            <a:r>
              <a:rPr lang="it-IT" b="0" dirty="0">
                <a:sym typeface="Wingdings" panose="05000000000000000000" pitchFamily="2" charset="2"/>
              </a:rPr>
              <a:t> in </a:t>
            </a:r>
            <a:r>
              <a:rPr lang="it-IT" b="0" dirty="0" err="1">
                <a:sym typeface="Wingdings" panose="05000000000000000000" pitchFamily="2" charset="2"/>
              </a:rPr>
              <a:t>terms</a:t>
            </a:r>
            <a:r>
              <a:rPr lang="it-IT" b="0" dirty="0">
                <a:sym typeface="Wingdings" panose="05000000000000000000" pitchFamily="2" charset="2"/>
              </a:rPr>
              <a:t> of the co core mass and this </a:t>
            </a:r>
            <a:r>
              <a:rPr lang="it-IT" b="0" dirty="0" err="1">
                <a:sym typeface="Wingdings" panose="05000000000000000000" pitchFamily="2" charset="2"/>
              </a:rPr>
              <a:t>allow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us</a:t>
            </a:r>
            <a:r>
              <a:rPr lang="it-IT" b="0" dirty="0">
                <a:sym typeface="Wingdings" panose="05000000000000000000" pitchFamily="2" charset="2"/>
              </a:rPr>
              <a:t> to produce more massive BHs. </a:t>
            </a:r>
          </a:p>
          <a:p>
            <a:r>
              <a:rPr lang="it-IT" b="0" dirty="0">
                <a:sym typeface="Wingdings" panose="05000000000000000000" pitchFamily="2" charset="2"/>
              </a:rPr>
              <a:t>For </a:t>
            </a:r>
            <a:r>
              <a:rPr lang="it-IT" b="0" dirty="0" err="1">
                <a:sym typeface="Wingdings" panose="05000000000000000000" pitchFamily="2" charset="2"/>
              </a:rPr>
              <a:t>example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here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our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results</a:t>
            </a:r>
            <a:r>
              <a:rPr lang="it-IT" b="0" dirty="0">
                <a:sym typeface="Wingdings" panose="05000000000000000000" pitchFamily="2" charset="2"/>
              </a:rPr>
              <a:t> are </a:t>
            </a:r>
            <a:r>
              <a:rPr lang="it-IT" b="0" dirty="0" err="1">
                <a:sym typeface="Wingdings" panose="05000000000000000000" pitchFamily="2" charset="2"/>
              </a:rPr>
              <a:t>always</a:t>
            </a:r>
            <a:r>
              <a:rPr lang="it-IT" b="0" dirty="0">
                <a:sym typeface="Wingdings" panose="05000000000000000000" pitchFamily="2" charset="2"/>
              </a:rPr>
              <a:t> the blue curve, </a:t>
            </a:r>
            <a:r>
              <a:rPr lang="it-IT" b="0" dirty="0" err="1">
                <a:sym typeface="Wingdings" panose="05000000000000000000" pitchFamily="2" charset="2"/>
              </a:rPr>
              <a:t>while</a:t>
            </a:r>
            <a:r>
              <a:rPr lang="it-IT" b="0" dirty="0">
                <a:sym typeface="Wingdings" panose="05000000000000000000" pitchFamily="2" charset="2"/>
              </a:rPr>
              <a:t> the </a:t>
            </a:r>
            <a:r>
              <a:rPr lang="it-IT" b="0" dirty="0" err="1">
                <a:sym typeface="Wingdings" panose="05000000000000000000" pitchFamily="2" charset="2"/>
              </a:rPr>
              <a:t>orange</a:t>
            </a:r>
            <a:r>
              <a:rPr lang="it-IT" b="0" dirty="0">
                <a:sym typeface="Wingdings" panose="05000000000000000000" pitchFamily="2" charset="2"/>
              </a:rPr>
              <a:t> curve and the green </a:t>
            </a:r>
            <a:r>
              <a:rPr lang="it-IT" b="0" dirty="0" err="1">
                <a:sym typeface="Wingdings" panose="05000000000000000000" pitchFamily="2" charset="2"/>
              </a:rPr>
              <a:t>curves</a:t>
            </a:r>
            <a:r>
              <a:rPr lang="it-IT" b="0" dirty="0">
                <a:sym typeface="Wingdings" panose="05000000000000000000" pitchFamily="2" charset="2"/>
              </a:rPr>
              <a:t> are </a:t>
            </a:r>
            <a:r>
              <a:rPr lang="it-IT" b="0" dirty="0" err="1">
                <a:sym typeface="Wingdings" panose="05000000000000000000" pitchFamily="2" charset="2"/>
              </a:rPr>
              <a:t>always</a:t>
            </a:r>
            <a:r>
              <a:rPr lang="it-IT" b="0" dirty="0">
                <a:sym typeface="Wingdings" panose="05000000000000000000" pitchFamily="2" charset="2"/>
              </a:rPr>
              <a:t> the spera and </a:t>
            </a:r>
            <a:r>
              <a:rPr lang="it-IT" b="0" dirty="0" err="1">
                <a:sym typeface="Wingdings" panose="05000000000000000000" pitchFamily="2" charset="2"/>
              </a:rPr>
              <a:t>mapelli</a:t>
            </a:r>
            <a:r>
              <a:rPr lang="it-IT" b="0" dirty="0">
                <a:sym typeface="Wingdings" panose="05000000000000000000" pitchFamily="2" charset="2"/>
              </a:rPr>
              <a:t> 2017 stellar tracks </a:t>
            </a:r>
            <a:r>
              <a:rPr lang="it-IT" b="0" dirty="0" err="1">
                <a:sym typeface="Wingdings" panose="05000000000000000000" pitchFamily="2" charset="2"/>
              </a:rPr>
              <a:t>but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using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different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criteria</a:t>
            </a:r>
            <a:r>
              <a:rPr lang="it-IT" b="0" dirty="0">
                <a:sym typeface="Wingdings" panose="05000000000000000000" pitchFamily="2" charset="2"/>
              </a:rPr>
              <a:t> for the </a:t>
            </a:r>
            <a:r>
              <a:rPr lang="it-IT" b="0" dirty="0" err="1">
                <a:sym typeface="Wingdings" panose="05000000000000000000" pitchFamily="2" charset="2"/>
              </a:rPr>
              <a:t>onset</a:t>
            </a:r>
            <a:r>
              <a:rPr lang="it-IT" b="0" dirty="0">
                <a:sym typeface="Wingdings" panose="05000000000000000000" pitchFamily="2" charset="2"/>
              </a:rPr>
              <a:t> of </a:t>
            </a:r>
            <a:r>
              <a:rPr lang="it-IT" b="0" dirty="0" err="1">
                <a:sym typeface="Wingdings" panose="05000000000000000000" pitchFamily="2" charset="2"/>
              </a:rPr>
              <a:t>PPISNe</a:t>
            </a:r>
            <a:r>
              <a:rPr lang="it-IT" b="0" dirty="0">
                <a:sym typeface="Wingdings" panose="05000000000000000000" pitchFamily="2" charset="2"/>
              </a:rPr>
              <a:t>. And </a:t>
            </a:r>
            <a:r>
              <a:rPr lang="it-IT" b="0" dirty="0" err="1">
                <a:sym typeface="Wingdings" panose="05000000000000000000" pitchFamily="2" charset="2"/>
              </a:rPr>
              <a:t>you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see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that</a:t>
            </a:r>
            <a:r>
              <a:rPr lang="it-IT" b="0" dirty="0">
                <a:sym typeface="Wingdings" panose="05000000000000000000" pitchFamily="2" charset="2"/>
              </a:rPr>
              <a:t> for </a:t>
            </a:r>
            <a:r>
              <a:rPr lang="it-IT" b="0" dirty="0" err="1">
                <a:sym typeface="Wingdings" panose="05000000000000000000" pitchFamily="2" charset="2"/>
              </a:rPr>
              <a:t>example</a:t>
            </a:r>
            <a:r>
              <a:rPr lang="it-IT" b="0" dirty="0">
                <a:sym typeface="Wingdings" panose="05000000000000000000" pitchFamily="2" charset="2"/>
              </a:rPr>
              <a:t> the </a:t>
            </a:r>
            <a:r>
              <a:rPr lang="it-IT" b="0" dirty="0" err="1">
                <a:sym typeface="Wingdings" panose="05000000000000000000" pitchFamily="2" charset="2"/>
              </a:rPr>
              <a:t>orange</a:t>
            </a:r>
            <a:r>
              <a:rPr lang="it-IT" b="0" dirty="0">
                <a:sym typeface="Wingdings" panose="05000000000000000000" pitchFamily="2" charset="2"/>
              </a:rPr>
              <a:t> curve </a:t>
            </a:r>
            <a:r>
              <a:rPr lang="it-IT" b="0" dirty="0" err="1">
                <a:sym typeface="Wingdings" panose="05000000000000000000" pitchFamily="2" charset="2"/>
              </a:rPr>
              <a:t>is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quite</a:t>
            </a:r>
            <a:r>
              <a:rPr lang="it-IT" b="0" dirty="0">
                <a:sym typeface="Wingdings" panose="05000000000000000000" pitchFamily="2" charset="2"/>
              </a:rPr>
              <a:t> </a:t>
            </a:r>
            <a:r>
              <a:rPr lang="it-IT" b="0" dirty="0" err="1">
                <a:sym typeface="Wingdings" panose="05000000000000000000" pitchFamily="2" charset="2"/>
              </a:rPr>
              <a:t>similar</a:t>
            </a:r>
            <a:r>
              <a:rPr lang="it-IT" b="0" dirty="0">
                <a:sym typeface="Wingdings" panose="05000000000000000000" pitchFamily="2" charset="2"/>
              </a:rPr>
              <a:t> to </a:t>
            </a:r>
            <a:r>
              <a:rPr lang="it-IT" b="0" dirty="0" err="1">
                <a:sym typeface="Wingdings" panose="05000000000000000000" pitchFamily="2" charset="2"/>
              </a:rPr>
              <a:t>ours</a:t>
            </a:r>
            <a:r>
              <a:rPr lang="it-IT" b="0" dirty="0">
                <a:sym typeface="Wingdings" panose="05000000000000000000" pitchFamily="2" charset="2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dirty="0" err="1">
                <a:sym typeface="Wingdings" panose="05000000000000000000" pitchFamily="2" charset="2"/>
              </a:rPr>
              <a:t>Therefore</a:t>
            </a:r>
            <a:r>
              <a:rPr lang="it-IT" b="0" dirty="0">
                <a:sym typeface="Wingdings" panose="05000000000000000000" pitchFamily="2" charset="2"/>
              </a:rPr>
              <a:t>, </a:t>
            </a:r>
            <a:r>
              <a:rPr lang="en-GB" b="0" dirty="0"/>
              <a:t>varying the </a:t>
            </a:r>
            <a:r>
              <a:rPr lang="en-GB" b="0" dirty="0">
                <a:solidFill>
                  <a:srgbClr val="FF0000"/>
                </a:solidFill>
              </a:rPr>
              <a:t>criterion</a:t>
            </a:r>
            <a:r>
              <a:rPr lang="en-GB" b="0" dirty="0"/>
              <a:t> for the onset of </a:t>
            </a:r>
            <a:r>
              <a:rPr lang="en-GB" b="0" dirty="0" err="1"/>
              <a:t>PPISNe</a:t>
            </a:r>
            <a:r>
              <a:rPr lang="en-GB" b="0" dirty="0"/>
              <a:t> has a </a:t>
            </a:r>
            <a:r>
              <a:rPr lang="en-GB" b="0" dirty="0">
                <a:solidFill>
                  <a:srgbClr val="FF0000"/>
                </a:solidFill>
              </a:rPr>
              <a:t>crucial impact </a:t>
            </a:r>
            <a:r>
              <a:rPr lang="en-GB" b="0" dirty="0"/>
              <a:t>on the </a:t>
            </a:r>
            <a:r>
              <a:rPr lang="en-GB" b="0" dirty="0">
                <a:solidFill>
                  <a:srgbClr val="FF0000"/>
                </a:solidFill>
              </a:rPr>
              <a:t>heaviest BH </a:t>
            </a:r>
            <a:r>
              <a:rPr lang="en-GB" b="0" dirty="0"/>
              <a:t>that form from the evolution of </a:t>
            </a:r>
            <a:r>
              <a:rPr lang="en-GB" b="0" dirty="0">
                <a:solidFill>
                  <a:srgbClr val="FF0000"/>
                </a:solidFill>
              </a:rPr>
              <a:t>single stars </a:t>
            </a:r>
            <a:r>
              <a:rPr lang="it-IT" b="0" dirty="0">
                <a:sym typeface="Wingdings" panose="05000000000000000000" pitchFamily="2" charset="2"/>
              </a:rPr>
              <a:t>and so on the </a:t>
            </a:r>
            <a:r>
              <a:rPr lang="it-IT" b="0" dirty="0" err="1">
                <a:sym typeface="Wingdings" panose="05000000000000000000" pitchFamily="2" charset="2"/>
              </a:rPr>
              <a:t>upper</a:t>
            </a:r>
            <a:r>
              <a:rPr lang="it-IT" b="0" dirty="0">
                <a:sym typeface="Wingdings" panose="05000000000000000000" pitchFamily="2" charset="2"/>
              </a:rPr>
              <a:t> mass gap 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1EB1-7CF4-451A-BBF2-89C14869C2B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213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dirty="0" err="1"/>
              <a:t>We</a:t>
            </a:r>
            <a:r>
              <a:rPr lang="it-IT" b="0" dirty="0"/>
              <a:t> </a:t>
            </a:r>
            <a:r>
              <a:rPr lang="it-IT" b="0" dirty="0" err="1"/>
              <a:t>tried</a:t>
            </a:r>
            <a:r>
              <a:rPr lang="it-IT" b="0" dirty="0"/>
              <a:t> to </a:t>
            </a:r>
            <a:r>
              <a:rPr lang="it-IT" b="0" dirty="0" err="1"/>
              <a:t>search</a:t>
            </a:r>
            <a:r>
              <a:rPr lang="it-IT" b="0" dirty="0"/>
              <a:t> for </a:t>
            </a:r>
            <a:r>
              <a:rPr lang="en-GB" b="0" dirty="0"/>
              <a:t>for </a:t>
            </a:r>
            <a:r>
              <a:rPr lang="en-GB" b="0" dirty="0">
                <a:solidFill>
                  <a:srgbClr val="FF0000"/>
                </a:solidFill>
              </a:rPr>
              <a:t>any linear relation</a:t>
            </a:r>
            <a:r>
              <a:rPr lang="en-GB" b="0" dirty="0"/>
              <a:t> between the properties of the star</a:t>
            </a:r>
            <a:r>
              <a:rPr lang="en-GB" b="0" dirty="0">
                <a:solidFill>
                  <a:srgbClr val="FF0000"/>
                </a:solidFill>
              </a:rPr>
              <a:t> </a:t>
            </a:r>
            <a:r>
              <a:rPr lang="en-GB" b="0" dirty="0"/>
              <a:t>at the pre-SN stage and its remnant mass.</a:t>
            </a:r>
            <a:endParaRPr lang="it-IT" b="0" dirty="0"/>
          </a:p>
          <a:p>
            <a:r>
              <a:rPr lang="it-IT" b="0" dirty="0" err="1"/>
              <a:t>We</a:t>
            </a:r>
            <a:r>
              <a:rPr lang="it-IT" b="0" dirty="0"/>
              <a:t> </a:t>
            </a:r>
            <a:r>
              <a:rPr lang="it-IT" b="0" dirty="0" err="1"/>
              <a:t>tried</a:t>
            </a:r>
            <a:r>
              <a:rPr lang="it-IT" b="0" dirty="0"/>
              <a:t> to do </a:t>
            </a:r>
            <a:r>
              <a:rPr lang="it-IT" b="0" dirty="0" err="1"/>
              <a:t>that</a:t>
            </a:r>
            <a:r>
              <a:rPr lang="it-IT" b="0" dirty="0"/>
              <a:t> </a:t>
            </a:r>
            <a:r>
              <a:rPr lang="it-IT" b="0" dirty="0" err="1"/>
              <a:t>using</a:t>
            </a:r>
            <a:r>
              <a:rPr lang="it-IT" b="0" dirty="0"/>
              <a:t> the mass </a:t>
            </a:r>
            <a:r>
              <a:rPr lang="it-IT" b="0" dirty="0" err="1"/>
              <a:t>loss</a:t>
            </a:r>
            <a:r>
              <a:rPr lang="it-IT" b="0" dirty="0"/>
              <a:t> </a:t>
            </a:r>
            <a:r>
              <a:rPr lang="it-IT" b="0" dirty="0" err="1"/>
              <a:t>during</a:t>
            </a:r>
            <a:r>
              <a:rPr lang="it-IT" b="0" dirty="0"/>
              <a:t> </a:t>
            </a:r>
            <a:r>
              <a:rPr lang="it-IT" b="0" dirty="0" err="1"/>
              <a:t>our</a:t>
            </a:r>
            <a:r>
              <a:rPr lang="it-IT" b="0" dirty="0"/>
              <a:t> </a:t>
            </a:r>
            <a:r>
              <a:rPr lang="it-IT" b="0" dirty="0" err="1"/>
              <a:t>simulation</a:t>
            </a:r>
            <a:r>
              <a:rPr lang="it-IT" b="0" dirty="0"/>
              <a:t> of the </a:t>
            </a:r>
            <a:r>
              <a:rPr lang="it-IT" b="0" dirty="0" err="1"/>
              <a:t>explosion</a:t>
            </a:r>
            <a:r>
              <a:rPr lang="it-IT" b="0" dirty="0"/>
              <a:t>, so </a:t>
            </a:r>
            <a:r>
              <a:rPr lang="it-IT" b="0" dirty="0" err="1"/>
              <a:t>dM</a:t>
            </a:r>
            <a:r>
              <a:rPr lang="it-IT" b="0" dirty="0"/>
              <a:t>/M. </a:t>
            </a:r>
            <a:r>
              <a:rPr lang="it-IT" b="0" dirty="0" err="1"/>
              <a:t>As</a:t>
            </a:r>
            <a:r>
              <a:rPr lang="it-IT" b="0" dirty="0"/>
              <a:t> </a:t>
            </a:r>
            <a:r>
              <a:rPr lang="it-IT" b="0" dirty="0" err="1"/>
              <a:t>you</a:t>
            </a:r>
            <a:r>
              <a:rPr lang="it-IT" b="0" dirty="0"/>
              <a:t> can </a:t>
            </a:r>
            <a:r>
              <a:rPr lang="it-IT" b="0" dirty="0" err="1"/>
              <a:t>see</a:t>
            </a:r>
            <a:r>
              <a:rPr lang="it-IT" b="0" dirty="0"/>
              <a:t> in this plot </a:t>
            </a:r>
            <a:r>
              <a:rPr lang="it-IT" b="0" dirty="0" err="1"/>
              <a:t>we</a:t>
            </a:r>
            <a:r>
              <a:rPr lang="it-IT" b="0" dirty="0"/>
              <a:t> </a:t>
            </a:r>
            <a:r>
              <a:rPr lang="it-IT" b="0" dirty="0" err="1"/>
              <a:t>find</a:t>
            </a:r>
            <a:r>
              <a:rPr lang="it-IT" b="0" dirty="0"/>
              <a:t> some </a:t>
            </a:r>
            <a:r>
              <a:rPr lang="it-IT" b="0" dirty="0" err="1"/>
              <a:t>kind</a:t>
            </a:r>
            <a:r>
              <a:rPr lang="it-IT" b="0" dirty="0"/>
              <a:t> of linear trend </a:t>
            </a:r>
            <a:r>
              <a:rPr lang="it-IT" b="0" dirty="0" err="1"/>
              <a:t>as</a:t>
            </a:r>
            <a:r>
              <a:rPr lang="it-IT" b="0" dirty="0"/>
              <a:t> a </a:t>
            </a:r>
            <a:r>
              <a:rPr lang="it-IT" b="0" dirty="0" err="1"/>
              <a:t>function</a:t>
            </a:r>
            <a:r>
              <a:rPr lang="it-IT" b="0" dirty="0"/>
              <a:t> of the </a:t>
            </a:r>
            <a:r>
              <a:rPr lang="it-IT" b="0" dirty="0" err="1"/>
              <a:t>parameters</a:t>
            </a:r>
            <a:r>
              <a:rPr lang="it-IT" b="0" dirty="0"/>
              <a:t>, </a:t>
            </a:r>
            <a:r>
              <a:rPr lang="it-IT" b="0" dirty="0" err="1"/>
              <a:t>total</a:t>
            </a:r>
            <a:r>
              <a:rPr lang="it-IT" b="0" dirty="0"/>
              <a:t> energy, </a:t>
            </a:r>
            <a:r>
              <a:rPr lang="it-IT" b="0" dirty="0" err="1"/>
              <a:t>binding</a:t>
            </a:r>
            <a:r>
              <a:rPr lang="it-IT" b="0" dirty="0"/>
              <a:t> and co core mass. </a:t>
            </a:r>
            <a:r>
              <a:rPr lang="it-IT" b="0" dirty="0" err="1"/>
              <a:t>Tough</a:t>
            </a:r>
            <a:r>
              <a:rPr lang="it-IT" b="0" dirty="0"/>
              <a:t> </a:t>
            </a:r>
            <a:r>
              <a:rPr lang="it-IT" b="0" dirty="0" err="1"/>
              <a:t>you</a:t>
            </a:r>
            <a:r>
              <a:rPr lang="it-IT" b="0" dirty="0"/>
              <a:t> </a:t>
            </a:r>
            <a:r>
              <a:rPr lang="it-IT" b="0" dirty="0" err="1"/>
              <a:t>have</a:t>
            </a:r>
            <a:r>
              <a:rPr lang="it-IT" b="0" dirty="0"/>
              <a:t> </a:t>
            </a:r>
            <a:r>
              <a:rPr lang="it-IT" b="0" dirty="0" err="1"/>
              <a:t>quite</a:t>
            </a:r>
            <a:r>
              <a:rPr lang="it-IT" b="0" dirty="0"/>
              <a:t> a </a:t>
            </a:r>
            <a:r>
              <a:rPr lang="it-IT" b="0" dirty="0" err="1"/>
              <a:t>lot</a:t>
            </a:r>
            <a:r>
              <a:rPr lang="it-IT" b="0" dirty="0"/>
              <a:t> of scattering in the points </a:t>
            </a:r>
            <a:r>
              <a:rPr lang="it-IT" b="0" dirty="0" err="1"/>
              <a:t>we</a:t>
            </a:r>
            <a:r>
              <a:rPr lang="it-IT" b="0" dirty="0"/>
              <a:t> </a:t>
            </a:r>
            <a:r>
              <a:rPr lang="it-IT" b="0" dirty="0" err="1"/>
              <a:t>obtained</a:t>
            </a:r>
            <a:r>
              <a:rPr lang="it-IT" b="0" dirty="0"/>
              <a:t> from self-</a:t>
            </a:r>
            <a:r>
              <a:rPr lang="it-IT" b="0" dirty="0" err="1"/>
              <a:t>consistent</a:t>
            </a:r>
            <a:r>
              <a:rPr lang="it-IT" b="0" dirty="0"/>
              <a:t> </a:t>
            </a:r>
            <a:r>
              <a:rPr lang="it-IT" b="0" dirty="0" err="1"/>
              <a:t>simulations</a:t>
            </a:r>
            <a:r>
              <a:rPr lang="it-IT" b="0" dirty="0"/>
              <a:t> and this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significant</a:t>
            </a:r>
            <a:r>
              <a:rPr lang="it-IT" b="0" dirty="0"/>
              <a:t>. </a:t>
            </a:r>
            <a:r>
              <a:rPr lang="it-IT" b="0" dirty="0" err="1"/>
              <a:t>Such</a:t>
            </a:r>
            <a:r>
              <a:rPr lang="it-IT" b="0" dirty="0"/>
              <a:t> </a:t>
            </a:r>
            <a:r>
              <a:rPr lang="it-IT" b="0" dirty="0" err="1"/>
              <a:t>effect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even</a:t>
            </a:r>
            <a:r>
              <a:rPr lang="it-IT" b="0" dirty="0"/>
              <a:t> more </a:t>
            </a:r>
            <a:r>
              <a:rPr lang="it-IT" b="0" dirty="0" err="1"/>
              <a:t>apparent</a:t>
            </a:r>
            <a:r>
              <a:rPr lang="it-IT" b="0" dirty="0"/>
              <a:t> for </a:t>
            </a:r>
            <a:r>
              <a:rPr lang="it-IT" b="0" dirty="0" err="1"/>
              <a:t>rotating</a:t>
            </a:r>
            <a:r>
              <a:rPr lang="it-IT" b="0" dirty="0"/>
              <a:t> </a:t>
            </a:r>
            <a:r>
              <a:rPr lang="it-IT" b="0" dirty="0" err="1"/>
              <a:t>progenitors</a:t>
            </a:r>
            <a:r>
              <a:rPr lang="it-IT" b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dirty="0" err="1"/>
              <a:t>Therefore</a:t>
            </a:r>
            <a:r>
              <a:rPr lang="it-IT" b="0" dirty="0"/>
              <a:t> </a:t>
            </a:r>
            <a:r>
              <a:rPr lang="it-IT" b="0" dirty="0" err="1"/>
              <a:t>we</a:t>
            </a:r>
            <a:r>
              <a:rPr lang="it-IT" b="0" dirty="0"/>
              <a:t> can conclude </a:t>
            </a:r>
            <a:r>
              <a:rPr lang="it-IT" b="0" dirty="0" err="1"/>
              <a:t>that</a:t>
            </a:r>
            <a:r>
              <a:rPr lang="it-IT" b="0" dirty="0"/>
              <a:t> </a:t>
            </a:r>
            <a:r>
              <a:rPr lang="en-GB" sz="1200" b="0" i="1" dirty="0"/>
              <a:t>linear fits cannot capture the complexity of the physics behind the SN explosion mechanism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/>
              <a:t>So we found that the best ways to </a:t>
            </a:r>
            <a:r>
              <a:rPr lang="en-GB" sz="1200" b="0" i="0" dirty="0" err="1"/>
              <a:t>procede</a:t>
            </a:r>
            <a:r>
              <a:rPr lang="en-GB" sz="1200" b="0" i="0" dirty="0"/>
              <a:t> with is to self-consistently simulate </a:t>
            </a:r>
            <a:r>
              <a:rPr lang="en-GB" sz="1200" b="0" i="0" dirty="0" err="1"/>
              <a:t>Sne</a:t>
            </a:r>
            <a:r>
              <a:rPr lang="en-GB" sz="1200" b="0" i="0" dirty="0"/>
              <a:t> for a given grid of progenitors, without relying on fitting formulas.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1EB1-7CF4-451A-BBF2-89C14869C2B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337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18b9585faa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18b9585faa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Next step: incrementare i punti della griglia delle tracce e calcolare nuove </a:t>
            </a:r>
            <a:r>
              <a:rPr lang="it-IT" dirty="0" err="1"/>
              <a:t>espolioni</a:t>
            </a:r>
            <a:r>
              <a:rPr lang="it-IT" dirty="0"/>
              <a:t> in modo da identificare bene non solo i black </a:t>
            </a:r>
            <a:r>
              <a:rPr lang="it-IT" dirty="0" err="1"/>
              <a:t>holes</a:t>
            </a:r>
            <a:r>
              <a:rPr lang="it-IT" dirty="0"/>
              <a:t> ma anche le </a:t>
            </a:r>
            <a:r>
              <a:rPr lang="it-IT" dirty="0" err="1"/>
              <a:t>neutron</a:t>
            </a:r>
            <a:r>
              <a:rPr lang="it-IT" dirty="0"/>
              <a:t> stars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 this talk i decide to focus </a:t>
            </a:r>
            <a:r>
              <a:rPr lang="it-IT" dirty="0" err="1"/>
              <a:t>only</a:t>
            </a:r>
            <a:r>
              <a:rPr lang="it-IT" dirty="0"/>
              <a:t> on the BH mass </a:t>
            </a:r>
            <a:r>
              <a:rPr lang="it-IT" dirty="0" err="1"/>
              <a:t>spectrum</a:t>
            </a:r>
            <a:r>
              <a:rPr lang="it-IT" dirty="0"/>
              <a:t> and on the </a:t>
            </a:r>
            <a:r>
              <a:rPr lang="it-IT" dirty="0" err="1"/>
              <a:t>implications</a:t>
            </a:r>
            <a:r>
              <a:rPr lang="it-IT" dirty="0"/>
              <a:t> of </a:t>
            </a:r>
            <a:r>
              <a:rPr lang="it-IT" dirty="0" err="1"/>
              <a:t>my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on the position of the </a:t>
            </a:r>
            <a:r>
              <a:rPr lang="it-IT" dirty="0" err="1"/>
              <a:t>upper</a:t>
            </a:r>
            <a:r>
              <a:rPr lang="it-IT" dirty="0"/>
              <a:t> mass gap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/>
              <a:t>As</a:t>
            </a:r>
            <a:r>
              <a:rPr lang="it-IT" dirty="0"/>
              <a:t> a future step </a:t>
            </a:r>
            <a:r>
              <a:rPr lang="it-IT" dirty="0" err="1"/>
              <a:t>we</a:t>
            </a:r>
            <a:r>
              <a:rPr lang="it-IT" dirty="0"/>
              <a:t> plan to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the </a:t>
            </a:r>
            <a:r>
              <a:rPr lang="it-IT" dirty="0" err="1"/>
              <a:t>number</a:t>
            </a:r>
            <a:r>
              <a:rPr lang="it-IT" dirty="0"/>
              <a:t> of tracks and so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explosions</a:t>
            </a:r>
            <a:r>
              <a:rPr lang="it-IT" dirty="0"/>
              <a:t> to investigate with </a:t>
            </a:r>
            <a:r>
              <a:rPr lang="it-IT" dirty="0" err="1"/>
              <a:t>details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BHs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neutron</a:t>
            </a:r>
            <a:r>
              <a:rPr lang="it-IT" dirty="0"/>
              <a:t> stars, </a:t>
            </a:r>
            <a:r>
              <a:rPr lang="it-IT" dirty="0" err="1"/>
              <a:t>especially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coming from </a:t>
            </a:r>
            <a:r>
              <a:rPr lang="it-IT" dirty="0" err="1"/>
              <a:t>ecSN</a:t>
            </a:r>
            <a:r>
              <a:rPr lang="it-IT" dirty="0"/>
              <a:t> and the progenitor mass </a:t>
            </a:r>
            <a:r>
              <a:rPr lang="it-IT" dirty="0" err="1"/>
              <a:t>threshold</a:t>
            </a:r>
            <a:r>
              <a:rPr lang="it-IT" dirty="0"/>
              <a:t> to start </a:t>
            </a:r>
            <a:r>
              <a:rPr lang="it-IT" dirty="0" err="1"/>
              <a:t>forming</a:t>
            </a:r>
            <a:r>
              <a:rPr lang="it-IT" dirty="0"/>
              <a:t> BHs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Per il progress report: </a:t>
            </a:r>
            <a:r>
              <a:rPr lang="it-IT" dirty="0" err="1"/>
              <a:t>bump</a:t>
            </a:r>
            <a:r>
              <a:rPr lang="it-IT" dirty="0"/>
              <a:t> BHs, </a:t>
            </a:r>
            <a:r>
              <a:rPr lang="it-IT" dirty="0" err="1"/>
              <a:t>collaboration</a:t>
            </a:r>
            <a:r>
              <a:rPr lang="it-IT" dirty="0"/>
              <a:t> con </a:t>
            </a:r>
            <a:r>
              <a:rPr lang="it-IT" dirty="0" err="1"/>
              <a:t>carl</a:t>
            </a:r>
            <a:r>
              <a:rPr lang="it-IT" dirty="0"/>
              <a:t> </a:t>
            </a:r>
            <a:r>
              <a:rPr lang="it-IT" dirty="0" err="1"/>
              <a:t>rodriguez</a:t>
            </a:r>
            <a:r>
              <a:rPr lang="it-IT" dirty="0"/>
              <a:t> per la parte dinamica, sto aiutando cecilia con i lambda (cercheremo di fare la stessa cosa con FRANEC </a:t>
            </a:r>
            <a:r>
              <a:rPr lang="it-IT" dirty="0" err="1"/>
              <a:t>er</a:t>
            </a:r>
            <a:r>
              <a:rPr lang="it-IT" dirty="0"/>
              <a:t> estendere i risultati sui lambda) e francesco con le PISN e che come follow up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study the </a:t>
            </a:r>
            <a:r>
              <a:rPr lang="it-IT" dirty="0" err="1"/>
              <a:t>transition</a:t>
            </a:r>
            <a:r>
              <a:rPr lang="it-IT" dirty="0"/>
              <a:t> </a:t>
            </a:r>
            <a:r>
              <a:rPr lang="it-IT" dirty="0" err="1"/>
              <a:t>wd</a:t>
            </a:r>
            <a:r>
              <a:rPr lang="it-IT" dirty="0"/>
              <a:t>-ns e ns-BH che poi metteremo in </a:t>
            </a:r>
            <a:r>
              <a:rPr lang="it-IT" dirty="0" err="1"/>
              <a:t>sevn</a:t>
            </a:r>
            <a:r>
              <a:rPr lang="it-IT" dirty="0"/>
              <a:t>, così in </a:t>
            </a:r>
            <a:r>
              <a:rPr lang="it-IT" dirty="0" err="1"/>
              <a:t>sevn</a:t>
            </a:r>
            <a:r>
              <a:rPr lang="it-IT" dirty="0"/>
              <a:t> togliamo tutte le fitting </a:t>
            </a:r>
            <a:r>
              <a:rPr lang="it-IT" dirty="0" err="1"/>
              <a:t>formulas</a:t>
            </a:r>
            <a:endParaRPr lang="it-I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Troviamo quelli che dicono che quello è i PPISNE mass </a:t>
            </a:r>
            <a:r>
              <a:rPr lang="it-IT" dirty="0" err="1"/>
              <a:t>bump</a:t>
            </a:r>
            <a:r>
              <a:rPr lang="it-IT" dirty="0"/>
              <a:t> e la metto tutto in una slide e poi dico: prossimo lavoro dire che questo è non necessariamente corretto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Now</a:t>
            </a:r>
            <a:r>
              <a:rPr lang="it-IT" dirty="0"/>
              <a:t> the last </a:t>
            </a:r>
            <a:r>
              <a:rPr lang="it-IT" dirty="0" err="1"/>
              <a:t>ingridient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remnant</a:t>
            </a:r>
            <a:r>
              <a:rPr lang="it-IT" dirty="0"/>
              <a:t> mass, h</a:t>
            </a:r>
            <a:r>
              <a:rPr lang="en-GB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ow we determine it?</a:t>
            </a:r>
          </a:p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simulations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outputs:</a:t>
            </a:r>
          </a:p>
          <a:p>
            <a:r>
              <a:rPr lang="it-IT" dirty="0" err="1"/>
              <a:t>Successful</a:t>
            </a:r>
            <a:r>
              <a:rPr lang="it-IT" dirty="0"/>
              <a:t> SN </a:t>
            </a:r>
            <a:r>
              <a:rPr lang="it-IT" dirty="0" err="1"/>
              <a:t>explosions</a:t>
            </a:r>
            <a:r>
              <a:rPr lang="it-IT" dirty="0"/>
              <a:t>, </a:t>
            </a:r>
            <a:r>
              <a:rPr lang="it-IT" dirty="0" err="1"/>
              <a:t>thus</a:t>
            </a:r>
            <a:r>
              <a:rPr lang="it-IT" dirty="0"/>
              <a:t> the BH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formed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fallback</a:t>
            </a:r>
            <a:r>
              <a:rPr lang="it-IT" dirty="0"/>
              <a:t> </a:t>
            </a:r>
            <a:r>
              <a:rPr lang="it-IT" dirty="0" err="1"/>
              <a:t>episodes</a:t>
            </a:r>
            <a:r>
              <a:rPr lang="it-IT" dirty="0"/>
              <a:t> of the </a:t>
            </a:r>
            <a:r>
              <a:rPr lang="it-IT" dirty="0" err="1"/>
              <a:t>layers</a:t>
            </a:r>
            <a:r>
              <a:rPr lang="it-IT" dirty="0"/>
              <a:t> of the stars </a:t>
            </a:r>
            <a:r>
              <a:rPr lang="it-IT" dirty="0" err="1"/>
              <a:t>that</a:t>
            </a:r>
            <a:r>
              <a:rPr lang="it-IT" dirty="0"/>
              <a:t> do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reach</a:t>
            </a:r>
            <a:r>
              <a:rPr lang="it-IT" dirty="0"/>
              <a:t> the </a:t>
            </a:r>
            <a:r>
              <a:rPr lang="it-IT" dirty="0" err="1"/>
              <a:t>escape</a:t>
            </a:r>
            <a:r>
              <a:rPr lang="it-IT" dirty="0"/>
              <a:t> </a:t>
            </a:r>
            <a:r>
              <a:rPr lang="it-IT" dirty="0" err="1"/>
              <a:t>velocity</a:t>
            </a:r>
            <a:r>
              <a:rPr lang="it-IT" dirty="0"/>
              <a:t>.</a:t>
            </a:r>
          </a:p>
          <a:p>
            <a:r>
              <a:rPr lang="it-IT" dirty="0"/>
              <a:t>In the Figure </a:t>
            </a:r>
            <a:r>
              <a:rPr lang="it-IT" dirty="0" err="1"/>
              <a:t>we</a:t>
            </a:r>
            <a:r>
              <a:rPr lang="it-IT" dirty="0"/>
              <a:t> show the </a:t>
            </a:r>
            <a:r>
              <a:rPr lang="it-IT" dirty="0" err="1"/>
              <a:t>evolution</a:t>
            </a:r>
            <a:r>
              <a:rPr lang="it-IT" dirty="0"/>
              <a:t> of the </a:t>
            </a:r>
            <a:r>
              <a:rPr lang="it-IT" dirty="0" err="1"/>
              <a:t>radius</a:t>
            </a:r>
            <a:r>
              <a:rPr lang="it-IT" dirty="0"/>
              <a:t> of </a:t>
            </a:r>
            <a:r>
              <a:rPr lang="it-IT" dirty="0" err="1"/>
              <a:t>several</a:t>
            </a:r>
            <a:r>
              <a:rPr lang="it-IT" dirty="0"/>
              <a:t> mass shells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function</a:t>
            </a:r>
            <a:r>
              <a:rPr lang="it-IT" dirty="0"/>
              <a:t> of time of a stellar progenitor with mass </a:t>
            </a:r>
            <a:r>
              <a:rPr lang="it-IT" dirty="0" err="1"/>
              <a:t>at</a:t>
            </a:r>
            <a:r>
              <a:rPr lang="it-IT" dirty="0"/>
              <a:t> the zero age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sequence</a:t>
            </a:r>
            <a:r>
              <a:rPr lang="it-IT" dirty="0"/>
              <a:t> of 25 solar masses and </a:t>
            </a:r>
            <a:r>
              <a:rPr lang="it-IT" dirty="0" err="1"/>
              <a:t>metallicity</a:t>
            </a:r>
            <a:r>
              <a:rPr lang="it-IT" dirty="0"/>
              <a:t> index -2,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metallicity</a:t>
            </a:r>
            <a:r>
              <a:rPr lang="it-IT" dirty="0"/>
              <a:t> one </a:t>
            </a:r>
            <a:r>
              <a:rPr lang="it-IT" dirty="0" err="1"/>
              <a:t>hundredth</a:t>
            </a:r>
            <a:r>
              <a:rPr lang="it-IT" dirty="0"/>
              <a:t> solar.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gey</a:t>
            </a:r>
            <a:r>
              <a:rPr lang="it-IT" dirty="0"/>
              <a:t> </a:t>
            </a:r>
            <a:r>
              <a:rPr lang="it-IT" dirty="0" err="1"/>
              <a:t>solid</a:t>
            </a:r>
            <a:r>
              <a:rPr lang="it-IT" dirty="0"/>
              <a:t> line </a:t>
            </a:r>
            <a:r>
              <a:rPr lang="it-IT" dirty="0" err="1"/>
              <a:t>encloses</a:t>
            </a:r>
            <a:r>
              <a:rPr lang="it-IT" dirty="0"/>
              <a:t> 1 </a:t>
            </a:r>
            <a:r>
              <a:rPr lang="it-IT" dirty="0" err="1"/>
              <a:t>msun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the red </a:t>
            </a:r>
            <a:r>
              <a:rPr lang="it-IT" dirty="0" err="1"/>
              <a:t>ones</a:t>
            </a:r>
            <a:r>
              <a:rPr lang="it-IT" dirty="0"/>
              <a:t> </a:t>
            </a:r>
            <a:r>
              <a:rPr lang="it-IT" dirty="0" err="1"/>
              <a:t>enclose</a:t>
            </a:r>
            <a:r>
              <a:rPr lang="it-IT" dirty="0"/>
              <a:t> 5 </a:t>
            </a:r>
            <a:r>
              <a:rPr lang="it-IT" dirty="0" err="1"/>
              <a:t>msun</a:t>
            </a:r>
            <a:r>
              <a:rPr lang="it-IT" dirty="0"/>
              <a:t>.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some </a:t>
            </a:r>
            <a:r>
              <a:rPr lang="it-IT" dirty="0" err="1"/>
              <a:t>layers</a:t>
            </a:r>
            <a:r>
              <a:rPr lang="it-IT" dirty="0"/>
              <a:t> of the star </a:t>
            </a:r>
            <a:r>
              <a:rPr lang="it-IT" dirty="0" err="1"/>
              <a:t>reach</a:t>
            </a:r>
            <a:r>
              <a:rPr lang="it-IT" dirty="0"/>
              <a:t> the </a:t>
            </a:r>
            <a:r>
              <a:rPr lang="it-IT" dirty="0" err="1"/>
              <a:t>escape</a:t>
            </a:r>
            <a:r>
              <a:rPr lang="it-IT" dirty="0"/>
              <a:t> </a:t>
            </a:r>
            <a:r>
              <a:rPr lang="it-IT" dirty="0" err="1"/>
              <a:t>velocity</a:t>
            </a:r>
            <a:r>
              <a:rPr lang="it-IT" dirty="0"/>
              <a:t> and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escape</a:t>
            </a:r>
            <a:r>
              <a:rPr lang="it-IT" dirty="0"/>
              <a:t> the star, </a:t>
            </a:r>
            <a:r>
              <a:rPr lang="it-IT" dirty="0" err="1"/>
              <a:t>while</a:t>
            </a:r>
            <a:r>
              <a:rPr lang="it-IT" dirty="0"/>
              <a:t> the </a:t>
            </a:r>
            <a:r>
              <a:rPr lang="it-IT" dirty="0" err="1"/>
              <a:t>others</a:t>
            </a:r>
            <a:r>
              <a:rPr lang="it-IT" dirty="0"/>
              <a:t> </a:t>
            </a:r>
            <a:r>
              <a:rPr lang="it-IT" dirty="0" err="1"/>
              <a:t>internal</a:t>
            </a:r>
            <a:r>
              <a:rPr lang="it-IT" dirty="0"/>
              <a:t> </a:t>
            </a:r>
            <a:r>
              <a:rPr lang="it-IT" dirty="0" err="1"/>
              <a:t>layers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some time after the </a:t>
            </a:r>
            <a:r>
              <a:rPr lang="it-IT" dirty="0" err="1"/>
              <a:t>onset</a:t>
            </a:r>
            <a:r>
              <a:rPr lang="it-IT" dirty="0"/>
              <a:t> of the </a:t>
            </a:r>
            <a:r>
              <a:rPr lang="it-IT" dirty="0" err="1"/>
              <a:t>explosion</a:t>
            </a:r>
            <a:r>
              <a:rPr lang="it-IT" dirty="0"/>
              <a:t> stop </a:t>
            </a:r>
            <a:r>
              <a:rPr lang="it-IT" dirty="0" err="1"/>
              <a:t>expanding</a:t>
            </a:r>
            <a:r>
              <a:rPr lang="it-IT" dirty="0"/>
              <a:t> and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fall</a:t>
            </a:r>
            <a:r>
              <a:rPr lang="it-IT" dirty="0"/>
              <a:t> back </a:t>
            </a:r>
            <a:r>
              <a:rPr lang="it-IT" dirty="0" err="1"/>
              <a:t>onto</a:t>
            </a:r>
            <a:r>
              <a:rPr lang="it-IT" dirty="0"/>
              <a:t> the compact </a:t>
            </a:r>
            <a:r>
              <a:rPr lang="it-IT" dirty="0" err="1"/>
              <a:t>remnant</a:t>
            </a:r>
            <a:r>
              <a:rPr lang="it-IT" dirty="0"/>
              <a:t> and the </a:t>
            </a:r>
            <a:r>
              <a:rPr lang="it-IT" dirty="0" err="1"/>
              <a:t>separation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remnant</a:t>
            </a:r>
            <a:r>
              <a:rPr lang="it-IT" dirty="0"/>
              <a:t> </a:t>
            </a:r>
            <a:r>
              <a:rPr lang="it-IT" dirty="0" err="1"/>
              <a:t>itself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in this case </a:t>
            </a:r>
            <a:r>
              <a:rPr lang="it-IT" dirty="0" err="1"/>
              <a:t>is</a:t>
            </a:r>
            <a:r>
              <a:rPr lang="it-IT" dirty="0"/>
              <a:t> of 5.8 solar masses and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represented</a:t>
            </a:r>
            <a:r>
              <a:rPr lang="it-IT" dirty="0"/>
              <a:t> by the green </a:t>
            </a:r>
            <a:r>
              <a:rPr lang="it-IT" dirty="0" err="1"/>
              <a:t>dashed</a:t>
            </a:r>
            <a:r>
              <a:rPr lang="it-IT" dirty="0"/>
              <a:t> line.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output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failed</a:t>
            </a:r>
            <a:r>
              <a:rPr lang="it-IT" dirty="0"/>
              <a:t> SN, </a:t>
            </a:r>
            <a:r>
              <a:rPr lang="it-IT" dirty="0" err="1"/>
              <a:t>thus</a:t>
            </a:r>
            <a:r>
              <a:rPr lang="it-IT" dirty="0"/>
              <a:t> </a:t>
            </a:r>
            <a:r>
              <a:rPr lang="en-GB" sz="1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shock </a:t>
            </a:r>
            <a:r>
              <a:rPr lang="en-GB" sz="1200" b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exhausts its energy</a:t>
            </a:r>
            <a:r>
              <a:rPr lang="en-GB" sz="1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it moves through the star. In the figure we show the case of star with </a:t>
            </a:r>
            <a:r>
              <a:rPr lang="it-IT" dirty="0"/>
              <a:t>mass </a:t>
            </a:r>
            <a:r>
              <a:rPr lang="it-IT" dirty="0" err="1"/>
              <a:t>at</a:t>
            </a:r>
            <a:r>
              <a:rPr lang="it-IT" dirty="0"/>
              <a:t> the zero age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sequence</a:t>
            </a:r>
            <a:r>
              <a:rPr lang="it-IT" dirty="0"/>
              <a:t> of 80 solar masses and </a:t>
            </a:r>
            <a:r>
              <a:rPr lang="it-IT" dirty="0" err="1"/>
              <a:t>metallicity</a:t>
            </a:r>
            <a:r>
              <a:rPr lang="it-IT" dirty="0"/>
              <a:t> index -2. From the figure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apparent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layers</a:t>
            </a:r>
            <a:r>
              <a:rPr lang="it-IT" dirty="0"/>
              <a:t> of the star are </a:t>
            </a:r>
            <a:r>
              <a:rPr lang="it-IT" dirty="0" err="1"/>
              <a:t>accelerated</a:t>
            </a:r>
            <a:r>
              <a:rPr lang="it-IT" dirty="0"/>
              <a:t> by the shock, </a:t>
            </a:r>
            <a:r>
              <a:rPr lang="it-IT" dirty="0" err="1"/>
              <a:t>exhaust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energy and </a:t>
            </a:r>
            <a:r>
              <a:rPr lang="it-IT" dirty="0" err="1"/>
              <a:t>revert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trajectory</a:t>
            </a:r>
            <a:r>
              <a:rPr lang="it-IT" dirty="0"/>
              <a:t> </a:t>
            </a:r>
            <a:r>
              <a:rPr lang="it-IT" dirty="0" err="1"/>
              <a:t>falling</a:t>
            </a:r>
            <a:r>
              <a:rPr lang="it-IT" dirty="0"/>
              <a:t> back </a:t>
            </a:r>
            <a:r>
              <a:rPr lang="it-IT" dirty="0" err="1"/>
              <a:t>onto</a:t>
            </a:r>
            <a:r>
              <a:rPr lang="it-IT" dirty="0"/>
              <a:t> the compact </a:t>
            </a:r>
            <a:r>
              <a:rPr lang="it-IT" dirty="0" err="1"/>
              <a:t>remnant</a:t>
            </a:r>
            <a:r>
              <a:rPr lang="it-IT" dirty="0"/>
              <a:t>.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move</a:t>
            </a:r>
            <a:r>
              <a:rPr lang="it-IT" dirty="0"/>
              <a:t> </a:t>
            </a:r>
            <a:r>
              <a:rPr lang="it-IT" dirty="0" err="1"/>
              <a:t>outwards</a:t>
            </a:r>
            <a:r>
              <a:rPr lang="it-IT" dirty="0"/>
              <a:t> in mass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layers</a:t>
            </a:r>
            <a:r>
              <a:rPr lang="it-IT" dirty="0"/>
              <a:t> are </a:t>
            </a:r>
            <a:r>
              <a:rPr lang="it-IT" dirty="0" err="1"/>
              <a:t>less</a:t>
            </a:r>
            <a:r>
              <a:rPr lang="it-IT" dirty="0"/>
              <a:t> and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accelerated</a:t>
            </a:r>
            <a:r>
              <a:rPr lang="it-IT" dirty="0"/>
              <a:t>, up to the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shock-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arrive</a:t>
            </a:r>
            <a:r>
              <a:rPr lang="it-IT" dirty="0"/>
              <a:t> and then the star </a:t>
            </a:r>
            <a:r>
              <a:rPr lang="it-IT" dirty="0" err="1"/>
              <a:t>directlty</a:t>
            </a:r>
            <a:r>
              <a:rPr lang="it-IT" dirty="0"/>
              <a:t> </a:t>
            </a:r>
            <a:r>
              <a:rPr lang="it-IT" dirty="0" err="1"/>
              <a:t>collapse</a:t>
            </a:r>
            <a:r>
              <a:rPr lang="it-IT" dirty="0"/>
              <a:t> to a black hole with mass </a:t>
            </a:r>
            <a:r>
              <a:rPr lang="it-IT" dirty="0" err="1"/>
              <a:t>equal</a:t>
            </a:r>
            <a:r>
              <a:rPr lang="it-IT" dirty="0"/>
              <a:t> to the mass of the star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presupernova</a:t>
            </a:r>
            <a:r>
              <a:rPr lang="it-IT" dirty="0"/>
              <a:t> stage</a:t>
            </a:r>
            <a:endParaRPr lang="en-GB" sz="12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GB" dirty="0"/>
          </a:p>
          <a:p>
            <a:r>
              <a:rPr lang="en-GB" dirty="0"/>
              <a:t>Layers are perturbed but </a:t>
            </a:r>
            <a:r>
              <a:rPr lang="en-GB" dirty="0" err="1"/>
              <a:t>stayes</a:t>
            </a:r>
            <a:r>
              <a:rPr lang="en-GB" dirty="0"/>
              <a:t> there, it means they do not </a:t>
            </a:r>
            <a:r>
              <a:rPr lang="en-GB" dirty="0" err="1"/>
              <a:t>reache</a:t>
            </a:r>
            <a:r>
              <a:rPr lang="en-GB" dirty="0"/>
              <a:t> the escape velocity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1EB1-7CF4-451A-BBF2-89C14869C2B7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398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17360bb77d_0_3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/>
              <a:t>Let</a:t>
            </a:r>
            <a:r>
              <a:rPr lang="it-IT" dirty="0"/>
              <a:t> me introduce </a:t>
            </a:r>
            <a:r>
              <a:rPr lang="it-IT" dirty="0" err="1"/>
              <a:t>briefly</a:t>
            </a:r>
            <a:r>
              <a:rPr lang="it-IT" dirty="0"/>
              <a:t> the </a:t>
            </a:r>
            <a:r>
              <a:rPr lang="it-IT" dirty="0" err="1"/>
              <a:t>motivations</a:t>
            </a:r>
            <a:r>
              <a:rPr lang="it-IT" dirty="0"/>
              <a:t> of </a:t>
            </a:r>
            <a:r>
              <a:rPr lang="it-IT" dirty="0" err="1"/>
              <a:t>my</a:t>
            </a:r>
            <a:r>
              <a:rPr lang="it-IT" dirty="0"/>
              <a:t> work with this picture I </a:t>
            </a:r>
            <a:r>
              <a:rPr lang="it-IT" dirty="0" err="1"/>
              <a:t>am</a:t>
            </a:r>
            <a:r>
              <a:rPr lang="it-IT" dirty="0"/>
              <a:t> sure </a:t>
            </a:r>
            <a:r>
              <a:rPr lang="it-IT" dirty="0" err="1"/>
              <a:t>you</a:t>
            </a:r>
            <a:r>
              <a:rPr lang="it-IT" dirty="0"/>
              <a:t> are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familiar</a:t>
            </a:r>
            <a:r>
              <a:rPr lang="it-IT" dirty="0"/>
              <a:t> with.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 the picture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the masses in the stellar </a:t>
            </a:r>
            <a:r>
              <a:rPr lang="it-IT" dirty="0" err="1"/>
              <a:t>graveyard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the GW </a:t>
            </a:r>
            <a:r>
              <a:rPr lang="it-IT" dirty="0" err="1"/>
              <a:t>discovery</a:t>
            </a:r>
            <a:r>
              <a:rPr lang="it-IT" dirty="0"/>
              <a:t>, </a:t>
            </a:r>
            <a:r>
              <a:rPr lang="it-IT" dirty="0" err="1"/>
              <a:t>thus</a:t>
            </a:r>
            <a:r>
              <a:rPr lang="it-IT" dirty="0"/>
              <a:t> </a:t>
            </a:r>
            <a:r>
              <a:rPr lang="it-IT" dirty="0" err="1"/>
              <a:t>detected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eM</a:t>
            </a:r>
            <a:r>
              <a:rPr lang="it-IT" dirty="0"/>
              <a:t> </a:t>
            </a:r>
            <a:r>
              <a:rPr lang="it-IT" dirty="0" err="1"/>
              <a:t>observations</a:t>
            </a:r>
            <a:r>
              <a:rPr lang="it-IT" dirty="0"/>
              <a:t>.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massive BHs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knew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mass of </a:t>
            </a:r>
            <a:r>
              <a:rPr lang="it-IT" dirty="0" err="1"/>
              <a:t>roughly</a:t>
            </a:r>
            <a:r>
              <a:rPr lang="it-IT" dirty="0"/>
              <a:t> 20 solar masses, and </a:t>
            </a:r>
            <a:r>
              <a:rPr lang="it-IT" dirty="0" err="1"/>
              <a:t>all</a:t>
            </a:r>
            <a:r>
              <a:rPr lang="it-IT" dirty="0"/>
              <a:t> the BHs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knew</a:t>
            </a:r>
            <a:r>
              <a:rPr lang="it-IT" dirty="0"/>
              <a:t> of </a:t>
            </a:r>
            <a:r>
              <a:rPr lang="it-IT" dirty="0" err="1"/>
              <a:t>had</a:t>
            </a:r>
            <a:r>
              <a:rPr lang="it-IT" dirty="0"/>
              <a:t> masses in the range </a:t>
            </a:r>
            <a:r>
              <a:rPr lang="it-IT" dirty="0" err="1"/>
              <a:t>between</a:t>
            </a:r>
            <a:r>
              <a:rPr lang="it-IT" dirty="0"/>
              <a:t> 5 to 20 solar masses.</a:t>
            </a:r>
            <a:endParaRPr dirty="0"/>
          </a:p>
        </p:txBody>
      </p:sp>
      <p:sp>
        <p:nvSpPr>
          <p:cNvPr id="73" name="Google Shape;73;g217360bb77d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17360bb77d_0_3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/>
              <a:t>Now</a:t>
            </a:r>
            <a:r>
              <a:rPr lang="it-IT" dirty="0"/>
              <a:t> the picture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completely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, with the GW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discovered</a:t>
            </a:r>
            <a:r>
              <a:rPr lang="it-IT" dirty="0"/>
              <a:t> a new </a:t>
            </a:r>
            <a:r>
              <a:rPr lang="it-IT" dirty="0" err="1"/>
              <a:t>population</a:t>
            </a:r>
            <a:r>
              <a:rPr lang="it-IT" dirty="0"/>
              <a:t> of BHs, </a:t>
            </a:r>
            <a:r>
              <a:rPr lang="it-IT" dirty="0" err="1"/>
              <a:t>that</a:t>
            </a:r>
            <a:r>
              <a:rPr lang="it-IT" dirty="0"/>
              <a:t> can </a:t>
            </a:r>
            <a:r>
              <a:rPr lang="it-IT" dirty="0" err="1"/>
              <a:t>form</a:t>
            </a:r>
            <a:r>
              <a:rPr lang="it-IT" dirty="0"/>
              <a:t> BH-BH </a:t>
            </a:r>
            <a:r>
              <a:rPr lang="it-IT" dirty="0" err="1"/>
              <a:t>binaries</a:t>
            </a:r>
            <a:r>
              <a:rPr lang="it-IT" dirty="0"/>
              <a:t> and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sistematically</a:t>
            </a:r>
            <a:r>
              <a:rPr lang="it-IT" dirty="0"/>
              <a:t> more massive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EM. </a:t>
            </a:r>
            <a:r>
              <a:rPr lang="it-IT" dirty="0" err="1"/>
              <a:t>Through</a:t>
            </a:r>
            <a:r>
              <a:rPr lang="it-IT" dirty="0"/>
              <a:t> GW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</a:t>
            </a:r>
            <a:r>
              <a:rPr lang="it-IT" dirty="0" err="1"/>
              <a:t>rather</a:t>
            </a:r>
            <a:r>
              <a:rPr lang="it-IT" dirty="0"/>
              <a:t> </a:t>
            </a:r>
            <a:r>
              <a:rPr lang="it-IT" dirty="0" err="1"/>
              <a:t>extreme</a:t>
            </a:r>
            <a:r>
              <a:rPr lang="it-IT" dirty="0"/>
              <a:t> </a:t>
            </a:r>
            <a:r>
              <a:rPr lang="it-IT" dirty="0" err="1"/>
              <a:t>object</a:t>
            </a:r>
            <a:r>
              <a:rPr lang="it-IT" dirty="0"/>
              <a:t>, with the </a:t>
            </a:r>
            <a:r>
              <a:rPr lang="it-IT" dirty="0" err="1"/>
              <a:t>heaviest</a:t>
            </a:r>
            <a:r>
              <a:rPr lang="it-IT" dirty="0"/>
              <a:t> BH </a:t>
            </a:r>
            <a:r>
              <a:rPr lang="it-IT" dirty="0" err="1"/>
              <a:t>ever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in a BH </a:t>
            </a:r>
            <a:r>
              <a:rPr lang="it-IT" dirty="0" err="1"/>
              <a:t>binary</a:t>
            </a:r>
            <a:r>
              <a:rPr lang="it-IT" dirty="0"/>
              <a:t> with mass of 86 solar masses,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primary</a:t>
            </a:r>
            <a:r>
              <a:rPr lang="it-IT" dirty="0"/>
              <a:t> black hole of the </a:t>
            </a:r>
            <a:r>
              <a:rPr lang="it-IT" dirty="0" err="1"/>
              <a:t>binary</a:t>
            </a:r>
            <a:r>
              <a:rPr lang="it-IT" dirty="0"/>
              <a:t> </a:t>
            </a:r>
            <a:r>
              <a:rPr lang="it-IT" dirty="0" err="1"/>
              <a:t>dectected</a:t>
            </a:r>
            <a:r>
              <a:rPr lang="it-IT" dirty="0"/>
              <a:t> with the event GW190521.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This </a:t>
            </a:r>
            <a:r>
              <a:rPr lang="it-IT" dirty="0" err="1"/>
              <a:t>leave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with a </a:t>
            </a:r>
            <a:r>
              <a:rPr lang="it-IT" dirty="0" err="1"/>
              <a:t>question</a:t>
            </a:r>
            <a:r>
              <a:rPr lang="it-IT" dirty="0"/>
              <a:t>: </a:t>
            </a:r>
            <a:r>
              <a:rPr lang="en-GB" sz="12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such massive objects can form?</a:t>
            </a:r>
            <a:endParaRPr lang="en-GB"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g217360bb77d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8b9585faa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ingredients</a:t>
            </a:r>
            <a:r>
              <a:rPr lang="it-IT" dirty="0"/>
              <a:t> are </a:t>
            </a:r>
            <a:r>
              <a:rPr lang="it-IT" dirty="0" err="1"/>
              <a:t>needed</a:t>
            </a:r>
            <a:r>
              <a:rPr lang="it-IT" dirty="0"/>
              <a:t> to study the merger of BH </a:t>
            </a:r>
            <a:r>
              <a:rPr lang="it-IT" dirty="0" err="1"/>
              <a:t>binaries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: </a:t>
            </a:r>
            <a:r>
              <a:rPr lang="it-IT" dirty="0" err="1"/>
              <a:t>dynamical</a:t>
            </a:r>
            <a:r>
              <a:rPr lang="it-IT" dirty="0"/>
              <a:t> </a:t>
            </a:r>
            <a:r>
              <a:rPr lang="it-IT" dirty="0" err="1"/>
              <a:t>evolution</a:t>
            </a:r>
            <a:r>
              <a:rPr lang="it-IT" dirty="0"/>
              <a:t> of stellar systems, </a:t>
            </a:r>
            <a:r>
              <a:rPr lang="it-IT" dirty="0" err="1"/>
              <a:t>evolution</a:t>
            </a:r>
            <a:r>
              <a:rPr lang="it-IT" dirty="0"/>
              <a:t> of stellar </a:t>
            </a:r>
            <a:r>
              <a:rPr lang="it-IT" dirty="0" err="1"/>
              <a:t>binaries</a:t>
            </a:r>
            <a:r>
              <a:rPr lang="it-IT" dirty="0"/>
              <a:t> </a:t>
            </a:r>
            <a:r>
              <a:rPr lang="it-IT" dirty="0" err="1"/>
              <a:t>anf</a:t>
            </a:r>
            <a:r>
              <a:rPr lang="it-IT" dirty="0"/>
              <a:t> the </a:t>
            </a:r>
            <a:r>
              <a:rPr lang="it-IT" dirty="0" err="1"/>
              <a:t>final</a:t>
            </a:r>
            <a:r>
              <a:rPr lang="it-IT" dirty="0"/>
              <a:t> fate of massive stars</a:t>
            </a:r>
            <a:endParaRPr dirty="0"/>
          </a:p>
        </p:txBody>
      </p:sp>
      <p:sp>
        <p:nvSpPr>
          <p:cNvPr id="106" name="Google Shape;106;g218b9585faa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2872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8b9585faa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>
                <a:sym typeface="Wingdings" panose="05000000000000000000" pitchFamily="2" charset="2"/>
              </a:rPr>
              <a:t>Specifically</a:t>
            </a:r>
            <a:r>
              <a:rPr lang="it-IT" dirty="0">
                <a:sym typeface="Wingdings" panose="05000000000000000000" pitchFamily="2" charset="2"/>
              </a:rPr>
              <a:t>, this one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the </a:t>
            </a:r>
            <a:r>
              <a:rPr lang="it-IT" dirty="0" err="1">
                <a:sym typeface="Wingdings" panose="05000000000000000000" pitchFamily="2" charset="2"/>
              </a:rPr>
              <a:t>topic</a:t>
            </a:r>
            <a:r>
              <a:rPr lang="it-IT" dirty="0">
                <a:sym typeface="Wingdings" panose="05000000000000000000" pitchFamily="2" charset="2"/>
              </a:rPr>
              <a:t> of </a:t>
            </a:r>
            <a:r>
              <a:rPr lang="it-IT" dirty="0" err="1">
                <a:sym typeface="Wingdings" panose="05000000000000000000" pitchFamily="2" charset="2"/>
              </a:rPr>
              <a:t>my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research</a:t>
            </a:r>
            <a:r>
              <a:rPr lang="it-IT" dirty="0">
                <a:sym typeface="Wingdings" panose="05000000000000000000" pitchFamily="2" charset="2"/>
              </a:rPr>
              <a:t> and of </a:t>
            </a:r>
            <a:r>
              <a:rPr lang="it-IT" dirty="0" err="1">
                <a:sym typeface="Wingdings" panose="05000000000000000000" pitchFamily="2" charset="2"/>
              </a:rPr>
              <a:t>today’s</a:t>
            </a:r>
            <a:r>
              <a:rPr lang="it-IT" dirty="0">
                <a:sym typeface="Wingdings" panose="05000000000000000000" pitchFamily="2" charset="2"/>
              </a:rPr>
              <a:t> talk.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ym typeface="Wingdings" panose="05000000000000000000" pitchFamily="2" charset="2"/>
              </a:rPr>
              <a:t>The tool </a:t>
            </a:r>
            <a:r>
              <a:rPr lang="it-IT" dirty="0" err="1">
                <a:sym typeface="Wingdings" panose="05000000000000000000" pitchFamily="2" charset="2"/>
              </a:rPr>
              <a:t>we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used</a:t>
            </a:r>
            <a:r>
              <a:rPr lang="it-IT" dirty="0">
                <a:sym typeface="Wingdings" panose="05000000000000000000" pitchFamily="2" charset="2"/>
              </a:rPr>
              <a:t> in </a:t>
            </a:r>
            <a:r>
              <a:rPr lang="it-IT" dirty="0" err="1">
                <a:sym typeface="Wingdings" panose="05000000000000000000" pitchFamily="2" charset="2"/>
              </a:rPr>
              <a:t>our</a:t>
            </a:r>
            <a:r>
              <a:rPr lang="it-IT" dirty="0">
                <a:sym typeface="Wingdings" panose="05000000000000000000" pitchFamily="2" charset="2"/>
              </a:rPr>
              <a:t> work are: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ym typeface="Wingdings" panose="05000000000000000000" pitchFamily="2" charset="2"/>
              </a:rPr>
              <a:t>The FRANEC stellar </a:t>
            </a:r>
            <a:r>
              <a:rPr lang="it-IT" dirty="0" err="1">
                <a:sym typeface="Wingdings" panose="05000000000000000000" pitchFamily="2" charset="2"/>
              </a:rPr>
              <a:t>evolution</a:t>
            </a:r>
            <a:r>
              <a:rPr lang="it-IT" dirty="0">
                <a:sym typeface="Wingdings" panose="05000000000000000000" pitchFamily="2" charset="2"/>
              </a:rPr>
              <a:t> code, </a:t>
            </a:r>
            <a:r>
              <a:rPr lang="it-IT" dirty="0" err="1">
                <a:sym typeface="Wingdings" panose="05000000000000000000" pitchFamily="2" charset="2"/>
              </a:rPr>
              <a:t>developed</a:t>
            </a:r>
            <a:r>
              <a:rPr lang="it-IT" dirty="0">
                <a:sym typeface="Wingdings" panose="05000000000000000000" pitchFamily="2" charset="2"/>
              </a:rPr>
              <a:t> by marco </a:t>
            </a:r>
            <a:r>
              <a:rPr lang="it-IT" dirty="0" err="1">
                <a:sym typeface="Wingdings" panose="05000000000000000000" pitchFamily="2" charset="2"/>
              </a:rPr>
              <a:t>limongi</a:t>
            </a:r>
            <a:r>
              <a:rPr lang="it-IT" dirty="0">
                <a:sym typeface="Wingdings" panose="05000000000000000000" pitchFamily="2" charset="2"/>
              </a:rPr>
              <a:t> e </a:t>
            </a:r>
            <a:r>
              <a:rPr lang="it-IT" dirty="0" err="1">
                <a:sym typeface="Wingdings" panose="05000000000000000000" pitchFamily="2" charset="2"/>
              </a:rPr>
              <a:t>alessandro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chieffi</a:t>
            </a:r>
            <a:r>
              <a:rPr lang="it-IT" dirty="0">
                <a:sym typeface="Wingdings" panose="05000000000000000000" pitchFamily="2" charset="2"/>
              </a:rPr>
              <a:t>, </a:t>
            </a:r>
            <a:r>
              <a:rPr lang="it-IT" dirty="0" err="1">
                <a:sym typeface="Wingdings" panose="05000000000000000000" pitchFamily="2" charset="2"/>
              </a:rPr>
              <a:t>which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we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used</a:t>
            </a:r>
            <a:r>
              <a:rPr lang="it-IT" dirty="0">
                <a:sym typeface="Wingdings" panose="05000000000000000000" pitchFamily="2" charset="2"/>
              </a:rPr>
              <a:t> to create a </a:t>
            </a:r>
            <a:r>
              <a:rPr lang="it-IT" dirty="0" err="1">
                <a:sym typeface="Wingdings" panose="05000000000000000000" pitchFamily="2" charset="2"/>
              </a:rPr>
              <a:t>homogeneous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grid</a:t>
            </a:r>
            <a:r>
              <a:rPr lang="it-IT" dirty="0">
                <a:sym typeface="Wingdings" panose="05000000000000000000" pitchFamily="2" charset="2"/>
              </a:rPr>
              <a:t> of stellar </a:t>
            </a:r>
            <a:r>
              <a:rPr lang="it-IT" dirty="0" err="1">
                <a:sym typeface="Wingdings" panose="05000000000000000000" pitchFamily="2" charset="2"/>
              </a:rPr>
              <a:t>progenitors</a:t>
            </a:r>
            <a:r>
              <a:rPr lang="it-IT" dirty="0">
                <a:sym typeface="Wingdings" panose="05000000000000000000" pitchFamily="2" charset="2"/>
              </a:rPr>
              <a:t> with </a:t>
            </a:r>
            <a:r>
              <a:rPr lang="it-IT" dirty="0" err="1">
                <a:sym typeface="Wingdings" panose="05000000000000000000" pitchFamily="2" charset="2"/>
              </a:rPr>
              <a:t>various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initial</a:t>
            </a:r>
            <a:r>
              <a:rPr lang="it-IT" dirty="0">
                <a:sym typeface="Wingdings" panose="05000000000000000000" pitchFamily="2" charset="2"/>
              </a:rPr>
              <a:t> masses, </a:t>
            </a:r>
            <a:r>
              <a:rPr lang="it-IT" dirty="0" err="1">
                <a:sym typeface="Wingdings" panose="05000000000000000000" pitchFamily="2" charset="2"/>
              </a:rPr>
              <a:t>metallicities</a:t>
            </a:r>
            <a:r>
              <a:rPr lang="it-IT" dirty="0">
                <a:sym typeface="Wingdings" panose="05000000000000000000" pitchFamily="2" charset="2"/>
              </a:rPr>
              <a:t> and </a:t>
            </a:r>
            <a:r>
              <a:rPr lang="it-IT" dirty="0" err="1">
                <a:sym typeface="Wingdings" panose="05000000000000000000" pitchFamily="2" charset="2"/>
              </a:rPr>
              <a:t>angular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rotations</a:t>
            </a:r>
            <a:r>
              <a:rPr lang="it-IT" dirty="0">
                <a:sym typeface="Wingdings" panose="05000000000000000000" pitchFamily="2" charset="2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ym typeface="Wingdings" panose="05000000000000000000" pitchFamily="2" charset="2"/>
              </a:rPr>
              <a:t>The HYPERION </a:t>
            </a:r>
            <a:r>
              <a:rPr lang="it-IT" dirty="0" err="1">
                <a:sym typeface="Wingdings" panose="05000000000000000000" pitchFamily="2" charset="2"/>
              </a:rPr>
              <a:t>hydrodinamical</a:t>
            </a:r>
            <a:r>
              <a:rPr lang="it-IT" dirty="0">
                <a:sym typeface="Wingdings" panose="05000000000000000000" pitchFamily="2" charset="2"/>
              </a:rPr>
              <a:t> code, </a:t>
            </a:r>
            <a:r>
              <a:rPr lang="it-IT" dirty="0" err="1">
                <a:sym typeface="Wingdings" panose="05000000000000000000" pitchFamily="2" charset="2"/>
              </a:rPr>
              <a:t>which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allowed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us</a:t>
            </a:r>
            <a:r>
              <a:rPr lang="it-IT" dirty="0">
                <a:sym typeface="Wingdings" panose="05000000000000000000" pitchFamily="2" charset="2"/>
              </a:rPr>
              <a:t> to simulate the supernova </a:t>
            </a:r>
            <a:r>
              <a:rPr lang="it-IT" dirty="0" err="1">
                <a:sym typeface="Wingdings" panose="05000000000000000000" pitchFamily="2" charset="2"/>
              </a:rPr>
              <a:t>explosion</a:t>
            </a:r>
            <a:r>
              <a:rPr lang="it-IT" dirty="0">
                <a:sym typeface="Wingdings" panose="05000000000000000000" pitchFamily="2" charset="2"/>
              </a:rPr>
              <a:t> of the </a:t>
            </a:r>
            <a:r>
              <a:rPr lang="it-IT" dirty="0" err="1">
                <a:sym typeface="Wingdings" panose="05000000000000000000" pitchFamily="2" charset="2"/>
              </a:rPr>
              <a:t>progenitors</a:t>
            </a:r>
            <a:r>
              <a:rPr lang="it-IT" dirty="0">
                <a:sym typeface="Wingdings" panose="05000000000000000000" pitchFamily="2" charset="2"/>
              </a:rPr>
              <a:t> coming from the </a:t>
            </a:r>
            <a:r>
              <a:rPr lang="it-IT" dirty="0" err="1">
                <a:sym typeface="Wingdings" panose="05000000000000000000" pitchFamily="2" charset="2"/>
              </a:rPr>
              <a:t>franec</a:t>
            </a:r>
            <a:r>
              <a:rPr lang="it-IT" dirty="0">
                <a:sym typeface="Wingdings" panose="05000000000000000000" pitchFamily="2" charset="2"/>
              </a:rPr>
              <a:t> code.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>
                <a:sym typeface="Wingdings" panose="05000000000000000000" pitchFamily="2" charset="2"/>
              </a:rPr>
              <a:t>Therefore</a:t>
            </a:r>
            <a:r>
              <a:rPr lang="it-IT" dirty="0">
                <a:sym typeface="Wingdings" panose="05000000000000000000" pitchFamily="2" charset="2"/>
              </a:rPr>
              <a:t>, in this work </a:t>
            </a:r>
            <a:r>
              <a:rPr lang="it-IT" dirty="0" err="1">
                <a:sym typeface="Wingdings" panose="05000000000000000000" pitchFamily="2" charset="2"/>
              </a:rPr>
              <a:t>w</a:t>
            </a:r>
            <a:r>
              <a:rPr lang="it-IT" sz="1200" b="0" i="0" dirty="0" err="1"/>
              <a:t>e</a:t>
            </a:r>
            <a:r>
              <a:rPr lang="it-IT" sz="1200" b="0" i="0" dirty="0"/>
              <a:t> </a:t>
            </a:r>
            <a:r>
              <a:rPr lang="it-IT" sz="1200" b="0" i="0" dirty="0" err="1"/>
              <a:t>performed</a:t>
            </a:r>
            <a:r>
              <a:rPr lang="it-IT" sz="1200" b="0" i="0" dirty="0"/>
              <a:t> a self-</a:t>
            </a:r>
            <a:r>
              <a:rPr lang="it-IT" sz="1200" b="0" i="0" dirty="0" err="1"/>
              <a:t>consistent</a:t>
            </a:r>
            <a:r>
              <a:rPr lang="it-IT" sz="1200" b="0" i="0" dirty="0"/>
              <a:t> and </a:t>
            </a:r>
            <a:r>
              <a:rPr lang="it-IT" sz="1200" b="0" i="0" dirty="0" err="1"/>
              <a:t>homogeneous</a:t>
            </a:r>
            <a:r>
              <a:rPr lang="it-IT" sz="1200" b="0" i="0" dirty="0"/>
              <a:t> study of stellar </a:t>
            </a:r>
            <a:r>
              <a:rPr lang="it-IT" sz="1200" b="0" i="0" dirty="0" err="1"/>
              <a:t>progenitors</a:t>
            </a:r>
            <a:r>
              <a:rPr lang="it-IT" sz="1200" b="0" i="0" dirty="0"/>
              <a:t> and </a:t>
            </a:r>
            <a:r>
              <a:rPr lang="it-IT" sz="1200" b="0" i="0" dirty="0" err="1"/>
              <a:t>their</a:t>
            </a:r>
            <a:r>
              <a:rPr lang="it-IT" sz="1200" b="0" i="0" dirty="0"/>
              <a:t> supernova </a:t>
            </a:r>
            <a:r>
              <a:rPr lang="it-IT" sz="1200" b="0" i="0" dirty="0" err="1"/>
              <a:t>explosions</a:t>
            </a:r>
            <a:r>
              <a:rPr lang="it-IT" sz="1200" b="0" i="0" dirty="0"/>
              <a:t>, </a:t>
            </a:r>
            <a:r>
              <a:rPr lang="it-IT" sz="1200" b="0" i="0" dirty="0" err="1"/>
              <a:t>which</a:t>
            </a:r>
            <a:r>
              <a:rPr lang="it-IT" sz="1200" b="0" i="0" dirty="0"/>
              <a:t> </a:t>
            </a:r>
            <a:r>
              <a:rPr lang="it-IT" sz="1200" b="0" i="0" dirty="0" err="1"/>
              <a:t>is</a:t>
            </a:r>
            <a:r>
              <a:rPr lang="it-IT" sz="1200" b="0" i="0" dirty="0"/>
              <a:t> </a:t>
            </a:r>
            <a:r>
              <a:rPr lang="it-IT" sz="1200" b="0" i="0" dirty="0" err="1"/>
              <a:t>relevant</a:t>
            </a:r>
            <a:r>
              <a:rPr lang="it-IT" sz="1200" b="0" i="0" dirty="0"/>
              <a:t> to the ET science case.</a:t>
            </a:r>
            <a:endParaRPr lang="en-GB" sz="1200"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g218b9585faa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2029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8b9585faa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ingredients</a:t>
            </a:r>
            <a:r>
              <a:rPr lang="it-IT" dirty="0"/>
              <a:t> are </a:t>
            </a:r>
            <a:r>
              <a:rPr lang="it-IT" dirty="0" err="1"/>
              <a:t>needed</a:t>
            </a:r>
            <a:r>
              <a:rPr lang="it-IT" dirty="0"/>
              <a:t> to study the merger of BH </a:t>
            </a:r>
            <a:r>
              <a:rPr lang="it-IT" dirty="0" err="1"/>
              <a:t>binaries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: </a:t>
            </a:r>
            <a:r>
              <a:rPr lang="it-IT" dirty="0" err="1"/>
              <a:t>dynamical</a:t>
            </a:r>
            <a:r>
              <a:rPr lang="it-IT" dirty="0"/>
              <a:t> </a:t>
            </a:r>
            <a:r>
              <a:rPr lang="it-IT" dirty="0" err="1"/>
              <a:t>evolution</a:t>
            </a:r>
            <a:r>
              <a:rPr lang="it-IT" dirty="0"/>
              <a:t> of stellar systems, </a:t>
            </a:r>
            <a:r>
              <a:rPr lang="it-IT" dirty="0" err="1"/>
              <a:t>evolution</a:t>
            </a:r>
            <a:r>
              <a:rPr lang="it-IT" dirty="0"/>
              <a:t> of stellar </a:t>
            </a:r>
            <a:r>
              <a:rPr lang="it-IT" dirty="0" err="1"/>
              <a:t>binaries</a:t>
            </a:r>
            <a:r>
              <a:rPr lang="it-IT" dirty="0"/>
              <a:t> </a:t>
            </a:r>
            <a:r>
              <a:rPr lang="it-IT" dirty="0" err="1"/>
              <a:t>anf</a:t>
            </a:r>
            <a:r>
              <a:rPr lang="it-IT" dirty="0"/>
              <a:t> the </a:t>
            </a:r>
            <a:r>
              <a:rPr lang="it-IT" dirty="0" err="1"/>
              <a:t>final</a:t>
            </a:r>
            <a:r>
              <a:rPr lang="it-IT" dirty="0"/>
              <a:t> fate of massive stars</a:t>
            </a:r>
            <a:endParaRPr dirty="0"/>
          </a:p>
        </p:txBody>
      </p:sp>
      <p:sp>
        <p:nvSpPr>
          <p:cNvPr id="106" name="Google Shape;106;g218b9585faa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8b9585faa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>
                <a:sym typeface="Wingdings" panose="05000000000000000000" pitchFamily="2" charset="2"/>
              </a:rPr>
              <a:t>Specifically</a:t>
            </a:r>
            <a:r>
              <a:rPr lang="it-IT" dirty="0">
                <a:sym typeface="Wingdings" panose="05000000000000000000" pitchFamily="2" charset="2"/>
              </a:rPr>
              <a:t>, this one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the </a:t>
            </a:r>
            <a:r>
              <a:rPr lang="it-IT" dirty="0" err="1">
                <a:sym typeface="Wingdings" panose="05000000000000000000" pitchFamily="2" charset="2"/>
              </a:rPr>
              <a:t>topic</a:t>
            </a:r>
            <a:r>
              <a:rPr lang="it-IT" dirty="0">
                <a:sym typeface="Wingdings" panose="05000000000000000000" pitchFamily="2" charset="2"/>
              </a:rPr>
              <a:t> of </a:t>
            </a:r>
            <a:r>
              <a:rPr lang="it-IT" dirty="0" err="1">
                <a:sym typeface="Wingdings" panose="05000000000000000000" pitchFamily="2" charset="2"/>
              </a:rPr>
              <a:t>my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research</a:t>
            </a:r>
            <a:r>
              <a:rPr lang="it-IT" dirty="0">
                <a:sym typeface="Wingdings" panose="05000000000000000000" pitchFamily="2" charset="2"/>
              </a:rPr>
              <a:t> and of </a:t>
            </a:r>
            <a:r>
              <a:rPr lang="it-IT" dirty="0" err="1">
                <a:sym typeface="Wingdings" panose="05000000000000000000" pitchFamily="2" charset="2"/>
              </a:rPr>
              <a:t>today’s</a:t>
            </a:r>
            <a:r>
              <a:rPr lang="it-IT" dirty="0">
                <a:sym typeface="Wingdings" panose="05000000000000000000" pitchFamily="2" charset="2"/>
              </a:rPr>
              <a:t> talk.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ym typeface="Wingdings" panose="05000000000000000000" pitchFamily="2" charset="2"/>
              </a:rPr>
              <a:t>The tool </a:t>
            </a:r>
            <a:r>
              <a:rPr lang="it-IT" dirty="0" err="1">
                <a:sym typeface="Wingdings" panose="05000000000000000000" pitchFamily="2" charset="2"/>
              </a:rPr>
              <a:t>we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used</a:t>
            </a:r>
            <a:r>
              <a:rPr lang="it-IT" dirty="0">
                <a:sym typeface="Wingdings" panose="05000000000000000000" pitchFamily="2" charset="2"/>
              </a:rPr>
              <a:t> in </a:t>
            </a:r>
            <a:r>
              <a:rPr lang="it-IT" dirty="0" err="1">
                <a:sym typeface="Wingdings" panose="05000000000000000000" pitchFamily="2" charset="2"/>
              </a:rPr>
              <a:t>our</a:t>
            </a:r>
            <a:r>
              <a:rPr lang="it-IT" dirty="0">
                <a:sym typeface="Wingdings" panose="05000000000000000000" pitchFamily="2" charset="2"/>
              </a:rPr>
              <a:t> work are: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ym typeface="Wingdings" panose="05000000000000000000" pitchFamily="2" charset="2"/>
              </a:rPr>
              <a:t>The FRANEC stellar </a:t>
            </a:r>
            <a:r>
              <a:rPr lang="it-IT" dirty="0" err="1">
                <a:sym typeface="Wingdings" panose="05000000000000000000" pitchFamily="2" charset="2"/>
              </a:rPr>
              <a:t>evolution</a:t>
            </a:r>
            <a:r>
              <a:rPr lang="it-IT" dirty="0">
                <a:sym typeface="Wingdings" panose="05000000000000000000" pitchFamily="2" charset="2"/>
              </a:rPr>
              <a:t> code, </a:t>
            </a:r>
            <a:r>
              <a:rPr lang="it-IT" dirty="0" err="1">
                <a:sym typeface="Wingdings" panose="05000000000000000000" pitchFamily="2" charset="2"/>
              </a:rPr>
              <a:t>developed</a:t>
            </a:r>
            <a:r>
              <a:rPr lang="it-IT" dirty="0">
                <a:sym typeface="Wingdings" panose="05000000000000000000" pitchFamily="2" charset="2"/>
              </a:rPr>
              <a:t> by marco </a:t>
            </a:r>
            <a:r>
              <a:rPr lang="it-IT" dirty="0" err="1">
                <a:sym typeface="Wingdings" panose="05000000000000000000" pitchFamily="2" charset="2"/>
              </a:rPr>
              <a:t>limongi</a:t>
            </a:r>
            <a:r>
              <a:rPr lang="it-IT" dirty="0">
                <a:sym typeface="Wingdings" panose="05000000000000000000" pitchFamily="2" charset="2"/>
              </a:rPr>
              <a:t> e </a:t>
            </a:r>
            <a:r>
              <a:rPr lang="it-IT" dirty="0" err="1">
                <a:sym typeface="Wingdings" panose="05000000000000000000" pitchFamily="2" charset="2"/>
              </a:rPr>
              <a:t>alessandro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chieffi</a:t>
            </a:r>
            <a:r>
              <a:rPr lang="it-IT" dirty="0">
                <a:sym typeface="Wingdings" panose="05000000000000000000" pitchFamily="2" charset="2"/>
              </a:rPr>
              <a:t>, </a:t>
            </a:r>
            <a:r>
              <a:rPr lang="it-IT" dirty="0" err="1">
                <a:sym typeface="Wingdings" panose="05000000000000000000" pitchFamily="2" charset="2"/>
              </a:rPr>
              <a:t>which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we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used</a:t>
            </a:r>
            <a:r>
              <a:rPr lang="it-IT" dirty="0">
                <a:sym typeface="Wingdings" panose="05000000000000000000" pitchFamily="2" charset="2"/>
              </a:rPr>
              <a:t> to create a </a:t>
            </a:r>
            <a:r>
              <a:rPr lang="it-IT" dirty="0" err="1">
                <a:sym typeface="Wingdings" panose="05000000000000000000" pitchFamily="2" charset="2"/>
              </a:rPr>
              <a:t>homogeneous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grid</a:t>
            </a:r>
            <a:r>
              <a:rPr lang="it-IT" dirty="0">
                <a:sym typeface="Wingdings" panose="05000000000000000000" pitchFamily="2" charset="2"/>
              </a:rPr>
              <a:t> of stellar </a:t>
            </a:r>
            <a:r>
              <a:rPr lang="it-IT" dirty="0" err="1">
                <a:sym typeface="Wingdings" panose="05000000000000000000" pitchFamily="2" charset="2"/>
              </a:rPr>
              <a:t>progenitors</a:t>
            </a:r>
            <a:r>
              <a:rPr lang="it-IT" dirty="0">
                <a:sym typeface="Wingdings" panose="05000000000000000000" pitchFamily="2" charset="2"/>
              </a:rPr>
              <a:t> with </a:t>
            </a:r>
            <a:r>
              <a:rPr lang="it-IT" dirty="0" err="1">
                <a:sym typeface="Wingdings" panose="05000000000000000000" pitchFamily="2" charset="2"/>
              </a:rPr>
              <a:t>various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initial</a:t>
            </a:r>
            <a:r>
              <a:rPr lang="it-IT" dirty="0">
                <a:sym typeface="Wingdings" panose="05000000000000000000" pitchFamily="2" charset="2"/>
              </a:rPr>
              <a:t> masses, </a:t>
            </a:r>
            <a:r>
              <a:rPr lang="it-IT" dirty="0" err="1">
                <a:sym typeface="Wingdings" panose="05000000000000000000" pitchFamily="2" charset="2"/>
              </a:rPr>
              <a:t>metallicities</a:t>
            </a:r>
            <a:r>
              <a:rPr lang="it-IT" dirty="0">
                <a:sym typeface="Wingdings" panose="05000000000000000000" pitchFamily="2" charset="2"/>
              </a:rPr>
              <a:t> and </a:t>
            </a:r>
            <a:r>
              <a:rPr lang="it-IT" dirty="0" err="1">
                <a:sym typeface="Wingdings" panose="05000000000000000000" pitchFamily="2" charset="2"/>
              </a:rPr>
              <a:t>angular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rotations</a:t>
            </a:r>
            <a:r>
              <a:rPr lang="it-IT" dirty="0">
                <a:sym typeface="Wingdings" panose="05000000000000000000" pitchFamily="2" charset="2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ym typeface="Wingdings" panose="05000000000000000000" pitchFamily="2" charset="2"/>
              </a:rPr>
              <a:t>The HYPERION </a:t>
            </a:r>
            <a:r>
              <a:rPr lang="it-IT" dirty="0" err="1">
                <a:sym typeface="Wingdings" panose="05000000000000000000" pitchFamily="2" charset="2"/>
              </a:rPr>
              <a:t>hydrodinamical</a:t>
            </a:r>
            <a:r>
              <a:rPr lang="it-IT" dirty="0">
                <a:sym typeface="Wingdings" panose="05000000000000000000" pitchFamily="2" charset="2"/>
              </a:rPr>
              <a:t> code, </a:t>
            </a:r>
            <a:r>
              <a:rPr lang="it-IT" dirty="0" err="1">
                <a:sym typeface="Wingdings" panose="05000000000000000000" pitchFamily="2" charset="2"/>
              </a:rPr>
              <a:t>which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allowed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us</a:t>
            </a:r>
            <a:r>
              <a:rPr lang="it-IT" dirty="0">
                <a:sym typeface="Wingdings" panose="05000000000000000000" pitchFamily="2" charset="2"/>
              </a:rPr>
              <a:t> to simulate the supernova </a:t>
            </a:r>
            <a:r>
              <a:rPr lang="it-IT" dirty="0" err="1">
                <a:sym typeface="Wingdings" panose="05000000000000000000" pitchFamily="2" charset="2"/>
              </a:rPr>
              <a:t>explosion</a:t>
            </a:r>
            <a:r>
              <a:rPr lang="it-IT" dirty="0">
                <a:sym typeface="Wingdings" panose="05000000000000000000" pitchFamily="2" charset="2"/>
              </a:rPr>
              <a:t> of the </a:t>
            </a:r>
            <a:r>
              <a:rPr lang="it-IT" dirty="0" err="1">
                <a:sym typeface="Wingdings" panose="05000000000000000000" pitchFamily="2" charset="2"/>
              </a:rPr>
              <a:t>progenitors</a:t>
            </a:r>
            <a:r>
              <a:rPr lang="it-IT" dirty="0">
                <a:sym typeface="Wingdings" panose="05000000000000000000" pitchFamily="2" charset="2"/>
              </a:rPr>
              <a:t> coming from the </a:t>
            </a:r>
            <a:r>
              <a:rPr lang="it-IT" dirty="0" err="1">
                <a:sym typeface="Wingdings" panose="05000000000000000000" pitchFamily="2" charset="2"/>
              </a:rPr>
              <a:t>franec</a:t>
            </a:r>
            <a:r>
              <a:rPr lang="it-IT" dirty="0">
                <a:sym typeface="Wingdings" panose="05000000000000000000" pitchFamily="2" charset="2"/>
              </a:rPr>
              <a:t> code.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>
                <a:sym typeface="Wingdings" panose="05000000000000000000" pitchFamily="2" charset="2"/>
              </a:rPr>
              <a:t>Therefore</a:t>
            </a:r>
            <a:r>
              <a:rPr lang="it-IT" dirty="0">
                <a:sym typeface="Wingdings" panose="05000000000000000000" pitchFamily="2" charset="2"/>
              </a:rPr>
              <a:t>, in this work </a:t>
            </a:r>
            <a:r>
              <a:rPr lang="it-IT" dirty="0" err="1">
                <a:sym typeface="Wingdings" panose="05000000000000000000" pitchFamily="2" charset="2"/>
              </a:rPr>
              <a:t>w</a:t>
            </a:r>
            <a:r>
              <a:rPr lang="it-IT" sz="1200" b="0" i="0" dirty="0" err="1"/>
              <a:t>e</a:t>
            </a:r>
            <a:r>
              <a:rPr lang="it-IT" sz="1200" b="0" i="0" dirty="0"/>
              <a:t> </a:t>
            </a:r>
            <a:r>
              <a:rPr lang="it-IT" sz="1200" b="0" i="0" dirty="0" err="1"/>
              <a:t>performed</a:t>
            </a:r>
            <a:r>
              <a:rPr lang="it-IT" sz="1200" b="0" i="0" dirty="0"/>
              <a:t> a self-</a:t>
            </a:r>
            <a:r>
              <a:rPr lang="it-IT" sz="1200" b="0" i="0" dirty="0" err="1"/>
              <a:t>consistent</a:t>
            </a:r>
            <a:r>
              <a:rPr lang="it-IT" sz="1200" b="0" i="0" dirty="0"/>
              <a:t> and </a:t>
            </a:r>
            <a:r>
              <a:rPr lang="it-IT" sz="1200" b="0" i="0" dirty="0" err="1"/>
              <a:t>homogeneous</a:t>
            </a:r>
            <a:r>
              <a:rPr lang="it-IT" sz="1200" b="0" i="0" dirty="0"/>
              <a:t> study of stellar </a:t>
            </a:r>
            <a:r>
              <a:rPr lang="it-IT" sz="1200" b="0" i="0" dirty="0" err="1"/>
              <a:t>progenitors</a:t>
            </a:r>
            <a:r>
              <a:rPr lang="it-IT" sz="1200" b="0" i="0" dirty="0"/>
              <a:t> and </a:t>
            </a:r>
            <a:r>
              <a:rPr lang="it-IT" sz="1200" b="0" i="0" dirty="0" err="1"/>
              <a:t>their</a:t>
            </a:r>
            <a:r>
              <a:rPr lang="it-IT" sz="1200" b="0" i="0" dirty="0"/>
              <a:t> supernova </a:t>
            </a:r>
            <a:r>
              <a:rPr lang="it-IT" sz="1200" b="0" i="0" dirty="0" err="1"/>
              <a:t>explosions</a:t>
            </a:r>
            <a:r>
              <a:rPr lang="it-IT" sz="1200" b="0" i="0" dirty="0"/>
              <a:t>, </a:t>
            </a:r>
            <a:r>
              <a:rPr lang="it-IT" sz="1200" b="0" i="0" dirty="0" err="1"/>
              <a:t>which</a:t>
            </a:r>
            <a:r>
              <a:rPr lang="it-IT" sz="1200" b="0" i="0" dirty="0"/>
              <a:t> </a:t>
            </a:r>
            <a:r>
              <a:rPr lang="it-IT" sz="1200" b="0" i="0" dirty="0" err="1"/>
              <a:t>is</a:t>
            </a:r>
            <a:r>
              <a:rPr lang="it-IT" sz="1200" b="0" i="0" dirty="0"/>
              <a:t> </a:t>
            </a:r>
            <a:r>
              <a:rPr lang="it-IT" sz="1200" b="0" i="0" dirty="0" err="1"/>
              <a:t>relevant</a:t>
            </a:r>
            <a:r>
              <a:rPr lang="it-IT" sz="1200" b="0" i="0" dirty="0"/>
              <a:t> to the ET science case.</a:t>
            </a:r>
            <a:endParaRPr lang="en-GB" sz="1200"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g218b9585faa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6061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17360bb77d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HYPERION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hydo</a:t>
            </a:r>
            <a:r>
              <a:rPr lang="it-IT" dirty="0"/>
              <a:t>-code </a:t>
            </a:r>
            <a:r>
              <a:rPr lang="it-IT" dirty="0" err="1"/>
              <a:t>that</a:t>
            </a:r>
            <a:r>
              <a:rPr lang="it-IT" dirty="0"/>
              <a:t> work in the framework of a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bomb</a:t>
            </a:r>
            <a:r>
              <a:rPr lang="it-IT" dirty="0"/>
              <a:t>, </a:t>
            </a:r>
            <a:r>
              <a:rPr lang="it-IT" dirty="0" err="1"/>
              <a:t>thus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stimulate</a:t>
            </a:r>
            <a:r>
              <a:rPr lang="it-IT" dirty="0"/>
              <a:t> the supernova </a:t>
            </a:r>
            <a:r>
              <a:rPr lang="it-IT" dirty="0" err="1"/>
              <a:t>explosion</a:t>
            </a:r>
            <a:r>
              <a:rPr lang="it-IT" dirty="0"/>
              <a:t> by </a:t>
            </a:r>
            <a:r>
              <a:rPr lang="it-IT" dirty="0" err="1"/>
              <a:t>injecting</a:t>
            </a:r>
            <a:r>
              <a:rPr lang="it-IT" dirty="0"/>
              <a:t> a </a:t>
            </a:r>
            <a:r>
              <a:rPr lang="it-IT" dirty="0" err="1"/>
              <a:t>given</a:t>
            </a:r>
            <a:r>
              <a:rPr lang="it-IT" dirty="0"/>
              <a:t> </a:t>
            </a:r>
            <a:r>
              <a:rPr lang="it-IT" dirty="0" err="1"/>
              <a:t>amount</a:t>
            </a:r>
            <a:r>
              <a:rPr lang="it-IT" dirty="0"/>
              <a:t> of </a:t>
            </a:r>
            <a:r>
              <a:rPr lang="it-IT" dirty="0" err="1"/>
              <a:t>thermal</a:t>
            </a:r>
            <a:r>
              <a:rPr lang="it-IT" dirty="0"/>
              <a:t> energy in to the </a:t>
            </a:r>
            <a:r>
              <a:rPr lang="it-IT" dirty="0" err="1"/>
              <a:t>iron</a:t>
            </a:r>
            <a:r>
              <a:rPr lang="it-IT" dirty="0"/>
              <a:t> core. </a:t>
            </a:r>
            <a:r>
              <a:rPr lang="it-IT" dirty="0" err="1"/>
              <a:t>Such</a:t>
            </a:r>
            <a:r>
              <a:rPr lang="it-IT" dirty="0"/>
              <a:t> injection of energy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described</a:t>
            </a:r>
            <a:r>
              <a:rPr lang="it-IT" dirty="0"/>
              <a:t> by </a:t>
            </a:r>
            <a:r>
              <a:rPr lang="it-IT" dirty="0" err="1"/>
              <a:t>three</a:t>
            </a:r>
            <a:r>
              <a:rPr lang="it-IT" dirty="0"/>
              <a:t> free </a:t>
            </a:r>
            <a:r>
              <a:rPr lang="it-IT" dirty="0" err="1"/>
              <a:t>parameters</a:t>
            </a:r>
            <a:r>
              <a:rPr lang="it-IT" dirty="0"/>
              <a:t> of the code </a:t>
            </a:r>
            <a:r>
              <a:rPr lang="it-IT" dirty="0" err="1"/>
              <a:t>that</a:t>
            </a:r>
            <a:r>
              <a:rPr lang="it-IT" dirty="0"/>
              <a:t> are: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The </a:t>
            </a:r>
            <a:r>
              <a:rPr lang="it-IT" dirty="0" err="1"/>
              <a:t>termal</a:t>
            </a:r>
            <a:r>
              <a:rPr lang="it-IT" dirty="0"/>
              <a:t> energy </a:t>
            </a:r>
            <a:r>
              <a:rPr lang="it-IT" dirty="0" err="1"/>
              <a:t>injected</a:t>
            </a:r>
            <a:r>
              <a:rPr lang="it-IT" dirty="0"/>
              <a:t>, the mass </a:t>
            </a:r>
            <a:r>
              <a:rPr lang="it-IT" dirty="0" err="1"/>
              <a:t>interval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inject</a:t>
            </a:r>
            <a:r>
              <a:rPr lang="it-IT" dirty="0"/>
              <a:t> the energy and the time </a:t>
            </a:r>
            <a:r>
              <a:rPr lang="it-IT" dirty="0" err="1"/>
              <a:t>needed</a:t>
            </a:r>
            <a:r>
              <a:rPr lang="it-IT" dirty="0"/>
              <a:t> to </a:t>
            </a:r>
            <a:r>
              <a:rPr lang="it-IT" dirty="0" err="1"/>
              <a:t>inject</a:t>
            </a:r>
            <a:r>
              <a:rPr lang="it-IT" dirty="0"/>
              <a:t> the energy,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from this cartoon the injection of energy takes place </a:t>
            </a:r>
            <a:r>
              <a:rPr lang="it-IT" dirty="0" err="1"/>
              <a:t>at</a:t>
            </a:r>
            <a:r>
              <a:rPr lang="it-IT" dirty="0"/>
              <a:t> a mass coordinate of 0.8 solar masses, so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iron</a:t>
            </a:r>
            <a:r>
              <a:rPr lang="it-IT" dirty="0"/>
              <a:t> core.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calibrated</a:t>
            </a:r>
            <a:r>
              <a:rPr lang="it-IT" dirty="0"/>
              <a:t> the free </a:t>
            </a:r>
            <a:r>
              <a:rPr lang="it-IT" dirty="0" err="1"/>
              <a:t>parameters</a:t>
            </a:r>
            <a:r>
              <a:rPr lang="it-IT" dirty="0"/>
              <a:t> of HYPERION to match the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of SN1987A in </a:t>
            </a:r>
            <a:r>
              <a:rPr lang="it-IT" dirty="0" err="1"/>
              <a:t>terms</a:t>
            </a:r>
            <a:r>
              <a:rPr lang="it-IT" dirty="0"/>
              <a:t> of </a:t>
            </a:r>
            <a:r>
              <a:rPr lang="it-IT" dirty="0" err="1"/>
              <a:t>kinetic</a:t>
            </a:r>
            <a:r>
              <a:rPr lang="it-IT" dirty="0"/>
              <a:t> energy of the </a:t>
            </a:r>
            <a:r>
              <a:rPr lang="it-IT" dirty="0" err="1"/>
              <a:t>ejecta</a:t>
            </a:r>
            <a:r>
              <a:rPr lang="it-IT" dirty="0"/>
              <a:t> and nichel mass </a:t>
            </a:r>
            <a:r>
              <a:rPr lang="it-IT" dirty="0" err="1"/>
              <a:t>injected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interstellar</a:t>
            </a:r>
            <a:r>
              <a:rPr lang="it-IT" dirty="0"/>
              <a:t> medium. In the plot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in blue the test </a:t>
            </a:r>
            <a:r>
              <a:rPr lang="it-IT" dirty="0" err="1"/>
              <a:t>explosions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to </a:t>
            </a:r>
            <a:r>
              <a:rPr lang="it-IT" dirty="0" err="1"/>
              <a:t>tune</a:t>
            </a:r>
            <a:r>
              <a:rPr lang="it-IT" dirty="0"/>
              <a:t> the </a:t>
            </a:r>
            <a:r>
              <a:rPr lang="it-IT" dirty="0" err="1"/>
              <a:t>parameters</a:t>
            </a:r>
            <a:r>
              <a:rPr lang="it-IT" dirty="0"/>
              <a:t>, and the red </a:t>
            </a:r>
            <a:r>
              <a:rPr lang="it-IT" dirty="0" err="1"/>
              <a:t>circle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final</a:t>
            </a:r>
            <a:r>
              <a:rPr lang="it-IT" dirty="0"/>
              <a:t> set of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chosen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the </a:t>
            </a:r>
            <a:r>
              <a:rPr lang="it-IT" dirty="0" err="1"/>
              <a:t>yellow</a:t>
            </a:r>
            <a:r>
              <a:rPr lang="it-IT" dirty="0"/>
              <a:t> star </a:t>
            </a:r>
            <a:r>
              <a:rPr lang="it-IT" dirty="0" err="1"/>
              <a:t>is</a:t>
            </a:r>
            <a:r>
              <a:rPr lang="it-IT" dirty="0"/>
              <a:t> -SN1987A.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Then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this set of </a:t>
            </a:r>
            <a:r>
              <a:rPr lang="it-IT" dirty="0" err="1"/>
              <a:t>parameters</a:t>
            </a:r>
            <a:r>
              <a:rPr lang="it-IT" dirty="0"/>
              <a:t> to simulate the </a:t>
            </a:r>
            <a:r>
              <a:rPr lang="it-IT" dirty="0" err="1"/>
              <a:t>explosion</a:t>
            </a:r>
            <a:r>
              <a:rPr lang="it-IT" dirty="0"/>
              <a:t> of </a:t>
            </a:r>
            <a:r>
              <a:rPr lang="it-IT" dirty="0" err="1"/>
              <a:t>all</a:t>
            </a:r>
            <a:r>
              <a:rPr lang="it-IT" dirty="0"/>
              <a:t> the models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grid</a:t>
            </a:r>
            <a:r>
              <a:rPr lang="it-IT" dirty="0"/>
              <a:t>, working under the </a:t>
            </a:r>
            <a:r>
              <a:rPr lang="it-IT" dirty="0" err="1"/>
              <a:t>hypothesis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SN </a:t>
            </a:r>
            <a:r>
              <a:rPr lang="it-IT" dirty="0" err="1"/>
              <a:t>mechanism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depend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 on the </a:t>
            </a:r>
            <a:r>
              <a:rPr lang="it-IT" dirty="0" err="1"/>
              <a:t>initial</a:t>
            </a:r>
            <a:r>
              <a:rPr lang="it-IT" dirty="0"/>
              <a:t> mass,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metallicity</a:t>
            </a:r>
            <a:r>
              <a:rPr lang="it-IT" dirty="0"/>
              <a:t> or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rotation</a:t>
            </a:r>
            <a:r>
              <a:rPr lang="it-IT" dirty="0"/>
              <a:t> of the stellar progenitor.</a:t>
            </a:r>
            <a:endParaRPr dirty="0"/>
          </a:p>
        </p:txBody>
      </p:sp>
      <p:sp>
        <p:nvSpPr>
          <p:cNvPr id="151" name="Google Shape;151;g217360bb77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Now</a:t>
            </a:r>
            <a:r>
              <a:rPr lang="it-IT" dirty="0"/>
              <a:t> the last </a:t>
            </a:r>
            <a:r>
              <a:rPr lang="it-IT" dirty="0" err="1"/>
              <a:t>ingridient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remnant</a:t>
            </a:r>
            <a:r>
              <a:rPr lang="it-IT" dirty="0"/>
              <a:t> mass, h</a:t>
            </a:r>
            <a:r>
              <a:rPr lang="en-GB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ow we determine it?</a:t>
            </a:r>
          </a:p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simulations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outputs:</a:t>
            </a:r>
          </a:p>
          <a:p>
            <a:r>
              <a:rPr lang="it-IT" dirty="0" err="1"/>
              <a:t>Successful</a:t>
            </a:r>
            <a:r>
              <a:rPr lang="it-IT" dirty="0"/>
              <a:t> SN </a:t>
            </a:r>
            <a:r>
              <a:rPr lang="it-IT" dirty="0" err="1"/>
              <a:t>explosions</a:t>
            </a:r>
            <a:r>
              <a:rPr lang="it-IT" dirty="0"/>
              <a:t>, </a:t>
            </a:r>
            <a:r>
              <a:rPr lang="it-IT" dirty="0" err="1"/>
              <a:t>thus</a:t>
            </a:r>
            <a:r>
              <a:rPr lang="it-IT" dirty="0"/>
              <a:t> the BH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formed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fallback</a:t>
            </a:r>
            <a:r>
              <a:rPr lang="it-IT" dirty="0"/>
              <a:t> </a:t>
            </a:r>
            <a:r>
              <a:rPr lang="it-IT" dirty="0" err="1"/>
              <a:t>episodes</a:t>
            </a:r>
            <a:r>
              <a:rPr lang="it-IT" dirty="0"/>
              <a:t> of the </a:t>
            </a:r>
            <a:r>
              <a:rPr lang="it-IT" dirty="0" err="1"/>
              <a:t>layers</a:t>
            </a:r>
            <a:r>
              <a:rPr lang="it-IT" dirty="0"/>
              <a:t> of the stars </a:t>
            </a:r>
            <a:r>
              <a:rPr lang="it-IT" dirty="0" err="1"/>
              <a:t>that</a:t>
            </a:r>
            <a:r>
              <a:rPr lang="it-IT" dirty="0"/>
              <a:t> do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reach</a:t>
            </a:r>
            <a:r>
              <a:rPr lang="it-IT" dirty="0"/>
              <a:t> the </a:t>
            </a:r>
            <a:r>
              <a:rPr lang="it-IT" dirty="0" err="1"/>
              <a:t>escape</a:t>
            </a:r>
            <a:r>
              <a:rPr lang="it-IT" dirty="0"/>
              <a:t> </a:t>
            </a:r>
            <a:r>
              <a:rPr lang="it-IT" dirty="0" err="1"/>
              <a:t>velocity</a:t>
            </a:r>
            <a:r>
              <a:rPr lang="it-IT" dirty="0"/>
              <a:t>.</a:t>
            </a:r>
          </a:p>
          <a:p>
            <a:r>
              <a:rPr lang="it-IT" dirty="0"/>
              <a:t>In the Figure </a:t>
            </a:r>
            <a:r>
              <a:rPr lang="it-IT" dirty="0" err="1"/>
              <a:t>we</a:t>
            </a:r>
            <a:r>
              <a:rPr lang="it-IT" dirty="0"/>
              <a:t> show the </a:t>
            </a:r>
            <a:r>
              <a:rPr lang="it-IT" dirty="0" err="1"/>
              <a:t>evolution</a:t>
            </a:r>
            <a:r>
              <a:rPr lang="it-IT" dirty="0"/>
              <a:t> of the </a:t>
            </a:r>
            <a:r>
              <a:rPr lang="it-IT" dirty="0" err="1"/>
              <a:t>radius</a:t>
            </a:r>
            <a:r>
              <a:rPr lang="it-IT" dirty="0"/>
              <a:t> of </a:t>
            </a:r>
            <a:r>
              <a:rPr lang="it-IT" dirty="0" err="1"/>
              <a:t>several</a:t>
            </a:r>
            <a:r>
              <a:rPr lang="it-IT" dirty="0"/>
              <a:t> mass shells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function</a:t>
            </a:r>
            <a:r>
              <a:rPr lang="it-IT" dirty="0"/>
              <a:t> of time of a stellar progenitor with mass </a:t>
            </a:r>
            <a:r>
              <a:rPr lang="it-IT" dirty="0" err="1"/>
              <a:t>at</a:t>
            </a:r>
            <a:r>
              <a:rPr lang="it-IT" dirty="0"/>
              <a:t> the zero age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sequence</a:t>
            </a:r>
            <a:r>
              <a:rPr lang="it-IT" dirty="0"/>
              <a:t> of 25 solar masses and </a:t>
            </a:r>
            <a:r>
              <a:rPr lang="it-IT" dirty="0" err="1"/>
              <a:t>metallicity</a:t>
            </a:r>
            <a:r>
              <a:rPr lang="it-IT" dirty="0"/>
              <a:t> index -2,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metallicity</a:t>
            </a:r>
            <a:r>
              <a:rPr lang="it-IT" dirty="0"/>
              <a:t> one </a:t>
            </a:r>
            <a:r>
              <a:rPr lang="it-IT" dirty="0" err="1"/>
              <a:t>hundredth</a:t>
            </a:r>
            <a:r>
              <a:rPr lang="it-IT" dirty="0"/>
              <a:t> solar.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gey</a:t>
            </a:r>
            <a:r>
              <a:rPr lang="it-IT" dirty="0"/>
              <a:t> </a:t>
            </a:r>
            <a:r>
              <a:rPr lang="it-IT" dirty="0" err="1"/>
              <a:t>solid</a:t>
            </a:r>
            <a:r>
              <a:rPr lang="it-IT" dirty="0"/>
              <a:t> line </a:t>
            </a:r>
            <a:r>
              <a:rPr lang="it-IT" dirty="0" err="1"/>
              <a:t>encloses</a:t>
            </a:r>
            <a:r>
              <a:rPr lang="it-IT" dirty="0"/>
              <a:t> 1 </a:t>
            </a:r>
            <a:r>
              <a:rPr lang="it-IT" dirty="0" err="1"/>
              <a:t>msun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the red </a:t>
            </a:r>
            <a:r>
              <a:rPr lang="it-IT" dirty="0" err="1"/>
              <a:t>ones</a:t>
            </a:r>
            <a:r>
              <a:rPr lang="it-IT" dirty="0"/>
              <a:t> </a:t>
            </a:r>
            <a:r>
              <a:rPr lang="it-IT" dirty="0" err="1"/>
              <a:t>enclose</a:t>
            </a:r>
            <a:r>
              <a:rPr lang="it-IT" dirty="0"/>
              <a:t> 5 </a:t>
            </a:r>
            <a:r>
              <a:rPr lang="it-IT" dirty="0" err="1"/>
              <a:t>msun</a:t>
            </a:r>
            <a:r>
              <a:rPr lang="it-IT" dirty="0"/>
              <a:t>.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some </a:t>
            </a:r>
            <a:r>
              <a:rPr lang="it-IT" dirty="0" err="1"/>
              <a:t>layers</a:t>
            </a:r>
            <a:r>
              <a:rPr lang="it-IT" dirty="0"/>
              <a:t> of the star </a:t>
            </a:r>
            <a:r>
              <a:rPr lang="it-IT" dirty="0" err="1"/>
              <a:t>reach</a:t>
            </a:r>
            <a:r>
              <a:rPr lang="it-IT" dirty="0"/>
              <a:t> the </a:t>
            </a:r>
            <a:r>
              <a:rPr lang="it-IT" dirty="0" err="1"/>
              <a:t>escape</a:t>
            </a:r>
            <a:r>
              <a:rPr lang="it-IT" dirty="0"/>
              <a:t> </a:t>
            </a:r>
            <a:r>
              <a:rPr lang="it-IT" dirty="0" err="1"/>
              <a:t>velocity</a:t>
            </a:r>
            <a:r>
              <a:rPr lang="it-IT" dirty="0"/>
              <a:t> and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escape</a:t>
            </a:r>
            <a:r>
              <a:rPr lang="it-IT" dirty="0"/>
              <a:t> the star, </a:t>
            </a:r>
            <a:r>
              <a:rPr lang="it-IT" dirty="0" err="1"/>
              <a:t>while</a:t>
            </a:r>
            <a:r>
              <a:rPr lang="it-IT" dirty="0"/>
              <a:t> the </a:t>
            </a:r>
            <a:r>
              <a:rPr lang="it-IT" dirty="0" err="1"/>
              <a:t>others</a:t>
            </a:r>
            <a:r>
              <a:rPr lang="it-IT" dirty="0"/>
              <a:t> </a:t>
            </a:r>
            <a:r>
              <a:rPr lang="it-IT" dirty="0" err="1"/>
              <a:t>internal</a:t>
            </a:r>
            <a:r>
              <a:rPr lang="it-IT" dirty="0"/>
              <a:t> </a:t>
            </a:r>
            <a:r>
              <a:rPr lang="it-IT" dirty="0" err="1"/>
              <a:t>layers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some time after the </a:t>
            </a:r>
            <a:r>
              <a:rPr lang="it-IT" dirty="0" err="1"/>
              <a:t>onset</a:t>
            </a:r>
            <a:r>
              <a:rPr lang="it-IT" dirty="0"/>
              <a:t> of the </a:t>
            </a:r>
            <a:r>
              <a:rPr lang="it-IT" dirty="0" err="1"/>
              <a:t>explosion</a:t>
            </a:r>
            <a:r>
              <a:rPr lang="it-IT" dirty="0"/>
              <a:t> stop </a:t>
            </a:r>
            <a:r>
              <a:rPr lang="it-IT" dirty="0" err="1"/>
              <a:t>expanding</a:t>
            </a:r>
            <a:r>
              <a:rPr lang="it-IT" dirty="0"/>
              <a:t> and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fall</a:t>
            </a:r>
            <a:r>
              <a:rPr lang="it-IT" dirty="0"/>
              <a:t> back </a:t>
            </a:r>
            <a:r>
              <a:rPr lang="it-IT" dirty="0" err="1"/>
              <a:t>onto</a:t>
            </a:r>
            <a:r>
              <a:rPr lang="it-IT" dirty="0"/>
              <a:t> the compact </a:t>
            </a:r>
            <a:r>
              <a:rPr lang="it-IT" dirty="0" err="1"/>
              <a:t>remnant</a:t>
            </a:r>
            <a:r>
              <a:rPr lang="it-IT" dirty="0"/>
              <a:t> and the </a:t>
            </a:r>
            <a:r>
              <a:rPr lang="it-IT" dirty="0" err="1"/>
              <a:t>separation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remnant</a:t>
            </a:r>
            <a:r>
              <a:rPr lang="it-IT" dirty="0"/>
              <a:t> </a:t>
            </a:r>
            <a:r>
              <a:rPr lang="it-IT" dirty="0" err="1"/>
              <a:t>itself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in this case </a:t>
            </a:r>
            <a:r>
              <a:rPr lang="it-IT" dirty="0" err="1"/>
              <a:t>is</a:t>
            </a:r>
            <a:r>
              <a:rPr lang="it-IT" dirty="0"/>
              <a:t> of 5.8 solar masses and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represented</a:t>
            </a:r>
            <a:r>
              <a:rPr lang="it-IT" dirty="0"/>
              <a:t> by the green </a:t>
            </a:r>
            <a:r>
              <a:rPr lang="it-IT" dirty="0" err="1"/>
              <a:t>dashed</a:t>
            </a:r>
            <a:r>
              <a:rPr lang="it-IT" dirty="0"/>
              <a:t> line.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output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failed</a:t>
            </a:r>
            <a:r>
              <a:rPr lang="it-IT" dirty="0"/>
              <a:t> SN, </a:t>
            </a:r>
            <a:r>
              <a:rPr lang="it-IT" dirty="0" err="1"/>
              <a:t>thus</a:t>
            </a:r>
            <a:r>
              <a:rPr lang="it-IT" dirty="0"/>
              <a:t> </a:t>
            </a:r>
            <a:r>
              <a:rPr lang="en-GB" sz="1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shock </a:t>
            </a:r>
            <a:r>
              <a:rPr lang="en-GB" sz="1200" b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exhausts its energy</a:t>
            </a:r>
            <a:r>
              <a:rPr lang="en-GB" sz="1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it moves through the star. In the figure we show the case of star with </a:t>
            </a:r>
            <a:r>
              <a:rPr lang="it-IT" dirty="0"/>
              <a:t>mass </a:t>
            </a:r>
            <a:r>
              <a:rPr lang="it-IT" dirty="0" err="1"/>
              <a:t>at</a:t>
            </a:r>
            <a:r>
              <a:rPr lang="it-IT" dirty="0"/>
              <a:t> the zero age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sequence</a:t>
            </a:r>
            <a:r>
              <a:rPr lang="it-IT" dirty="0"/>
              <a:t> of 80 solar masses and </a:t>
            </a:r>
            <a:r>
              <a:rPr lang="it-IT" dirty="0" err="1"/>
              <a:t>metallicity</a:t>
            </a:r>
            <a:r>
              <a:rPr lang="it-IT" dirty="0"/>
              <a:t> index -2. From the figure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apparent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layers</a:t>
            </a:r>
            <a:r>
              <a:rPr lang="it-IT" dirty="0"/>
              <a:t> of the star are </a:t>
            </a:r>
            <a:r>
              <a:rPr lang="it-IT" dirty="0" err="1"/>
              <a:t>accelerated</a:t>
            </a:r>
            <a:r>
              <a:rPr lang="it-IT" dirty="0"/>
              <a:t> by the shock, </a:t>
            </a:r>
            <a:r>
              <a:rPr lang="it-IT" dirty="0" err="1"/>
              <a:t>exhaust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energy and </a:t>
            </a:r>
            <a:r>
              <a:rPr lang="it-IT" dirty="0" err="1"/>
              <a:t>revert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trajectory</a:t>
            </a:r>
            <a:r>
              <a:rPr lang="it-IT" dirty="0"/>
              <a:t> </a:t>
            </a:r>
            <a:r>
              <a:rPr lang="it-IT" dirty="0" err="1"/>
              <a:t>falling</a:t>
            </a:r>
            <a:r>
              <a:rPr lang="it-IT" dirty="0"/>
              <a:t> back </a:t>
            </a:r>
            <a:r>
              <a:rPr lang="it-IT" dirty="0" err="1"/>
              <a:t>onto</a:t>
            </a:r>
            <a:r>
              <a:rPr lang="it-IT" dirty="0"/>
              <a:t> the compact </a:t>
            </a:r>
            <a:r>
              <a:rPr lang="it-IT" dirty="0" err="1"/>
              <a:t>remnant</a:t>
            </a:r>
            <a:r>
              <a:rPr lang="it-IT" dirty="0"/>
              <a:t>.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move</a:t>
            </a:r>
            <a:r>
              <a:rPr lang="it-IT" dirty="0"/>
              <a:t> </a:t>
            </a:r>
            <a:r>
              <a:rPr lang="it-IT" dirty="0" err="1"/>
              <a:t>outwards</a:t>
            </a:r>
            <a:r>
              <a:rPr lang="it-IT" dirty="0"/>
              <a:t> in mass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layers</a:t>
            </a:r>
            <a:r>
              <a:rPr lang="it-IT" dirty="0"/>
              <a:t> are </a:t>
            </a:r>
            <a:r>
              <a:rPr lang="it-IT" dirty="0" err="1"/>
              <a:t>less</a:t>
            </a:r>
            <a:r>
              <a:rPr lang="it-IT" dirty="0"/>
              <a:t> and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accelerated</a:t>
            </a:r>
            <a:r>
              <a:rPr lang="it-IT" dirty="0"/>
              <a:t>, up to the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shock-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arrive</a:t>
            </a:r>
            <a:r>
              <a:rPr lang="it-IT" dirty="0"/>
              <a:t> and then the star </a:t>
            </a:r>
            <a:r>
              <a:rPr lang="it-IT" dirty="0" err="1"/>
              <a:t>directlty</a:t>
            </a:r>
            <a:r>
              <a:rPr lang="it-IT" dirty="0"/>
              <a:t> </a:t>
            </a:r>
            <a:r>
              <a:rPr lang="it-IT" dirty="0" err="1"/>
              <a:t>collapse</a:t>
            </a:r>
            <a:r>
              <a:rPr lang="it-IT" dirty="0"/>
              <a:t> to a black hole with mass </a:t>
            </a:r>
            <a:r>
              <a:rPr lang="it-IT" dirty="0" err="1"/>
              <a:t>equal</a:t>
            </a:r>
            <a:r>
              <a:rPr lang="it-IT" dirty="0"/>
              <a:t> to the mass of the star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presupernova</a:t>
            </a:r>
            <a:r>
              <a:rPr lang="it-IT" dirty="0"/>
              <a:t> stage</a:t>
            </a:r>
            <a:endParaRPr lang="en-GB" sz="12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GB" dirty="0"/>
          </a:p>
          <a:p>
            <a:r>
              <a:rPr lang="en-GB" dirty="0"/>
              <a:t>Layers are perturbed but </a:t>
            </a:r>
            <a:r>
              <a:rPr lang="en-GB" dirty="0" err="1"/>
              <a:t>stayes</a:t>
            </a:r>
            <a:r>
              <a:rPr lang="en-GB" dirty="0"/>
              <a:t> there, it means they do not </a:t>
            </a:r>
            <a:r>
              <a:rPr lang="en-GB" dirty="0" err="1"/>
              <a:t>reache</a:t>
            </a:r>
            <a:r>
              <a:rPr lang="en-GB" dirty="0"/>
              <a:t> the escape velocity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1EB1-7CF4-451A-BBF2-89C14869C2B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04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46D46C-8201-0A21-4148-3CBD7BAD8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EE2D06E-4C80-7F82-41E6-CC5E08B1B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5C9F35-37AA-4842-DBC5-5D68BE29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DDBEB0-B339-2A4D-ABD7-DE06569A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64A904-5A28-E58C-E624-DA63394D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27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CC49FD-4648-F2A2-FA64-B9F92B8B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6135E35-3F59-1A7E-A25D-195BE603E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587E2D-97DE-8D44-80A9-A61FBDF9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F82EA1-E11F-E952-67E0-AE98A9583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56948C-6900-E2BF-051D-6AD3951E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4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E2F9CF9-1FFE-1D47-1D64-84876164A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F1A1C46-54C5-7962-58D0-087430990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028087-6C77-1C44-4F46-4B09DAE5D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9FAAC2-0954-86DB-8062-C7ADCFC3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9DA536-290D-06F0-02C5-BFA28821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051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57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FB77C-E0BD-6685-B5D1-A17C869FE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4A5DB8-3069-EB62-0BBD-1D6A253D9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B24CFB-9165-CD72-E845-08E4B270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1E36C1-DBDC-284A-0ACB-ED630CB6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4FF6BD-F793-838C-2CB9-3844950C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89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FAE2BC-43E4-808C-B477-060E2109B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9880A0-17EE-9594-E9AD-3D0E6A83C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BC5AF6-329B-267E-AC35-603D8172C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42BA3E-5105-A2C6-7B41-3E6A97C3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1C4BEC-92B6-CA21-BC26-634E50BB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751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E95571-878F-A29B-5B20-672F4D246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AEF883-6B6D-3F8D-2F39-67CB0D9B6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7ED02D-1863-9F00-8BAD-16AEF1373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2FD44D-F7E7-9680-F2CD-41A2F235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0D5307-B755-13EC-022E-7E111D04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D4E093-8FFB-4ACA-B1B8-73D04534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954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E725C1-78ED-3013-B1B6-6E03332C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A9B4B8-F326-6885-F968-FDA493A66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D90BA6-B37C-FA3C-32E3-FBFE15B80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42C1D3-3EF5-74D6-0710-707A04425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5BB5269-A077-7C39-6303-BB71D78C2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6511D9C-CD1E-1860-A1A4-D82013A37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792DA-95A9-051D-820B-2A5E811B8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3A595A5-EA9D-5426-D3A1-B75D9E76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18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22C914-5025-78E3-1808-276B92887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5C1D5D4-7751-FB60-9B38-FBD1A3BAB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67DC71-8796-2FA7-0C11-5A2B7544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704209-3435-A5CC-74EB-212DC3CD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354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40C5E68-ECA6-94F1-4EF5-300F615BC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7398CDE-D9BE-15F8-F848-187C66B17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DC2C31-A157-8956-D1D9-96556566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04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EE3050-66DA-0839-3373-C66473B8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4A0361-0A6A-B010-F76F-C581EC7D9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9F7A41D-7BCE-9D41-F7D6-B3FF7EE62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72A069-65D2-E89C-3A55-D6952D04D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BF78CE5-80F8-DC3A-01C4-73E957E45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4C7E8F-221E-9E90-1F96-E29E0F67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54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2804E7-46D3-BC4F-7FCA-5CF6F7D53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EE0D8D1-17B8-904A-4978-4CA0BBD31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BDD7AB-C9AC-272F-A841-67117A812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17CF26D-555E-B7BF-AE1E-E944777E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2E3622-4ECE-B5EC-4D2C-0F6A0424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46FD492-E2BC-D714-0B3A-70EA46BFE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41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DCF691A-4ACD-B4F5-CBE1-FB81B332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372E9E-25AD-C8B7-E8CA-C583B5A8E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ABC93B-B1F8-9037-D98D-4081FB619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A2073-6CBF-4979-A7ED-11C4F5174756}" type="datetimeFigureOut">
              <a:rPr lang="it-IT" smtClean="0"/>
              <a:t>08/05/2023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DE5EBE-9200-A4FF-D5B2-BF61167EE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B20D8E-86D3-EDA9-81D0-9A695AB1D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C8D57-27C8-419F-B174-8C763E61DBE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0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40.png"/><Relationship Id="rId4" Type="http://schemas.openxmlformats.org/officeDocument/2006/relationships/image" Target="../media/image40.png"/><Relationship Id="rId9" Type="http://schemas.openxmlformats.org/officeDocument/2006/relationships/image" Target="../media/image3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50.png"/><Relationship Id="rId3" Type="http://schemas.openxmlformats.org/officeDocument/2006/relationships/image" Target="../media/image13.gif"/><Relationship Id="rId7" Type="http://schemas.openxmlformats.org/officeDocument/2006/relationships/image" Target="../media/image190.png"/><Relationship Id="rId12" Type="http://schemas.openxmlformats.org/officeDocument/2006/relationships/image" Target="../media/image240.png"/><Relationship Id="rId17" Type="http://schemas.openxmlformats.org/officeDocument/2006/relationships/image" Target="../media/image29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png"/><Relationship Id="rId11" Type="http://schemas.openxmlformats.org/officeDocument/2006/relationships/image" Target="../media/image150.png"/><Relationship Id="rId5" Type="http://schemas.openxmlformats.org/officeDocument/2006/relationships/image" Target="../media/image170.png"/><Relationship Id="rId15" Type="http://schemas.openxmlformats.org/officeDocument/2006/relationships/image" Target="../media/image270.png"/><Relationship Id="rId10" Type="http://schemas.openxmlformats.org/officeDocument/2006/relationships/image" Target="../media/image220.png"/><Relationship Id="rId4" Type="http://schemas.openxmlformats.org/officeDocument/2006/relationships/image" Target="../media/image14.gif"/><Relationship Id="rId9" Type="http://schemas.openxmlformats.org/officeDocument/2006/relationships/image" Target="../media/image210.png"/><Relationship Id="rId14" Type="http://schemas.openxmlformats.org/officeDocument/2006/relationships/image" Target="../media/image2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gi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right light in space&#10;&#10;Description automatically generated with low confidence">
            <a:extLst>
              <a:ext uri="{FF2B5EF4-FFF2-40B4-BE49-F238E27FC236}">
                <a16:creationId xmlns:a16="http://schemas.microsoft.com/office/drawing/2014/main" id="{2FE6424E-59E6-87F3-005C-A0E92857C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78" y="-94684"/>
            <a:ext cx="12269755" cy="7028884"/>
          </a:xfrm>
          <a:prstGeom prst="rect">
            <a:avLst/>
          </a:prstGeom>
        </p:spPr>
      </p:pic>
      <p:sp>
        <p:nvSpPr>
          <p:cNvPr id="11" name="Google Shape;63;p14">
            <a:extLst>
              <a:ext uri="{FF2B5EF4-FFF2-40B4-BE49-F238E27FC236}">
                <a16:creationId xmlns:a16="http://schemas.microsoft.com/office/drawing/2014/main" id="{51AC01C8-DFE2-4BBB-9704-57AF09D7DE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47767" y="1087505"/>
            <a:ext cx="4078133" cy="2453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it" sz="2000" dirty="0">
                <a:solidFill>
                  <a:schemeClr val="bg1"/>
                </a:solidFill>
              </a:rPr>
              <a:t>Cristiano Ugolini - SISSA PhD Student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it" sz="2000" dirty="0">
                <a:solidFill>
                  <a:schemeClr val="bg1"/>
                </a:solidFill>
              </a:rPr>
              <a:t>cugolini@sissa.it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12" name="Google Shape;64;p14">
            <a:extLst>
              <a:ext uri="{FF2B5EF4-FFF2-40B4-BE49-F238E27FC236}">
                <a16:creationId xmlns:a16="http://schemas.microsoft.com/office/drawing/2014/main" id="{86841B5A-5A8A-AD12-C4E0-D02237690EB5}"/>
              </a:ext>
            </a:extLst>
          </p:cNvPr>
          <p:cNvSpPr txBox="1"/>
          <p:nvPr/>
        </p:nvSpPr>
        <p:spPr>
          <a:xfrm>
            <a:off x="0" y="82892"/>
            <a:ext cx="12079706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bg1"/>
                </a:solidFill>
                <a:effectLst/>
                <a:latin typeface="+mj-lt"/>
              </a:rPr>
              <a:t>The initial mass – remnant mass relation for core-collapse supernovae</a:t>
            </a:r>
            <a:endParaRPr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A picture containing font, text, screenshot, graphic design&#10;&#10;Description automatically generated">
            <a:extLst>
              <a:ext uri="{FF2B5EF4-FFF2-40B4-BE49-F238E27FC236}">
                <a16:creationId xmlns:a16="http://schemas.microsoft.com/office/drawing/2014/main" id="{7E55385D-6D4E-F025-781A-CED3EE1EA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6036"/>
            <a:ext cx="2663014" cy="860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362C4D-1C9E-0B0A-6ADF-29933F4051ED}"/>
              </a:ext>
            </a:extLst>
          </p:cNvPr>
          <p:cNvSpPr txBox="1"/>
          <p:nvPr/>
        </p:nvSpPr>
        <p:spPr>
          <a:xfrm>
            <a:off x="4047767" y="655794"/>
            <a:ext cx="398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+mj-lt"/>
              </a:rPr>
              <a:t>XIII ET Symposium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BEC1B-7310-4BF5-29CF-FD576E5D3F14}"/>
              </a:ext>
            </a:extLst>
          </p:cNvPr>
          <p:cNvSpPr txBox="1"/>
          <p:nvPr/>
        </p:nvSpPr>
        <p:spPr>
          <a:xfrm>
            <a:off x="2766688" y="5426253"/>
            <a:ext cx="665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Collaborators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b="1" dirty="0">
                <a:solidFill>
                  <a:schemeClr val="bg1"/>
                </a:solidFill>
              </a:rPr>
              <a:t>Prof. Marco Limongi, Prof. Mario Spera, Prof. Raffaella Schneider, Prof. Alessandro Chieffi, Prof. Alessandro Bressan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A478C88-B2DF-1BCD-E7A2-E4FBF5294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733" y="4822626"/>
            <a:ext cx="1196973" cy="18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22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72;p24">
            <a:extLst>
              <a:ext uri="{FF2B5EF4-FFF2-40B4-BE49-F238E27FC236}">
                <a16:creationId xmlns:a16="http://schemas.microsoft.com/office/drawing/2014/main" id="{49909C0F-E278-7ABC-004D-61BF10DDF23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07" y="2211732"/>
            <a:ext cx="5573708" cy="4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3;p24">
            <a:extLst>
              <a:ext uri="{FF2B5EF4-FFF2-40B4-BE49-F238E27FC236}">
                <a16:creationId xmlns:a16="http://schemas.microsoft.com/office/drawing/2014/main" id="{3ADE85B3-3800-3420-18E7-CB974AC3FE05}"/>
              </a:ext>
            </a:extLst>
          </p:cNvPr>
          <p:cNvSpPr txBox="1"/>
          <p:nvPr/>
        </p:nvSpPr>
        <p:spPr>
          <a:xfrm>
            <a:off x="743016" y="58133"/>
            <a:ext cx="107060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it" sz="4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we determine the remnant mass?</a:t>
            </a:r>
            <a:endParaRPr sz="4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74;p24">
            <a:extLst>
              <a:ext uri="{FF2B5EF4-FFF2-40B4-BE49-F238E27FC236}">
                <a16:creationId xmlns:a16="http://schemas.microsoft.com/office/drawing/2014/main" id="{53F78D45-F3D7-7910-7CAA-1F68F92F5F8E}"/>
              </a:ext>
            </a:extLst>
          </p:cNvPr>
          <p:cNvSpPr txBox="1"/>
          <p:nvPr/>
        </p:nvSpPr>
        <p:spPr>
          <a:xfrm>
            <a:off x="141291" y="920132"/>
            <a:ext cx="5368000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Successful SN explosion:</a:t>
            </a:r>
            <a:endParaRPr sz="1200" dirty="0"/>
          </a:p>
          <a:p>
            <a:r>
              <a:rPr lang="i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most internal region do not reach the </a:t>
            </a:r>
            <a:r>
              <a:rPr lang="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escape velocity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5;p24">
            <a:extLst>
              <a:ext uri="{FF2B5EF4-FFF2-40B4-BE49-F238E27FC236}">
                <a16:creationId xmlns:a16="http://schemas.microsoft.com/office/drawing/2014/main" id="{0E6475AB-85E6-285C-7E06-CD104332052E}"/>
              </a:ext>
            </a:extLst>
          </p:cNvPr>
          <p:cNvSpPr/>
          <p:nvPr/>
        </p:nvSpPr>
        <p:spPr>
          <a:xfrm>
            <a:off x="247517" y="1966948"/>
            <a:ext cx="1738800" cy="24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7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6;p24">
            <a:extLst>
              <a:ext uri="{FF2B5EF4-FFF2-40B4-BE49-F238E27FC236}">
                <a16:creationId xmlns:a16="http://schemas.microsoft.com/office/drawing/2014/main" id="{7203176A-615A-8D5D-D4F4-403EDC01A159}"/>
              </a:ext>
            </a:extLst>
          </p:cNvPr>
          <p:cNvSpPr txBox="1"/>
          <p:nvPr/>
        </p:nvSpPr>
        <p:spPr>
          <a:xfrm>
            <a:off x="1986339" y="1845441"/>
            <a:ext cx="2092400" cy="59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it" sz="3067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Fallback</a:t>
            </a:r>
            <a:endParaRPr sz="3067" b="1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CasellaDiTesto 6">
            <a:extLst>
              <a:ext uri="{FF2B5EF4-FFF2-40B4-BE49-F238E27FC236}">
                <a16:creationId xmlns:a16="http://schemas.microsoft.com/office/drawing/2014/main" id="{44490183-18B2-9116-CE8B-57C03A1FFA7E}"/>
              </a:ext>
            </a:extLst>
          </p:cNvPr>
          <p:cNvSpPr txBox="1"/>
          <p:nvPr/>
        </p:nvSpPr>
        <p:spPr>
          <a:xfrm>
            <a:off x="4078739" y="5822105"/>
            <a:ext cx="2015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Ugolini et al. in </a:t>
            </a:r>
            <a:r>
              <a:rPr lang="it-IT" sz="1200" dirty="0" err="1"/>
              <a:t>prep</a:t>
            </a:r>
            <a:endParaRPr lang="it-IT" sz="1200" dirty="0"/>
          </a:p>
        </p:txBody>
      </p:sp>
      <p:pic>
        <p:nvPicPr>
          <p:cNvPr id="22" name="Google Shape;194;p26">
            <a:extLst>
              <a:ext uri="{FF2B5EF4-FFF2-40B4-BE49-F238E27FC236}">
                <a16:creationId xmlns:a16="http://schemas.microsoft.com/office/drawing/2014/main" id="{684302C8-5CE1-CC14-7332-AA0B475E9D2B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97"/>
          <a:stretch/>
        </p:blipFill>
        <p:spPr>
          <a:xfrm>
            <a:off x="6010725" y="2184953"/>
            <a:ext cx="5577600" cy="459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96;p26">
            <a:extLst>
              <a:ext uri="{FF2B5EF4-FFF2-40B4-BE49-F238E27FC236}">
                <a16:creationId xmlns:a16="http://schemas.microsoft.com/office/drawing/2014/main" id="{840BEA12-11BD-D5FC-4587-756CC64F4A99}"/>
              </a:ext>
            </a:extLst>
          </p:cNvPr>
          <p:cNvSpPr txBox="1"/>
          <p:nvPr/>
        </p:nvSpPr>
        <p:spPr>
          <a:xfrm>
            <a:off x="6361073" y="919853"/>
            <a:ext cx="5368000" cy="139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" sz="2000" b="1" dirty="0">
                <a:latin typeface="Calibri"/>
                <a:ea typeface="Calibri"/>
                <a:cs typeface="Calibri"/>
                <a:sym typeface="Calibri"/>
              </a:rPr>
              <a:t>Failed</a:t>
            </a:r>
            <a:r>
              <a:rPr lang="i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SN explosion:</a:t>
            </a:r>
            <a:endParaRPr sz="1200" dirty="0"/>
          </a:p>
          <a:p>
            <a:pPr>
              <a:buClr>
                <a:schemeClr val="dk1"/>
              </a:buClr>
            </a:pPr>
            <a:r>
              <a:rPr lang="it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shock </a:t>
            </a:r>
            <a:r>
              <a:rPr lang="it" sz="2133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exhausts its energy</a:t>
            </a:r>
            <a:r>
              <a:rPr lang="it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it moves through the star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7;p26">
            <a:extLst>
              <a:ext uri="{FF2B5EF4-FFF2-40B4-BE49-F238E27FC236}">
                <a16:creationId xmlns:a16="http://schemas.microsoft.com/office/drawing/2014/main" id="{FA37F356-D865-CDCD-BAB3-B6A28FCCCA17}"/>
              </a:ext>
            </a:extLst>
          </p:cNvPr>
          <p:cNvSpPr/>
          <p:nvPr/>
        </p:nvSpPr>
        <p:spPr>
          <a:xfrm>
            <a:off x="6484939" y="1966948"/>
            <a:ext cx="1738800" cy="24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7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98;p26">
            <a:extLst>
              <a:ext uri="{FF2B5EF4-FFF2-40B4-BE49-F238E27FC236}">
                <a16:creationId xmlns:a16="http://schemas.microsoft.com/office/drawing/2014/main" id="{74465237-2921-C319-C7B8-F2717C808A6B}"/>
              </a:ext>
            </a:extLst>
          </p:cNvPr>
          <p:cNvSpPr txBox="1"/>
          <p:nvPr/>
        </p:nvSpPr>
        <p:spPr>
          <a:xfrm>
            <a:off x="8223739" y="1799414"/>
            <a:ext cx="2092400" cy="59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it" sz="3067" b="1" i="1" dirty="0">
                <a:latin typeface="Calibri"/>
                <a:ea typeface="Calibri"/>
                <a:cs typeface="Calibri"/>
                <a:sym typeface="Calibri"/>
              </a:rPr>
              <a:t>Failed-SN</a:t>
            </a:r>
            <a:endParaRPr sz="3067" b="1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CasellaDiTesto 6">
            <a:extLst>
              <a:ext uri="{FF2B5EF4-FFF2-40B4-BE49-F238E27FC236}">
                <a16:creationId xmlns:a16="http://schemas.microsoft.com/office/drawing/2014/main" id="{472721C7-2953-DCBE-2A5B-89EB56E49015}"/>
              </a:ext>
            </a:extLst>
          </p:cNvPr>
          <p:cNvSpPr txBox="1"/>
          <p:nvPr/>
        </p:nvSpPr>
        <p:spPr>
          <a:xfrm>
            <a:off x="9887338" y="5827984"/>
            <a:ext cx="1536441" cy="285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Ugolini et al. in </a:t>
            </a:r>
            <a:r>
              <a:rPr lang="it-IT" sz="1200" dirty="0" err="1"/>
              <a:t>prep</a:t>
            </a:r>
            <a:endParaRPr lang="it-IT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45287-4638-28AD-A1F9-A13773EF3B43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D8CFF-0947-8B12-788C-2DED0E4033A3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EFA682-EB47-27B2-8DC5-9248167E877D}"/>
                  </a:ext>
                </a:extLst>
              </p:cNvPr>
              <p:cNvSpPr txBox="1"/>
              <p:nvPr/>
            </p:nvSpPr>
            <p:spPr>
              <a:xfrm>
                <a:off x="885449" y="2733225"/>
                <a:ext cx="2201735" cy="31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/>
                  <a:t>[Fe/H]=-2,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𝑍𝐴𝑀𝑆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=25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EFA682-EB47-27B2-8DC5-9248167E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9" y="2733225"/>
                <a:ext cx="2201735" cy="317203"/>
              </a:xfrm>
              <a:prstGeom prst="rect">
                <a:avLst/>
              </a:prstGeom>
              <a:blipFill>
                <a:blip r:embed="rId5"/>
                <a:stretch>
                  <a:fillRect l="-831" b="-1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24A55B-2A0A-E272-89BB-FEA9DA4E1F63}"/>
                  </a:ext>
                </a:extLst>
              </p:cNvPr>
              <p:cNvSpPr txBox="1"/>
              <p:nvPr/>
            </p:nvSpPr>
            <p:spPr>
              <a:xfrm>
                <a:off x="885448" y="5134734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24A55B-2A0A-E272-89BB-FEA9DA4E1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8" y="5134734"/>
                <a:ext cx="1709081" cy="285078"/>
              </a:xfrm>
              <a:prstGeom prst="rect">
                <a:avLst/>
              </a:prstGeom>
              <a:blipFill>
                <a:blip r:embed="rId6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129C98-B39D-ABEE-B474-CD2E91F6AB8F}"/>
                  </a:ext>
                </a:extLst>
              </p:cNvPr>
              <p:cNvSpPr txBox="1"/>
              <p:nvPr/>
            </p:nvSpPr>
            <p:spPr>
              <a:xfrm>
                <a:off x="885449" y="4357089"/>
                <a:ext cx="1975740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𝟎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129C98-B39D-ABEE-B474-CD2E91F6A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9" y="4357089"/>
                <a:ext cx="1975740" cy="285078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6E9F89-F086-E912-49CC-B09D17A1F34D}"/>
                  </a:ext>
                </a:extLst>
              </p:cNvPr>
              <p:cNvSpPr txBox="1"/>
              <p:nvPr/>
            </p:nvSpPr>
            <p:spPr>
              <a:xfrm>
                <a:off x="885449" y="3642305"/>
                <a:ext cx="1975738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𝟏𝟓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6E9F89-F086-E912-49CC-B09D17A1F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9" y="3642305"/>
                <a:ext cx="1975738" cy="285078"/>
              </a:xfrm>
              <a:prstGeom prst="rect">
                <a:avLst/>
              </a:prstGeom>
              <a:blipFill>
                <a:blip r:embed="rId8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93ECE9-96D0-AF33-AEAB-4EA4A02A503D}"/>
                  </a:ext>
                </a:extLst>
              </p:cNvPr>
              <p:cNvSpPr txBox="1"/>
              <p:nvPr/>
            </p:nvSpPr>
            <p:spPr>
              <a:xfrm>
                <a:off x="885448" y="3133705"/>
                <a:ext cx="1975739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93ECE9-96D0-AF33-AEAB-4EA4A02A5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8" y="3133705"/>
                <a:ext cx="1975739" cy="285078"/>
              </a:xfrm>
              <a:prstGeom prst="rect">
                <a:avLst/>
              </a:prstGeom>
              <a:blipFill>
                <a:blip r:embed="rId9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9A0B0E-71EA-0262-3562-062F91785FFE}"/>
                  </a:ext>
                </a:extLst>
              </p:cNvPr>
              <p:cNvSpPr txBox="1"/>
              <p:nvPr/>
            </p:nvSpPr>
            <p:spPr>
              <a:xfrm>
                <a:off x="4113799" y="3827504"/>
                <a:ext cx="1543783" cy="31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𝑟𝑒𝑚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=5.8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9A0B0E-71EA-0262-3562-062F91785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799" y="3827504"/>
                <a:ext cx="1543783" cy="317203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C290CD-CFEF-F497-6D08-9829D8546B5B}"/>
                  </a:ext>
                </a:extLst>
              </p:cNvPr>
              <p:cNvSpPr txBox="1"/>
              <p:nvPr/>
            </p:nvSpPr>
            <p:spPr>
              <a:xfrm>
                <a:off x="6853847" y="3819687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C290CD-CFEF-F497-6D08-9829D8546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7" y="3819687"/>
                <a:ext cx="1709081" cy="285078"/>
              </a:xfrm>
              <a:prstGeom prst="rect">
                <a:avLst/>
              </a:prstGeom>
              <a:blipFill>
                <a:blip r:embed="rId11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8DAD64-7B67-8A5E-4BD2-9F5BBD6547EE}"/>
                  </a:ext>
                </a:extLst>
              </p:cNvPr>
              <p:cNvSpPr txBox="1"/>
              <p:nvPr/>
            </p:nvSpPr>
            <p:spPr>
              <a:xfrm>
                <a:off x="6853846" y="3217756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10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8DAD64-7B67-8A5E-4BD2-9F5BBD654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6" y="3217756"/>
                <a:ext cx="1709081" cy="285078"/>
              </a:xfrm>
              <a:prstGeom prst="rect">
                <a:avLst/>
              </a:prstGeom>
              <a:blipFill>
                <a:blip r:embed="rId12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2CDF6F-950C-D5DA-7647-2A237ABB1EE0}"/>
                  </a:ext>
                </a:extLst>
              </p:cNvPr>
              <p:cNvSpPr txBox="1"/>
              <p:nvPr/>
            </p:nvSpPr>
            <p:spPr>
              <a:xfrm>
                <a:off x="6853846" y="2916308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𝟏𝟓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2CDF6F-950C-D5DA-7647-2A237ABB1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6" y="2916308"/>
                <a:ext cx="1709081" cy="285078"/>
              </a:xfrm>
              <a:prstGeom prst="rect">
                <a:avLst/>
              </a:prstGeom>
              <a:blipFill>
                <a:blip r:embed="rId13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2CFD2E-7FE9-C034-5CA9-B9038BBB45EC}"/>
                  </a:ext>
                </a:extLst>
              </p:cNvPr>
              <p:cNvSpPr txBox="1"/>
              <p:nvPr/>
            </p:nvSpPr>
            <p:spPr>
              <a:xfrm>
                <a:off x="6853845" y="2627015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𝟐𝟎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2CFD2E-7FE9-C034-5CA9-B9038BBB4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5" y="2627015"/>
                <a:ext cx="1709081" cy="285078"/>
              </a:xfrm>
              <a:prstGeom prst="rect">
                <a:avLst/>
              </a:prstGeom>
              <a:blipFill>
                <a:blip r:embed="rId14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472CF9-FA50-47E6-754C-2D1B59ADD469}"/>
                  </a:ext>
                </a:extLst>
              </p:cNvPr>
              <p:cNvSpPr txBox="1"/>
              <p:nvPr/>
            </p:nvSpPr>
            <p:spPr>
              <a:xfrm>
                <a:off x="6853845" y="2410228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𝟐𝟓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472CF9-FA50-47E6-754C-2D1B59ADD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5" y="2410228"/>
                <a:ext cx="1709081" cy="285078"/>
              </a:xfrm>
              <a:prstGeom prst="rect">
                <a:avLst/>
              </a:prstGeom>
              <a:blipFill>
                <a:blip r:embed="rId15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83172F-60C3-96AF-2262-A86C56D8998B}"/>
                  </a:ext>
                </a:extLst>
              </p:cNvPr>
              <p:cNvSpPr txBox="1"/>
              <p:nvPr/>
            </p:nvSpPr>
            <p:spPr>
              <a:xfrm>
                <a:off x="6897685" y="5779545"/>
                <a:ext cx="2201735" cy="31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/>
                  <a:t>[Fe/H]=-2,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𝑍𝐴𝑀𝑆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=80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400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83172F-60C3-96AF-2262-A86C56D89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685" y="5779545"/>
                <a:ext cx="2201735" cy="317203"/>
              </a:xfrm>
              <a:prstGeom prst="rect">
                <a:avLst/>
              </a:prstGeom>
              <a:blipFill>
                <a:blip r:embed="rId16"/>
                <a:stretch>
                  <a:fillRect l="-831" t="-1923" b="-1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3419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egnaposto contenuto 30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15318A67-C9FB-9B28-C624-3E367878F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31" y="535654"/>
            <a:ext cx="8649969" cy="6178550"/>
          </a:xfrm>
        </p:spPr>
      </p:pic>
      <p:sp>
        <p:nvSpPr>
          <p:cNvPr id="4" name="Google Shape;241;p29">
            <a:extLst>
              <a:ext uri="{FF2B5EF4-FFF2-40B4-BE49-F238E27FC236}">
                <a16:creationId xmlns:a16="http://schemas.microsoft.com/office/drawing/2014/main" id="{055CB6D2-1F24-0738-64ED-05A51900098D}"/>
              </a:ext>
            </a:extLst>
          </p:cNvPr>
          <p:cNvSpPr txBox="1"/>
          <p:nvPr/>
        </p:nvSpPr>
        <p:spPr>
          <a:xfrm>
            <a:off x="201241" y="2053568"/>
            <a:ext cx="3364939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ea typeface="Calibri"/>
                <a:cs typeface="Calibri"/>
                <a:sym typeface="Calibri"/>
              </a:rPr>
              <a:t>Our code </a:t>
            </a:r>
            <a:r>
              <a:rPr lang="it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cannot follow</a:t>
            </a:r>
            <a:r>
              <a:rPr lang="it" dirty="0">
                <a:ea typeface="Calibri"/>
                <a:cs typeface="Calibri"/>
                <a:sym typeface="Calibri"/>
              </a:rPr>
              <a:t> the evolution of stars unstable against pair-production</a:t>
            </a:r>
            <a:endParaRPr dirty="0"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42;p29">
            <a:extLst>
              <a:ext uri="{FF2B5EF4-FFF2-40B4-BE49-F238E27FC236}">
                <a16:creationId xmlns:a16="http://schemas.microsoft.com/office/drawing/2014/main" id="{38A7F671-B342-E4B2-1AA4-9816060BBF23}"/>
              </a:ext>
            </a:extLst>
          </p:cNvPr>
          <p:cNvSpPr txBox="1"/>
          <p:nvPr/>
        </p:nvSpPr>
        <p:spPr>
          <a:xfrm>
            <a:off x="169967" y="5278866"/>
            <a:ext cx="342748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ea typeface="Calibri"/>
                <a:cs typeface="Calibri"/>
                <a:sym typeface="Calibri"/>
              </a:rPr>
              <a:t>We use the results of Woosley et al. 2017 for the remnant masses</a:t>
            </a:r>
            <a:endParaRPr dirty="0">
              <a:ea typeface="Calibri"/>
              <a:cs typeface="Calibri"/>
              <a:sym typeface="Calibri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1621050-B353-A167-E1BA-197C3B9B5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6" y="143796"/>
            <a:ext cx="3566830" cy="7874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/>
              <a:t>Non-</a:t>
            </a:r>
            <a:r>
              <a:rPr lang="it-IT" sz="3600" b="1" dirty="0" err="1"/>
              <a:t>rotating</a:t>
            </a:r>
            <a:r>
              <a:rPr lang="it-IT" sz="3600" b="1" dirty="0"/>
              <a:t> stellar </a:t>
            </a:r>
            <a:r>
              <a:rPr lang="it-IT" sz="3600" b="1" dirty="0" err="1"/>
              <a:t>progenitors</a:t>
            </a:r>
            <a:endParaRPr lang="it-IT" sz="36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F2C549-09C4-5EDF-1D86-92475947D5A3}"/>
              </a:ext>
            </a:extLst>
          </p:cNvPr>
          <p:cNvSpPr txBox="1"/>
          <p:nvPr/>
        </p:nvSpPr>
        <p:spPr>
          <a:xfrm>
            <a:off x="201241" y="1407237"/>
            <a:ext cx="336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Metallicity</a:t>
            </a:r>
            <a:r>
              <a:rPr lang="it-IT" dirty="0"/>
              <a:t> </a:t>
            </a:r>
            <a:r>
              <a:rPr lang="it-IT" b="1" dirty="0" err="1">
                <a:solidFill>
                  <a:srgbClr val="FF0000"/>
                </a:solidFill>
              </a:rPr>
              <a:t>strongly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affects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dirty="0"/>
              <a:t>the </a:t>
            </a:r>
            <a:r>
              <a:rPr lang="it-IT" dirty="0" err="1"/>
              <a:t>final</a:t>
            </a:r>
            <a:r>
              <a:rPr lang="it-IT" dirty="0"/>
              <a:t> BH mass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0" name="Google Shape;162;p22">
            <a:extLst>
              <a:ext uri="{FF2B5EF4-FFF2-40B4-BE49-F238E27FC236}">
                <a16:creationId xmlns:a16="http://schemas.microsoft.com/office/drawing/2014/main" id="{7ACE64A2-9FAF-A4A1-A4A7-613052D41632}"/>
              </a:ext>
            </a:extLst>
          </p:cNvPr>
          <p:cNvSpPr txBox="1"/>
          <p:nvPr/>
        </p:nvSpPr>
        <p:spPr>
          <a:xfrm>
            <a:off x="10574075" y="394175"/>
            <a:ext cx="151762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200" dirty="0">
                <a:latin typeface="Calibri"/>
                <a:ea typeface="Calibri"/>
                <a:cs typeface="Calibri"/>
                <a:sym typeface="Calibri"/>
              </a:rPr>
              <a:t>Ugolini et al. in prep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F1BEA2A-9B93-3D8C-852F-6C2768523253}"/>
              </a:ext>
            </a:extLst>
          </p:cNvPr>
          <p:cNvSpPr/>
          <p:nvPr/>
        </p:nvSpPr>
        <p:spPr>
          <a:xfrm>
            <a:off x="1636447" y="3268632"/>
            <a:ext cx="494523" cy="545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6CB2C-7FE2-BF5C-317D-23CA4B35CDFD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29688-EC03-3670-9C7E-ADC83C22190E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FB73FA-FEEF-F7D0-49A4-D9D3DBC5178A}"/>
                  </a:ext>
                </a:extLst>
              </p:cNvPr>
              <p:cNvSpPr txBox="1"/>
              <p:nvPr/>
            </p:nvSpPr>
            <p:spPr>
              <a:xfrm>
                <a:off x="138694" y="4151733"/>
                <a:ext cx="3427485" cy="1212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𝐶𝑂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35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it-IT" dirty="0"/>
                  <a:t>, </a:t>
                </a:r>
                <a:r>
                  <a:rPr lang="it-IT" dirty="0" err="1"/>
                  <a:t>criterion</a:t>
                </a:r>
                <a:r>
                  <a:rPr lang="it-IT" dirty="0"/>
                  <a:t> for the </a:t>
                </a:r>
                <a:r>
                  <a:rPr lang="it-IT" dirty="0" err="1"/>
                  <a:t>onset</a:t>
                </a:r>
                <a:r>
                  <a:rPr lang="it-IT" dirty="0"/>
                  <a:t> of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pulsational</a:t>
                </a:r>
                <a:r>
                  <a:rPr lang="it-IT" b="1" dirty="0">
                    <a:solidFill>
                      <a:srgbClr val="FF0000"/>
                    </a:solidFill>
                  </a:rPr>
                  <a:t>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pair-instability</a:t>
                </a:r>
                <a:r>
                  <a:rPr lang="it-IT" b="1" dirty="0">
                    <a:solidFill>
                      <a:srgbClr val="FF0000"/>
                    </a:solidFill>
                  </a:rPr>
                  <a:t> supernovae </a:t>
                </a:r>
                <a:r>
                  <a:rPr lang="it-IT" dirty="0"/>
                  <a:t>(</a:t>
                </a:r>
                <a:r>
                  <a:rPr lang="it-IT" dirty="0" err="1"/>
                  <a:t>Heger</a:t>
                </a:r>
                <a:r>
                  <a:rPr lang="it-IT" dirty="0"/>
                  <a:t> et al. 2002)</a:t>
                </a:r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FB73FA-FEEF-F7D0-49A4-D9D3DBC51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94" y="4151733"/>
                <a:ext cx="3427485" cy="1212448"/>
              </a:xfrm>
              <a:prstGeom prst="rect">
                <a:avLst/>
              </a:prstGeom>
              <a:blipFill>
                <a:blip r:embed="rId4"/>
                <a:stretch>
                  <a:fillRect t="-2010" b="-70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e 6">
            <a:extLst>
              <a:ext uri="{FF2B5EF4-FFF2-40B4-BE49-F238E27FC236}">
                <a16:creationId xmlns:a16="http://schemas.microsoft.com/office/drawing/2014/main" id="{AE3B58BF-6D60-FF07-6423-3F80F1D08C79}"/>
              </a:ext>
            </a:extLst>
          </p:cNvPr>
          <p:cNvSpPr/>
          <p:nvPr/>
        </p:nvSpPr>
        <p:spPr>
          <a:xfrm>
            <a:off x="6289063" y="4737637"/>
            <a:ext cx="142875" cy="13412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E700D79-74D5-D29D-6F35-27AA5B541DFC}"/>
              </a:ext>
            </a:extLst>
          </p:cNvPr>
          <p:cNvSpPr/>
          <p:nvPr/>
        </p:nvSpPr>
        <p:spPr>
          <a:xfrm>
            <a:off x="10565060" y="4641601"/>
            <a:ext cx="142875" cy="13412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1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egnaposto contenuto 30">
            <a:extLst>
              <a:ext uri="{FF2B5EF4-FFF2-40B4-BE49-F238E27FC236}">
                <a16:creationId xmlns:a16="http://schemas.microsoft.com/office/drawing/2014/main" id="{15318A67-C9FB-9B28-C624-3E367878F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2031" y="544128"/>
            <a:ext cx="8649969" cy="6178550"/>
          </a:xfrm>
        </p:spPr>
      </p:pic>
      <p:sp>
        <p:nvSpPr>
          <p:cNvPr id="10" name="Google Shape;162;p22">
            <a:extLst>
              <a:ext uri="{FF2B5EF4-FFF2-40B4-BE49-F238E27FC236}">
                <a16:creationId xmlns:a16="http://schemas.microsoft.com/office/drawing/2014/main" id="{7ACE64A2-9FAF-A4A1-A4A7-613052D41632}"/>
              </a:ext>
            </a:extLst>
          </p:cNvPr>
          <p:cNvSpPr txBox="1"/>
          <p:nvPr/>
        </p:nvSpPr>
        <p:spPr>
          <a:xfrm>
            <a:off x="10574075" y="394175"/>
            <a:ext cx="151762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200" dirty="0">
                <a:latin typeface="Calibri"/>
                <a:ea typeface="Calibri"/>
                <a:cs typeface="Calibri"/>
                <a:sym typeface="Calibri"/>
              </a:rPr>
              <a:t>Ugolini et al. in prep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41;p29">
            <a:extLst>
              <a:ext uri="{FF2B5EF4-FFF2-40B4-BE49-F238E27FC236}">
                <a16:creationId xmlns:a16="http://schemas.microsoft.com/office/drawing/2014/main" id="{3FAC9283-A25A-F223-0D3F-EC0269EE260B}"/>
              </a:ext>
            </a:extLst>
          </p:cNvPr>
          <p:cNvSpPr txBox="1"/>
          <p:nvPr/>
        </p:nvSpPr>
        <p:spPr>
          <a:xfrm>
            <a:off x="175152" y="3750033"/>
            <a:ext cx="3364938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Pulsational pair-instability supernovae</a:t>
            </a:r>
            <a:r>
              <a:rPr lang="it" dirty="0">
                <a:latin typeface="Calibri"/>
                <a:ea typeface="Calibri"/>
                <a:cs typeface="Calibri"/>
                <a:sym typeface="Calibri"/>
              </a:rPr>
              <a:t> occur for </a:t>
            </a:r>
            <a:r>
              <a:rPr lang="it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lighter stars </a:t>
            </a:r>
            <a:r>
              <a:rPr lang="it" dirty="0">
                <a:latin typeface="Calibri"/>
                <a:ea typeface="Calibri"/>
                <a:cs typeface="Calibri"/>
                <a:sym typeface="Calibri"/>
              </a:rPr>
              <a:t>with respect to the non-rotating case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66FB68C3-25A4-5509-0D52-5E6648C9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06" y="135322"/>
            <a:ext cx="3566830" cy="7874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err="1"/>
              <a:t>Rotating</a:t>
            </a:r>
            <a:r>
              <a:rPr lang="it-IT" sz="3600" b="1" dirty="0"/>
              <a:t> stellar </a:t>
            </a:r>
            <a:r>
              <a:rPr lang="it-IT" sz="3600" b="1" dirty="0" err="1"/>
              <a:t>progenitors</a:t>
            </a:r>
            <a:endParaRPr lang="it-IT" sz="3600" b="1" dirty="0"/>
          </a:p>
        </p:txBody>
      </p:sp>
      <p:sp>
        <p:nvSpPr>
          <p:cNvPr id="14" name="CasellaDiTesto 5">
            <a:extLst>
              <a:ext uri="{FF2B5EF4-FFF2-40B4-BE49-F238E27FC236}">
                <a16:creationId xmlns:a16="http://schemas.microsoft.com/office/drawing/2014/main" id="{B7A42FE3-50E7-4F2F-F064-8CFBCDC3EB9D}"/>
              </a:ext>
            </a:extLst>
          </p:cNvPr>
          <p:cNvSpPr txBox="1"/>
          <p:nvPr/>
        </p:nvSpPr>
        <p:spPr>
          <a:xfrm>
            <a:off x="175152" y="2060019"/>
            <a:ext cx="336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Rotation</a:t>
            </a:r>
            <a:r>
              <a:rPr lang="it-IT" dirty="0"/>
              <a:t> </a:t>
            </a:r>
            <a:r>
              <a:rPr lang="it-IT" dirty="0" err="1"/>
              <a:t>strongly</a:t>
            </a:r>
            <a:r>
              <a:rPr lang="it-IT" dirty="0"/>
              <a:t> </a:t>
            </a:r>
            <a:r>
              <a:rPr lang="it-IT" b="1" dirty="0" err="1">
                <a:solidFill>
                  <a:srgbClr val="FF0000"/>
                </a:solidFill>
              </a:rPr>
              <a:t>enhances</a:t>
            </a:r>
            <a:r>
              <a:rPr lang="it-IT" dirty="0"/>
              <a:t> </a:t>
            </a:r>
            <a:r>
              <a:rPr lang="it-IT" b="1" dirty="0">
                <a:solidFill>
                  <a:srgbClr val="FF0000"/>
                </a:solidFill>
              </a:rPr>
              <a:t>mass </a:t>
            </a:r>
            <a:r>
              <a:rPr lang="it-IT" b="1" dirty="0" err="1">
                <a:solidFill>
                  <a:srgbClr val="FF0000"/>
                </a:solidFill>
              </a:rPr>
              <a:t>loss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dirty="0"/>
              <a:t>and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chemical</a:t>
            </a:r>
            <a:r>
              <a:rPr lang="it-IT" b="1" dirty="0">
                <a:solidFill>
                  <a:srgbClr val="FF0000"/>
                </a:solidFill>
              </a:rPr>
              <a:t> mixing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CF2E844-93F9-4DAA-81BE-183C839808F3}"/>
              </a:ext>
            </a:extLst>
          </p:cNvPr>
          <p:cNvSpPr/>
          <p:nvPr/>
        </p:nvSpPr>
        <p:spPr>
          <a:xfrm>
            <a:off x="1643308" y="3011400"/>
            <a:ext cx="428625" cy="7386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097AF7-1962-0AFE-8BAA-A6D5B1A95D1D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39300E-A158-9C17-E1C1-DFC843B09FED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4127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8FC82-CCB3-DB1F-6570-1388F588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22" y="218558"/>
            <a:ext cx="7964775" cy="567936"/>
          </a:xfrm>
        </p:spPr>
        <p:txBody>
          <a:bodyPr>
            <a:normAutofit/>
          </a:bodyPr>
          <a:lstStyle/>
          <a:p>
            <a:r>
              <a:rPr lang="it-IT" sz="3200" b="1" dirty="0" err="1"/>
              <a:t>Implications</a:t>
            </a:r>
            <a:r>
              <a:rPr lang="it-IT" sz="3200" b="1" dirty="0"/>
              <a:t> of </a:t>
            </a:r>
            <a:r>
              <a:rPr lang="it-IT" sz="3200" b="1" dirty="0" err="1"/>
              <a:t>our</a:t>
            </a:r>
            <a:r>
              <a:rPr lang="it-IT" sz="3200" b="1" dirty="0"/>
              <a:t> </a:t>
            </a:r>
            <a:r>
              <a:rPr lang="it-IT" sz="3200" b="1" dirty="0" err="1"/>
              <a:t>results</a:t>
            </a:r>
            <a:r>
              <a:rPr lang="it-IT" sz="3200" b="1" dirty="0"/>
              <a:t>: the </a:t>
            </a:r>
            <a:r>
              <a:rPr lang="it-IT" sz="3200" b="1" dirty="0" err="1"/>
              <a:t>upper</a:t>
            </a:r>
            <a:r>
              <a:rPr lang="it-IT" sz="3200" b="1" dirty="0"/>
              <a:t> mass gap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D49E0-A770-FD02-F226-131E052DC617}"/>
              </a:ext>
            </a:extLst>
          </p:cNvPr>
          <p:cNvSpPr txBox="1"/>
          <p:nvPr/>
        </p:nvSpPr>
        <p:spPr>
          <a:xfrm>
            <a:off x="9635301" y="2596831"/>
            <a:ext cx="149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Ugolini et al. in prep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4FF26-A424-42C2-84D4-09B077DE6127}"/>
              </a:ext>
            </a:extLst>
          </p:cNvPr>
          <p:cNvSpPr txBox="1"/>
          <p:nvPr/>
        </p:nvSpPr>
        <p:spPr>
          <a:xfrm>
            <a:off x="3440293" y="2596830"/>
            <a:ext cx="149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Ugolini et al. in prep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02EC0D-D67F-6C5E-BC20-07E806F9E3D4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A6D6A2-8629-D365-4AA7-17EFAD71DEDB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19FA20-FC0A-4FB2-F85A-EB5285E48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80" y="1069345"/>
            <a:ext cx="10646063" cy="52506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395F10-3789-D116-9741-6EF3D635C878}"/>
              </a:ext>
            </a:extLst>
          </p:cNvPr>
          <p:cNvSpPr txBox="1"/>
          <p:nvPr/>
        </p:nvSpPr>
        <p:spPr>
          <a:xfrm>
            <a:off x="9263743" y="900068"/>
            <a:ext cx="206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Spera &amp; Mapelli 2017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88947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8FC82-CCB3-DB1F-6570-1388F588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22" y="218558"/>
            <a:ext cx="7964775" cy="567936"/>
          </a:xfrm>
        </p:spPr>
        <p:txBody>
          <a:bodyPr>
            <a:normAutofit/>
          </a:bodyPr>
          <a:lstStyle/>
          <a:p>
            <a:r>
              <a:rPr lang="it-IT" sz="3200" b="1" dirty="0" err="1"/>
              <a:t>Implications</a:t>
            </a:r>
            <a:r>
              <a:rPr lang="it-IT" sz="3200" b="1" dirty="0"/>
              <a:t> of </a:t>
            </a:r>
            <a:r>
              <a:rPr lang="it-IT" sz="3200" b="1" dirty="0" err="1"/>
              <a:t>our</a:t>
            </a:r>
            <a:r>
              <a:rPr lang="it-IT" sz="3200" b="1" dirty="0"/>
              <a:t> </a:t>
            </a:r>
            <a:r>
              <a:rPr lang="it-IT" sz="3200" b="1" dirty="0" err="1"/>
              <a:t>results</a:t>
            </a:r>
            <a:r>
              <a:rPr lang="it-IT" sz="3200" b="1" dirty="0"/>
              <a:t>: the </a:t>
            </a:r>
            <a:r>
              <a:rPr lang="it-IT" sz="3200" b="1" dirty="0" err="1"/>
              <a:t>upper</a:t>
            </a:r>
            <a:r>
              <a:rPr lang="it-IT" sz="3200" b="1" dirty="0"/>
              <a:t> mass gap</a:t>
            </a:r>
          </a:p>
        </p:txBody>
      </p:sp>
      <p:pic>
        <p:nvPicPr>
          <p:cNvPr id="5" name="Segnaposto contenuto 4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4A369EF1-E052-170A-AEAA-8BF17A429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" y="1347300"/>
            <a:ext cx="5221605" cy="4351338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E2E2D60E-00BC-E2B0-34DA-6147BD508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347300"/>
            <a:ext cx="5221605" cy="4351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DBACDC-95CE-2A8D-82B7-364E274074C1}"/>
              </a:ext>
            </a:extLst>
          </p:cNvPr>
          <p:cNvSpPr txBox="1"/>
          <p:nvPr/>
        </p:nvSpPr>
        <p:spPr>
          <a:xfrm>
            <a:off x="1240971" y="6042025"/>
            <a:ext cx="8966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Varying the </a:t>
            </a:r>
            <a:r>
              <a:rPr lang="en-GB" b="1" dirty="0">
                <a:solidFill>
                  <a:srgbClr val="FF0000"/>
                </a:solidFill>
              </a:rPr>
              <a:t>criterion</a:t>
            </a:r>
            <a:r>
              <a:rPr lang="en-GB" dirty="0"/>
              <a:t> for the onset of </a:t>
            </a:r>
            <a:r>
              <a:rPr lang="en-GB" dirty="0" err="1"/>
              <a:t>PPISNe</a:t>
            </a:r>
            <a:r>
              <a:rPr lang="en-GB" dirty="0"/>
              <a:t> has a </a:t>
            </a:r>
            <a:r>
              <a:rPr lang="en-GB" b="1" dirty="0">
                <a:solidFill>
                  <a:srgbClr val="FF0000"/>
                </a:solidFill>
              </a:rPr>
              <a:t>crucial impact </a:t>
            </a:r>
            <a:r>
              <a:rPr lang="en-GB" dirty="0"/>
              <a:t>on the </a:t>
            </a:r>
            <a:r>
              <a:rPr lang="en-GB" b="1" dirty="0">
                <a:solidFill>
                  <a:srgbClr val="FF0000"/>
                </a:solidFill>
              </a:rPr>
              <a:t>heaviest BH </a:t>
            </a:r>
            <a:r>
              <a:rPr lang="en-GB" dirty="0"/>
              <a:t>that form from the evolution of </a:t>
            </a:r>
            <a:r>
              <a:rPr lang="en-GB" b="1" dirty="0">
                <a:solidFill>
                  <a:srgbClr val="FF0000"/>
                </a:solidFill>
              </a:rPr>
              <a:t>single stars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D49E0-A770-FD02-F226-131E052DC617}"/>
              </a:ext>
            </a:extLst>
          </p:cNvPr>
          <p:cNvSpPr txBox="1"/>
          <p:nvPr/>
        </p:nvSpPr>
        <p:spPr>
          <a:xfrm>
            <a:off x="9635301" y="2253443"/>
            <a:ext cx="149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Ugolini et al. in prep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4FF26-A424-42C2-84D4-09B077DE6127}"/>
              </a:ext>
            </a:extLst>
          </p:cNvPr>
          <p:cNvSpPr txBox="1"/>
          <p:nvPr/>
        </p:nvSpPr>
        <p:spPr>
          <a:xfrm>
            <a:off x="3872912" y="2253442"/>
            <a:ext cx="149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Ugolini et al. in prep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02EC0D-D67F-6C5E-BC20-07E806F9E3D4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A6D6A2-8629-D365-4AA7-17EFAD71DEDB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363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7977485-6EB4-279A-F2A7-9D6D26E8D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4857" y="3927658"/>
            <a:ext cx="3189600" cy="23922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B095D4B-032B-B1D7-959C-7A91B76A4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4857" y="1457158"/>
            <a:ext cx="3189600" cy="23922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10D17DD-DD8A-0D63-BA6C-C786AEAB4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794" y="1460925"/>
            <a:ext cx="3189600" cy="23922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8DE6CFB-8EFB-DF07-674E-C18DC5AAD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795" y="3928123"/>
            <a:ext cx="3189598" cy="239219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B7CA862-BCFA-3168-95EF-6F85F747B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3150" y="1457159"/>
            <a:ext cx="3189598" cy="239219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C3D858B-A1FE-DD43-C9AE-E37ADB570A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732" y="3927659"/>
            <a:ext cx="3189598" cy="2392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3C820-CD2D-22B9-1DD9-E0F9F7693F8D}"/>
              </a:ext>
            </a:extLst>
          </p:cNvPr>
          <p:cNvSpPr txBox="1"/>
          <p:nvPr/>
        </p:nvSpPr>
        <p:spPr>
          <a:xfrm>
            <a:off x="-65314" y="78942"/>
            <a:ext cx="3405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Fitting Formulas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57F41-5138-1235-ECF1-CA1685C455A5}"/>
              </a:ext>
            </a:extLst>
          </p:cNvPr>
          <p:cNvSpPr txBox="1"/>
          <p:nvPr/>
        </p:nvSpPr>
        <p:spPr>
          <a:xfrm>
            <a:off x="42340" y="705245"/>
            <a:ext cx="6153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search for </a:t>
            </a:r>
            <a:r>
              <a:rPr lang="en-GB" b="1" dirty="0">
                <a:solidFill>
                  <a:srgbClr val="FF0000"/>
                </a:solidFill>
              </a:rPr>
              <a:t>any linear relation</a:t>
            </a:r>
            <a:r>
              <a:rPr lang="en-GB" dirty="0"/>
              <a:t> between the properties of the star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/>
              <a:t>at the pre-SN stage and its remnant mass.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4FC3AE-EBE4-41EE-44BF-4F0CD78D79E9}"/>
                  </a:ext>
                </a:extLst>
              </p:cNvPr>
              <p:cNvSpPr txBox="1"/>
              <p:nvPr/>
            </p:nvSpPr>
            <p:spPr>
              <a:xfrm>
                <a:off x="7777421" y="663717"/>
                <a:ext cx="2533899" cy="60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𝑑𝑀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𝑝𝑟𝑒𝑆𝑁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𝑟𝑒𝑚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𝑝𝑟𝑒𝑆𝑁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4FC3AE-EBE4-41EE-44BF-4F0CD78D7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421" y="663717"/>
                <a:ext cx="2533899" cy="6028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Right 13">
            <a:extLst>
              <a:ext uri="{FF2B5EF4-FFF2-40B4-BE49-F238E27FC236}">
                <a16:creationId xmlns:a16="http://schemas.microsoft.com/office/drawing/2014/main" id="{14362B0A-C122-EB6D-BC4A-BEE801BEE902}"/>
              </a:ext>
            </a:extLst>
          </p:cNvPr>
          <p:cNvSpPr/>
          <p:nvPr/>
        </p:nvSpPr>
        <p:spPr>
          <a:xfrm>
            <a:off x="6415150" y="761066"/>
            <a:ext cx="1138335" cy="408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9378AD-61A9-6FB9-EF1C-48E28AEB35A2}"/>
              </a:ext>
            </a:extLst>
          </p:cNvPr>
          <p:cNvSpPr/>
          <p:nvPr/>
        </p:nvSpPr>
        <p:spPr>
          <a:xfrm>
            <a:off x="7773109" y="538383"/>
            <a:ext cx="2538211" cy="7917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23E43A-814F-5CD8-A3DC-4CDC37FE5A0F}"/>
              </a:ext>
            </a:extLst>
          </p:cNvPr>
          <p:cNvSpPr txBox="1"/>
          <p:nvPr/>
        </p:nvSpPr>
        <p:spPr>
          <a:xfrm>
            <a:off x="2545" y="1684757"/>
            <a:ext cx="260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For the </a:t>
            </a:r>
            <a:r>
              <a:rPr lang="en-GB" b="1" dirty="0">
                <a:solidFill>
                  <a:srgbClr val="FF0000"/>
                </a:solidFill>
              </a:rPr>
              <a:t>non-rotating progenitors </a:t>
            </a:r>
            <a:r>
              <a:rPr lang="en-GB" dirty="0"/>
              <a:t>we find: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FEC6B5-0879-4CCE-F490-2DA6C44FDAC9}"/>
                  </a:ext>
                </a:extLst>
              </p:cNvPr>
              <p:cNvSpPr txBox="1"/>
              <p:nvPr/>
            </p:nvSpPr>
            <p:spPr>
              <a:xfrm>
                <a:off x="27418" y="2648801"/>
                <a:ext cx="2501775" cy="4805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𝑑𝑀</m:t>
                          </m:r>
                        </m:num>
                        <m:den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𝑚𝑥</m:t>
                                  </m:r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,  </m:t>
                                  </m:r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sSub>
                                    <m:sSubPr>
                                      <m:ctrlP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𝐷𝐶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0,              </m:t>
                                  </m:r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sSub>
                                    <m:sSubPr>
                                      <m:ctrlP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𝐷𝐶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FEC6B5-0879-4CCE-F490-2DA6C44FD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8" y="2648801"/>
                <a:ext cx="2501775" cy="480581"/>
              </a:xfrm>
              <a:prstGeom prst="rect">
                <a:avLst/>
              </a:prstGeom>
              <a:blipFill>
                <a:blip r:embed="rId10"/>
                <a:stretch>
                  <a:fillRect l="-4866" t="-226923" b="-3294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C8632BCD-9E4E-6E48-F53C-090009AC114D}"/>
              </a:ext>
            </a:extLst>
          </p:cNvPr>
          <p:cNvSpPr/>
          <p:nvPr/>
        </p:nvSpPr>
        <p:spPr>
          <a:xfrm>
            <a:off x="27418" y="2497325"/>
            <a:ext cx="2560105" cy="742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31B84D-598F-E03D-642B-452D416370B7}"/>
              </a:ext>
            </a:extLst>
          </p:cNvPr>
          <p:cNvSpPr txBox="1"/>
          <p:nvPr/>
        </p:nvSpPr>
        <p:spPr>
          <a:xfrm>
            <a:off x="91335" y="4342071"/>
            <a:ext cx="2521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For the </a:t>
            </a:r>
            <a:r>
              <a:rPr lang="en-GB" b="1" dirty="0">
                <a:solidFill>
                  <a:srgbClr val="FF0000"/>
                </a:solidFill>
              </a:rPr>
              <a:t>rotating</a:t>
            </a:r>
            <a:r>
              <a:rPr lang="en-GB" dirty="0"/>
              <a:t> progenitors, </a:t>
            </a:r>
            <a:r>
              <a:rPr lang="en-GB" b="1" dirty="0">
                <a:solidFill>
                  <a:srgbClr val="FF0000"/>
                </a:solidFill>
              </a:rPr>
              <a:t>we do not </a:t>
            </a:r>
            <a:r>
              <a:rPr lang="en-GB" dirty="0"/>
              <a:t>find any </a:t>
            </a:r>
            <a:r>
              <a:rPr lang="en-GB" b="1" dirty="0">
                <a:solidFill>
                  <a:srgbClr val="FF0000"/>
                </a:solidFill>
              </a:rPr>
              <a:t>linear relation in place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748CC6-AF30-6523-8596-BB5D5705BA97}"/>
              </a:ext>
            </a:extLst>
          </p:cNvPr>
          <p:cNvSpPr txBox="1"/>
          <p:nvPr/>
        </p:nvSpPr>
        <p:spPr>
          <a:xfrm>
            <a:off x="500062" y="6308757"/>
            <a:ext cx="11191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/>
              <a:t>Linear fits cannot capture the complexity of the physics behind the SN explosion mechanism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267A92-CCAC-2634-B8D0-A4B91D440A99}"/>
              </a:ext>
            </a:extLst>
          </p:cNvPr>
          <p:cNvSpPr/>
          <p:nvPr/>
        </p:nvSpPr>
        <p:spPr>
          <a:xfrm>
            <a:off x="457200" y="6266144"/>
            <a:ext cx="11277600" cy="5468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BB1AE0-3373-3B04-38CF-2DA04B7B1BDB}"/>
              </a:ext>
            </a:extLst>
          </p:cNvPr>
          <p:cNvSpPr txBox="1"/>
          <p:nvPr/>
        </p:nvSpPr>
        <p:spPr>
          <a:xfrm>
            <a:off x="10680331" y="2167623"/>
            <a:ext cx="149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Ugolini et al. in prep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24863-FAD3-7A42-3528-3F01D9864456}"/>
              </a:ext>
            </a:extLst>
          </p:cNvPr>
          <p:cNvSpPr txBox="1"/>
          <p:nvPr/>
        </p:nvSpPr>
        <p:spPr>
          <a:xfrm>
            <a:off x="10679029" y="4644143"/>
            <a:ext cx="149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Ugolini et al. in prep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53F46-549D-6134-6B43-947117FD78B9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F3CA8-740A-345C-8CD5-6246F6E29710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766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6" grpId="0" animBg="1"/>
      <p:bldP spid="24" grpId="0"/>
      <p:bldP spid="25" grpId="0"/>
      <p:bldP spid="26" grpId="0" animBg="1"/>
      <p:bldP spid="29" grpId="0"/>
      <p:bldP spid="30" grpId="0"/>
      <p:bldP spid="31" grpId="0" animBg="1"/>
      <p:bldP spid="32" grpId="0"/>
      <p:bldP spid="33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2"/>
          <p:cNvSpPr txBox="1">
            <a:spLocks noGrp="1"/>
          </p:cNvSpPr>
          <p:nvPr>
            <p:ph type="title"/>
          </p:nvPr>
        </p:nvSpPr>
        <p:spPr>
          <a:xfrm>
            <a:off x="415600" y="18039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buSzPts val="990"/>
            </a:pPr>
            <a:r>
              <a:rPr lang="en-US" sz="4000" b="1">
                <a:latin typeface="Calibri"/>
                <a:ea typeface="Calibri"/>
                <a:cs typeface="Calibri"/>
                <a:sym typeface="Calibri"/>
              </a:rPr>
              <a:t>Summary and conclusion</a:t>
            </a:r>
          </a:p>
        </p:txBody>
      </p:sp>
      <p:sp>
        <p:nvSpPr>
          <p:cNvPr id="276" name="Google Shape;276;p32"/>
          <p:cNvSpPr txBox="1"/>
          <p:nvPr/>
        </p:nvSpPr>
        <p:spPr>
          <a:xfrm>
            <a:off x="4932533" y="1197600"/>
            <a:ext cx="729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D124C-1518-A26F-27B3-A6E5FC989B1E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29F81-A4F1-8FCC-D573-D27F16D3CF10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894DB-C46E-2419-B63D-8DF29EA3EB7C}"/>
              </a:ext>
            </a:extLst>
          </p:cNvPr>
          <p:cNvSpPr txBox="1"/>
          <p:nvPr/>
        </p:nvSpPr>
        <p:spPr>
          <a:xfrm>
            <a:off x="306122" y="1315497"/>
            <a:ext cx="11579755" cy="499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Homogeneous study of the </a:t>
            </a:r>
            <a:r>
              <a:rPr lang="en-US" sz="2200" b="1" dirty="0">
                <a:solidFill>
                  <a:srgbClr val="FF0000"/>
                </a:solidFill>
              </a:rPr>
              <a:t>evolution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rgbClr val="FF0000"/>
                </a:solidFill>
              </a:rPr>
              <a:t>explosion</a:t>
            </a:r>
            <a:r>
              <a:rPr lang="en-US" sz="2200" dirty="0"/>
              <a:t> of massive stars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BH mass spectrum and implications on the </a:t>
            </a:r>
            <a:r>
              <a:rPr lang="en-US" sz="2200" b="1" dirty="0">
                <a:solidFill>
                  <a:srgbClr val="FF0000"/>
                </a:solidFill>
              </a:rPr>
              <a:t>position</a:t>
            </a:r>
            <a:r>
              <a:rPr lang="en-US" sz="2200" dirty="0"/>
              <a:t> of the upper mass gap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Linear fits </a:t>
            </a:r>
            <a:r>
              <a:rPr lang="en-US" sz="2200" b="1" dirty="0">
                <a:solidFill>
                  <a:srgbClr val="FF0000"/>
                </a:solidFill>
              </a:rPr>
              <a:t>cannot</a:t>
            </a:r>
            <a:r>
              <a:rPr lang="en-US" sz="2200" b="1" dirty="0"/>
              <a:t> </a:t>
            </a:r>
            <a:r>
              <a:rPr lang="en-US" sz="2200" b="1" dirty="0">
                <a:solidFill>
                  <a:srgbClr val="FF0000"/>
                </a:solidFill>
              </a:rPr>
              <a:t>capture</a:t>
            </a:r>
            <a:r>
              <a:rPr lang="en-US" sz="2200" b="1" dirty="0"/>
              <a:t> </a:t>
            </a:r>
            <a:r>
              <a:rPr lang="en-US" sz="2200" dirty="0"/>
              <a:t>the complexity of the physics behind the SN explosion mechanism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6DA08-6351-3C59-2203-861284845B80}"/>
              </a:ext>
            </a:extLst>
          </p:cNvPr>
          <p:cNvSpPr txBox="1"/>
          <p:nvPr/>
        </p:nvSpPr>
        <p:spPr>
          <a:xfrm>
            <a:off x="415599" y="5500676"/>
            <a:ext cx="11579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Thank you for your attention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319E30-7145-6007-2135-213DA1048F53}"/>
              </a:ext>
            </a:extLst>
          </p:cNvPr>
          <p:cNvSpPr txBox="1"/>
          <p:nvPr/>
        </p:nvSpPr>
        <p:spPr>
          <a:xfrm>
            <a:off x="216310" y="5968181"/>
            <a:ext cx="11867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Please feel free to contact me anytime if you have idea on the topic:</a:t>
            </a:r>
          </a:p>
          <a:p>
            <a:pPr algn="ctr"/>
            <a:r>
              <a:rPr lang="en-US" i="1" dirty="0"/>
              <a:t>cugolini@sissa.it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785629-71DA-EC17-0933-5FD3BBA2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11" y="172227"/>
            <a:ext cx="3209336" cy="51593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/>
              <a:t>BH Mass Spectrum</a:t>
            </a:r>
          </a:p>
        </p:txBody>
      </p:sp>
      <p:pic>
        <p:nvPicPr>
          <p:cNvPr id="13" name="Immagine 12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F24C49CD-2A87-9084-6C1E-AA7D8C546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27" y="1819306"/>
            <a:ext cx="5486411" cy="4572009"/>
          </a:xfrm>
          <a:prstGeom prst="rect">
            <a:avLst/>
          </a:prstGeom>
        </p:spPr>
      </p:pic>
      <p:pic>
        <p:nvPicPr>
          <p:cNvPr id="11" name="Segnaposto contenuto 10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A094E51A-AD9C-D302-9C3F-FDA084BA4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" y="1819306"/>
            <a:ext cx="5486399" cy="4572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4DF822-F958-991D-6DE3-020647DC9AB7}"/>
                  </a:ext>
                </a:extLst>
              </p:cNvPr>
              <p:cNvSpPr txBox="1"/>
              <p:nvPr/>
            </p:nvSpPr>
            <p:spPr>
              <a:xfrm>
                <a:off x="86115" y="919506"/>
                <a:ext cx="4590163" cy="649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We apply our results to a populations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rgbClr val="FF0000"/>
                    </a:solidFill>
                  </a:rPr>
                  <a:t> stars</a:t>
                </a:r>
                <a:r>
                  <a:rPr lang="en-GB" dirty="0"/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𝑍𝐴𝑀𝑆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−2.35</m:t>
                        </m:r>
                      </m:sup>
                    </m:sSup>
                  </m:oMath>
                </a14:m>
                <a:r>
                  <a:rPr lang="en-GB" dirty="0"/>
                  <a:t> (</a:t>
                </a:r>
                <a:r>
                  <a:rPr lang="en-GB" dirty="0" err="1"/>
                  <a:t>Kroupa</a:t>
                </a:r>
                <a:r>
                  <a:rPr lang="en-GB" dirty="0"/>
                  <a:t> IMF)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4DF822-F958-991D-6DE3-020647DC9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5" y="919506"/>
                <a:ext cx="4590163" cy="649409"/>
              </a:xfrm>
              <a:prstGeom prst="rect">
                <a:avLst/>
              </a:prstGeom>
              <a:blipFill>
                <a:blip r:embed="rId4"/>
                <a:stretch>
                  <a:fillRect l="-1062" t="-4717" b="-160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162;p22">
            <a:extLst>
              <a:ext uri="{FF2B5EF4-FFF2-40B4-BE49-F238E27FC236}">
                <a16:creationId xmlns:a16="http://schemas.microsoft.com/office/drawing/2014/main" id="{335645B4-7F42-3009-6FCD-63D1395F08B1}"/>
              </a:ext>
            </a:extLst>
          </p:cNvPr>
          <p:cNvSpPr txBox="1"/>
          <p:nvPr/>
        </p:nvSpPr>
        <p:spPr>
          <a:xfrm>
            <a:off x="9318077" y="5311191"/>
            <a:ext cx="150465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200" dirty="0">
                <a:latin typeface="Calibri"/>
                <a:ea typeface="Calibri"/>
                <a:cs typeface="Calibri"/>
                <a:sym typeface="Calibri"/>
              </a:rPr>
              <a:t>Ugolini et al. in prep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9D508-5A99-AB25-0D3A-8F2C28AEF5E8}"/>
              </a:ext>
            </a:extLst>
          </p:cNvPr>
          <p:cNvSpPr txBox="1"/>
          <p:nvPr/>
        </p:nvSpPr>
        <p:spPr>
          <a:xfrm>
            <a:off x="5943600" y="397150"/>
            <a:ext cx="5607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find </a:t>
            </a:r>
            <a:r>
              <a:rPr lang="en-GB" b="1" dirty="0">
                <a:solidFill>
                  <a:srgbClr val="FF0000"/>
                </a:solidFill>
              </a:rPr>
              <a:t>several peaks </a:t>
            </a:r>
            <a:r>
              <a:rPr lang="en-GB" dirty="0"/>
              <a:t>in the </a:t>
            </a:r>
            <a:r>
              <a:rPr lang="en-GB" b="1" dirty="0">
                <a:solidFill>
                  <a:srgbClr val="FF0000"/>
                </a:solidFill>
              </a:rPr>
              <a:t>BH distribution</a:t>
            </a:r>
            <a:r>
              <a:rPr lang="en-GB" dirty="0"/>
              <a:t>, which are features of the: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ighlight>
                  <a:srgbClr val="FFFF00"/>
                </a:highlight>
              </a:rPr>
              <a:t>IMF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ighlight>
                  <a:srgbClr val="00FFFF"/>
                </a:highlight>
              </a:rPr>
              <a:t>SN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ighlight>
                  <a:srgbClr val="FF00FF"/>
                </a:highlight>
              </a:rPr>
              <a:t>PPI prescriptions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CC0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9A3B32F-A4E7-1A81-A055-8E1B3F1A86C6}"/>
              </a:ext>
            </a:extLst>
          </p:cNvPr>
          <p:cNvSpPr/>
          <p:nvPr/>
        </p:nvSpPr>
        <p:spPr>
          <a:xfrm>
            <a:off x="4516016" y="1054359"/>
            <a:ext cx="1231641" cy="3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0B6CFE-619C-8FE3-8883-C00D26FB6A85}"/>
              </a:ext>
            </a:extLst>
          </p:cNvPr>
          <p:cNvSpPr/>
          <p:nvPr/>
        </p:nvSpPr>
        <p:spPr>
          <a:xfrm>
            <a:off x="1053193" y="2353094"/>
            <a:ext cx="410547" cy="1259633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EAC53D-AD26-54DA-5791-50BF812CF137}"/>
              </a:ext>
            </a:extLst>
          </p:cNvPr>
          <p:cNvSpPr/>
          <p:nvPr/>
        </p:nvSpPr>
        <p:spPr>
          <a:xfrm>
            <a:off x="6595721" y="2455148"/>
            <a:ext cx="414679" cy="1074183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5F6B62-8043-1586-C1FF-38A8A62A9228}"/>
              </a:ext>
            </a:extLst>
          </p:cNvPr>
          <p:cNvSpPr/>
          <p:nvPr/>
        </p:nvSpPr>
        <p:spPr>
          <a:xfrm>
            <a:off x="1408800" y="2959973"/>
            <a:ext cx="553350" cy="847725"/>
          </a:xfrm>
          <a:prstGeom prst="ellipse">
            <a:avLst/>
          </a:prstGeom>
          <a:noFill/>
          <a:ln w="3492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B911C0-00BC-5E61-8234-D9A873A593E1}"/>
              </a:ext>
            </a:extLst>
          </p:cNvPr>
          <p:cNvSpPr/>
          <p:nvPr/>
        </p:nvSpPr>
        <p:spPr>
          <a:xfrm>
            <a:off x="6837018" y="2309652"/>
            <a:ext cx="534144" cy="1074183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57A8BD-CD59-B3EA-4559-67F64D6267B1}"/>
              </a:ext>
            </a:extLst>
          </p:cNvPr>
          <p:cNvSpPr/>
          <p:nvPr/>
        </p:nvSpPr>
        <p:spPr>
          <a:xfrm>
            <a:off x="2294949" y="3104449"/>
            <a:ext cx="954430" cy="1016555"/>
          </a:xfrm>
          <a:prstGeom prst="ellipse">
            <a:avLst/>
          </a:prstGeom>
          <a:noFill/>
          <a:ln w="3492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860129-26B7-B36A-6B2B-5315C668E0F5}"/>
              </a:ext>
            </a:extLst>
          </p:cNvPr>
          <p:cNvSpPr/>
          <p:nvPr/>
        </p:nvSpPr>
        <p:spPr>
          <a:xfrm>
            <a:off x="2296373" y="3169523"/>
            <a:ext cx="954430" cy="1100970"/>
          </a:xfrm>
          <a:prstGeom prst="ellipse">
            <a:avLst/>
          </a:prstGeom>
          <a:noFill/>
          <a:ln w="3492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59A5EFA-27F4-46A0-DEF8-0E9B284E21C6}"/>
              </a:ext>
            </a:extLst>
          </p:cNvPr>
          <p:cNvSpPr/>
          <p:nvPr/>
        </p:nvSpPr>
        <p:spPr>
          <a:xfrm>
            <a:off x="6923709" y="2296972"/>
            <a:ext cx="534144" cy="1074183"/>
          </a:xfrm>
          <a:prstGeom prst="ellipse">
            <a:avLst/>
          </a:prstGeom>
          <a:noFill/>
          <a:ln w="3492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3D08E63-9275-BB8F-D1F7-E8D81DB8AEC6}"/>
              </a:ext>
            </a:extLst>
          </p:cNvPr>
          <p:cNvSpPr/>
          <p:nvPr/>
        </p:nvSpPr>
        <p:spPr>
          <a:xfrm>
            <a:off x="7839847" y="3151541"/>
            <a:ext cx="795372" cy="1181383"/>
          </a:xfrm>
          <a:prstGeom prst="ellipse">
            <a:avLst/>
          </a:prstGeom>
          <a:noFill/>
          <a:ln w="3492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608A18-32FB-C451-31AE-552F52BA8623}"/>
              </a:ext>
            </a:extLst>
          </p:cNvPr>
          <p:cNvSpPr/>
          <p:nvPr/>
        </p:nvSpPr>
        <p:spPr>
          <a:xfrm rot="1417188">
            <a:off x="7821858" y="3166679"/>
            <a:ext cx="795372" cy="1181383"/>
          </a:xfrm>
          <a:prstGeom prst="ellipse">
            <a:avLst/>
          </a:prstGeom>
          <a:noFill/>
          <a:ln w="3492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8966F-EA9C-792E-530C-DFCD86A1C123}"/>
              </a:ext>
            </a:extLst>
          </p:cNvPr>
          <p:cNvSpPr txBox="1"/>
          <p:nvPr/>
        </p:nvSpPr>
        <p:spPr>
          <a:xfrm>
            <a:off x="147347" y="6304126"/>
            <a:ext cx="6448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</a:t>
            </a:r>
            <a:r>
              <a:rPr lang="en-GB" b="1" dirty="0">
                <a:solidFill>
                  <a:srgbClr val="FF0000"/>
                </a:solidFill>
              </a:rPr>
              <a:t>feature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emerging</a:t>
            </a:r>
            <a:r>
              <a:rPr lang="en-GB" dirty="0"/>
              <a:t> from the </a:t>
            </a:r>
            <a:r>
              <a:rPr lang="en-GB" b="1" dirty="0">
                <a:solidFill>
                  <a:srgbClr val="FF0000"/>
                </a:solidFill>
              </a:rPr>
              <a:t>BH mass spectrum </a:t>
            </a:r>
            <a:r>
              <a:rPr lang="en-GB" dirty="0"/>
              <a:t>are </a:t>
            </a:r>
            <a:r>
              <a:rPr lang="en-GB" b="1" dirty="0">
                <a:solidFill>
                  <a:srgbClr val="FF0000"/>
                </a:solidFill>
              </a:rPr>
              <a:t>degenerate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B67AD44-6EC7-75DF-2CA0-9D93403B2637}"/>
              </a:ext>
            </a:extLst>
          </p:cNvPr>
          <p:cNvSpPr/>
          <p:nvPr/>
        </p:nvSpPr>
        <p:spPr>
          <a:xfrm>
            <a:off x="6657154" y="6245119"/>
            <a:ext cx="1008615" cy="487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B35783-3D0D-B396-4EA6-39ABEE224F71}"/>
              </a:ext>
            </a:extLst>
          </p:cNvPr>
          <p:cNvSpPr txBox="1"/>
          <p:nvPr/>
        </p:nvSpPr>
        <p:spPr>
          <a:xfrm>
            <a:off x="7578501" y="6304126"/>
            <a:ext cx="422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Not easy to detach from each other!!!</a:t>
            </a:r>
          </a:p>
        </p:txBody>
      </p:sp>
    </p:spTree>
    <p:extLst>
      <p:ext uri="{BB962C8B-B14F-4D97-AF65-F5344CB8AC3E}">
        <p14:creationId xmlns:p14="http://schemas.microsoft.com/office/powerpoint/2010/main" val="209071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DFCFA9-5689-7B66-46F5-ECC0A83E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925" y="193676"/>
            <a:ext cx="2724149" cy="444500"/>
          </a:xfrm>
        </p:spPr>
        <p:txBody>
          <a:bodyPr>
            <a:noAutofit/>
          </a:bodyPr>
          <a:lstStyle/>
          <a:p>
            <a:r>
              <a:rPr lang="it-IT" sz="3200" b="1" dirty="0"/>
              <a:t>Max BH mass</a:t>
            </a:r>
          </a:p>
        </p:txBody>
      </p:sp>
      <p:pic>
        <p:nvPicPr>
          <p:cNvPr id="5" name="Segnaposto contenuto 4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78971B09-F22D-06F2-103D-5D8EDB771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7" y="1572297"/>
            <a:ext cx="5221605" cy="4351338"/>
          </a:xfrm>
        </p:spPr>
      </p:pic>
      <p:pic>
        <p:nvPicPr>
          <p:cNvPr id="7" name="Immagine 6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A09DE77E-18F1-6501-616A-3B499F6E0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402" y="1461961"/>
            <a:ext cx="5486411" cy="4572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9CF8DC-FC90-B803-9CE5-FD818582D69C}"/>
              </a:ext>
            </a:extLst>
          </p:cNvPr>
          <p:cNvSpPr txBox="1"/>
          <p:nvPr/>
        </p:nvSpPr>
        <p:spPr>
          <a:xfrm>
            <a:off x="9208467" y="2568837"/>
            <a:ext cx="149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Ugolini et al. in prep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F397A-4696-C66C-BAB1-59CE4B822C7A}"/>
              </a:ext>
            </a:extLst>
          </p:cNvPr>
          <p:cNvSpPr txBox="1"/>
          <p:nvPr/>
        </p:nvSpPr>
        <p:spPr>
          <a:xfrm>
            <a:off x="3986862" y="2568838"/>
            <a:ext cx="149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Ugolini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16506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72;p24">
            <a:extLst>
              <a:ext uri="{FF2B5EF4-FFF2-40B4-BE49-F238E27FC236}">
                <a16:creationId xmlns:a16="http://schemas.microsoft.com/office/drawing/2014/main" id="{49909C0F-E278-7ABC-004D-61BF10DDF23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31" y="2186152"/>
            <a:ext cx="5576400" cy="4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3;p24">
            <a:extLst>
              <a:ext uri="{FF2B5EF4-FFF2-40B4-BE49-F238E27FC236}">
                <a16:creationId xmlns:a16="http://schemas.microsoft.com/office/drawing/2014/main" id="{3ADE85B3-3800-3420-18E7-CB974AC3FE05}"/>
              </a:ext>
            </a:extLst>
          </p:cNvPr>
          <p:cNvSpPr txBox="1"/>
          <p:nvPr/>
        </p:nvSpPr>
        <p:spPr>
          <a:xfrm>
            <a:off x="743016" y="58133"/>
            <a:ext cx="107060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it" sz="4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we determine the remnant mass?</a:t>
            </a:r>
            <a:endParaRPr sz="4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74;p24">
            <a:extLst>
              <a:ext uri="{FF2B5EF4-FFF2-40B4-BE49-F238E27FC236}">
                <a16:creationId xmlns:a16="http://schemas.microsoft.com/office/drawing/2014/main" id="{53F78D45-F3D7-7910-7CAA-1F68F92F5F8E}"/>
              </a:ext>
            </a:extLst>
          </p:cNvPr>
          <p:cNvSpPr txBox="1"/>
          <p:nvPr/>
        </p:nvSpPr>
        <p:spPr>
          <a:xfrm>
            <a:off x="141291" y="920132"/>
            <a:ext cx="5368000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Successful SN explosion:</a:t>
            </a:r>
            <a:endParaRPr sz="1200" dirty="0"/>
          </a:p>
          <a:p>
            <a:r>
              <a:rPr lang="i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most internal region do not reach the </a:t>
            </a:r>
            <a:r>
              <a:rPr lang="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escape velocity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5;p24">
            <a:extLst>
              <a:ext uri="{FF2B5EF4-FFF2-40B4-BE49-F238E27FC236}">
                <a16:creationId xmlns:a16="http://schemas.microsoft.com/office/drawing/2014/main" id="{0E6475AB-85E6-285C-7E06-CD104332052E}"/>
              </a:ext>
            </a:extLst>
          </p:cNvPr>
          <p:cNvSpPr/>
          <p:nvPr/>
        </p:nvSpPr>
        <p:spPr>
          <a:xfrm>
            <a:off x="247517" y="1966948"/>
            <a:ext cx="1738800" cy="24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7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6;p24">
            <a:extLst>
              <a:ext uri="{FF2B5EF4-FFF2-40B4-BE49-F238E27FC236}">
                <a16:creationId xmlns:a16="http://schemas.microsoft.com/office/drawing/2014/main" id="{7203176A-615A-8D5D-D4F4-403EDC01A159}"/>
              </a:ext>
            </a:extLst>
          </p:cNvPr>
          <p:cNvSpPr txBox="1"/>
          <p:nvPr/>
        </p:nvSpPr>
        <p:spPr>
          <a:xfrm>
            <a:off x="1986339" y="1845441"/>
            <a:ext cx="2092400" cy="59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it" sz="3067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Fallback</a:t>
            </a:r>
            <a:endParaRPr sz="3067" b="1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CasellaDiTesto 6">
            <a:extLst>
              <a:ext uri="{FF2B5EF4-FFF2-40B4-BE49-F238E27FC236}">
                <a16:creationId xmlns:a16="http://schemas.microsoft.com/office/drawing/2014/main" id="{44490183-18B2-9116-CE8B-57C03A1FFA7E}"/>
              </a:ext>
            </a:extLst>
          </p:cNvPr>
          <p:cNvSpPr txBox="1"/>
          <p:nvPr/>
        </p:nvSpPr>
        <p:spPr>
          <a:xfrm>
            <a:off x="4078739" y="5822105"/>
            <a:ext cx="2015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Ugolini et al. in </a:t>
            </a:r>
            <a:r>
              <a:rPr lang="it-IT" sz="1200" dirty="0" err="1"/>
              <a:t>prep</a:t>
            </a:r>
            <a:endParaRPr lang="it-IT" sz="1200" dirty="0"/>
          </a:p>
        </p:txBody>
      </p:sp>
      <p:pic>
        <p:nvPicPr>
          <p:cNvPr id="22" name="Google Shape;194;p26">
            <a:extLst>
              <a:ext uri="{FF2B5EF4-FFF2-40B4-BE49-F238E27FC236}">
                <a16:creationId xmlns:a16="http://schemas.microsoft.com/office/drawing/2014/main" id="{684302C8-5CE1-CC14-7332-AA0B475E9D2B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" b="534"/>
          <a:stretch/>
        </p:blipFill>
        <p:spPr>
          <a:xfrm>
            <a:off x="6010725" y="2184953"/>
            <a:ext cx="5577600" cy="459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96;p26">
            <a:extLst>
              <a:ext uri="{FF2B5EF4-FFF2-40B4-BE49-F238E27FC236}">
                <a16:creationId xmlns:a16="http://schemas.microsoft.com/office/drawing/2014/main" id="{840BEA12-11BD-D5FC-4587-756CC64F4A99}"/>
              </a:ext>
            </a:extLst>
          </p:cNvPr>
          <p:cNvSpPr txBox="1"/>
          <p:nvPr/>
        </p:nvSpPr>
        <p:spPr>
          <a:xfrm>
            <a:off x="6361073" y="919853"/>
            <a:ext cx="5368000" cy="139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" sz="2000" b="1" dirty="0">
                <a:latin typeface="Calibri"/>
                <a:ea typeface="Calibri"/>
                <a:cs typeface="Calibri"/>
                <a:sym typeface="Calibri"/>
              </a:rPr>
              <a:t>Failed</a:t>
            </a:r>
            <a:r>
              <a:rPr lang="i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SN explosion:</a:t>
            </a:r>
            <a:endParaRPr sz="1200" dirty="0"/>
          </a:p>
          <a:p>
            <a:pPr>
              <a:buClr>
                <a:schemeClr val="dk1"/>
              </a:buClr>
            </a:pPr>
            <a:r>
              <a:rPr lang="it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shock </a:t>
            </a:r>
            <a:r>
              <a:rPr lang="it" sz="2133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exhausts its energy</a:t>
            </a:r>
            <a:r>
              <a:rPr lang="it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it moves through the star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7;p26">
            <a:extLst>
              <a:ext uri="{FF2B5EF4-FFF2-40B4-BE49-F238E27FC236}">
                <a16:creationId xmlns:a16="http://schemas.microsoft.com/office/drawing/2014/main" id="{FA37F356-D865-CDCD-BAB3-B6A28FCCCA17}"/>
              </a:ext>
            </a:extLst>
          </p:cNvPr>
          <p:cNvSpPr/>
          <p:nvPr/>
        </p:nvSpPr>
        <p:spPr>
          <a:xfrm>
            <a:off x="6484939" y="1966948"/>
            <a:ext cx="1738800" cy="24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7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98;p26">
            <a:extLst>
              <a:ext uri="{FF2B5EF4-FFF2-40B4-BE49-F238E27FC236}">
                <a16:creationId xmlns:a16="http://schemas.microsoft.com/office/drawing/2014/main" id="{74465237-2921-C319-C7B8-F2717C808A6B}"/>
              </a:ext>
            </a:extLst>
          </p:cNvPr>
          <p:cNvSpPr txBox="1"/>
          <p:nvPr/>
        </p:nvSpPr>
        <p:spPr>
          <a:xfrm>
            <a:off x="8223739" y="1799414"/>
            <a:ext cx="2092400" cy="59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it" sz="3067" b="1" i="1" dirty="0">
                <a:latin typeface="Calibri"/>
                <a:ea typeface="Calibri"/>
                <a:cs typeface="Calibri"/>
                <a:sym typeface="Calibri"/>
              </a:rPr>
              <a:t>Failed-SN</a:t>
            </a:r>
            <a:endParaRPr sz="3067" b="1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CasellaDiTesto 6">
            <a:extLst>
              <a:ext uri="{FF2B5EF4-FFF2-40B4-BE49-F238E27FC236}">
                <a16:creationId xmlns:a16="http://schemas.microsoft.com/office/drawing/2014/main" id="{472721C7-2953-DCBE-2A5B-89EB56E49015}"/>
              </a:ext>
            </a:extLst>
          </p:cNvPr>
          <p:cNvSpPr txBox="1"/>
          <p:nvPr/>
        </p:nvSpPr>
        <p:spPr>
          <a:xfrm>
            <a:off x="9887338" y="5827984"/>
            <a:ext cx="1536441" cy="285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Ugolini et al. in </a:t>
            </a:r>
            <a:r>
              <a:rPr lang="it-IT" sz="1200" dirty="0" err="1"/>
              <a:t>prep</a:t>
            </a:r>
            <a:endParaRPr lang="it-IT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45287-4638-28AD-A1F9-A13773EF3B43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D8CFF-0947-8B12-788C-2DED0E4033A3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EFA682-EB47-27B2-8DC5-9248167E877D}"/>
                  </a:ext>
                </a:extLst>
              </p:cNvPr>
              <p:cNvSpPr txBox="1"/>
              <p:nvPr/>
            </p:nvSpPr>
            <p:spPr>
              <a:xfrm>
                <a:off x="885449" y="2733225"/>
                <a:ext cx="2201735" cy="31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/>
                  <a:t>[Fe/H]=-2,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𝑍𝐴𝑀𝑆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=25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EFA682-EB47-27B2-8DC5-9248167E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9" y="2733225"/>
                <a:ext cx="2201735" cy="317203"/>
              </a:xfrm>
              <a:prstGeom prst="rect">
                <a:avLst/>
              </a:prstGeom>
              <a:blipFill>
                <a:blip r:embed="rId5"/>
                <a:stretch>
                  <a:fillRect l="-831" b="-1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24A55B-2A0A-E272-89BB-FEA9DA4E1F63}"/>
                  </a:ext>
                </a:extLst>
              </p:cNvPr>
              <p:cNvSpPr txBox="1"/>
              <p:nvPr/>
            </p:nvSpPr>
            <p:spPr>
              <a:xfrm>
                <a:off x="885448" y="5025874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24A55B-2A0A-E272-89BB-FEA9DA4E1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8" y="5025874"/>
                <a:ext cx="1709081" cy="285078"/>
              </a:xfrm>
              <a:prstGeom prst="rect">
                <a:avLst/>
              </a:prstGeom>
              <a:blipFill>
                <a:blip r:embed="rId6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129C98-B39D-ABEE-B474-CD2E91F6AB8F}"/>
                  </a:ext>
                </a:extLst>
              </p:cNvPr>
              <p:cNvSpPr txBox="1"/>
              <p:nvPr/>
            </p:nvSpPr>
            <p:spPr>
              <a:xfrm>
                <a:off x="885449" y="4280887"/>
                <a:ext cx="1975740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𝟎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129C98-B39D-ABEE-B474-CD2E91F6A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9" y="4280887"/>
                <a:ext cx="1975740" cy="285078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5ADB-C4F5-7004-FD30-8DFA2936A0DC}"/>
                  </a:ext>
                </a:extLst>
              </p:cNvPr>
              <p:cNvSpPr txBox="1"/>
              <p:nvPr/>
            </p:nvSpPr>
            <p:spPr>
              <a:xfrm>
                <a:off x="3919285" y="5427519"/>
                <a:ext cx="1711446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𝟏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5ADB-C4F5-7004-FD30-8DFA2936A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285" y="5427519"/>
                <a:ext cx="1711446" cy="285078"/>
              </a:xfrm>
              <a:prstGeom prst="rect">
                <a:avLst/>
              </a:prstGeom>
              <a:blipFill>
                <a:blip r:embed="rId8"/>
                <a:stretch>
                  <a:fillRect l="-356"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6E9F89-F086-E912-49CC-B09D17A1F34D}"/>
                  </a:ext>
                </a:extLst>
              </p:cNvPr>
              <p:cNvSpPr txBox="1"/>
              <p:nvPr/>
            </p:nvSpPr>
            <p:spPr>
              <a:xfrm>
                <a:off x="885449" y="3664077"/>
                <a:ext cx="1975738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𝟏𝟓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6E9F89-F086-E912-49CC-B09D17A1F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9" y="3664077"/>
                <a:ext cx="1975738" cy="285078"/>
              </a:xfrm>
              <a:prstGeom prst="rect">
                <a:avLst/>
              </a:prstGeom>
              <a:blipFill>
                <a:blip r:embed="rId9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93ECE9-96D0-AF33-AEAB-4EA4A02A503D}"/>
                  </a:ext>
                </a:extLst>
              </p:cNvPr>
              <p:cNvSpPr txBox="1"/>
              <p:nvPr/>
            </p:nvSpPr>
            <p:spPr>
              <a:xfrm>
                <a:off x="885448" y="3155477"/>
                <a:ext cx="1975739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93ECE9-96D0-AF33-AEAB-4EA4A02A5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8" y="3155477"/>
                <a:ext cx="1975739" cy="285078"/>
              </a:xfrm>
              <a:prstGeom prst="rect">
                <a:avLst/>
              </a:prstGeom>
              <a:blipFill>
                <a:blip r:embed="rId10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9A0B0E-71EA-0262-3562-062F91785FFE}"/>
                  </a:ext>
                </a:extLst>
              </p:cNvPr>
              <p:cNvSpPr txBox="1"/>
              <p:nvPr/>
            </p:nvSpPr>
            <p:spPr>
              <a:xfrm>
                <a:off x="4113799" y="3827504"/>
                <a:ext cx="1543783" cy="31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𝑟𝑒𝑚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=5.8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9A0B0E-71EA-0262-3562-062F91785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799" y="3827504"/>
                <a:ext cx="1543783" cy="317203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C290CD-CFEF-F497-6D08-9829D8546B5B}"/>
                  </a:ext>
                </a:extLst>
              </p:cNvPr>
              <p:cNvSpPr txBox="1"/>
              <p:nvPr/>
            </p:nvSpPr>
            <p:spPr>
              <a:xfrm>
                <a:off x="6853847" y="3612858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C290CD-CFEF-F497-6D08-9829D8546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7" y="3612858"/>
                <a:ext cx="1709081" cy="285078"/>
              </a:xfrm>
              <a:prstGeom prst="rect">
                <a:avLst/>
              </a:prstGeom>
              <a:blipFill>
                <a:blip r:embed="rId12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C84F075-99D0-2D41-F987-7C17BE6C4619}"/>
                  </a:ext>
                </a:extLst>
              </p:cNvPr>
              <p:cNvSpPr txBox="1"/>
              <p:nvPr/>
            </p:nvSpPr>
            <p:spPr>
              <a:xfrm>
                <a:off x="9783380" y="4943919"/>
                <a:ext cx="1711446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𝟏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C84F075-99D0-2D41-F987-7C17BE6C4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3380" y="4943919"/>
                <a:ext cx="1711446" cy="285078"/>
              </a:xfrm>
              <a:prstGeom prst="rect">
                <a:avLst/>
              </a:prstGeom>
              <a:blipFill>
                <a:blip r:embed="rId8"/>
                <a:stretch>
                  <a:fillRect l="-356"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8DAD64-7B67-8A5E-4BD2-9F5BBD6547EE}"/>
                  </a:ext>
                </a:extLst>
              </p:cNvPr>
              <p:cNvSpPr txBox="1"/>
              <p:nvPr/>
            </p:nvSpPr>
            <p:spPr>
              <a:xfrm>
                <a:off x="6853846" y="3076239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10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8DAD64-7B67-8A5E-4BD2-9F5BBD654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6" y="3076239"/>
                <a:ext cx="1709081" cy="285078"/>
              </a:xfrm>
              <a:prstGeom prst="rect">
                <a:avLst/>
              </a:prstGeom>
              <a:blipFill>
                <a:blip r:embed="rId13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2CDF6F-950C-D5DA-7647-2A237ABB1EE0}"/>
                  </a:ext>
                </a:extLst>
              </p:cNvPr>
              <p:cNvSpPr txBox="1"/>
              <p:nvPr/>
            </p:nvSpPr>
            <p:spPr>
              <a:xfrm>
                <a:off x="6853846" y="2829221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𝟏𝟓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2CDF6F-950C-D5DA-7647-2A237ABB1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6" y="2829221"/>
                <a:ext cx="1709081" cy="285078"/>
              </a:xfrm>
              <a:prstGeom prst="rect">
                <a:avLst/>
              </a:prstGeom>
              <a:blipFill>
                <a:blip r:embed="rId14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2CFD2E-7FE9-C034-5CA9-B9038BBB45EC}"/>
                  </a:ext>
                </a:extLst>
              </p:cNvPr>
              <p:cNvSpPr txBox="1"/>
              <p:nvPr/>
            </p:nvSpPr>
            <p:spPr>
              <a:xfrm>
                <a:off x="6853845" y="2616130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𝟐𝟎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2CFD2E-7FE9-C034-5CA9-B9038BBB4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5" y="2616130"/>
                <a:ext cx="1709081" cy="285078"/>
              </a:xfrm>
              <a:prstGeom prst="rect">
                <a:avLst/>
              </a:prstGeom>
              <a:blipFill>
                <a:blip r:embed="rId15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472CF9-FA50-47E6-754C-2D1B59ADD469}"/>
                  </a:ext>
                </a:extLst>
              </p:cNvPr>
              <p:cNvSpPr txBox="1"/>
              <p:nvPr/>
            </p:nvSpPr>
            <p:spPr>
              <a:xfrm>
                <a:off x="6853845" y="2399343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𝟐𝟓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472CF9-FA50-47E6-754C-2D1B59ADD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5" y="2399343"/>
                <a:ext cx="1709081" cy="285078"/>
              </a:xfrm>
              <a:prstGeom prst="rect">
                <a:avLst/>
              </a:prstGeom>
              <a:blipFill>
                <a:blip r:embed="rId16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83172F-60C3-96AF-2262-A86C56D8998B}"/>
                  </a:ext>
                </a:extLst>
              </p:cNvPr>
              <p:cNvSpPr txBox="1"/>
              <p:nvPr/>
            </p:nvSpPr>
            <p:spPr>
              <a:xfrm>
                <a:off x="6897685" y="5779545"/>
                <a:ext cx="2201735" cy="31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/>
                  <a:t>[Fe/H]=-2,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𝑍𝐴𝑀𝑆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=80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83172F-60C3-96AF-2262-A86C56D89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685" y="5779545"/>
                <a:ext cx="2201735" cy="317203"/>
              </a:xfrm>
              <a:prstGeom prst="rect">
                <a:avLst/>
              </a:prstGeom>
              <a:blipFill>
                <a:blip r:embed="rId17"/>
                <a:stretch>
                  <a:fillRect l="-831" t="-1923" b="-1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907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21" grpId="0"/>
      <p:bldP spid="23" grpId="0"/>
      <p:bldP spid="24" grpId="0" animBg="1"/>
      <p:bldP spid="25" grpId="0"/>
      <p:bldP spid="26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600" cy="27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 lnSpcReduction="10000"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it"/>
              <a:pPr>
                <a:buClr>
                  <a:srgbClr val="000000"/>
                </a:buClr>
              </a:pPr>
              <a:t>2</a:t>
            </a:fld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574" y="587829"/>
            <a:ext cx="8999429" cy="506217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317241" y="242596"/>
            <a:ext cx="2472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i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 GWs</a:t>
            </a:r>
            <a:endParaRPr sz="1467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B10D5-6295-0F40-26C8-02F33C02BC6A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CE439-7650-67EF-869F-B66772A01C63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D46F40-2B02-8559-3870-DFAD3EA2A795}"/>
                  </a:ext>
                </a:extLst>
              </p:cNvPr>
              <p:cNvSpPr txBox="1"/>
              <p:nvPr/>
            </p:nvSpPr>
            <p:spPr>
              <a:xfrm>
                <a:off x="186813" y="2512694"/>
                <a:ext cx="2416629" cy="1212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Stellar BH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upper</a:t>
                </a:r>
                <a:r>
                  <a:rPr lang="it-IT" b="1" dirty="0">
                    <a:solidFill>
                      <a:srgbClr val="FF0000"/>
                    </a:solidFill>
                  </a:rPr>
                  <a:t>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limit</a:t>
                </a:r>
                <a:r>
                  <a:rPr lang="it-IT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∼25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BH detected in </a:t>
                </a:r>
                <a:r>
                  <a:rPr lang="en-GB" b="1" dirty="0"/>
                  <a:t>X-Ray Binaries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D46F40-2B02-8559-3870-DFAD3EA2A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" y="2512694"/>
                <a:ext cx="2416629" cy="1212448"/>
              </a:xfrm>
              <a:prstGeom prst="rect">
                <a:avLst/>
              </a:prstGeom>
              <a:blipFill>
                <a:blip r:embed="rId4"/>
                <a:stretch>
                  <a:fillRect l="-1768" t="-2513" b="-70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600" cy="27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 lnSpcReduction="10000"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it"/>
              <a:pPr>
                <a:buClr>
                  <a:srgbClr val="000000"/>
                </a:buClr>
              </a:pPr>
              <a:t>3</a:t>
            </a:fld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3243" y="587829"/>
            <a:ext cx="8999424" cy="506217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317241" y="242596"/>
            <a:ext cx="2472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i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O3</a:t>
            </a:r>
            <a:endParaRPr sz="1467"/>
          </a:p>
        </p:txBody>
      </p:sp>
      <p:sp>
        <p:nvSpPr>
          <p:cNvPr id="86" name="Google Shape;86;p17"/>
          <p:cNvSpPr txBox="1"/>
          <p:nvPr/>
        </p:nvSpPr>
        <p:spPr>
          <a:xfrm>
            <a:off x="2350515" y="5802010"/>
            <a:ext cx="74912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it" sz="3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such massive objects can form?</a:t>
            </a:r>
            <a:endParaRPr sz="1467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D7386-E128-432E-9196-E9B908D9133E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52E71-D216-FF75-BC88-B7C060995DAF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7C64A5-57E4-9DAE-70DB-894FC79999EF}"/>
                  </a:ext>
                </a:extLst>
              </p:cNvPr>
              <p:cNvSpPr txBox="1"/>
              <p:nvPr/>
            </p:nvSpPr>
            <p:spPr>
              <a:xfrm>
                <a:off x="317241" y="2241754"/>
                <a:ext cx="24728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Discovered a </a:t>
                </a:r>
                <a:r>
                  <a:rPr lang="it-IT" b="1" dirty="0"/>
                  <a:t>new </a:t>
                </a:r>
                <a:r>
                  <a:rPr lang="it-IT" b="1" dirty="0" err="1"/>
                  <a:t>population</a:t>
                </a:r>
                <a:r>
                  <a:rPr lang="it-IT" b="1" dirty="0"/>
                  <a:t> </a:t>
                </a:r>
                <a:r>
                  <a:rPr lang="it-IT" dirty="0"/>
                  <a:t>of stellar BHs </a:t>
                </a:r>
                <a:r>
                  <a:rPr lang="it-IT" dirty="0" err="1"/>
                  <a:t>that</a:t>
                </a:r>
                <a:r>
                  <a:rPr lang="it-IT" dirty="0"/>
                  <a:t> can </a:t>
                </a:r>
                <a:r>
                  <a:rPr lang="it-IT" dirty="0" err="1"/>
                  <a:t>form</a:t>
                </a:r>
                <a:r>
                  <a:rPr lang="it-IT" dirty="0"/>
                  <a:t> BH-BH </a:t>
                </a:r>
                <a:r>
                  <a:rPr lang="it-IT" dirty="0" err="1"/>
                  <a:t>binaries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The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heaviest</a:t>
                </a:r>
                <a:r>
                  <a:rPr lang="it-IT" b="1" dirty="0">
                    <a:solidFill>
                      <a:srgbClr val="FF0000"/>
                    </a:solidFill>
                  </a:rPr>
                  <a:t> BH </a:t>
                </a:r>
                <a:r>
                  <a:rPr lang="it-IT" dirty="0" err="1"/>
                  <a:t>has</a:t>
                </a:r>
                <a:r>
                  <a:rPr lang="it-IT" dirty="0"/>
                  <a:t> 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86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7C64A5-57E4-9DAE-70DB-894FC7999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41" y="2241754"/>
                <a:ext cx="2472800" cy="1754326"/>
              </a:xfrm>
              <a:prstGeom prst="rect">
                <a:avLst/>
              </a:prstGeom>
              <a:blipFill>
                <a:blip r:embed="rId4"/>
                <a:stretch>
                  <a:fillRect l="-1478" t="-2083" b="-48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/>
        </p:nvSpPr>
        <p:spPr>
          <a:xfrm>
            <a:off x="3329957" y="60892"/>
            <a:ext cx="5191200" cy="62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it" sz="3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Ingredients </a:t>
            </a:r>
            <a:r>
              <a:rPr lang="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it" sz="3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BHB merger</a:t>
            </a:r>
            <a:endParaRPr sz="3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967" y="4781267"/>
            <a:ext cx="3460067" cy="19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96" y="1437905"/>
            <a:ext cx="2712000" cy="271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414467" y="612740"/>
            <a:ext cx="28564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Dynamical evolution of Stellar System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3084" y="1359220"/>
            <a:ext cx="4818089" cy="27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4125733" y="825607"/>
            <a:ext cx="3972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latin typeface="Calibri"/>
                <a:ea typeface="Calibri"/>
                <a:cs typeface="Calibri"/>
                <a:sym typeface="Calibri"/>
              </a:rPr>
              <a:t>Evolution of Stellar Binaries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58600" y="1276503"/>
            <a:ext cx="2712000" cy="27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8897200" y="436324"/>
            <a:ext cx="3234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latin typeface="Calibri"/>
                <a:ea typeface="Calibri"/>
                <a:cs typeface="Calibri"/>
                <a:sym typeface="Calibri"/>
              </a:rPr>
              <a:t>Final Fate of Massive Stars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9"/>
          <p:cNvSpPr/>
          <p:nvPr/>
        </p:nvSpPr>
        <p:spPr>
          <a:xfrm rot="-2929915">
            <a:off x="2321449" y="4598202"/>
            <a:ext cx="1087699" cy="127478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7" name="Google Shape;117;p19"/>
          <p:cNvSpPr/>
          <p:nvPr/>
        </p:nvSpPr>
        <p:spPr>
          <a:xfrm rot="2579286">
            <a:off x="9440951" y="4598255"/>
            <a:ext cx="1087635" cy="127470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8" name="Google Shape;118;p19"/>
          <p:cNvSpPr/>
          <p:nvPr/>
        </p:nvSpPr>
        <p:spPr>
          <a:xfrm>
            <a:off x="5771684" y="4168951"/>
            <a:ext cx="754000" cy="53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" name="Google Shape;119;p19"/>
          <p:cNvSpPr txBox="1"/>
          <p:nvPr/>
        </p:nvSpPr>
        <p:spPr>
          <a:xfrm>
            <a:off x="4365967" y="4702568"/>
            <a:ext cx="166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400">
                <a:solidFill>
                  <a:schemeClr val="lt1"/>
                </a:solidFill>
              </a:rPr>
              <a:t>GW merger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0D5CF-6151-CC2C-2069-975083D76667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C95896-DBCE-ED19-E2A2-2A2F7E0BF2AC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48440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/>
        </p:nvSpPr>
        <p:spPr>
          <a:xfrm>
            <a:off x="3329957" y="60892"/>
            <a:ext cx="5191200" cy="62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it" sz="3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Ingredients </a:t>
            </a:r>
            <a:r>
              <a:rPr lang="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it" sz="3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BHB merger</a:t>
            </a:r>
            <a:endParaRPr sz="3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996" y="1437905"/>
            <a:ext cx="2712000" cy="271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414467" y="612740"/>
            <a:ext cx="28564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Dynamical evolution of Stellar System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3084" y="1359220"/>
            <a:ext cx="4818089" cy="27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4125733" y="825607"/>
            <a:ext cx="3972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latin typeface="Calibri"/>
                <a:ea typeface="Calibri"/>
                <a:cs typeface="Calibri"/>
                <a:sym typeface="Calibri"/>
              </a:rPr>
              <a:t>Evolution of Stellar Binaries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8897200" y="436324"/>
            <a:ext cx="3234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latin typeface="Calibri"/>
                <a:ea typeface="Calibri"/>
                <a:cs typeface="Calibri"/>
                <a:sym typeface="Calibri"/>
              </a:rPr>
              <a:t>Final Fate of Massive Stars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704A93-C9DD-6102-1549-1F6361C0898E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9EFB5-68F2-1FF8-0729-8287725BC620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E5DF9-D115-FA50-EFA5-2236A2707139}"/>
              </a:ext>
            </a:extLst>
          </p:cNvPr>
          <p:cNvSpPr/>
          <p:nvPr/>
        </p:nvSpPr>
        <p:spPr>
          <a:xfrm>
            <a:off x="690465" y="4480431"/>
            <a:ext cx="11119335" cy="15333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C5EB1-6E88-FD12-0DC0-78E0BE20A20C}"/>
              </a:ext>
            </a:extLst>
          </p:cNvPr>
          <p:cNvSpPr txBox="1"/>
          <p:nvPr/>
        </p:nvSpPr>
        <p:spPr>
          <a:xfrm>
            <a:off x="931506" y="4619862"/>
            <a:ext cx="10328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Our</a:t>
            </a:r>
            <a:r>
              <a:rPr lang="it-IT" sz="2400" dirty="0"/>
              <a:t> tools: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FRANEC</a:t>
            </a:r>
            <a:r>
              <a:rPr lang="it-IT" sz="2400" dirty="0"/>
              <a:t> stellar </a:t>
            </a:r>
            <a:r>
              <a:rPr lang="it-IT" sz="2400" dirty="0" err="1"/>
              <a:t>evolution</a:t>
            </a:r>
            <a:r>
              <a:rPr lang="it-IT" sz="2400" dirty="0"/>
              <a:t> code (Chieffi &amp; Limongi 2013, Limongi &amp; Chieffi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HYPERION</a:t>
            </a:r>
            <a:r>
              <a:rPr lang="it-IT" sz="2400" dirty="0"/>
              <a:t> </a:t>
            </a:r>
            <a:r>
              <a:rPr lang="it-IT" sz="2400" dirty="0" err="1"/>
              <a:t>hydrodynamical</a:t>
            </a:r>
            <a:r>
              <a:rPr lang="it-IT" sz="2400" dirty="0"/>
              <a:t> code (Limongi &amp; Chieffi 2020)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3A6E39-48D4-D100-6868-7FC69AD41377}"/>
              </a:ext>
            </a:extLst>
          </p:cNvPr>
          <p:cNvSpPr txBox="1"/>
          <p:nvPr/>
        </p:nvSpPr>
        <p:spPr>
          <a:xfrm>
            <a:off x="414467" y="6095055"/>
            <a:ext cx="11456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err="1"/>
              <a:t>We</a:t>
            </a:r>
            <a:r>
              <a:rPr lang="it-IT" sz="2400" b="1" i="1" dirty="0"/>
              <a:t> </a:t>
            </a:r>
            <a:r>
              <a:rPr lang="it-IT" sz="2400" b="1" i="1" dirty="0" err="1"/>
              <a:t>performed</a:t>
            </a:r>
            <a:r>
              <a:rPr lang="it-IT" sz="2400" b="1" i="1" dirty="0"/>
              <a:t> a self-</a:t>
            </a:r>
            <a:r>
              <a:rPr lang="it-IT" sz="2400" b="1" i="1" dirty="0" err="1"/>
              <a:t>consistent</a:t>
            </a:r>
            <a:r>
              <a:rPr lang="it-IT" sz="2400" b="1" i="1" dirty="0"/>
              <a:t> and </a:t>
            </a:r>
            <a:r>
              <a:rPr lang="it-IT" sz="2400" b="1" i="1" dirty="0" err="1"/>
              <a:t>homogeneous</a:t>
            </a:r>
            <a:r>
              <a:rPr lang="it-IT" sz="2400" b="1" i="1" dirty="0"/>
              <a:t> study of stellar </a:t>
            </a:r>
            <a:r>
              <a:rPr lang="it-IT" sz="2400" b="1" i="1" dirty="0" err="1"/>
              <a:t>progenitors</a:t>
            </a:r>
            <a:r>
              <a:rPr lang="it-IT" sz="2400" b="1" i="1" dirty="0"/>
              <a:t> and </a:t>
            </a:r>
            <a:r>
              <a:rPr lang="it-IT" sz="2400" b="1" i="1" dirty="0" err="1"/>
              <a:t>their</a:t>
            </a:r>
            <a:r>
              <a:rPr lang="it-IT" sz="2400" b="1" i="1" dirty="0"/>
              <a:t> supernova </a:t>
            </a:r>
            <a:r>
              <a:rPr lang="it-IT" sz="2400" b="1" i="1" dirty="0" err="1"/>
              <a:t>explosions</a:t>
            </a:r>
            <a:endParaRPr lang="en-GB" sz="2400" b="1" i="1" dirty="0"/>
          </a:p>
        </p:txBody>
      </p:sp>
      <p:sp>
        <p:nvSpPr>
          <p:cNvPr id="7" name="Google Shape;120;p19">
            <a:extLst>
              <a:ext uri="{FF2B5EF4-FFF2-40B4-BE49-F238E27FC236}">
                <a16:creationId xmlns:a16="http://schemas.microsoft.com/office/drawing/2014/main" id="{97A66CCB-6481-B580-7D0F-C09C51FC4CAD}"/>
              </a:ext>
            </a:extLst>
          </p:cNvPr>
          <p:cNvSpPr/>
          <p:nvPr/>
        </p:nvSpPr>
        <p:spPr>
          <a:xfrm>
            <a:off x="8953374" y="542486"/>
            <a:ext cx="3122400" cy="367016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121;p19">
            <a:extLst>
              <a:ext uri="{FF2B5EF4-FFF2-40B4-BE49-F238E27FC236}">
                <a16:creationId xmlns:a16="http://schemas.microsoft.com/office/drawing/2014/main" id="{F4B4E2DE-5278-55F0-630F-D7B9B22B5E8E}"/>
              </a:ext>
            </a:extLst>
          </p:cNvPr>
          <p:cNvSpPr txBox="1"/>
          <p:nvPr/>
        </p:nvSpPr>
        <p:spPr>
          <a:xfrm>
            <a:off x="9219374" y="42019"/>
            <a:ext cx="25904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133" b="1" dirty="0">
                <a:solidFill>
                  <a:srgbClr val="FF9900"/>
                </a:solidFill>
              </a:rPr>
              <a:t>My research’s Topic</a:t>
            </a:r>
            <a:endParaRPr sz="2133" b="1" dirty="0">
              <a:solidFill>
                <a:srgbClr val="FF9900"/>
              </a:solidFill>
            </a:endParaRPr>
          </a:p>
        </p:txBody>
      </p:sp>
      <p:pic>
        <p:nvPicPr>
          <p:cNvPr id="9" name="Google Shape;114;p19">
            <a:extLst>
              <a:ext uri="{FF2B5EF4-FFF2-40B4-BE49-F238E27FC236}">
                <a16:creationId xmlns:a16="http://schemas.microsoft.com/office/drawing/2014/main" id="{FC698D56-946A-6496-3369-3A5F861749B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8600" y="1276503"/>
            <a:ext cx="2712000" cy="271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39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right light in space">
            <a:extLst>
              <a:ext uri="{FF2B5EF4-FFF2-40B4-BE49-F238E27FC236}">
                <a16:creationId xmlns:a16="http://schemas.microsoft.com/office/drawing/2014/main" id="{0C879A16-510D-2D3D-ACF0-6A0BF5FCE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r="16572"/>
          <a:stretch/>
        </p:blipFill>
        <p:spPr>
          <a:xfrm>
            <a:off x="9072803" y="1359220"/>
            <a:ext cx="2907816" cy="2660112"/>
          </a:xfrm>
          <a:prstGeom prst="rect">
            <a:avLst/>
          </a:prstGeom>
        </p:spPr>
      </p:pic>
      <p:sp>
        <p:nvSpPr>
          <p:cNvPr id="108" name="Google Shape;108;p19"/>
          <p:cNvSpPr txBox="1"/>
          <p:nvPr/>
        </p:nvSpPr>
        <p:spPr>
          <a:xfrm>
            <a:off x="3329957" y="60892"/>
            <a:ext cx="5191200" cy="62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it" sz="3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Ingredients </a:t>
            </a:r>
            <a:r>
              <a:rPr lang="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it" sz="3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BHB merger</a:t>
            </a:r>
            <a:endParaRPr sz="3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967" y="4781267"/>
            <a:ext cx="3460067" cy="19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996" y="1437905"/>
            <a:ext cx="2712000" cy="271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414467" y="612740"/>
            <a:ext cx="28564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Dynamical evolution of Stellar System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3084" y="1359220"/>
            <a:ext cx="4818089" cy="27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4125733" y="825607"/>
            <a:ext cx="3972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latin typeface="Calibri"/>
                <a:ea typeface="Calibri"/>
                <a:cs typeface="Calibri"/>
                <a:sym typeface="Calibri"/>
              </a:rPr>
              <a:t>Evolution of Stellar Binaries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8897200" y="436324"/>
            <a:ext cx="3234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latin typeface="Calibri"/>
                <a:ea typeface="Calibri"/>
                <a:cs typeface="Calibri"/>
                <a:sym typeface="Calibri"/>
              </a:rPr>
              <a:t>Final Fate of Massive Stars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9"/>
          <p:cNvSpPr/>
          <p:nvPr/>
        </p:nvSpPr>
        <p:spPr>
          <a:xfrm rot="-2929915">
            <a:off x="2321449" y="4598202"/>
            <a:ext cx="1087699" cy="127478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7" name="Google Shape;117;p19"/>
          <p:cNvSpPr/>
          <p:nvPr/>
        </p:nvSpPr>
        <p:spPr>
          <a:xfrm rot="2579286">
            <a:off x="9440951" y="4598255"/>
            <a:ext cx="1087635" cy="127470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8" name="Google Shape;118;p19"/>
          <p:cNvSpPr/>
          <p:nvPr/>
        </p:nvSpPr>
        <p:spPr>
          <a:xfrm>
            <a:off x="5771684" y="4168951"/>
            <a:ext cx="754000" cy="53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" name="Google Shape;119;p19"/>
          <p:cNvSpPr txBox="1"/>
          <p:nvPr/>
        </p:nvSpPr>
        <p:spPr>
          <a:xfrm>
            <a:off x="4365967" y="4702568"/>
            <a:ext cx="166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400">
                <a:solidFill>
                  <a:schemeClr val="lt1"/>
                </a:solidFill>
              </a:rPr>
              <a:t>GW merger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0D5CF-6151-CC2C-2069-975083D76667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C95896-DBCE-ED19-E2A2-2A2F7E0BF2AC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right light in space">
            <a:extLst>
              <a:ext uri="{FF2B5EF4-FFF2-40B4-BE49-F238E27FC236}">
                <a16:creationId xmlns:a16="http://schemas.microsoft.com/office/drawing/2014/main" id="{E6264551-A770-5DD4-A76B-E15115A4ED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r="16572"/>
          <a:stretch/>
        </p:blipFill>
        <p:spPr>
          <a:xfrm>
            <a:off x="9072803" y="1359220"/>
            <a:ext cx="2907816" cy="2660112"/>
          </a:xfrm>
          <a:prstGeom prst="rect">
            <a:avLst/>
          </a:prstGeom>
        </p:spPr>
      </p:pic>
      <p:sp>
        <p:nvSpPr>
          <p:cNvPr id="108" name="Google Shape;108;p19"/>
          <p:cNvSpPr txBox="1"/>
          <p:nvPr/>
        </p:nvSpPr>
        <p:spPr>
          <a:xfrm>
            <a:off x="3329957" y="60892"/>
            <a:ext cx="5191200" cy="62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it" sz="3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Ingredients </a:t>
            </a:r>
            <a:r>
              <a:rPr lang="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it" sz="3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BHB merger</a:t>
            </a:r>
            <a:endParaRPr sz="3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96" y="1437905"/>
            <a:ext cx="2712000" cy="271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414467" y="612740"/>
            <a:ext cx="28564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Dynamical evolution of Stellar System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3084" y="1359220"/>
            <a:ext cx="4818089" cy="27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4125733" y="825607"/>
            <a:ext cx="3972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latin typeface="Calibri"/>
                <a:ea typeface="Calibri"/>
                <a:cs typeface="Calibri"/>
                <a:sym typeface="Calibri"/>
              </a:rPr>
              <a:t>Evolution of Stellar Binaries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8897200" y="436324"/>
            <a:ext cx="3234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200" b="1" dirty="0">
                <a:latin typeface="Calibri"/>
                <a:ea typeface="Calibri"/>
                <a:cs typeface="Calibri"/>
                <a:sym typeface="Calibri"/>
              </a:rPr>
              <a:t>Final Fate of Massive Stars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704A93-C9DD-6102-1549-1F6361C0898E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9EFB5-68F2-1FF8-0729-8287725BC620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E5DF9-D115-FA50-EFA5-2236A2707139}"/>
              </a:ext>
            </a:extLst>
          </p:cNvPr>
          <p:cNvSpPr/>
          <p:nvPr/>
        </p:nvSpPr>
        <p:spPr>
          <a:xfrm>
            <a:off x="690465" y="4480431"/>
            <a:ext cx="11119335" cy="15333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C5EB1-6E88-FD12-0DC0-78E0BE20A20C}"/>
              </a:ext>
            </a:extLst>
          </p:cNvPr>
          <p:cNvSpPr txBox="1"/>
          <p:nvPr/>
        </p:nvSpPr>
        <p:spPr>
          <a:xfrm>
            <a:off x="931506" y="4619862"/>
            <a:ext cx="10328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Our</a:t>
            </a:r>
            <a:r>
              <a:rPr lang="it-IT" sz="2400" dirty="0"/>
              <a:t> tools: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FRANEC</a:t>
            </a:r>
            <a:r>
              <a:rPr lang="it-IT" sz="2400" dirty="0"/>
              <a:t> stellar </a:t>
            </a:r>
            <a:r>
              <a:rPr lang="it-IT" sz="2400" dirty="0" err="1"/>
              <a:t>evolution</a:t>
            </a:r>
            <a:r>
              <a:rPr lang="it-IT" sz="2400" dirty="0"/>
              <a:t> code (Chieffi &amp; Limongi 2013, Limongi &amp; Chieffi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HYPERION</a:t>
            </a:r>
            <a:r>
              <a:rPr lang="it-IT" sz="2400" dirty="0"/>
              <a:t> </a:t>
            </a:r>
            <a:r>
              <a:rPr lang="it-IT" sz="2400" dirty="0" err="1"/>
              <a:t>hydrodynamical</a:t>
            </a:r>
            <a:r>
              <a:rPr lang="it-IT" sz="2400" dirty="0"/>
              <a:t> code (Limongi &amp; Chieffi 2020)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3A6E39-48D4-D100-6868-7FC69AD41377}"/>
              </a:ext>
            </a:extLst>
          </p:cNvPr>
          <p:cNvSpPr txBox="1"/>
          <p:nvPr/>
        </p:nvSpPr>
        <p:spPr>
          <a:xfrm>
            <a:off x="414467" y="6095055"/>
            <a:ext cx="11456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err="1"/>
              <a:t>We</a:t>
            </a:r>
            <a:r>
              <a:rPr lang="it-IT" sz="2400" b="1" i="1" dirty="0"/>
              <a:t> </a:t>
            </a:r>
            <a:r>
              <a:rPr lang="it-IT" sz="2400" b="1" i="1" dirty="0" err="1"/>
              <a:t>performed</a:t>
            </a:r>
            <a:r>
              <a:rPr lang="it-IT" sz="2400" b="1" i="1" dirty="0"/>
              <a:t> a self-</a:t>
            </a:r>
            <a:r>
              <a:rPr lang="it-IT" sz="2400" b="1" i="1" dirty="0" err="1"/>
              <a:t>consistent</a:t>
            </a:r>
            <a:r>
              <a:rPr lang="it-IT" sz="2400" b="1" i="1" dirty="0"/>
              <a:t> and </a:t>
            </a:r>
            <a:r>
              <a:rPr lang="it-IT" sz="2400" b="1" i="1" dirty="0" err="1"/>
              <a:t>homogeneous</a:t>
            </a:r>
            <a:r>
              <a:rPr lang="it-IT" sz="2400" b="1" i="1" dirty="0"/>
              <a:t> study of stellar </a:t>
            </a:r>
            <a:r>
              <a:rPr lang="it-IT" sz="2400" b="1" i="1" dirty="0" err="1"/>
              <a:t>progenitors</a:t>
            </a:r>
            <a:r>
              <a:rPr lang="it-IT" sz="2400" b="1" i="1" dirty="0"/>
              <a:t> and </a:t>
            </a:r>
            <a:r>
              <a:rPr lang="it-IT" sz="2400" b="1" i="1" dirty="0" err="1"/>
              <a:t>their</a:t>
            </a:r>
            <a:r>
              <a:rPr lang="it-IT" sz="2400" b="1" i="1" dirty="0"/>
              <a:t> supernova </a:t>
            </a:r>
            <a:r>
              <a:rPr lang="it-IT" sz="2400" b="1" i="1" dirty="0" err="1"/>
              <a:t>explosions</a:t>
            </a:r>
            <a:endParaRPr lang="en-GB" sz="2400" b="1" i="1" dirty="0"/>
          </a:p>
        </p:txBody>
      </p:sp>
      <p:sp>
        <p:nvSpPr>
          <p:cNvPr id="7" name="Google Shape;120;p19">
            <a:extLst>
              <a:ext uri="{FF2B5EF4-FFF2-40B4-BE49-F238E27FC236}">
                <a16:creationId xmlns:a16="http://schemas.microsoft.com/office/drawing/2014/main" id="{97A66CCB-6481-B580-7D0F-C09C51FC4CAD}"/>
              </a:ext>
            </a:extLst>
          </p:cNvPr>
          <p:cNvSpPr/>
          <p:nvPr/>
        </p:nvSpPr>
        <p:spPr>
          <a:xfrm>
            <a:off x="8953374" y="542486"/>
            <a:ext cx="3122400" cy="367016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121;p19">
            <a:extLst>
              <a:ext uri="{FF2B5EF4-FFF2-40B4-BE49-F238E27FC236}">
                <a16:creationId xmlns:a16="http://schemas.microsoft.com/office/drawing/2014/main" id="{F4B4E2DE-5278-55F0-630F-D7B9B22B5E8E}"/>
              </a:ext>
            </a:extLst>
          </p:cNvPr>
          <p:cNvSpPr txBox="1"/>
          <p:nvPr/>
        </p:nvSpPr>
        <p:spPr>
          <a:xfrm>
            <a:off x="9219374" y="42019"/>
            <a:ext cx="25904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133" b="1" dirty="0">
                <a:solidFill>
                  <a:srgbClr val="FF9900"/>
                </a:solidFill>
              </a:rPr>
              <a:t>My research’s Topic</a:t>
            </a:r>
            <a:endParaRPr sz="2133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59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0512"/>
            <a:ext cx="5040499" cy="374283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972620" y="5333249"/>
            <a:ext cx="1871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Iron elements core</a:t>
            </a:r>
            <a:endParaRPr sz="1200"/>
          </a:p>
        </p:txBody>
      </p:sp>
      <p:sp>
        <p:nvSpPr>
          <p:cNvPr id="156" name="Google Shape;156;p22"/>
          <p:cNvSpPr txBox="1"/>
          <p:nvPr/>
        </p:nvSpPr>
        <p:spPr>
          <a:xfrm>
            <a:off x="2225968" y="3884926"/>
            <a:ext cx="1888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Shell</a:t>
            </a:r>
            <a:endParaRPr sz="1200" dirty="0"/>
          </a:p>
        </p:txBody>
      </p:sp>
      <p:sp>
        <p:nvSpPr>
          <p:cNvPr id="157" name="Google Shape;157;p22"/>
          <p:cNvSpPr txBox="1"/>
          <p:nvPr/>
        </p:nvSpPr>
        <p:spPr>
          <a:xfrm>
            <a:off x="3288772" y="3426349"/>
            <a:ext cx="1372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shell</a:t>
            </a:r>
            <a:endParaRPr sz="1200" dirty="0"/>
          </a:p>
        </p:txBody>
      </p:sp>
      <p:sp>
        <p:nvSpPr>
          <p:cNvPr id="158" name="Google Shape;158;p22"/>
          <p:cNvSpPr txBox="1"/>
          <p:nvPr/>
        </p:nvSpPr>
        <p:spPr>
          <a:xfrm>
            <a:off x="358698" y="102631"/>
            <a:ext cx="580374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it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Calibration</a:t>
            </a:r>
            <a:r>
              <a:rPr lang="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supernova explosions</a:t>
            </a:r>
            <a:endParaRPr sz="1200" b="1" dirty="0"/>
          </a:p>
        </p:txBody>
      </p:sp>
      <p:sp>
        <p:nvSpPr>
          <p:cNvPr id="160" name="Google Shape;160;p22"/>
          <p:cNvSpPr txBox="1"/>
          <p:nvPr/>
        </p:nvSpPr>
        <p:spPr>
          <a:xfrm>
            <a:off x="4750972" y="5246282"/>
            <a:ext cx="7574324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it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lang="it" sz="1867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calibrate</a:t>
            </a:r>
            <a:r>
              <a:rPr lang="it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free parameters of HYPERION </a:t>
            </a:r>
            <a:r>
              <a:rPr lang="it" sz="186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match the observed properties of SN1987A</a:t>
            </a:r>
            <a:endParaRPr sz="1467" b="1" dirty="0"/>
          </a:p>
        </p:txBody>
      </p:sp>
      <p:pic>
        <p:nvPicPr>
          <p:cNvPr id="161" name="Google Shape;161;p22"/>
          <p:cNvPicPr preferRelativeResize="0"/>
          <p:nvPr/>
        </p:nvPicPr>
        <p:blipFill rotWithShape="1">
          <a:blip r:embed="rId4">
            <a:alphaModFix/>
          </a:blip>
          <a:srcRect l="12443" t="8355" r="19408" b="3039"/>
          <a:stretch/>
        </p:blipFill>
        <p:spPr>
          <a:xfrm>
            <a:off x="6508000" y="1"/>
            <a:ext cx="5684000" cy="467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/>
          <p:nvPr/>
        </p:nvSpPr>
        <p:spPr>
          <a:xfrm>
            <a:off x="10466518" y="3644838"/>
            <a:ext cx="23344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200" dirty="0">
                <a:latin typeface="Calibri"/>
                <a:ea typeface="Calibri"/>
                <a:cs typeface="Calibri"/>
                <a:sym typeface="Calibri"/>
              </a:rPr>
              <a:t>Ugolini et al. in prep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74EA92-5848-1370-0906-98F89A7A2E9D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7BC2B-C4E9-E460-79D9-C4B3A1C6A237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F44249-9A42-6BCD-66FF-83B95A7EA606}"/>
                  </a:ext>
                </a:extLst>
              </p:cNvPr>
              <p:cNvSpPr txBox="1"/>
              <p:nvPr/>
            </p:nvSpPr>
            <p:spPr>
              <a:xfrm>
                <a:off x="727208" y="1186237"/>
                <a:ext cx="4886319" cy="1821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The </a:t>
                </a:r>
                <a:r>
                  <a:rPr lang="it-IT" b="1" dirty="0"/>
                  <a:t>free </a:t>
                </a:r>
                <a:r>
                  <a:rPr lang="it-IT" b="1" dirty="0" err="1"/>
                  <a:t>parameters</a:t>
                </a:r>
                <a:r>
                  <a:rPr lang="it-IT" b="1" dirty="0"/>
                  <a:t> </a:t>
                </a:r>
                <a:r>
                  <a:rPr lang="it-IT" dirty="0"/>
                  <a:t>of the HYPERION code are: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en-GB" dirty="0"/>
                  <a:t>, the injected </a:t>
                </a:r>
                <a:r>
                  <a:rPr lang="en-GB" b="1" dirty="0"/>
                  <a:t>thermal energy;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en-GB" dirty="0"/>
                  <a:t>, the </a:t>
                </a:r>
                <a:r>
                  <a:rPr lang="en-GB" b="1" dirty="0"/>
                  <a:t>mass interval </a:t>
                </a:r>
                <a:r>
                  <a:rPr lang="en-GB" dirty="0"/>
                  <a:t>where the energy is injected;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en-GB" dirty="0"/>
                  <a:t>, the </a:t>
                </a:r>
                <a:r>
                  <a:rPr lang="en-GB" b="1" dirty="0"/>
                  <a:t>time needed </a:t>
                </a:r>
                <a:r>
                  <a:rPr lang="en-GB" dirty="0"/>
                  <a:t>to inject the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F44249-9A42-6BCD-66FF-83B95A7EA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08" y="1186237"/>
                <a:ext cx="4886319" cy="1821268"/>
              </a:xfrm>
              <a:prstGeom prst="rect">
                <a:avLst/>
              </a:prstGeom>
              <a:blipFill>
                <a:blip r:embed="rId5"/>
                <a:stretch>
                  <a:fillRect l="-998" t="-20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72;p24">
            <a:extLst>
              <a:ext uri="{FF2B5EF4-FFF2-40B4-BE49-F238E27FC236}">
                <a16:creationId xmlns:a16="http://schemas.microsoft.com/office/drawing/2014/main" id="{49909C0F-E278-7ABC-004D-61BF10DDF23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31" y="2186152"/>
            <a:ext cx="5576400" cy="4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3;p24">
            <a:extLst>
              <a:ext uri="{FF2B5EF4-FFF2-40B4-BE49-F238E27FC236}">
                <a16:creationId xmlns:a16="http://schemas.microsoft.com/office/drawing/2014/main" id="{3ADE85B3-3800-3420-18E7-CB974AC3FE05}"/>
              </a:ext>
            </a:extLst>
          </p:cNvPr>
          <p:cNvSpPr txBox="1"/>
          <p:nvPr/>
        </p:nvSpPr>
        <p:spPr>
          <a:xfrm>
            <a:off x="743016" y="58133"/>
            <a:ext cx="107060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it" sz="4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we determine the remnant mass?</a:t>
            </a:r>
            <a:endParaRPr sz="4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74;p24">
            <a:extLst>
              <a:ext uri="{FF2B5EF4-FFF2-40B4-BE49-F238E27FC236}">
                <a16:creationId xmlns:a16="http://schemas.microsoft.com/office/drawing/2014/main" id="{53F78D45-F3D7-7910-7CAA-1F68F92F5F8E}"/>
              </a:ext>
            </a:extLst>
          </p:cNvPr>
          <p:cNvSpPr txBox="1"/>
          <p:nvPr/>
        </p:nvSpPr>
        <p:spPr>
          <a:xfrm>
            <a:off x="141291" y="920132"/>
            <a:ext cx="5368000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Successful SN explosion:</a:t>
            </a:r>
            <a:endParaRPr sz="1200" dirty="0"/>
          </a:p>
          <a:p>
            <a:r>
              <a:rPr lang="i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most internal region do not reach the </a:t>
            </a:r>
            <a:r>
              <a:rPr lang="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escape velocity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5;p24">
            <a:extLst>
              <a:ext uri="{FF2B5EF4-FFF2-40B4-BE49-F238E27FC236}">
                <a16:creationId xmlns:a16="http://schemas.microsoft.com/office/drawing/2014/main" id="{0E6475AB-85E6-285C-7E06-CD104332052E}"/>
              </a:ext>
            </a:extLst>
          </p:cNvPr>
          <p:cNvSpPr/>
          <p:nvPr/>
        </p:nvSpPr>
        <p:spPr>
          <a:xfrm>
            <a:off x="247517" y="1966948"/>
            <a:ext cx="1738800" cy="24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7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6;p24">
            <a:extLst>
              <a:ext uri="{FF2B5EF4-FFF2-40B4-BE49-F238E27FC236}">
                <a16:creationId xmlns:a16="http://schemas.microsoft.com/office/drawing/2014/main" id="{7203176A-615A-8D5D-D4F4-403EDC01A159}"/>
              </a:ext>
            </a:extLst>
          </p:cNvPr>
          <p:cNvSpPr txBox="1"/>
          <p:nvPr/>
        </p:nvSpPr>
        <p:spPr>
          <a:xfrm>
            <a:off x="1986339" y="1845441"/>
            <a:ext cx="2092400" cy="59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it" sz="3067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Fallback</a:t>
            </a:r>
            <a:endParaRPr sz="3067" b="1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CasellaDiTesto 6">
            <a:extLst>
              <a:ext uri="{FF2B5EF4-FFF2-40B4-BE49-F238E27FC236}">
                <a16:creationId xmlns:a16="http://schemas.microsoft.com/office/drawing/2014/main" id="{44490183-18B2-9116-CE8B-57C03A1FFA7E}"/>
              </a:ext>
            </a:extLst>
          </p:cNvPr>
          <p:cNvSpPr txBox="1"/>
          <p:nvPr/>
        </p:nvSpPr>
        <p:spPr>
          <a:xfrm>
            <a:off x="4078739" y="5822105"/>
            <a:ext cx="2015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Ugolini et al. in </a:t>
            </a:r>
            <a:r>
              <a:rPr lang="it-IT" sz="1200" dirty="0" err="1"/>
              <a:t>prep</a:t>
            </a:r>
            <a:endParaRPr lang="it-IT" sz="1200" dirty="0"/>
          </a:p>
        </p:txBody>
      </p:sp>
      <p:pic>
        <p:nvPicPr>
          <p:cNvPr id="22" name="Google Shape;194;p26">
            <a:extLst>
              <a:ext uri="{FF2B5EF4-FFF2-40B4-BE49-F238E27FC236}">
                <a16:creationId xmlns:a16="http://schemas.microsoft.com/office/drawing/2014/main" id="{684302C8-5CE1-CC14-7332-AA0B475E9D2B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" b="534"/>
          <a:stretch/>
        </p:blipFill>
        <p:spPr>
          <a:xfrm>
            <a:off x="6010725" y="2184953"/>
            <a:ext cx="5577600" cy="459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96;p26">
            <a:extLst>
              <a:ext uri="{FF2B5EF4-FFF2-40B4-BE49-F238E27FC236}">
                <a16:creationId xmlns:a16="http://schemas.microsoft.com/office/drawing/2014/main" id="{840BEA12-11BD-D5FC-4587-756CC64F4A99}"/>
              </a:ext>
            </a:extLst>
          </p:cNvPr>
          <p:cNvSpPr txBox="1"/>
          <p:nvPr/>
        </p:nvSpPr>
        <p:spPr>
          <a:xfrm>
            <a:off x="6361073" y="919853"/>
            <a:ext cx="5368000" cy="139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" sz="2000" b="1" dirty="0">
                <a:latin typeface="Calibri"/>
                <a:ea typeface="Calibri"/>
                <a:cs typeface="Calibri"/>
                <a:sym typeface="Calibri"/>
              </a:rPr>
              <a:t>Failed</a:t>
            </a:r>
            <a:r>
              <a:rPr lang="i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SN explosion:</a:t>
            </a:r>
            <a:endParaRPr sz="1200" dirty="0"/>
          </a:p>
          <a:p>
            <a:pPr>
              <a:buClr>
                <a:schemeClr val="dk1"/>
              </a:buClr>
            </a:pPr>
            <a:r>
              <a:rPr lang="it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shock </a:t>
            </a:r>
            <a:r>
              <a:rPr lang="it" sz="2133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exhausts its energy</a:t>
            </a:r>
            <a:r>
              <a:rPr lang="it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it moves through the star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7;p26">
            <a:extLst>
              <a:ext uri="{FF2B5EF4-FFF2-40B4-BE49-F238E27FC236}">
                <a16:creationId xmlns:a16="http://schemas.microsoft.com/office/drawing/2014/main" id="{FA37F356-D865-CDCD-BAB3-B6A28FCCCA17}"/>
              </a:ext>
            </a:extLst>
          </p:cNvPr>
          <p:cNvSpPr/>
          <p:nvPr/>
        </p:nvSpPr>
        <p:spPr>
          <a:xfrm>
            <a:off x="6484939" y="1966948"/>
            <a:ext cx="1738800" cy="24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7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98;p26">
            <a:extLst>
              <a:ext uri="{FF2B5EF4-FFF2-40B4-BE49-F238E27FC236}">
                <a16:creationId xmlns:a16="http://schemas.microsoft.com/office/drawing/2014/main" id="{74465237-2921-C319-C7B8-F2717C808A6B}"/>
              </a:ext>
            </a:extLst>
          </p:cNvPr>
          <p:cNvSpPr txBox="1"/>
          <p:nvPr/>
        </p:nvSpPr>
        <p:spPr>
          <a:xfrm>
            <a:off x="8223739" y="1799414"/>
            <a:ext cx="2092400" cy="59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it" sz="3067" b="1" i="1" dirty="0">
                <a:latin typeface="Calibri"/>
                <a:ea typeface="Calibri"/>
                <a:cs typeface="Calibri"/>
                <a:sym typeface="Calibri"/>
              </a:rPr>
              <a:t>Failed-SN</a:t>
            </a:r>
            <a:endParaRPr sz="3067" b="1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CasellaDiTesto 6">
            <a:extLst>
              <a:ext uri="{FF2B5EF4-FFF2-40B4-BE49-F238E27FC236}">
                <a16:creationId xmlns:a16="http://schemas.microsoft.com/office/drawing/2014/main" id="{472721C7-2953-DCBE-2A5B-89EB56E49015}"/>
              </a:ext>
            </a:extLst>
          </p:cNvPr>
          <p:cNvSpPr txBox="1"/>
          <p:nvPr/>
        </p:nvSpPr>
        <p:spPr>
          <a:xfrm>
            <a:off x="9887338" y="5827984"/>
            <a:ext cx="1536441" cy="285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Ugolini et al. in </a:t>
            </a:r>
            <a:r>
              <a:rPr lang="it-IT" sz="1200" dirty="0" err="1"/>
              <a:t>prep</a:t>
            </a:r>
            <a:endParaRPr lang="it-IT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45287-4638-28AD-A1F9-A13773EF3B43}"/>
              </a:ext>
            </a:extLst>
          </p:cNvPr>
          <p:cNvSpPr txBox="1"/>
          <p:nvPr/>
        </p:nvSpPr>
        <p:spPr>
          <a:xfrm>
            <a:off x="0" y="6602831"/>
            <a:ext cx="241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Cristiano Ugolini - SISSA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D8CFF-0947-8B12-788C-2DED0E4033A3}"/>
              </a:ext>
            </a:extLst>
          </p:cNvPr>
          <p:cNvSpPr txBox="1"/>
          <p:nvPr/>
        </p:nvSpPr>
        <p:spPr>
          <a:xfrm>
            <a:off x="10655559" y="6602831"/>
            <a:ext cx="15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XIII ET Symposium</a:t>
            </a:r>
            <a:endParaRPr lang="en-GB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EFA682-EB47-27B2-8DC5-9248167E877D}"/>
                  </a:ext>
                </a:extLst>
              </p:cNvPr>
              <p:cNvSpPr txBox="1"/>
              <p:nvPr/>
            </p:nvSpPr>
            <p:spPr>
              <a:xfrm>
                <a:off x="885449" y="2733225"/>
                <a:ext cx="2201735" cy="31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/>
                  <a:t>[Fe/H]=-2,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𝑍𝐴𝑀𝑆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=25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EFA682-EB47-27B2-8DC5-9248167E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9" y="2733225"/>
                <a:ext cx="2201735" cy="317203"/>
              </a:xfrm>
              <a:prstGeom prst="rect">
                <a:avLst/>
              </a:prstGeom>
              <a:blipFill>
                <a:blip r:embed="rId5"/>
                <a:stretch>
                  <a:fillRect l="-831" b="-1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24A55B-2A0A-E272-89BB-FEA9DA4E1F63}"/>
                  </a:ext>
                </a:extLst>
              </p:cNvPr>
              <p:cNvSpPr txBox="1"/>
              <p:nvPr/>
            </p:nvSpPr>
            <p:spPr>
              <a:xfrm>
                <a:off x="885448" y="5025874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24A55B-2A0A-E272-89BB-FEA9DA4E1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8" y="5025874"/>
                <a:ext cx="1709081" cy="285078"/>
              </a:xfrm>
              <a:prstGeom prst="rect">
                <a:avLst/>
              </a:prstGeom>
              <a:blipFill>
                <a:blip r:embed="rId6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129C98-B39D-ABEE-B474-CD2E91F6AB8F}"/>
                  </a:ext>
                </a:extLst>
              </p:cNvPr>
              <p:cNvSpPr txBox="1"/>
              <p:nvPr/>
            </p:nvSpPr>
            <p:spPr>
              <a:xfrm>
                <a:off x="885449" y="4280887"/>
                <a:ext cx="1975740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𝟎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129C98-B39D-ABEE-B474-CD2E91F6A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9" y="4280887"/>
                <a:ext cx="1975740" cy="285078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5ADB-C4F5-7004-FD30-8DFA2936A0DC}"/>
                  </a:ext>
                </a:extLst>
              </p:cNvPr>
              <p:cNvSpPr txBox="1"/>
              <p:nvPr/>
            </p:nvSpPr>
            <p:spPr>
              <a:xfrm>
                <a:off x="3919285" y="5427519"/>
                <a:ext cx="1711446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𝟏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765ADB-C4F5-7004-FD30-8DFA2936A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285" y="5427519"/>
                <a:ext cx="1711446" cy="285078"/>
              </a:xfrm>
              <a:prstGeom prst="rect">
                <a:avLst/>
              </a:prstGeom>
              <a:blipFill>
                <a:blip r:embed="rId8"/>
                <a:stretch>
                  <a:fillRect l="-356"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6E9F89-F086-E912-49CC-B09D17A1F34D}"/>
                  </a:ext>
                </a:extLst>
              </p:cNvPr>
              <p:cNvSpPr txBox="1"/>
              <p:nvPr/>
            </p:nvSpPr>
            <p:spPr>
              <a:xfrm>
                <a:off x="885449" y="3664077"/>
                <a:ext cx="1975738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𝟏𝟓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6E9F89-F086-E912-49CC-B09D17A1F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9" y="3664077"/>
                <a:ext cx="1975738" cy="285078"/>
              </a:xfrm>
              <a:prstGeom prst="rect">
                <a:avLst/>
              </a:prstGeom>
              <a:blipFill>
                <a:blip r:embed="rId9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93ECE9-96D0-AF33-AEAB-4EA4A02A503D}"/>
                  </a:ext>
                </a:extLst>
              </p:cNvPr>
              <p:cNvSpPr txBox="1"/>
              <p:nvPr/>
            </p:nvSpPr>
            <p:spPr>
              <a:xfrm>
                <a:off x="885448" y="3155477"/>
                <a:ext cx="1975739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93ECE9-96D0-AF33-AEAB-4EA4A02A5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48" y="3155477"/>
                <a:ext cx="1975739" cy="285078"/>
              </a:xfrm>
              <a:prstGeom prst="rect">
                <a:avLst/>
              </a:prstGeom>
              <a:blipFill>
                <a:blip r:embed="rId10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9A0B0E-71EA-0262-3562-062F91785FFE}"/>
                  </a:ext>
                </a:extLst>
              </p:cNvPr>
              <p:cNvSpPr txBox="1"/>
              <p:nvPr/>
            </p:nvSpPr>
            <p:spPr>
              <a:xfrm>
                <a:off x="4113799" y="3827504"/>
                <a:ext cx="1543783" cy="31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𝑟𝑒𝑚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=5.8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9A0B0E-71EA-0262-3562-062F91785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799" y="3827504"/>
                <a:ext cx="1543783" cy="317203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C290CD-CFEF-F497-6D08-9829D8546B5B}"/>
                  </a:ext>
                </a:extLst>
              </p:cNvPr>
              <p:cNvSpPr txBox="1"/>
              <p:nvPr/>
            </p:nvSpPr>
            <p:spPr>
              <a:xfrm>
                <a:off x="6853847" y="3612858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C290CD-CFEF-F497-6D08-9829D8546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7" y="3612858"/>
                <a:ext cx="1709081" cy="285078"/>
              </a:xfrm>
              <a:prstGeom prst="rect">
                <a:avLst/>
              </a:prstGeom>
              <a:blipFill>
                <a:blip r:embed="rId12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C84F075-99D0-2D41-F987-7C17BE6C4619}"/>
                  </a:ext>
                </a:extLst>
              </p:cNvPr>
              <p:cNvSpPr txBox="1"/>
              <p:nvPr/>
            </p:nvSpPr>
            <p:spPr>
              <a:xfrm>
                <a:off x="9783380" y="4943919"/>
                <a:ext cx="1711446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𝟏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C84F075-99D0-2D41-F987-7C17BE6C4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3380" y="4943919"/>
                <a:ext cx="1711446" cy="285078"/>
              </a:xfrm>
              <a:prstGeom prst="rect">
                <a:avLst/>
              </a:prstGeom>
              <a:blipFill>
                <a:blip r:embed="rId8"/>
                <a:stretch>
                  <a:fillRect l="-356"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8DAD64-7B67-8A5E-4BD2-9F5BBD6547EE}"/>
                  </a:ext>
                </a:extLst>
              </p:cNvPr>
              <p:cNvSpPr txBox="1"/>
              <p:nvPr/>
            </p:nvSpPr>
            <p:spPr>
              <a:xfrm>
                <a:off x="6853846" y="3076239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10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8DAD64-7B67-8A5E-4BD2-9F5BBD654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6" y="3076239"/>
                <a:ext cx="1709081" cy="285078"/>
              </a:xfrm>
              <a:prstGeom prst="rect">
                <a:avLst/>
              </a:prstGeom>
              <a:blipFill>
                <a:blip r:embed="rId13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2CDF6F-950C-D5DA-7647-2A237ABB1EE0}"/>
                  </a:ext>
                </a:extLst>
              </p:cNvPr>
              <p:cNvSpPr txBox="1"/>
              <p:nvPr/>
            </p:nvSpPr>
            <p:spPr>
              <a:xfrm>
                <a:off x="6853846" y="2829221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𝟏𝟓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2CDF6F-950C-D5DA-7647-2A237ABB1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6" y="2829221"/>
                <a:ext cx="1709081" cy="285078"/>
              </a:xfrm>
              <a:prstGeom prst="rect">
                <a:avLst/>
              </a:prstGeom>
              <a:blipFill>
                <a:blip r:embed="rId14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2CFD2E-7FE9-C034-5CA9-B9038BBB45EC}"/>
                  </a:ext>
                </a:extLst>
              </p:cNvPr>
              <p:cNvSpPr txBox="1"/>
              <p:nvPr/>
            </p:nvSpPr>
            <p:spPr>
              <a:xfrm>
                <a:off x="6853845" y="2616130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𝟐𝟎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2CFD2E-7FE9-C034-5CA9-B9038BBB4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5" y="2616130"/>
                <a:ext cx="1709081" cy="285078"/>
              </a:xfrm>
              <a:prstGeom prst="rect">
                <a:avLst/>
              </a:prstGeom>
              <a:blipFill>
                <a:blip r:embed="rId15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472CF9-FA50-47E6-754C-2D1B59ADD469}"/>
                  </a:ext>
                </a:extLst>
              </p:cNvPr>
              <p:cNvSpPr txBox="1"/>
              <p:nvPr/>
            </p:nvSpPr>
            <p:spPr>
              <a:xfrm>
                <a:off x="6853845" y="2399343"/>
                <a:ext cx="1709081" cy="2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Enclosed Mass = </a:t>
                </a:r>
                <a14:m>
                  <m:oMath xmlns:m="http://schemas.openxmlformats.org/officeDocument/2006/math">
                    <m:r>
                      <a:rPr lang="it-IT" sz="1200" b="1" i="0" smtClean="0">
                        <a:latin typeface="Cambria Math" panose="02040503050406030204" pitchFamily="18" charset="0"/>
                      </a:rPr>
                      <m:t>𝟐𝟓</m:t>
                    </m:r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472CF9-FA50-47E6-754C-2D1B59ADD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845" y="2399343"/>
                <a:ext cx="1709081" cy="285078"/>
              </a:xfrm>
              <a:prstGeom prst="rect">
                <a:avLst/>
              </a:prstGeom>
              <a:blipFill>
                <a:blip r:embed="rId16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83172F-60C3-96AF-2262-A86C56D8998B}"/>
                  </a:ext>
                </a:extLst>
              </p:cNvPr>
              <p:cNvSpPr txBox="1"/>
              <p:nvPr/>
            </p:nvSpPr>
            <p:spPr>
              <a:xfrm>
                <a:off x="6897685" y="5779545"/>
                <a:ext cx="2201735" cy="31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/>
                  <a:t>[Fe/H]=-2,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𝑍𝐴𝑀𝑆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=80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400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83172F-60C3-96AF-2262-A86C56D89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685" y="5779545"/>
                <a:ext cx="2201735" cy="317203"/>
              </a:xfrm>
              <a:prstGeom prst="rect">
                <a:avLst/>
              </a:prstGeom>
              <a:blipFill>
                <a:blip r:embed="rId17"/>
                <a:stretch>
                  <a:fillRect l="-831" t="-1923" b="-1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0575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4710</TotalTime>
  <Words>3891</Words>
  <Application>Microsoft Office PowerPoint</Application>
  <PresentationFormat>Widescreen</PresentationFormat>
  <Paragraphs>274</Paragraphs>
  <Slides>19</Slides>
  <Notes>17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Non-rotating stellar progenitors</vt:lpstr>
      <vt:lpstr>Rotating stellar progenitors</vt:lpstr>
      <vt:lpstr>Implications of our results: the upper mass gap</vt:lpstr>
      <vt:lpstr>Implications of our results: the upper mass gap</vt:lpstr>
      <vt:lpstr>PowerPoint Presentation</vt:lpstr>
      <vt:lpstr>Summary and conclusion</vt:lpstr>
      <vt:lpstr>BH Mass Spectrum</vt:lpstr>
      <vt:lpstr>Max BH mass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</dc:title>
  <dc:creator>Cristiano Ugolini</dc:creator>
  <cp:lastModifiedBy>Cristiano Ugolini</cp:lastModifiedBy>
  <cp:revision>47</cp:revision>
  <dcterms:created xsi:type="dcterms:W3CDTF">2023-04-19T08:55:41Z</dcterms:created>
  <dcterms:modified xsi:type="dcterms:W3CDTF">2023-05-08T14:04:36Z</dcterms:modified>
</cp:coreProperties>
</file>