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7" r:id="rId2"/>
    <p:sldId id="454" r:id="rId3"/>
    <p:sldId id="455" r:id="rId4"/>
    <p:sldId id="258" r:id="rId5"/>
    <p:sldId id="260" r:id="rId6"/>
    <p:sldId id="259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449" r:id="rId17"/>
    <p:sldId id="45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F40F0-57E6-4A0F-9F3A-B0A65E376B84}" type="datetimeFigureOut">
              <a:rPr lang="de-DE" smtClean="0"/>
              <a:t>08.05.2023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08E30-A166-43F6-8D00-32DB6E2EC7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77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43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00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224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543"/>
            <a:ext cx="10515600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3275"/>
          </a:xfrm>
        </p:spPr>
        <p:txBody>
          <a:bodyPr>
            <a:normAutofit/>
          </a:bodyPr>
          <a:lstStyle>
            <a:lvl1pPr>
              <a:defRPr sz="30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356349"/>
            <a:ext cx="4114800" cy="365125"/>
          </a:xfrm>
        </p:spPr>
        <p:txBody>
          <a:bodyPr/>
          <a:lstStyle>
            <a:lvl1pPr>
              <a:defRPr>
                <a:solidFill>
                  <a:srgbClr val="EDAF1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92080" y="63341"/>
            <a:ext cx="1899920" cy="365125"/>
          </a:xfrm>
        </p:spPr>
        <p:txBody>
          <a:bodyPr/>
          <a:lstStyle>
            <a:lvl1pPr>
              <a:defRPr>
                <a:solidFill>
                  <a:srgbClr val="DD5011"/>
                </a:solidFill>
              </a:defRPr>
            </a:lvl1pPr>
          </a:lstStyle>
          <a:p>
            <a:fld id="{849DFF45-C437-41AF-8750-93EF89DECA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ProBar3"/>
          <p:cNvSpPr/>
          <p:nvPr userDrawn="1"/>
        </p:nvSpPr>
        <p:spPr>
          <a:xfrm>
            <a:off x="11580000" y="-1"/>
            <a:ext cx="612000" cy="151200"/>
          </a:xfrm>
          <a:prstGeom prst="rect">
            <a:avLst/>
          </a:prstGeom>
          <a:solidFill>
            <a:srgbClr val="E37D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543"/>
            <a:ext cx="3696751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3275"/>
          </a:xfrm>
        </p:spPr>
        <p:txBody>
          <a:bodyPr>
            <a:normAutofit/>
          </a:bodyPr>
          <a:lstStyle>
            <a:lvl1pPr>
              <a:defRPr sz="30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356349"/>
            <a:ext cx="4114800" cy="365125"/>
          </a:xfrm>
        </p:spPr>
        <p:txBody>
          <a:bodyPr/>
          <a:lstStyle>
            <a:lvl1pPr>
              <a:defRPr>
                <a:solidFill>
                  <a:srgbClr val="EDAF1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534951" y="1038542"/>
            <a:ext cx="7056000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92080" y="63341"/>
            <a:ext cx="1899920" cy="365125"/>
          </a:xfrm>
        </p:spPr>
        <p:txBody>
          <a:bodyPr/>
          <a:lstStyle>
            <a:lvl1pPr>
              <a:defRPr>
                <a:solidFill>
                  <a:srgbClr val="DD5011"/>
                </a:solidFill>
              </a:defRPr>
            </a:lvl1pPr>
          </a:lstStyle>
          <a:p>
            <a:fld id="{849DFF45-C437-41AF-8750-93EF89DECA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ProBar3"/>
          <p:cNvSpPr/>
          <p:nvPr userDrawn="1"/>
        </p:nvSpPr>
        <p:spPr>
          <a:xfrm>
            <a:off x="11580000" y="-1"/>
            <a:ext cx="612000" cy="151200"/>
          </a:xfrm>
          <a:prstGeom prst="rect">
            <a:avLst/>
          </a:prstGeom>
          <a:solidFill>
            <a:srgbClr val="E37D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9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WTH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4752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9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84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36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4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3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792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C1983E7E-2983-4F37-99C2-D64CDD285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2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34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65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2000">
              <a:srgbClr val="1D345D"/>
            </a:gs>
            <a:gs pos="100000">
              <a:srgbClr val="0E192C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8.5.2023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95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812B32D-15E1-4FD7-B372-9DBAB6089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79" y="0"/>
            <a:ext cx="9749042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105930" y="0"/>
            <a:ext cx="594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ET &amp; Wind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Turbines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83604" y="6390432"/>
            <a:ext cx="3508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RWTH Aachen University</a:t>
            </a:r>
          </a:p>
        </p:txBody>
      </p:sp>
      <p:sp>
        <p:nvSpPr>
          <p:cNvPr id="6" name="Rechteck 5"/>
          <p:cNvSpPr/>
          <p:nvPr/>
        </p:nvSpPr>
        <p:spPr>
          <a:xfrm>
            <a:off x="207915" y="6482765"/>
            <a:ext cx="28781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Achim Stahl, May 8</a:t>
            </a:r>
            <a:r>
              <a:rPr lang="de-DE" b="1" spc="50" baseline="3000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th</a:t>
            </a:r>
            <a:r>
              <a:rPr kumimoji="0" lang="de-DE" sz="1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25D4F5-1DE6-4A00-B17D-7F57E8C64489}"/>
              </a:ext>
            </a:extLst>
          </p:cNvPr>
          <p:cNvSpPr txBox="1"/>
          <p:nvPr/>
        </p:nvSpPr>
        <p:spPr>
          <a:xfrm>
            <a:off x="1200774" y="0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Marco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Kraan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22563C-4C54-4FEB-97E6-ACC0B5FDC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4" y="1776768"/>
            <a:ext cx="1313093" cy="18390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5DE0F23-1143-42D2-A900-14ADE2036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0" y="1534161"/>
            <a:ext cx="1570947" cy="22002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2C19E4-C76C-45ED-83B1-428FF3CF2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93" y="1194721"/>
            <a:ext cx="1938515" cy="271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0586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8B5F7E-A411-4D61-B0EE-6534D2213149}"/>
              </a:ext>
            </a:extLst>
          </p:cNvPr>
          <p:cNvSpPr txBox="1"/>
          <p:nvPr/>
        </p:nvSpPr>
        <p:spPr>
          <a:xfrm>
            <a:off x="1115714" y="1638416"/>
            <a:ext cx="4239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Wider </a:t>
            </a:r>
            <a:r>
              <a:rPr lang="de-DE" sz="2400" dirty="0" err="1">
                <a:solidFill>
                  <a:schemeClr val="bg1"/>
                </a:solidFill>
              </a:rPr>
              <a:t>foundation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shows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less</a:t>
            </a:r>
            <a:r>
              <a:rPr lang="de-DE" sz="2400" dirty="0">
                <a:solidFill>
                  <a:schemeClr val="bg1"/>
                </a:solidFill>
              </a:rPr>
              <a:t>  </a:t>
            </a:r>
            <a:r>
              <a:rPr lang="de-DE" sz="2400" dirty="0" err="1">
                <a:solidFill>
                  <a:schemeClr val="bg1"/>
                </a:solidFill>
              </a:rPr>
              <a:t>vibrations</a:t>
            </a:r>
            <a:r>
              <a:rPr lang="de-DE" sz="2400" dirty="0">
                <a:solidFill>
                  <a:schemeClr val="bg1"/>
                </a:solidFill>
              </a:rPr>
              <a:t> at the same </a:t>
            </a:r>
            <a:r>
              <a:rPr lang="de-DE" sz="2400" dirty="0" err="1">
                <a:solidFill>
                  <a:schemeClr val="bg1"/>
                </a:solidFill>
              </a:rPr>
              <a:t>mass</a:t>
            </a: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chemeClr val="bg1"/>
                </a:solidFill>
              </a:rPr>
              <a:t>Additional </a:t>
            </a:r>
            <a:r>
              <a:rPr lang="de-DE" sz="2400" dirty="0" err="1">
                <a:solidFill>
                  <a:schemeClr val="bg1"/>
                </a:solidFill>
              </a:rPr>
              <a:t>reduction</a:t>
            </a:r>
            <a:r>
              <a:rPr lang="de-DE" sz="2400" dirty="0">
                <a:solidFill>
                  <a:schemeClr val="bg1"/>
                </a:solidFill>
              </a:rPr>
              <a:t> on top of </a:t>
            </a:r>
            <a:r>
              <a:rPr lang="de-DE" sz="2400" dirty="0" err="1">
                <a:solidFill>
                  <a:schemeClr val="bg1"/>
                </a:solidFill>
              </a:rPr>
              <a:t>increased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mass</a:t>
            </a:r>
            <a:r>
              <a:rPr lang="de-DE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9001506" y="321733"/>
            <a:ext cx="2743200" cy="110950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dirty="0" err="1">
                <a:solidFill>
                  <a:schemeClr val="tx1"/>
                </a:solidFill>
              </a:rPr>
              <a:t>Studied</a:t>
            </a:r>
            <a:r>
              <a:rPr lang="de-DE" dirty="0">
                <a:solidFill>
                  <a:schemeClr val="tx1"/>
                </a:solidFill>
              </a:rPr>
              <a:t> in miss</a:t>
            </a: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 ?</a:t>
            </a: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&lt; 10 %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16555" y="9066"/>
            <a:ext cx="5597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Foundation</a:t>
            </a: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width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CC824F-4FF6-4BE7-B8C4-EA2E4DAF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65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9001506" y="321733"/>
            <a:ext cx="2743200" cy="114925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dirty="0" err="1">
                <a:solidFill>
                  <a:schemeClr val="tx1"/>
                </a:solidFill>
              </a:rPr>
              <a:t>Idea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unclear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10 … 20 %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16555" y="9066"/>
            <a:ext cx="6767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Foundation</a:t>
            </a: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 </a:t>
            </a:r>
            <a:r>
              <a:rPr lang="de-DE" sz="54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Dampers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8F2CB9-8FE5-4CC3-9D57-F1F83464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95" y="1899673"/>
            <a:ext cx="3063139" cy="4074598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DE52E61-4E4E-4854-B4FE-D787B80CD8CF}"/>
              </a:ext>
            </a:extLst>
          </p:cNvPr>
          <p:cNvCxnSpPr/>
          <p:nvPr/>
        </p:nvCxnSpPr>
        <p:spPr>
          <a:xfrm>
            <a:off x="2065523" y="5592495"/>
            <a:ext cx="1404258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A85CF2C6-203C-4B17-959C-DDDD8B7DB599}"/>
              </a:ext>
            </a:extLst>
          </p:cNvPr>
          <p:cNvSpPr txBox="1"/>
          <p:nvPr/>
        </p:nvSpPr>
        <p:spPr>
          <a:xfrm>
            <a:off x="4668682" y="5143274"/>
            <a:ext cx="474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Dampers</a:t>
            </a:r>
            <a:r>
              <a:rPr lang="de-DE" sz="2400" dirty="0">
                <a:solidFill>
                  <a:schemeClr val="bg1"/>
                </a:solidFill>
              </a:rPr>
              <a:t> between </a:t>
            </a:r>
          </a:p>
          <a:p>
            <a:r>
              <a:rPr lang="de-DE" sz="2400" dirty="0">
                <a:solidFill>
                  <a:schemeClr val="bg1"/>
                </a:solidFill>
              </a:rPr>
              <a:t>Fundation and </a:t>
            </a:r>
            <a:r>
              <a:rPr lang="de-DE" sz="2400" dirty="0" err="1">
                <a:solidFill>
                  <a:schemeClr val="bg1"/>
                </a:solidFill>
              </a:rPr>
              <a:t>ground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B76EB766-EFCE-4164-B045-4E2FEB10E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27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9001506" y="321733"/>
            <a:ext cx="2743200" cy="129503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dirty="0" err="1">
                <a:solidFill>
                  <a:schemeClr val="tx1"/>
                </a:solidFill>
              </a:rPr>
              <a:t>Idea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probably</a:t>
            </a:r>
            <a:r>
              <a:rPr lang="de-DE" dirty="0">
                <a:solidFill>
                  <a:schemeClr val="tx1"/>
                </a:solidFill>
              </a:rPr>
              <a:t> high</a:t>
            </a: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10 … 20 %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16555" y="9066"/>
            <a:ext cx="4935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Active</a:t>
            </a: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 </a:t>
            </a:r>
            <a:r>
              <a:rPr lang="de-DE" sz="54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damping</a:t>
            </a: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8F2CB9-8FE5-4CC3-9D57-F1F83464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95" y="1899673"/>
            <a:ext cx="3063139" cy="4074598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DE52E61-4E4E-4854-B4FE-D787B80CD8CF}"/>
              </a:ext>
            </a:extLst>
          </p:cNvPr>
          <p:cNvCxnSpPr>
            <a:cxnSpLocks/>
          </p:cNvCxnSpPr>
          <p:nvPr/>
        </p:nvCxnSpPr>
        <p:spPr>
          <a:xfrm>
            <a:off x="1901750" y="5251301"/>
            <a:ext cx="472961" cy="0"/>
          </a:xfrm>
          <a:prstGeom prst="line">
            <a:avLst/>
          </a:prstGeom>
          <a:ln w="203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A85CF2C6-203C-4B17-959C-DDDD8B7DB599}"/>
              </a:ext>
            </a:extLst>
          </p:cNvPr>
          <p:cNvSpPr txBox="1"/>
          <p:nvPr/>
        </p:nvSpPr>
        <p:spPr>
          <a:xfrm>
            <a:off x="4427850" y="3743733"/>
            <a:ext cx="4740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Aktive 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motion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of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mass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on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base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of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tower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For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example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pumping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of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water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between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tanks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Problem: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rather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high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effort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56E0FDB-8D21-4F2C-B1F7-34EEF257651E}"/>
              </a:ext>
            </a:extLst>
          </p:cNvPr>
          <p:cNvCxnSpPr>
            <a:cxnSpLocks/>
          </p:cNvCxnSpPr>
          <p:nvPr/>
        </p:nvCxnSpPr>
        <p:spPr>
          <a:xfrm>
            <a:off x="3145973" y="5253574"/>
            <a:ext cx="472961" cy="0"/>
          </a:xfrm>
          <a:prstGeom prst="line">
            <a:avLst/>
          </a:prstGeom>
          <a:ln w="203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0E4C97E-AD82-4926-B9A0-1D87E71A2C9C}"/>
              </a:ext>
            </a:extLst>
          </p:cNvPr>
          <p:cNvCxnSpPr>
            <a:cxnSpLocks/>
          </p:cNvCxnSpPr>
          <p:nvPr/>
        </p:nvCxnSpPr>
        <p:spPr>
          <a:xfrm>
            <a:off x="2138230" y="5251301"/>
            <a:ext cx="1137233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2608DC-776B-4DEE-8454-0898FEE4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75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9001506" y="321733"/>
            <a:ext cx="2743200" cy="114925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dirty="0" err="1">
                <a:solidFill>
                  <a:schemeClr val="tx1"/>
                </a:solidFill>
              </a:rPr>
              <a:t>simulation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unclear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&lt; 10 %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16555" y="9066"/>
            <a:ext cx="2787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Trenches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85CF2C6-203C-4B17-959C-DDDD8B7DB599}"/>
              </a:ext>
            </a:extLst>
          </p:cNvPr>
          <p:cNvSpPr txBox="1"/>
          <p:nvPr/>
        </p:nvSpPr>
        <p:spPr>
          <a:xfrm>
            <a:off x="5216650" y="3554186"/>
            <a:ext cx="4740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Trenches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around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base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stop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propagation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of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seismic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waves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Open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question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b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Stops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surface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waves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Does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it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sop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bulk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waves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too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09F5A2-6070-4622-8D55-BB336468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2" y="2268623"/>
            <a:ext cx="4472256" cy="378586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79B733-8A47-44E4-A2C9-040A2D02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5115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7954438" y="321733"/>
            <a:ext cx="3790268" cy="14010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b="1" dirty="0" err="1">
                <a:solidFill>
                  <a:schemeClr val="tx1"/>
                </a:solidFill>
              </a:rPr>
              <a:t>s</a:t>
            </a:r>
            <a:r>
              <a:rPr lang="de-DE" dirty="0" err="1">
                <a:solidFill>
                  <a:schemeClr val="tx1"/>
                </a:solidFill>
              </a:rPr>
              <a:t>imulation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works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in </a:t>
            </a:r>
            <a:r>
              <a:rPr lang="de-DE" dirty="0" err="1">
                <a:solidFill>
                  <a:srgbClr val="FF0000"/>
                </a:solidFill>
              </a:rPr>
              <a:t>special</a:t>
            </a:r>
            <a:r>
              <a:rPr lang="de-DE" dirty="0">
                <a:solidFill>
                  <a:srgbClr val="FF0000"/>
                </a:solidFill>
              </a:rPr>
              <a:t> 	  </a:t>
            </a:r>
            <a:r>
              <a:rPr lang="de-DE" dirty="0" err="1">
                <a:solidFill>
                  <a:srgbClr val="FF0000"/>
                </a:solidFill>
              </a:rPr>
              <a:t>situations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</a:t>
            </a:r>
            <a:r>
              <a:rPr lang="de-DE" dirty="0" err="1">
                <a:solidFill>
                  <a:schemeClr val="tx1"/>
                </a:solidFill>
              </a:rPr>
              <a:t>none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16555" y="9066"/>
            <a:ext cx="3790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Interference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85CF2C6-203C-4B17-959C-DDDD8B7DB599}"/>
              </a:ext>
            </a:extLst>
          </p:cNvPr>
          <p:cNvSpPr txBox="1"/>
          <p:nvPr/>
        </p:nvSpPr>
        <p:spPr>
          <a:xfrm>
            <a:off x="5403169" y="3703004"/>
            <a:ext cx="4740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Destructive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interference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between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seismic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waves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of different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turbines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Problem: </a:t>
            </a:r>
            <a:b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Works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only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for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specific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wind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directions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strengths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….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43ACD1-1E0C-4467-9E09-E49533969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3" y="1486579"/>
            <a:ext cx="4740799" cy="4894081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004AD3-B4B6-41C1-B40A-A6B1FBF0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927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8.5.2023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9001506" y="321733"/>
            <a:ext cx="2743200" cy="118901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b="1" dirty="0" err="1">
                <a:solidFill>
                  <a:schemeClr val="tx1"/>
                </a:solidFill>
              </a:rPr>
              <a:t>s</a:t>
            </a:r>
            <a:r>
              <a:rPr lang="de-DE" dirty="0" err="1">
                <a:solidFill>
                  <a:schemeClr val="tx1"/>
                </a:solidFill>
              </a:rPr>
              <a:t>imulation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locally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varying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</a:t>
            </a:r>
            <a:r>
              <a:rPr lang="de-DE" dirty="0" err="1">
                <a:solidFill>
                  <a:schemeClr val="tx1"/>
                </a:solidFill>
              </a:rPr>
              <a:t>none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16555" y="9066"/>
            <a:ext cx="742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Shielding</a:t>
            </a: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 </a:t>
            </a:r>
            <a:r>
              <a:rPr lang="de-DE" sz="54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by</a:t>
            </a: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 </a:t>
            </a:r>
            <a:r>
              <a:rPr lang="de-DE" sz="54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local</a:t>
            </a: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 </a:t>
            </a:r>
            <a:r>
              <a:rPr lang="de-DE" sz="54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terrain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85CF2C6-203C-4B17-959C-DDDD8B7DB599}"/>
              </a:ext>
            </a:extLst>
          </p:cNvPr>
          <p:cNvSpPr txBox="1"/>
          <p:nvPr/>
        </p:nvSpPr>
        <p:spPr>
          <a:xfrm>
            <a:off x="5403170" y="3038917"/>
            <a:ext cx="4740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Local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topology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/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geology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impact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proagation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of the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waves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Built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windturbines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behind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local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hills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valeys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, etc.</a:t>
            </a:r>
          </a:p>
          <a:p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Strongly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dependent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on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local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situation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4E292D-F005-40A1-9DB7-01A5BEFA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69" y="4372373"/>
            <a:ext cx="4612524" cy="18655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A11F372-8206-48C4-8A6B-84EF1C68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64" y="1964987"/>
            <a:ext cx="3733746" cy="2152394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59DFBB6-BCED-4D52-9E27-4ECF94C5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448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13" y="663267"/>
            <a:ext cx="4822919" cy="434816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163005" y="3143349"/>
            <a:ext cx="5760000" cy="5760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523005" y="3503349"/>
            <a:ext cx="5040000" cy="5040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883005" y="3863349"/>
            <a:ext cx="4320000" cy="4320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1248548" y="4223349"/>
            <a:ext cx="3600000" cy="3600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78491" y="2861684"/>
            <a:ext cx="1812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FFC000"/>
                </a:solidFill>
              </a:rPr>
              <a:t>seismic</a:t>
            </a:r>
            <a:r>
              <a:rPr lang="de-DE" sz="2400" dirty="0">
                <a:solidFill>
                  <a:srgbClr val="FFC000"/>
                </a:solidFill>
              </a:rPr>
              <a:t> </a:t>
            </a:r>
            <a:r>
              <a:rPr lang="de-DE" sz="2400" dirty="0" err="1">
                <a:solidFill>
                  <a:srgbClr val="FFC000"/>
                </a:solidFill>
              </a:rPr>
              <a:t>wave</a:t>
            </a:r>
            <a:endParaRPr lang="de-DE" sz="2400" dirty="0">
              <a:solidFill>
                <a:srgbClr val="FFC000"/>
              </a:solidFill>
            </a:endParaRPr>
          </a:p>
        </p:txBody>
      </p:sp>
      <p:sp>
        <p:nvSpPr>
          <p:cNvPr id="10" name="Rechteck 9"/>
          <p:cNvSpPr>
            <a:spLocks noChangeAspect="1"/>
          </p:cNvSpPr>
          <p:nvPr/>
        </p:nvSpPr>
        <p:spPr>
          <a:xfrm>
            <a:off x="4740548" y="3039860"/>
            <a:ext cx="21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>
            <a:spLocks noChangeAspect="1"/>
          </p:cNvSpPr>
          <p:nvPr/>
        </p:nvSpPr>
        <p:spPr>
          <a:xfrm>
            <a:off x="5214094" y="3993711"/>
            <a:ext cx="21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 noChangeAspect="1"/>
          </p:cNvSpPr>
          <p:nvPr/>
        </p:nvSpPr>
        <p:spPr>
          <a:xfrm>
            <a:off x="4857366" y="3516712"/>
            <a:ext cx="21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>
            <a:spLocks noChangeAspect="1"/>
          </p:cNvSpPr>
          <p:nvPr/>
        </p:nvSpPr>
        <p:spPr>
          <a:xfrm>
            <a:off x="5776233" y="4390866"/>
            <a:ext cx="21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>
            <a:spLocks noChangeAspect="1"/>
          </p:cNvSpPr>
          <p:nvPr/>
        </p:nvSpPr>
        <p:spPr>
          <a:xfrm>
            <a:off x="5322094" y="2639349"/>
            <a:ext cx="21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>
            <a:spLocks noChangeAspect="1"/>
          </p:cNvSpPr>
          <p:nvPr/>
        </p:nvSpPr>
        <p:spPr>
          <a:xfrm>
            <a:off x="6610017" y="4498866"/>
            <a:ext cx="21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>
            <a:spLocks noChangeAspect="1"/>
          </p:cNvSpPr>
          <p:nvPr/>
        </p:nvSpPr>
        <p:spPr>
          <a:xfrm>
            <a:off x="3422494" y="2729349"/>
            <a:ext cx="21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>
            <a:spLocks noChangeAspect="1"/>
          </p:cNvSpPr>
          <p:nvPr/>
        </p:nvSpPr>
        <p:spPr>
          <a:xfrm>
            <a:off x="3743770" y="3993711"/>
            <a:ext cx="21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>
            <a:spLocks noChangeAspect="1"/>
          </p:cNvSpPr>
          <p:nvPr/>
        </p:nvSpPr>
        <p:spPr>
          <a:xfrm>
            <a:off x="4715621" y="5068188"/>
            <a:ext cx="21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>
            <a:spLocks noChangeAspect="1"/>
          </p:cNvSpPr>
          <p:nvPr/>
        </p:nvSpPr>
        <p:spPr>
          <a:xfrm>
            <a:off x="6067005" y="5663611"/>
            <a:ext cx="216000" cy="21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5923005" y="4875511"/>
            <a:ext cx="210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rgbClr val="FF0000"/>
                </a:solidFill>
              </a:rPr>
              <a:t>seismic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sensors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634716" y="5337176"/>
            <a:ext cx="4049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wave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field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reconstruction</a:t>
            </a: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active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compensation</a:t>
            </a:r>
            <a:endParaRPr lang="de-DE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test</a:t>
            </a:r>
            <a:r>
              <a:rPr lang="de-DE" sz="2400" dirty="0">
                <a:solidFill>
                  <a:schemeClr val="bg1"/>
                </a:solidFill>
              </a:rPr>
              <a:t> at DZA </a:t>
            </a:r>
            <a:r>
              <a:rPr lang="de-DE" sz="2400" dirty="0" err="1">
                <a:solidFill>
                  <a:schemeClr val="bg1"/>
                </a:solidFill>
              </a:rPr>
              <a:t>underground</a:t>
            </a:r>
            <a:r>
              <a:rPr lang="de-DE" sz="2400" dirty="0">
                <a:solidFill>
                  <a:schemeClr val="bg1"/>
                </a:solidFill>
              </a:rPr>
              <a:t> lab</a:t>
            </a:r>
          </a:p>
        </p:txBody>
      </p:sp>
      <p:sp>
        <p:nvSpPr>
          <p:cNvPr id="22" name="Rechteck 21"/>
          <p:cNvSpPr/>
          <p:nvPr/>
        </p:nvSpPr>
        <p:spPr>
          <a:xfrm>
            <a:off x="81116" y="0"/>
            <a:ext cx="5013167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de-DE" sz="5400" b="1" dirty="0" err="1">
                <a:ln/>
                <a:solidFill>
                  <a:schemeClr val="bg1">
                    <a:lumMod val="95000"/>
                  </a:schemeClr>
                </a:solidFill>
              </a:rPr>
              <a:t>Newtonian</a:t>
            </a:r>
            <a:r>
              <a:rPr lang="de-DE" sz="5400" b="1" dirty="0">
                <a:ln/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5400" b="1" dirty="0" err="1">
                <a:ln/>
                <a:solidFill>
                  <a:schemeClr val="bg1">
                    <a:lumMod val="95000"/>
                  </a:schemeClr>
                </a:solidFill>
              </a:rPr>
              <a:t>noise</a:t>
            </a:r>
            <a:endParaRPr lang="de-DE" sz="5400" b="1" dirty="0">
              <a:ln/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Ellipse 22"/>
          <p:cNvSpPr>
            <a:spLocks noChangeAspect="1"/>
          </p:cNvSpPr>
          <p:nvPr/>
        </p:nvSpPr>
        <p:spPr>
          <a:xfrm>
            <a:off x="1616833" y="4590168"/>
            <a:ext cx="2880000" cy="28800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557046" y="883811"/>
            <a:ext cx="4061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Active</a:t>
            </a:r>
            <a:r>
              <a:rPr lang="de-DE" sz="3200" dirty="0">
                <a:solidFill>
                  <a:schemeClr val="bg1"/>
                </a:solidFill>
              </a:rPr>
              <a:t> Noise </a:t>
            </a:r>
            <a:r>
              <a:rPr lang="de-DE" sz="3200" dirty="0" err="1">
                <a:solidFill>
                  <a:schemeClr val="bg1"/>
                </a:solidFill>
              </a:rPr>
              <a:t>Mitigation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C37E58B-7245-4826-9384-CB8FED780682}"/>
              </a:ext>
            </a:extLst>
          </p:cNvPr>
          <p:cNvSpPr/>
          <p:nvPr/>
        </p:nvSpPr>
        <p:spPr>
          <a:xfrm>
            <a:off x="7907867" y="321733"/>
            <a:ext cx="3836839" cy="184826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Status:	 </a:t>
            </a:r>
            <a:r>
              <a:rPr lang="de-DE" dirty="0">
                <a:solidFill>
                  <a:schemeClr val="tx1"/>
                </a:solidFill>
              </a:rPr>
              <a:t>Simulation</a:t>
            </a:r>
          </a:p>
          <a:p>
            <a:r>
              <a:rPr lang="de-DE" b="1" dirty="0">
                <a:solidFill>
                  <a:schemeClr val="tx1"/>
                </a:solidFill>
              </a:rPr>
              <a:t>Effizienz: </a:t>
            </a:r>
            <a:r>
              <a:rPr lang="de-DE" dirty="0">
                <a:solidFill>
                  <a:schemeClr val="tx1"/>
                </a:solidFill>
              </a:rPr>
              <a:t>	 2 bis 4</a:t>
            </a:r>
          </a:p>
          <a:p>
            <a:r>
              <a:rPr lang="de-DE" b="1" dirty="0">
                <a:solidFill>
                  <a:schemeClr val="tx1"/>
                </a:solidFill>
              </a:rPr>
              <a:t>Kosten:</a:t>
            </a:r>
            <a:r>
              <a:rPr lang="de-DE" dirty="0">
                <a:solidFill>
                  <a:schemeClr val="tx1"/>
                </a:solidFill>
              </a:rPr>
              <a:t>	 im ET Budget</a:t>
            </a:r>
          </a:p>
          <a:p>
            <a:r>
              <a:rPr lang="de-DE" b="1" dirty="0">
                <a:solidFill>
                  <a:schemeClr val="tx1"/>
                </a:solidFill>
              </a:rPr>
              <a:t>Expertise</a:t>
            </a:r>
            <a:r>
              <a:rPr lang="de-DE" dirty="0">
                <a:solidFill>
                  <a:schemeClr val="tx1"/>
                </a:solidFill>
              </a:rPr>
              <a:t>: Prof. Stahl</a:t>
            </a:r>
          </a:p>
          <a:p>
            <a:r>
              <a:rPr lang="de-DE" dirty="0">
                <a:solidFill>
                  <a:srgbClr val="FF0000"/>
                </a:solidFill>
              </a:rPr>
              <a:t>Aber: Störungen vermeiden ist besser  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           als korrigieren</a:t>
            </a:r>
          </a:p>
        </p:txBody>
      </p:sp>
      <p:sp>
        <p:nvSpPr>
          <p:cNvPr id="29" name="Foliennummernplatzhalter 28">
            <a:extLst>
              <a:ext uri="{FF2B5EF4-FFF2-40B4-BE49-F238E27FC236}">
                <a16:creationId xmlns:a16="http://schemas.microsoft.com/office/drawing/2014/main" id="{80BF7C57-2E3B-4013-BF42-1D4F71C4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5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812B32D-15E1-4FD7-B372-9DBAB6089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79" y="0"/>
            <a:ext cx="9749042" cy="685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105930" y="0"/>
            <a:ext cx="594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ET &amp; Wind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Turbines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83604" y="6390432"/>
            <a:ext cx="3508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RWTH Aachen University</a:t>
            </a:r>
          </a:p>
        </p:txBody>
      </p:sp>
      <p:sp>
        <p:nvSpPr>
          <p:cNvPr id="6" name="Rechteck 5"/>
          <p:cNvSpPr/>
          <p:nvPr/>
        </p:nvSpPr>
        <p:spPr>
          <a:xfrm>
            <a:off x="-99258" y="6482765"/>
            <a:ext cx="33311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Achim Stahl, March </a:t>
            </a:r>
            <a:r>
              <a:rPr lang="de-DE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31</a:t>
            </a:r>
            <a:r>
              <a:rPr lang="de-DE" b="1" spc="50" baseline="3000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st</a:t>
            </a:r>
            <a:r>
              <a:rPr kumimoji="0" lang="de-DE" sz="1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25D4F5-1DE6-4A00-B17D-7F57E8C64489}"/>
              </a:ext>
            </a:extLst>
          </p:cNvPr>
          <p:cNvSpPr txBox="1"/>
          <p:nvPr/>
        </p:nvSpPr>
        <p:spPr>
          <a:xfrm>
            <a:off x="1200774" y="0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Marco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Kraan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22563C-4C54-4FEB-97E6-ACC0B5FDC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4" y="1776768"/>
            <a:ext cx="1313093" cy="18390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5DE0F23-1143-42D2-A900-14ADE2036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0" y="1534161"/>
            <a:ext cx="1570947" cy="22002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2C19E4-C76C-45ED-83B1-428FF3CF2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93" y="1194721"/>
            <a:ext cx="1938515" cy="2715008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CD6F7C9-89C2-448B-BBFC-43F37CA69C16}"/>
              </a:ext>
            </a:extLst>
          </p:cNvPr>
          <p:cNvGrpSpPr/>
          <p:nvPr/>
        </p:nvGrpSpPr>
        <p:grpSpPr>
          <a:xfrm>
            <a:off x="7337621" y="1285804"/>
            <a:ext cx="2005168" cy="2532842"/>
            <a:chOff x="6536812" y="3586316"/>
            <a:chExt cx="1930400" cy="2438400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62DF00BA-C5AD-441B-A876-B466F89B2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812" y="3586316"/>
              <a:ext cx="1930400" cy="2438400"/>
            </a:xfrm>
            <a:prstGeom prst="roundRect">
              <a:avLst>
                <a:gd name="adj" fmla="val 25326"/>
              </a:avLst>
            </a:prstGeom>
            <a:effectLst>
              <a:softEdge rad="88900"/>
            </a:effectLst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7BCA423-B706-4C37-8931-4F6275F73FE4}"/>
                </a:ext>
              </a:extLst>
            </p:cNvPr>
            <p:cNvSpPr txBox="1"/>
            <p:nvPr/>
          </p:nvSpPr>
          <p:spPr>
            <a:xfrm>
              <a:off x="7306845" y="5422392"/>
              <a:ext cx="927790" cy="355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>
                  <a:latin typeface="Comic Sans MS" panose="030F0702030302020204" pitchFamily="66" charset="0"/>
                </a:rPr>
                <a:t>Thanks</a:t>
              </a:r>
              <a:endParaRPr lang="de-DE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7618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11779C-FB45-4677-B821-D2F42B5A3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DD57EC-F3EA-4840-8974-BDFB3CBA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256997-E246-422E-BB99-D4867C0D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37" y="456942"/>
            <a:ext cx="8382726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3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24E1D1-5EFF-464A-8772-5A4B0B87F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13F78DA-0CE6-491C-9906-E5768A46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6AC646-C19A-4D39-AB32-4798E2EB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89" y="464563"/>
            <a:ext cx="8786621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8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AA6978-5503-4B9B-BB1C-219641714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" y="0"/>
            <a:ext cx="4896612" cy="6858000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9657030-156B-4EDF-A46C-4BC0E1AB7FFD}"/>
              </a:ext>
            </a:extLst>
          </p:cNvPr>
          <p:cNvSpPr/>
          <p:nvPr/>
        </p:nvSpPr>
        <p:spPr>
          <a:xfrm>
            <a:off x="2472265" y="3674533"/>
            <a:ext cx="1016000" cy="6096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8B5F7E-A411-4D61-B0EE-6534D2213149}"/>
              </a:ext>
            </a:extLst>
          </p:cNvPr>
          <p:cNvSpPr txBox="1"/>
          <p:nvPr/>
        </p:nvSpPr>
        <p:spPr>
          <a:xfrm>
            <a:off x="3810000" y="2963333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Rotor </a:t>
            </a:r>
            <a:r>
              <a:rPr lang="de-DE" sz="2400" dirty="0" err="1">
                <a:solidFill>
                  <a:schemeClr val="bg1"/>
                </a:solidFill>
              </a:rPr>
              <a:t>passes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tower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bg1"/>
                </a:solidFill>
              </a:rPr>
              <a:t>Reduced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pressure</a:t>
            </a:r>
            <a:r>
              <a:rPr lang="de-DE" sz="2400" dirty="0">
                <a:solidFill>
                  <a:schemeClr val="bg1"/>
                </a:solidFill>
              </a:rPr>
              <a:t> on the </a:t>
            </a:r>
            <a:r>
              <a:rPr lang="de-DE" sz="2400" dirty="0" err="1">
                <a:solidFill>
                  <a:schemeClr val="bg1"/>
                </a:solidFill>
              </a:rPr>
              <a:t>tower</a:t>
            </a:r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bg1"/>
                </a:solidFill>
              </a:rPr>
              <a:t>Excitation</a:t>
            </a:r>
            <a:r>
              <a:rPr lang="de-DE" sz="2400" dirty="0">
                <a:solidFill>
                  <a:schemeClr val="bg1"/>
                </a:solidFill>
              </a:rPr>
              <a:t> of </a:t>
            </a:r>
            <a:r>
              <a:rPr lang="de-DE" sz="2400" dirty="0" err="1">
                <a:solidFill>
                  <a:schemeClr val="bg1"/>
                </a:solidFill>
              </a:rPr>
              <a:t>oscillation</a:t>
            </a:r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Pitch </a:t>
            </a:r>
            <a:r>
              <a:rPr lang="de-DE" sz="2400" dirty="0" err="1">
                <a:solidFill>
                  <a:schemeClr val="bg1"/>
                </a:solidFill>
              </a:rPr>
              <a:t>control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  <a:p>
            <a:r>
              <a:rPr lang="de-DE" sz="2400" dirty="0" err="1">
                <a:solidFill>
                  <a:schemeClr val="bg1"/>
                </a:solidFill>
              </a:rPr>
              <a:t>Increas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pressure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during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passage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Reduce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excitation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7907867" y="321733"/>
            <a:ext cx="3836839" cy="10962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dirty="0" err="1">
                <a:solidFill>
                  <a:schemeClr val="tx1"/>
                </a:solidFill>
              </a:rPr>
              <a:t>Idea</a:t>
            </a: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 </a:t>
            </a:r>
            <a:r>
              <a:rPr lang="de-DE" dirty="0">
                <a:solidFill>
                  <a:schemeClr val="tx1"/>
                </a:solidFill>
              </a:rPr>
              <a:t>Unbekannt</a:t>
            </a: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</a:t>
            </a:r>
            <a:r>
              <a:rPr lang="de-DE" dirty="0" err="1">
                <a:solidFill>
                  <a:schemeClr val="tx1"/>
                </a:solidFill>
              </a:rPr>
              <a:t>none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30395" y="68031"/>
            <a:ext cx="4036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Pitch-Control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067BB80-8E49-4755-A46D-BA1DC0BA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69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8B5F7E-A411-4D61-B0EE-6534D2213149}"/>
              </a:ext>
            </a:extLst>
          </p:cNvPr>
          <p:cNvSpPr txBox="1"/>
          <p:nvPr/>
        </p:nvSpPr>
        <p:spPr>
          <a:xfrm>
            <a:off x="7436524" y="2896497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Lattice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tower</a:t>
            </a:r>
            <a:r>
              <a:rPr lang="de-DE" sz="2400" dirty="0">
                <a:solidFill>
                  <a:schemeClr val="bg1"/>
                </a:solidFill>
              </a:rPr>
              <a:t>: </a:t>
            </a:r>
            <a:r>
              <a:rPr lang="de-DE" sz="2400" dirty="0" err="1">
                <a:solidFill>
                  <a:schemeClr val="bg1"/>
                </a:solidFill>
              </a:rPr>
              <a:t>substantially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lower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friction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air</a:t>
            </a:r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bg1"/>
                </a:solidFill>
              </a:rPr>
              <a:t>Less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exciation</a:t>
            </a:r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Open </a:t>
            </a:r>
            <a:r>
              <a:rPr lang="de-DE" sz="2400" dirty="0" err="1">
                <a:solidFill>
                  <a:schemeClr val="bg1"/>
                </a:solidFill>
              </a:rPr>
              <a:t>question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bg1"/>
                </a:solidFill>
              </a:rPr>
              <a:t>Lattice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towers</a:t>
            </a:r>
            <a:r>
              <a:rPr lang="de-DE" sz="2400" dirty="0">
                <a:solidFill>
                  <a:schemeClr val="bg1"/>
                </a:solidFill>
              </a:rPr>
              <a:t> for large </a:t>
            </a:r>
            <a:r>
              <a:rPr lang="de-DE" sz="2400" dirty="0" err="1">
                <a:solidFill>
                  <a:schemeClr val="bg1"/>
                </a:solidFill>
              </a:rPr>
              <a:t>turbines</a:t>
            </a:r>
            <a:r>
              <a:rPr lang="de-DE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9219833" y="268724"/>
            <a:ext cx="2707124" cy="110950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dirty="0">
                <a:solidFill>
                  <a:schemeClr val="tx1"/>
                </a:solidFill>
              </a:rPr>
              <a:t>Okay</a:t>
            </a: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 high</a:t>
            </a: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</a:t>
            </a:r>
            <a:r>
              <a:rPr lang="de-DE" dirty="0" err="1">
                <a:solidFill>
                  <a:schemeClr val="tx1"/>
                </a:solidFill>
              </a:rPr>
              <a:t>none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-5370" y="68031"/>
            <a:ext cx="4093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Lattice</a:t>
            </a: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 Tower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974B56-32DD-4209-95DA-61515AA3C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4" t="25244" r="40935" b="4888"/>
          <a:stretch/>
        </p:blipFill>
        <p:spPr>
          <a:xfrm>
            <a:off x="1420238" y="991360"/>
            <a:ext cx="2217907" cy="586663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4EFFF1-C003-40C8-B38C-F0C3FC8F8A83}"/>
              </a:ext>
            </a:extLst>
          </p:cNvPr>
          <p:cNvSpPr txBox="1"/>
          <p:nvPr/>
        </p:nvSpPr>
        <p:spPr>
          <a:xfrm>
            <a:off x="3697305" y="6224010"/>
            <a:ext cx="2722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Bonus B23/150 Gittermast</a:t>
            </a:r>
          </a:p>
          <a:p>
            <a:r>
              <a:rPr lang="de-DE" dirty="0">
                <a:solidFill>
                  <a:schemeClr val="bg1"/>
                </a:solidFill>
              </a:rPr>
              <a:t>150 kW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32206F-E819-4F37-8E41-1B4FFDA4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29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8B5F7E-A411-4D61-B0EE-6534D2213149}"/>
              </a:ext>
            </a:extLst>
          </p:cNvPr>
          <p:cNvSpPr txBox="1"/>
          <p:nvPr/>
        </p:nvSpPr>
        <p:spPr>
          <a:xfrm>
            <a:off x="7505629" y="4236836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Dampers</a:t>
            </a:r>
            <a:r>
              <a:rPr lang="de-DE" sz="2400" dirty="0">
                <a:solidFill>
                  <a:schemeClr val="bg1"/>
                </a:solidFill>
              </a:rPr>
              <a:t> between </a:t>
            </a:r>
            <a:r>
              <a:rPr lang="de-DE" sz="2400" dirty="0" err="1">
                <a:solidFill>
                  <a:schemeClr val="bg1"/>
                </a:solidFill>
              </a:rPr>
              <a:t>tower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elements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bg1"/>
                </a:solidFill>
              </a:rPr>
              <a:t>Absorbs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energy</a:t>
            </a:r>
            <a:r>
              <a:rPr lang="de-DE" sz="2400" dirty="0">
                <a:solidFill>
                  <a:schemeClr val="bg1"/>
                </a:solidFill>
              </a:rPr>
              <a:t> in the </a:t>
            </a:r>
            <a:r>
              <a:rPr lang="de-DE" sz="2400" dirty="0" err="1">
                <a:solidFill>
                  <a:schemeClr val="bg1"/>
                </a:solidFill>
              </a:rPr>
              <a:t>vibrations</a:t>
            </a:r>
            <a:endParaRPr lang="de-DE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bg1"/>
                </a:solidFill>
              </a:rPr>
              <a:t>Reduces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amplitude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9448800" y="321733"/>
            <a:ext cx="2295906" cy="114925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dirty="0">
                <a:solidFill>
                  <a:schemeClr val="tx1"/>
                </a:solidFill>
              </a:rPr>
              <a:t>Idee</a:t>
            </a:r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unknown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&lt; 10 %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15971" y="0"/>
            <a:ext cx="6619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Dampers</a:t>
            </a: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 in the Tower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6CE2A0-FB84-49D2-A0C4-1814F04F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1" y="1964987"/>
            <a:ext cx="6172057" cy="4422282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0D61E3-EEB8-4582-9339-3CE808FE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89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8B5F7E-A411-4D61-B0EE-6534D2213149}"/>
              </a:ext>
            </a:extLst>
          </p:cNvPr>
          <p:cNvSpPr txBox="1"/>
          <p:nvPr/>
        </p:nvSpPr>
        <p:spPr>
          <a:xfrm>
            <a:off x="6906915" y="2436244"/>
            <a:ext cx="4740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Two</a:t>
            </a:r>
            <a:r>
              <a:rPr lang="de-DE" sz="2400" dirty="0">
                <a:solidFill>
                  <a:schemeClr val="bg1"/>
                </a:solidFill>
              </a:rPr>
              <a:t> type of </a:t>
            </a:r>
            <a:r>
              <a:rPr lang="de-DE" sz="2400" dirty="0" err="1">
                <a:solidFill>
                  <a:schemeClr val="bg1"/>
                </a:solidFill>
              </a:rPr>
              <a:t>foundation</a:t>
            </a:r>
            <a:r>
              <a:rPr lang="de-DE" sz="2400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</a:rPr>
              <a:t>„Flachgründung“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less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impact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„Pfahlgründung“</a:t>
            </a:r>
            <a:b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higher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impact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9448800" y="321733"/>
            <a:ext cx="2295906" cy="104476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known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 </a:t>
            </a:r>
            <a:r>
              <a:rPr lang="de-DE" dirty="0">
                <a:solidFill>
                  <a:schemeClr val="tx1"/>
                </a:solidFill>
              </a:rPr>
              <a:t>high</a:t>
            </a: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</a:t>
            </a:r>
            <a:r>
              <a:rPr lang="de-DE" dirty="0" err="1">
                <a:solidFill>
                  <a:schemeClr val="tx1"/>
                </a:solidFill>
              </a:rPr>
              <a:t>none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16555" y="9066"/>
            <a:ext cx="5290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Foundation</a:t>
            </a: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Type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346B2C-23F2-4612-AF28-89F3B18D0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4" y="1366499"/>
            <a:ext cx="6134100" cy="408940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CAEB5E-2EBE-415D-A511-A6EA4A9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02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8B5F7E-A411-4D61-B0EE-6534D2213149}"/>
              </a:ext>
            </a:extLst>
          </p:cNvPr>
          <p:cNvSpPr txBox="1"/>
          <p:nvPr/>
        </p:nvSpPr>
        <p:spPr>
          <a:xfrm>
            <a:off x="6906915" y="2436244"/>
            <a:ext cx="474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Built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water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pools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;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float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turbines</a:t>
            </a:r>
            <a:endParaRPr lang="de-D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bg1"/>
                </a:solidFill>
                <a:ea typeface="OpenSymbol" panose="05010000000000000000" pitchFamily="2" charset="0"/>
                <a:sym typeface="Wingdings" panose="05000000000000000000" pitchFamily="2" charset="2"/>
              </a:rPr>
              <a:t>Negligible</a:t>
            </a:r>
            <a:r>
              <a:rPr lang="de-DE" sz="2400" dirty="0">
                <a:solidFill>
                  <a:schemeClr val="bg1"/>
                </a:solidFill>
                <a:ea typeface="OpenSymbol" panose="05010000000000000000" pitchFamily="2" charset="0"/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bg1"/>
                </a:solidFill>
                <a:ea typeface="OpenSymbol" panose="05010000000000000000" pitchFamily="2" charset="0"/>
                <a:sym typeface="Wingdings" panose="05000000000000000000" pitchFamily="2" charset="2"/>
              </a:rPr>
              <a:t>transmission</a:t>
            </a:r>
            <a:endParaRPr lang="de-DE" sz="2400" dirty="0">
              <a:solidFill>
                <a:schemeClr val="bg1"/>
              </a:solidFill>
              <a:ea typeface="OpenSymbol" panose="05010000000000000000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>
              <a:solidFill>
                <a:schemeClr val="bg1"/>
              </a:solidFill>
              <a:ea typeface="OpenSymbol" panose="05010000000000000000" pitchFamily="2" charset="0"/>
              <a:sym typeface="Wingdings" panose="05000000000000000000" pitchFamily="2" charset="2"/>
            </a:endParaRPr>
          </a:p>
          <a:p>
            <a:r>
              <a:rPr lang="de-DE" sz="2400" dirty="0">
                <a:solidFill>
                  <a:schemeClr val="bg1"/>
                </a:solidFill>
                <a:ea typeface="OpenSymbol" panose="05010000000000000000" pitchFamily="2" charset="0"/>
                <a:sym typeface="Wingdings" panose="05000000000000000000" pitchFamily="2" charset="2"/>
              </a:rPr>
              <a:t>Problem: </a:t>
            </a:r>
            <a:r>
              <a:rPr lang="de-DE" sz="2400" dirty="0" err="1">
                <a:solidFill>
                  <a:schemeClr val="bg1"/>
                </a:solidFill>
                <a:highlight>
                  <a:srgbClr val="FF0000"/>
                </a:highlight>
                <a:ea typeface="OpenSymbol" panose="05010000000000000000" pitchFamily="2" charset="0"/>
                <a:sym typeface="Wingdings" panose="05000000000000000000" pitchFamily="2" charset="2"/>
              </a:rPr>
              <a:t>too</a:t>
            </a:r>
            <a:r>
              <a:rPr lang="de-DE" sz="2400" dirty="0">
                <a:solidFill>
                  <a:schemeClr val="bg1"/>
                </a:solidFill>
                <a:highlight>
                  <a:srgbClr val="FF0000"/>
                </a:highlight>
                <a:ea typeface="OpenSymbol" panose="05010000000000000000" pitchFamily="2" charset="0"/>
                <a:sym typeface="Wingdings" panose="05000000000000000000" pitchFamily="2" charset="2"/>
              </a:rPr>
              <a:t> expensive</a:t>
            </a:r>
            <a:endParaRPr lang="de-DE" sz="2400" dirty="0">
              <a:solidFill>
                <a:schemeClr val="bg1"/>
              </a:solidFill>
              <a:highlight>
                <a:srgbClr val="FF0000"/>
              </a:highlight>
              <a:sym typeface="Wingdings" panose="05000000000000000000" pitchFamily="2" charset="2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8839200" y="321733"/>
            <a:ext cx="2905506" cy="120226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dirty="0" err="1">
                <a:solidFill>
                  <a:schemeClr val="tx1"/>
                </a:solidFill>
              </a:rPr>
              <a:t>known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effizienz</a:t>
            </a:r>
            <a:r>
              <a:rPr lang="de-DE" b="1" dirty="0">
                <a:solidFill>
                  <a:schemeClr val="tx1"/>
                </a:solidFill>
              </a:rPr>
              <a:t>: </a:t>
            </a:r>
            <a:r>
              <a:rPr lang="de-DE" dirty="0">
                <a:solidFill>
                  <a:schemeClr val="tx1"/>
                </a:solidFill>
              </a:rPr>
              <a:t>	 (</a:t>
            </a:r>
            <a:r>
              <a:rPr lang="de-DE" dirty="0" err="1">
                <a:solidFill>
                  <a:schemeClr val="tx1"/>
                </a:solidFill>
              </a:rPr>
              <a:t>almost</a:t>
            </a:r>
            <a:r>
              <a:rPr lang="de-DE" dirty="0">
                <a:solidFill>
                  <a:schemeClr val="tx1"/>
                </a:solidFill>
              </a:rPr>
              <a:t>) </a:t>
            </a:r>
            <a:r>
              <a:rPr lang="de-DE" dirty="0" err="1">
                <a:solidFill>
                  <a:schemeClr val="tx1"/>
                </a:solidFill>
              </a:rPr>
              <a:t>perfect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</a:t>
            </a:r>
            <a:r>
              <a:rPr lang="de-DE" dirty="0" err="1">
                <a:solidFill>
                  <a:schemeClr val="tx1"/>
                </a:solidFill>
              </a:rPr>
              <a:t>too</a:t>
            </a:r>
            <a:r>
              <a:rPr lang="de-DE" dirty="0">
                <a:solidFill>
                  <a:schemeClr val="tx1"/>
                </a:solidFill>
              </a:rPr>
              <a:t> expensive	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16555" y="9066"/>
            <a:ext cx="6217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Floating </a:t>
            </a:r>
            <a:r>
              <a:rPr lang="de-DE" sz="5400" b="1" spc="5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Foundation</a:t>
            </a: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741656-8666-4F4A-8F36-79C39A7A0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6297" y="1763392"/>
            <a:ext cx="9371273" cy="468563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7820B9-594D-4EFD-AAC7-D2AEF32B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58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6DE75-9624-4B26-9BBA-950172DB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8.5.2023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8B5F7E-A411-4D61-B0EE-6534D2213149}"/>
              </a:ext>
            </a:extLst>
          </p:cNvPr>
          <p:cNvSpPr txBox="1"/>
          <p:nvPr/>
        </p:nvSpPr>
        <p:spPr>
          <a:xfrm>
            <a:off x="5470001" y="2741044"/>
            <a:ext cx="4239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</a:rPr>
              <a:t>Heavier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fundation</a:t>
            </a:r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(2 x the </a:t>
            </a:r>
            <a:r>
              <a:rPr lang="de-DE" sz="2400" dirty="0" err="1">
                <a:solidFill>
                  <a:schemeClr val="bg1"/>
                </a:solidFill>
              </a:rPr>
              <a:t>concrete</a:t>
            </a:r>
            <a:r>
              <a:rPr lang="de-DE" sz="2400" dirty="0">
                <a:solidFill>
                  <a:schemeClr val="bg1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bg1"/>
                </a:solidFill>
              </a:rPr>
              <a:t>Reduces</a:t>
            </a:r>
            <a:r>
              <a:rPr lang="de-DE" sz="2400" dirty="0">
                <a:solidFill>
                  <a:schemeClr val="bg1"/>
                </a:solidFill>
              </a:rPr>
              <a:t> the </a:t>
            </a:r>
            <a:r>
              <a:rPr lang="de-DE" sz="2400" dirty="0" err="1">
                <a:solidFill>
                  <a:schemeClr val="bg1"/>
                </a:solidFill>
              </a:rPr>
              <a:t>vibration</a:t>
            </a:r>
            <a:r>
              <a:rPr lang="de-DE" sz="2400" dirty="0">
                <a:solidFill>
                  <a:schemeClr val="bg1"/>
                </a:solidFill>
              </a:rPr>
              <a:t> of the </a:t>
            </a:r>
            <a:r>
              <a:rPr lang="de-DE" sz="2400" dirty="0" err="1">
                <a:solidFill>
                  <a:schemeClr val="bg1"/>
                </a:solidFill>
              </a:rPr>
              <a:t>ground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</a:p>
          <a:p>
            <a:endParaRPr lang="de-DE" sz="2400" dirty="0">
              <a:solidFill>
                <a:schemeClr val="bg1"/>
              </a:solidFill>
            </a:endParaRPr>
          </a:p>
          <a:p>
            <a:r>
              <a:rPr lang="de-DE" sz="2400" dirty="0">
                <a:solidFill>
                  <a:schemeClr val="bg1"/>
                </a:solidFill>
              </a:rPr>
              <a:t>Can </a:t>
            </a:r>
            <a:r>
              <a:rPr lang="de-DE" sz="2400" dirty="0" err="1">
                <a:solidFill>
                  <a:schemeClr val="bg1"/>
                </a:solidFill>
              </a:rPr>
              <a:t>be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combined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with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other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measures</a:t>
            </a:r>
            <a:r>
              <a:rPr lang="de-DE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D1958-34B1-41E9-8AD0-6C9FDA1870CC}"/>
              </a:ext>
            </a:extLst>
          </p:cNvPr>
          <p:cNvSpPr/>
          <p:nvPr/>
        </p:nvSpPr>
        <p:spPr>
          <a:xfrm>
            <a:off x="8812696" y="321733"/>
            <a:ext cx="2932010" cy="111756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762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err="1">
                <a:solidFill>
                  <a:schemeClr val="tx1"/>
                </a:solidFill>
              </a:rPr>
              <a:t>status</a:t>
            </a:r>
            <a:r>
              <a:rPr lang="de-DE" b="1" dirty="0">
                <a:solidFill>
                  <a:schemeClr val="tx1"/>
                </a:solidFill>
              </a:rPr>
              <a:t>:	 </a:t>
            </a:r>
            <a:r>
              <a:rPr lang="de-DE" dirty="0" err="1">
                <a:solidFill>
                  <a:schemeClr val="tx1"/>
                </a:solidFill>
              </a:rPr>
              <a:t>first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simulations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b="1" dirty="0" err="1">
                <a:solidFill>
                  <a:schemeClr val="tx1"/>
                </a:solidFill>
              </a:rPr>
              <a:t>effiziency</a:t>
            </a:r>
            <a:r>
              <a:rPr lang="de-DE" b="1" dirty="0">
                <a:solidFill>
                  <a:schemeClr val="tx1"/>
                </a:solidFill>
              </a:rPr>
              <a:t>: </a:t>
            </a:r>
            <a:r>
              <a:rPr lang="de-DE" dirty="0">
                <a:solidFill>
                  <a:schemeClr val="tx1"/>
                </a:solidFill>
              </a:rPr>
              <a:t>1,3 </a:t>
            </a:r>
            <a:r>
              <a:rPr lang="de-DE" dirty="0" err="1">
                <a:solidFill>
                  <a:schemeClr val="tx1"/>
                </a:solidFill>
              </a:rPr>
              <a:t>to</a:t>
            </a:r>
            <a:r>
              <a:rPr lang="de-DE" dirty="0">
                <a:solidFill>
                  <a:schemeClr val="tx1"/>
                </a:solidFill>
              </a:rPr>
              <a:t> 1,5</a:t>
            </a:r>
          </a:p>
          <a:p>
            <a:r>
              <a:rPr lang="de-DE" b="1" dirty="0" err="1">
                <a:solidFill>
                  <a:schemeClr val="tx1"/>
                </a:solidFill>
              </a:rPr>
              <a:t>Cost</a:t>
            </a:r>
            <a:r>
              <a:rPr lang="de-DE" b="1" dirty="0">
                <a:solidFill>
                  <a:schemeClr val="tx1"/>
                </a:solidFill>
              </a:rPr>
              <a:t>:</a:t>
            </a:r>
            <a:r>
              <a:rPr lang="de-DE" dirty="0">
                <a:solidFill>
                  <a:schemeClr val="tx1"/>
                </a:solidFill>
              </a:rPr>
              <a:t>	 &lt; 10 %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EC14C9B-F9A6-4090-9AC5-AC20376B1CA0}"/>
              </a:ext>
            </a:extLst>
          </p:cNvPr>
          <p:cNvSpPr/>
          <p:nvPr/>
        </p:nvSpPr>
        <p:spPr>
          <a:xfrm>
            <a:off x="116555" y="9066"/>
            <a:ext cx="5989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Foundation</a:t>
            </a: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Weight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D40D8AD-4755-4FB3-AE21-7249EFEAE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93"/>
          <a:stretch/>
        </p:blipFill>
        <p:spPr>
          <a:xfrm>
            <a:off x="447295" y="932396"/>
            <a:ext cx="4239078" cy="464683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98ED567-7415-49B9-B4A6-4BCB47ED2FBB}"/>
              </a:ext>
            </a:extLst>
          </p:cNvPr>
          <p:cNvSpPr txBox="1"/>
          <p:nvPr/>
        </p:nvSpPr>
        <p:spPr>
          <a:xfrm>
            <a:off x="2441398" y="5617827"/>
            <a:ext cx="2244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Simulation, Prof. R. Schelenz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E2B4D1-5A3D-48EC-B28C-94E5CCA8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2884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Breitbild</PresentationFormat>
  <Paragraphs>149</Paragraphs>
  <Slides>17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Wingdings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Achim Stahl</dc:creator>
  <cp:lastModifiedBy>Achim Stahl</cp:lastModifiedBy>
  <cp:revision>38</cp:revision>
  <dcterms:created xsi:type="dcterms:W3CDTF">2023-03-30T12:52:03Z</dcterms:created>
  <dcterms:modified xsi:type="dcterms:W3CDTF">2023-05-08T12:57:05Z</dcterms:modified>
</cp:coreProperties>
</file>