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185" r:id="rId2"/>
    <p:sldId id="2186" r:id="rId3"/>
    <p:sldId id="2187" r:id="rId4"/>
    <p:sldId id="2188" r:id="rId5"/>
    <p:sldId id="2189" r:id="rId6"/>
    <p:sldId id="2190" r:id="rId7"/>
    <p:sldId id="2191" r:id="rId8"/>
    <p:sldId id="218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4286"/>
    <p:restoredTop sz="91913"/>
  </p:normalViewPr>
  <p:slideViewPr>
    <p:cSldViewPr snapToGrid="0">
      <p:cViewPr>
        <p:scale>
          <a:sx n="104" d="100"/>
          <a:sy n="104" d="100"/>
        </p:scale>
        <p:origin x="3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6" d="100"/>
        <a:sy n="1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43A44976-46B9-CB42-915A-CDF7920A8E86}" type="datetimeFigureOut">
              <a:rPr lang="en-US" smtClean="0"/>
              <a:pPr/>
              <a:t>5/2/23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74DDB361-7E7B-BD42-A186-8C6781C6B3AE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0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DB361-7E7B-BD42-A186-8C6781C6B3A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3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F798D-7E4D-29A9-3EFF-75FB4F841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536841-2AAE-9B9F-D95C-E227E2D47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2C364C-376F-B78D-EEF8-EFFA6DA22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2B0F-57B3-544D-B642-D0AF52EB8E6C}" type="datetime1">
              <a:rPr lang="it-IT" smtClean="0"/>
              <a:t>02/05/23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ACDDF2-D528-95B1-E80D-337883CAC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564C1A-CF3E-EA78-89BE-ABEA41EA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0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21C8F-91DB-4E1D-5CCF-B0034C72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52A615-6FFB-60F3-904B-4B3DB9F7A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7AB63F-C55D-08B3-2D71-E3043146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E5B0-CA9D-414F-8BAF-2669034BC52B}" type="datetime1">
              <a:rPr lang="it-IT" smtClean="0"/>
              <a:t>02/05/23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04763E-1C5E-9378-F0BA-1F9CAAF2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E24D04-20E4-EF00-83D1-43DE860E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5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CA508B7-C7E0-F0BB-BA1C-3B4D88D0F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8AA8C44-4C52-DE43-0532-4CAE05B06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DE381E-BA63-990E-D50E-330CD907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6C7-E10C-B24A-A00B-6D28FF6E8D7D}" type="datetime1">
              <a:rPr lang="it-IT" smtClean="0"/>
              <a:t>02/05/23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9B3A47-21EA-1A37-4996-3AA90F8D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D76170-CA64-BA4C-6F9B-C366F63F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7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CC1D1E-4CBD-D62F-A1D3-2A8DF9D0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E01FF4-8CE5-7F1B-2D6E-D24A1B857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2B986D-0125-983F-759E-AB53C566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41F-3B9B-0246-90D8-1FE150336146}" type="datetime1">
              <a:rPr lang="it-IT" smtClean="0"/>
              <a:t>02/05/23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23F5F0-B0B7-9D49-9FA3-CA9C9BF5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AC96F8-E190-AC2E-8C16-E5B58396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958161-6D1C-8AE2-CE9E-FA14830A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8A315F-3D73-9946-2A0D-6E26A6BCD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DD387B-369F-B5A8-8984-F56A8D81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1873-96B7-5841-BDD4-F180CE771B1C}" type="datetime1">
              <a:rPr lang="it-IT" smtClean="0"/>
              <a:t>02/05/23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615009-4699-2C10-FF87-02E3ED39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D9D4B9-BDAC-2EF1-0F15-8F87BBB6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5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383CA0-A711-7A6A-98E4-A48D1E0C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FAB397-AA0D-A26B-6046-572A32F63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A0429D-E927-84EE-74D7-B1C8129EF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D31C40-0A14-D1EF-C776-031D38A0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8036-8EE8-6E40-9103-19A3D02F1E0B}" type="datetime1">
              <a:rPr lang="it-IT" smtClean="0"/>
              <a:t>02/05/23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D29764-B577-644C-E1E2-C73653FA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9FE931-C483-6FEE-A862-CD3EA82B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7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23FA85-51CD-D6F0-E995-C24CBEF5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B03CF1-09AE-1C07-F89C-90D097D77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DEFEC7-9FDC-8941-9F4B-450A8E4AE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1CFF7B-8918-BD2B-F909-902DFE54F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28A86F1-0694-2279-316E-0C3AD9037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C682FD-C82B-79D9-6E77-AD17ADC4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CB5E-653B-D84C-B4A8-4163B9F0696A}" type="datetime1">
              <a:rPr lang="it-IT" smtClean="0"/>
              <a:t>02/05/23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EC7E4C5-3552-812B-4EEF-5B4360A6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E71B81-DE15-ED0B-6863-8488FA7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9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C2F0E-914A-8567-257C-73E6452C9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C177E33-0B45-1CF6-6D37-87C49E6B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8844-129C-0546-80A2-428FED1A93AE}" type="datetime1">
              <a:rPr lang="it-IT" smtClean="0"/>
              <a:t>02/05/23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066F44F-3A79-893D-93E4-D41E4B0D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A48B16-B013-7982-58EA-2C3BECBC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4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40F4707-BFD7-1BD4-E993-7C18C890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B533-9AC0-1141-AD77-0288A25747C8}" type="datetime1">
              <a:rPr lang="it-IT" smtClean="0"/>
              <a:t>02/05/23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968B3C6-5695-5B4E-6919-490799CE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F010275-B7CA-FF48-4845-C79F96E1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ED792-0782-7B24-E39A-3683DB17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CF538D-23DC-BEEC-0652-0B7112375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D7F2FC-479A-02F1-958F-12E9DAE16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1209EF-E081-8572-4C95-93289071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9C5C-88A1-8244-86EB-057563E5302A}" type="datetime1">
              <a:rPr lang="it-IT" smtClean="0"/>
              <a:t>02/05/23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5E526FF-15B2-7E49-1EF4-6C99B8CD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26D488-DAC4-B49B-A47D-FCE27A1B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C3BA99-A81D-5D75-F81A-B482A9B4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D27B3DE-3B08-5148-C1F9-E0A9B97B6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E0CB4F-0734-9D0D-B63D-AAF0D9A14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B74610-CA9E-3B3C-8F38-51F9585A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9944-39FC-F44D-8DF4-C25B0F98BD80}" type="datetime1">
              <a:rPr lang="it-IT" smtClean="0"/>
              <a:t>02/05/23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2F140B-FEB9-BF02-EF61-5DC1F57A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Maria Marsella - Sustainable Design (WP6 Progetto ETIC)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10EB03-DB53-5753-8C41-FC0A4C63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5F09-5D37-3D4E-B80B-6B0D35C46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8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9AA45A7-5804-1288-9BB3-AF8691832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33D1BE-E9A5-D64E-6FDB-0C8540D7E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B0BDE1-AA7B-10B0-C370-68BB41DC1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887A502-C30F-8D46-88B3-6A1839D49A6C}" type="datetime1">
              <a:rPr lang="it-IT" smtClean="0"/>
              <a:t>02/05/23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F862F0-5209-B836-7DF4-BF69457A5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Maria Marsella - Sustainable Design (WP6 Progetto ETIC)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9CA22B-7574-10B5-50B1-E4D1A506C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73CD5F09-5D37-3D4E-B80B-6B0D35C46CA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2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8271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E0F89E3-A669-F164-555A-D9140E94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1111001"/>
            <a:ext cx="3201366" cy="4275438"/>
          </a:xfrm>
        </p:spPr>
        <p:txBody>
          <a:bodyPr anchor="b">
            <a:normAutofit/>
          </a:bodyPr>
          <a:lstStyle/>
          <a:p>
            <a: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ET Sustainable Development Strategy</a:t>
            </a:r>
            <a:b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b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en-GB" sz="2800" dirty="0">
                <a:solidFill>
                  <a:schemeClr val="bg1"/>
                </a:solidFill>
              </a:rPr>
              <a:t>Main goals</a:t>
            </a:r>
            <a:br>
              <a:rPr lang="en-GB" sz="2800" dirty="0">
                <a:solidFill>
                  <a:schemeClr val="bg1"/>
                </a:solidFill>
              </a:rPr>
            </a:br>
            <a:br>
              <a:rPr lang="en-GB" sz="2800" dirty="0">
                <a:solidFill>
                  <a:schemeClr val="bg1"/>
                </a:solidFill>
              </a:rPr>
            </a:br>
            <a:br>
              <a:rPr lang="en-GB" sz="2800" dirty="0">
                <a:solidFill>
                  <a:schemeClr val="bg1"/>
                </a:solidFill>
              </a:rPr>
            </a:b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WP9 - INFRADEV</a:t>
            </a:r>
            <a:br>
              <a:rPr lang="en-GB" sz="2800" dirty="0"/>
            </a:br>
            <a:endParaRPr lang="en-US" sz="2800" kern="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7687FE8-B6C4-A736-57FB-3CA7AEFA5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7120740" cy="589102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endParaRPr lang="en-GB" sz="2000" dirty="0"/>
          </a:p>
          <a:p>
            <a:pPr>
              <a:lnSpc>
                <a:spcPct val="150000"/>
              </a:lnSpc>
            </a:pPr>
            <a:r>
              <a:rPr lang="fr-FR" sz="2000" kern="0" dirty="0" err="1">
                <a:cs typeface="Times New Roman" panose="02020603050405020304" pitchFamily="18" charset="0"/>
              </a:rPr>
              <a:t>Minimize</a:t>
            </a:r>
            <a:r>
              <a:rPr lang="fr-FR" sz="2000" kern="0" dirty="0">
                <a:cs typeface="Times New Roman" panose="02020603050405020304" pitchFamily="18" charset="0"/>
              </a:rPr>
              <a:t> the global </a:t>
            </a:r>
            <a:r>
              <a:rPr lang="fr-FR" sz="2000" b="1" kern="0" dirty="0" err="1">
                <a:cs typeface="Times New Roman" panose="02020603050405020304" pitchFamily="18" charset="0"/>
              </a:rPr>
              <a:t>carbon</a:t>
            </a:r>
            <a:r>
              <a:rPr lang="fr-FR" sz="2000" b="1" kern="0" dirty="0">
                <a:cs typeface="Times New Roman" panose="02020603050405020304" pitchFamily="18" charset="0"/>
              </a:rPr>
              <a:t> </a:t>
            </a:r>
            <a:r>
              <a:rPr lang="fr-FR" sz="2000" b="1" kern="0" dirty="0" err="1">
                <a:cs typeface="Times New Roman" panose="02020603050405020304" pitchFamily="18" charset="0"/>
              </a:rPr>
              <a:t>footprint</a:t>
            </a:r>
            <a:r>
              <a:rPr lang="fr-FR" sz="2000" b="1" kern="0" dirty="0">
                <a:cs typeface="Times New Roman" panose="02020603050405020304" pitchFamily="18" charset="0"/>
              </a:rPr>
              <a:t> </a:t>
            </a:r>
            <a:r>
              <a:rPr lang="fr-FR" sz="2000" kern="0" dirty="0">
                <a:cs typeface="Times New Roman" panose="02020603050405020304" pitchFamily="18" charset="0"/>
              </a:rPr>
              <a:t>of the Einstein </a:t>
            </a:r>
            <a:r>
              <a:rPr lang="fr-FR" sz="2000" kern="0" dirty="0" err="1">
                <a:cs typeface="Times New Roman" panose="02020603050405020304" pitchFamily="18" charset="0"/>
              </a:rPr>
              <a:t>Telescope</a:t>
            </a:r>
            <a:r>
              <a:rPr lang="fr-FR" sz="2000" kern="0" dirty="0">
                <a:cs typeface="Times New Roman" panose="02020603050405020304" pitchFamily="18" charset="0"/>
              </a:rPr>
              <a:t> (ET)</a:t>
            </a:r>
          </a:p>
          <a:p>
            <a:pPr>
              <a:lnSpc>
                <a:spcPct val="150000"/>
              </a:lnSpc>
            </a:pPr>
            <a:r>
              <a:rPr lang="fr-FR" sz="2000" kern="0" dirty="0" err="1">
                <a:cs typeface="Times New Roman" panose="02020603050405020304" pitchFamily="18" charset="0"/>
              </a:rPr>
              <a:t>Evaluate</a:t>
            </a:r>
            <a:r>
              <a:rPr lang="fr-FR" sz="2000" kern="0" dirty="0">
                <a:cs typeface="Times New Roman" panose="02020603050405020304" pitchFamily="18" charset="0"/>
              </a:rPr>
              <a:t> </a:t>
            </a:r>
            <a:r>
              <a:rPr lang="fr-FR" sz="2000" kern="0" dirty="0" err="1">
                <a:cs typeface="Times New Roman" panose="02020603050405020304" pitchFamily="18" charset="0"/>
              </a:rPr>
              <a:t>landscape</a:t>
            </a:r>
            <a:r>
              <a:rPr lang="fr-FR" sz="2000" kern="0" dirty="0">
                <a:cs typeface="Times New Roman" panose="02020603050405020304" pitchFamily="18" charset="0"/>
              </a:rPr>
              <a:t>, </a:t>
            </a:r>
            <a:r>
              <a:rPr lang="fr-FR" sz="2000" kern="0" dirty="0" err="1">
                <a:cs typeface="Times New Roman" panose="02020603050405020304" pitchFamily="18" charset="0"/>
              </a:rPr>
              <a:t>environmental</a:t>
            </a:r>
            <a:r>
              <a:rPr lang="fr-FR" sz="2000" kern="0" dirty="0">
                <a:cs typeface="Times New Roman" panose="02020603050405020304" pitchFamily="18" charset="0"/>
              </a:rPr>
              <a:t> and </a:t>
            </a:r>
            <a:r>
              <a:rPr lang="fr-FR" sz="2000" kern="0" dirty="0" err="1">
                <a:cs typeface="Times New Roman" panose="02020603050405020304" pitchFamily="18" charset="0"/>
              </a:rPr>
              <a:t>societal</a:t>
            </a:r>
            <a:r>
              <a:rPr lang="fr-FR" sz="2000" kern="0" dirty="0">
                <a:cs typeface="Times New Roman" panose="02020603050405020304" pitchFamily="18" charset="0"/>
              </a:rPr>
              <a:t> impact and how to </a:t>
            </a:r>
            <a:r>
              <a:rPr lang="fr-FR" sz="2000" kern="0" dirty="0" err="1">
                <a:cs typeface="Times New Roman" panose="02020603050405020304" pitchFamily="18" charset="0"/>
              </a:rPr>
              <a:t>implement</a:t>
            </a:r>
            <a:r>
              <a:rPr lang="fr-FR" sz="2000" kern="0" dirty="0">
                <a:cs typeface="Times New Roman" panose="02020603050405020304" pitchFamily="18" charset="0"/>
              </a:rPr>
              <a:t> </a:t>
            </a:r>
            <a:r>
              <a:rPr lang="fr-FR" sz="2000" kern="0" dirty="0" err="1">
                <a:cs typeface="Times New Roman" panose="02020603050405020304" pitchFamily="18" charset="0"/>
              </a:rPr>
              <a:t>valorization</a:t>
            </a:r>
            <a:r>
              <a:rPr lang="fr-FR" sz="2000" kern="0" dirty="0">
                <a:cs typeface="Times New Roman" panose="02020603050405020304" pitchFamily="18" charset="0"/>
              </a:rPr>
              <a:t> and mitigation actions</a:t>
            </a:r>
          </a:p>
          <a:p>
            <a:pPr>
              <a:lnSpc>
                <a:spcPct val="150000"/>
              </a:lnSpc>
            </a:pPr>
            <a:r>
              <a:rPr lang="fr-FR" sz="2000" kern="0" dirty="0" err="1">
                <a:cs typeface="Times New Roman" panose="02020603050405020304" pitchFamily="18" charset="0"/>
              </a:rPr>
              <a:t>Contribute</a:t>
            </a:r>
            <a:r>
              <a:rPr lang="fr-FR" sz="2000" kern="0" dirty="0">
                <a:cs typeface="Times New Roman" panose="02020603050405020304" pitchFamily="18" charset="0"/>
              </a:rPr>
              <a:t> to </a:t>
            </a:r>
            <a:r>
              <a:rPr lang="fr-FR" sz="2000" b="1" kern="0" dirty="0" err="1">
                <a:cs typeface="Times New Roman" panose="02020603050405020304" pitchFamily="18" charset="0"/>
              </a:rPr>
              <a:t>sustainable</a:t>
            </a:r>
            <a:r>
              <a:rPr lang="fr-FR" sz="2000" b="1" kern="0" dirty="0">
                <a:cs typeface="Times New Roman" panose="02020603050405020304" pitchFamily="18" charset="0"/>
              </a:rPr>
              <a:t> goals </a:t>
            </a:r>
            <a:r>
              <a:rPr lang="fr-FR" sz="2000" kern="0" dirty="0">
                <a:cs typeface="Times New Roman" panose="02020603050405020304" pitchFamily="18" charset="0"/>
              </a:rPr>
              <a:t>(enforce a </a:t>
            </a:r>
            <a:r>
              <a:rPr lang="fr-FR" sz="2000" kern="0" dirty="0" err="1">
                <a:cs typeface="Times New Roman" panose="02020603050405020304" pitchFamily="18" charset="0"/>
              </a:rPr>
              <a:t>strong</a:t>
            </a:r>
            <a:r>
              <a:rPr lang="fr-FR" sz="2000" kern="0" dirty="0">
                <a:cs typeface="Times New Roman" panose="02020603050405020304" pitchFamily="18" charset="0"/>
              </a:rPr>
              <a:t> </a:t>
            </a:r>
            <a:r>
              <a:rPr lang="fr-FR" sz="2000" kern="0" dirty="0" err="1">
                <a:cs typeface="Times New Roman" panose="02020603050405020304" pitchFamily="18" charset="0"/>
              </a:rPr>
              <a:t>multidisciplinary</a:t>
            </a:r>
            <a:r>
              <a:rPr lang="fr-FR" sz="2000" kern="0" dirty="0">
                <a:cs typeface="Times New Roman" panose="02020603050405020304" pitchFamily="18" charset="0"/>
              </a:rPr>
              <a:t> </a:t>
            </a:r>
            <a:r>
              <a:rPr lang="fr-FR" sz="2000" kern="0" dirty="0" err="1">
                <a:cs typeface="Times New Roman" panose="02020603050405020304" pitchFamily="18" charset="0"/>
              </a:rPr>
              <a:t>approach</a:t>
            </a:r>
            <a:r>
              <a:rPr lang="fr-FR" sz="2000" kern="0" dirty="0">
                <a:cs typeface="Times New Roman" panose="02020603050405020304" pitchFamily="18" charset="0"/>
              </a:rPr>
              <a:t> by </a:t>
            </a:r>
            <a:r>
              <a:rPr lang="fr-FR" sz="2000" kern="0" dirty="0" err="1">
                <a:cs typeface="Times New Roman" panose="02020603050405020304" pitchFamily="18" charset="0"/>
              </a:rPr>
              <a:t>addressing</a:t>
            </a:r>
            <a:r>
              <a:rPr lang="fr-FR" sz="2000" kern="0" dirty="0">
                <a:cs typeface="Times New Roman" panose="02020603050405020304" pitchFamily="18" charset="0"/>
              </a:rPr>
              <a:t> </a:t>
            </a:r>
            <a:r>
              <a:rPr lang="fr-FR" sz="2000" kern="0" dirty="0" err="1">
                <a:cs typeface="Times New Roman" panose="02020603050405020304" pitchFamily="18" charset="0"/>
              </a:rPr>
              <a:t>other</a:t>
            </a:r>
            <a:r>
              <a:rPr lang="fr-FR" sz="2000" kern="0" dirty="0">
                <a:cs typeface="Times New Roman" panose="02020603050405020304" pitchFamily="18" charset="0"/>
              </a:rPr>
              <a:t> science-</a:t>
            </a:r>
            <a:r>
              <a:rPr lang="fr-FR" sz="2000" kern="0" dirty="0" err="1">
                <a:cs typeface="Times New Roman" panose="02020603050405020304" pitchFamily="18" charset="0"/>
              </a:rPr>
              <a:t>based</a:t>
            </a:r>
            <a:r>
              <a:rPr lang="fr-FR" sz="2000" kern="0" dirty="0">
                <a:cs typeface="Times New Roman" panose="02020603050405020304" pitchFamily="18" charset="0"/>
              </a:rPr>
              <a:t> </a:t>
            </a:r>
            <a:r>
              <a:rPr lang="fr-FR" sz="2000" kern="0" dirty="0" err="1">
                <a:cs typeface="Times New Roman" panose="02020603050405020304" pitchFamily="18" charset="0"/>
              </a:rPr>
              <a:t>targets</a:t>
            </a:r>
            <a:r>
              <a:rPr lang="fr-FR" sz="2000" kern="0" dirty="0">
                <a:cs typeface="Times New Roman" panose="02020603050405020304" pitchFamily="18" charset="0"/>
              </a:rPr>
              <a:t> for </a:t>
            </a:r>
            <a:r>
              <a:rPr lang="fr-FR" sz="2000" kern="0" dirty="0" err="1">
                <a:cs typeface="Times New Roman" panose="02020603050405020304" pitchFamily="18" charset="0"/>
              </a:rPr>
              <a:t>natural</a:t>
            </a:r>
            <a:r>
              <a:rPr lang="fr-FR" sz="2000" kern="0" dirty="0">
                <a:cs typeface="Times New Roman" panose="02020603050405020304" pitchFamily="18" charset="0"/>
              </a:rPr>
              <a:t> </a:t>
            </a:r>
            <a:r>
              <a:rPr lang="fr-FR" sz="2000" kern="0" dirty="0" err="1">
                <a:cs typeface="Times New Roman" panose="02020603050405020304" pitchFamily="18" charset="0"/>
              </a:rPr>
              <a:t>hazards</a:t>
            </a:r>
            <a:r>
              <a:rPr lang="fr-FR" sz="2000" kern="0" dirty="0">
                <a:cs typeface="Times New Roman" panose="02020603050405020304" pitchFamily="18" charset="0"/>
              </a:rPr>
              <a:t> and </a:t>
            </a:r>
            <a:r>
              <a:rPr lang="fr-FR" sz="2000" kern="0" dirty="0" err="1">
                <a:cs typeface="Times New Roman" panose="02020603050405020304" pitchFamily="18" charset="0"/>
              </a:rPr>
              <a:t>climate</a:t>
            </a:r>
            <a:r>
              <a:rPr lang="fr-FR" sz="2000" kern="0" dirty="0">
                <a:cs typeface="Times New Roman" panose="02020603050405020304" pitchFamily="18" charset="0"/>
              </a:rPr>
              <a:t> change mitigation)</a:t>
            </a:r>
            <a:endParaRPr lang="en-GB" sz="2000" kern="0" dirty="0">
              <a:cs typeface="Times New Roman" panose="02020603050405020304" pitchFamily="18" charset="0"/>
            </a:endParaRPr>
          </a:p>
        </p:txBody>
      </p:sp>
      <p:sp>
        <p:nvSpPr>
          <p:cNvPr id="9" name="Segnaposto data 6">
            <a:extLst>
              <a:ext uri="{FF2B5EF4-FFF2-40B4-BE49-F238E27FC236}">
                <a16:creationId xmlns:a16="http://schemas.microsoft.com/office/drawing/2014/main" id="{B140355F-9A8E-B374-78D6-2F2437BF14FD}"/>
              </a:ext>
            </a:extLst>
          </p:cNvPr>
          <p:cNvSpPr txBox="1">
            <a:spLocks/>
          </p:cNvSpPr>
          <p:nvPr/>
        </p:nvSpPr>
        <p:spPr>
          <a:xfrm>
            <a:off x="10878624" y="64168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C1EDD6-CF39-8F48-BE1F-A16FF30EAB4E}" type="datetime1">
              <a:rPr lang="it-IT" smtClean="0">
                <a:solidFill>
                  <a:schemeClr val="bg1"/>
                </a:solidFill>
              </a:rPr>
              <a:pPr/>
              <a:t>09/05/23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egnaposto piè di pagina 7">
            <a:extLst>
              <a:ext uri="{FF2B5EF4-FFF2-40B4-BE49-F238E27FC236}">
                <a16:creationId xmlns:a16="http://schemas.microsoft.com/office/drawing/2014/main" id="{556A2847-0E43-6295-D2E4-8EDCBC135292}"/>
              </a:ext>
            </a:extLst>
          </p:cNvPr>
          <p:cNvSpPr txBox="1">
            <a:spLocks/>
          </p:cNvSpPr>
          <p:nvPr/>
        </p:nvSpPr>
        <p:spPr>
          <a:xfrm>
            <a:off x="261001" y="6416861"/>
            <a:ext cx="400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Maria </a:t>
            </a:r>
            <a:r>
              <a:rPr lang="en-US" i="1" dirty="0" err="1">
                <a:solidFill>
                  <a:schemeClr val="bg1"/>
                </a:solidFill>
              </a:rPr>
              <a:t>Marsella</a:t>
            </a:r>
            <a:r>
              <a:rPr lang="en-US" i="1" dirty="0">
                <a:solidFill>
                  <a:schemeClr val="bg1"/>
                </a:solidFill>
              </a:rPr>
              <a:t> - Sustainable Design WP6-ETIC</a:t>
            </a:r>
          </a:p>
        </p:txBody>
      </p:sp>
    </p:spTree>
    <p:extLst>
      <p:ext uri="{BB962C8B-B14F-4D97-AF65-F5344CB8AC3E}">
        <p14:creationId xmlns:p14="http://schemas.microsoft.com/office/powerpoint/2010/main" val="241680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271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E0F89E3-A669-F164-555A-D9140E94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08" y="1481887"/>
            <a:ext cx="3201366" cy="3387497"/>
          </a:xfrm>
        </p:spPr>
        <p:txBody>
          <a:bodyPr anchor="b">
            <a:normAutofit/>
          </a:bodyPr>
          <a:lstStyle/>
          <a:p>
            <a: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ET Sustainable Development Strategy</a:t>
            </a:r>
            <a:b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b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en-GB" sz="2400" dirty="0">
                <a:solidFill>
                  <a:schemeClr val="bg1"/>
                </a:solidFill>
              </a:rPr>
              <a:t>topics</a:t>
            </a:r>
            <a:br>
              <a:rPr lang="en-GB" sz="2400" dirty="0"/>
            </a:br>
            <a:br>
              <a:rPr lang="fr-FR" sz="22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br>
              <a:rPr lang="it-IT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endParaRPr lang="en-US" sz="2800" kern="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7687FE8-B6C4-A736-57FB-3CA7AEFA5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8" y="649480"/>
            <a:ext cx="7378693" cy="589102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endParaRPr lang="en-GB" sz="2000" dirty="0"/>
          </a:p>
          <a:p>
            <a:r>
              <a:rPr lang="en-GB" sz="2000" kern="0" dirty="0">
                <a:cs typeface="Times New Roman" panose="02020603050405020304" pitchFamily="18" charset="0"/>
              </a:rPr>
              <a:t>Estimate Carbon Footprint by collecting all available measurements, Virgo, LVK and other Infrastructures and simulation of running and computing needs for ET</a:t>
            </a:r>
          </a:p>
          <a:p>
            <a:endParaRPr lang="en-GB" sz="2000" kern="0" dirty="0">
              <a:cs typeface="Times New Roman" panose="02020603050405020304" pitchFamily="18" charset="0"/>
            </a:endParaRPr>
          </a:p>
          <a:p>
            <a:endParaRPr lang="en-GB" sz="2000" kern="0" dirty="0">
              <a:cs typeface="Times New Roman" panose="02020603050405020304" pitchFamily="18" charset="0"/>
            </a:endParaRPr>
          </a:p>
          <a:p>
            <a:endParaRPr lang="en-GB" sz="2000" kern="0" dirty="0">
              <a:cs typeface="Times New Roman" panose="02020603050405020304" pitchFamily="18" charset="0"/>
            </a:endParaRPr>
          </a:p>
          <a:p>
            <a:endParaRPr lang="en-GB" sz="2000" kern="0" dirty="0">
              <a:cs typeface="Times New Roman" panose="02020603050405020304" pitchFamily="18" charset="0"/>
            </a:endParaRPr>
          </a:p>
        </p:txBody>
      </p:sp>
      <p:sp>
        <p:nvSpPr>
          <p:cNvPr id="9" name="Segnaposto data 6">
            <a:extLst>
              <a:ext uri="{FF2B5EF4-FFF2-40B4-BE49-F238E27FC236}">
                <a16:creationId xmlns:a16="http://schemas.microsoft.com/office/drawing/2014/main" id="{B140355F-9A8E-B374-78D6-2F2437BF14FD}"/>
              </a:ext>
            </a:extLst>
          </p:cNvPr>
          <p:cNvSpPr txBox="1">
            <a:spLocks/>
          </p:cNvSpPr>
          <p:nvPr/>
        </p:nvSpPr>
        <p:spPr>
          <a:xfrm>
            <a:off x="10878624" y="64168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C1EDD6-CF39-8F48-BE1F-A16FF30EAB4E}" type="datetime1">
              <a:rPr lang="it-IT" smtClean="0">
                <a:solidFill>
                  <a:schemeClr val="bg1"/>
                </a:solidFill>
              </a:rPr>
              <a:pPr/>
              <a:t>09/05/23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egnaposto piè di pagina 7">
            <a:extLst>
              <a:ext uri="{FF2B5EF4-FFF2-40B4-BE49-F238E27FC236}">
                <a16:creationId xmlns:a16="http://schemas.microsoft.com/office/drawing/2014/main" id="{556A2847-0E43-6295-D2E4-8EDCBC135292}"/>
              </a:ext>
            </a:extLst>
          </p:cNvPr>
          <p:cNvSpPr txBox="1">
            <a:spLocks/>
          </p:cNvSpPr>
          <p:nvPr/>
        </p:nvSpPr>
        <p:spPr>
          <a:xfrm>
            <a:off x="261001" y="6416861"/>
            <a:ext cx="400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Maria </a:t>
            </a:r>
            <a:r>
              <a:rPr lang="en-US" i="1" dirty="0" err="1">
                <a:solidFill>
                  <a:schemeClr val="bg1"/>
                </a:solidFill>
              </a:rPr>
              <a:t>Marsella</a:t>
            </a:r>
            <a:r>
              <a:rPr lang="en-US" i="1" dirty="0">
                <a:solidFill>
                  <a:schemeClr val="bg1"/>
                </a:solidFill>
              </a:rPr>
              <a:t> - Sustainable Design WP6-ETIC</a:t>
            </a:r>
          </a:p>
        </p:txBody>
      </p:sp>
    </p:spTree>
    <p:extLst>
      <p:ext uri="{BB962C8B-B14F-4D97-AF65-F5344CB8AC3E}">
        <p14:creationId xmlns:p14="http://schemas.microsoft.com/office/powerpoint/2010/main" val="58966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271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E0F89E3-A669-F164-555A-D9140E94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08" y="1481887"/>
            <a:ext cx="3201366" cy="3387497"/>
          </a:xfrm>
        </p:spPr>
        <p:txBody>
          <a:bodyPr anchor="b">
            <a:normAutofit fontScale="90000"/>
          </a:bodyPr>
          <a:lstStyle/>
          <a:p>
            <a: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ET Sustainable Development Strategy</a:t>
            </a:r>
            <a:b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b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Task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9.1 ET Carbon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footprint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assessment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and mitigation (</a:t>
            </a:r>
            <a: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CNRS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, EGO, INFN)</a:t>
            </a:r>
            <a:endParaRPr lang="en-US" sz="2800" kern="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7687FE8-B6C4-A736-57FB-3CA7AEFA5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5699676" cy="589102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r-FR" sz="1600" b="1" dirty="0"/>
              <a:t>ET </a:t>
            </a:r>
            <a:r>
              <a:rPr lang="fr-FR" sz="1600" b="1" dirty="0" err="1"/>
              <a:t>carbon</a:t>
            </a:r>
            <a:r>
              <a:rPr lang="fr-FR" sz="1600" b="1" dirty="0"/>
              <a:t> budget</a:t>
            </a:r>
          </a:p>
          <a:p>
            <a:r>
              <a:rPr lang="fr-FR" sz="1600" dirty="0" err="1"/>
              <a:t>evaluation</a:t>
            </a:r>
            <a:r>
              <a:rPr lang="fr-FR" sz="1600" dirty="0"/>
              <a:t> of ET </a:t>
            </a:r>
            <a:r>
              <a:rPr lang="fr-FR" sz="1600" dirty="0" err="1"/>
              <a:t>carbon</a:t>
            </a:r>
            <a:r>
              <a:rPr lang="fr-FR" sz="1600" dirty="0"/>
              <a:t> </a:t>
            </a:r>
            <a:r>
              <a:rPr lang="fr-FR" sz="1600" dirty="0" err="1"/>
              <a:t>footprint</a:t>
            </a:r>
            <a:r>
              <a:rPr lang="fr-FR" sz="1600" dirty="0"/>
              <a:t> </a:t>
            </a:r>
            <a:r>
              <a:rPr lang="fr-FR" sz="1600" dirty="0" err="1"/>
              <a:t>during</a:t>
            </a:r>
            <a:r>
              <a:rPr lang="fr-FR" sz="1600" dirty="0"/>
              <a:t> </a:t>
            </a:r>
            <a:r>
              <a:rPr lang="fr-FR" sz="1600" dirty="0" err="1"/>
              <a:t>both</a:t>
            </a:r>
            <a:r>
              <a:rPr lang="fr-FR" sz="1600" dirty="0"/>
              <a:t> </a:t>
            </a:r>
            <a:r>
              <a:rPr lang="fr-FR" sz="1600" dirty="0" err="1"/>
              <a:t>its</a:t>
            </a:r>
            <a:r>
              <a:rPr lang="fr-FR" sz="1600" dirty="0"/>
              <a:t> construction and initial </a:t>
            </a:r>
            <a:r>
              <a:rPr lang="fr-FR" sz="1600" dirty="0" err="1"/>
              <a:t>operation</a:t>
            </a:r>
            <a:r>
              <a:rPr lang="fr-FR" sz="1600" dirty="0"/>
              <a:t> stages due to power </a:t>
            </a:r>
            <a:r>
              <a:rPr lang="fr-FR" sz="1600" dirty="0" err="1"/>
              <a:t>consumptions</a:t>
            </a:r>
            <a:r>
              <a:rPr lang="fr-FR" sz="1600" dirty="0"/>
              <a:t> of instruments, service plants, </a:t>
            </a:r>
            <a:r>
              <a:rPr lang="fr-FR" sz="1600" dirty="0" err="1"/>
              <a:t>computing</a:t>
            </a:r>
            <a:r>
              <a:rPr lang="fr-FR" sz="1600" dirty="0"/>
              <a:t> </a:t>
            </a:r>
            <a:r>
              <a:rPr lang="fr-FR" sz="1600" dirty="0" err="1"/>
              <a:t>facilities</a:t>
            </a:r>
            <a:r>
              <a:rPr lang="fr-FR" sz="1600" dirty="0"/>
              <a:t>, and transportations (</a:t>
            </a:r>
            <a:r>
              <a:rPr lang="fr-FR" sz="1600" dirty="0" err="1"/>
              <a:t>commuting</a:t>
            </a:r>
            <a:r>
              <a:rPr lang="fr-FR" sz="1600" dirty="0"/>
              <a:t>, supplies, </a:t>
            </a:r>
            <a:r>
              <a:rPr lang="fr-FR" sz="1600" dirty="0" err="1"/>
              <a:t>travels</a:t>
            </a:r>
            <a:r>
              <a:rPr lang="fr-FR" sz="1600" dirty="0"/>
              <a:t>)</a:t>
            </a:r>
          </a:p>
          <a:p>
            <a:r>
              <a:rPr lang="fr-FR" sz="1600" dirty="0" err="1"/>
              <a:t>analysis</a:t>
            </a:r>
            <a:r>
              <a:rPr lang="fr-FR" sz="1600" dirty="0"/>
              <a:t> of </a:t>
            </a:r>
            <a:r>
              <a:rPr lang="fr-FR" sz="1600" dirty="0" err="1"/>
              <a:t>existing</a:t>
            </a:r>
            <a:r>
              <a:rPr lang="fr-FR" sz="1600" dirty="0"/>
              <a:t> </a:t>
            </a:r>
            <a:r>
              <a:rPr lang="fr-FR" sz="1600" dirty="0" err="1"/>
              <a:t>studies</a:t>
            </a:r>
            <a:r>
              <a:rPr lang="fr-FR" sz="1600" dirty="0"/>
              <a:t> GW detectors: LIGO (USA), </a:t>
            </a:r>
            <a:r>
              <a:rPr lang="fr-FR" sz="1600" dirty="0" err="1"/>
              <a:t>Virgo</a:t>
            </a:r>
            <a:r>
              <a:rPr lang="fr-FR" sz="1600" dirty="0"/>
              <a:t> at EGO (</a:t>
            </a:r>
            <a:r>
              <a:rPr lang="fr-FR" sz="1600" dirty="0" err="1"/>
              <a:t>Italy</a:t>
            </a:r>
            <a:r>
              <a:rPr lang="fr-FR" sz="1600" dirty="0"/>
              <a:t>) and KAGRA (Japan, underground) </a:t>
            </a:r>
            <a:r>
              <a:rPr lang="en-GB" sz="1600" kern="0" dirty="0">
                <a:cs typeface="Times New Roman" panose="02020603050405020304" pitchFamily="18" charset="0"/>
              </a:rPr>
              <a:t>and simulation of running and computing needs for ET</a:t>
            </a:r>
            <a:endParaRPr lang="fr-FR" sz="1600" dirty="0"/>
          </a:p>
          <a:p>
            <a:r>
              <a:rPr lang="fr-FR" sz="1600" dirty="0" err="1"/>
              <a:t>Analysis</a:t>
            </a:r>
            <a:r>
              <a:rPr lang="fr-FR" sz="1600" dirty="0"/>
              <a:t> of </a:t>
            </a:r>
            <a:r>
              <a:rPr lang="fr-FR" sz="1600" dirty="0" err="1"/>
              <a:t>surveys</a:t>
            </a:r>
            <a:r>
              <a:rPr lang="fr-FR" sz="1600" dirty="0"/>
              <a:t> made by CERN and SKA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0" indent="0">
              <a:buNone/>
            </a:pPr>
            <a:r>
              <a:rPr lang="fr-FR" sz="1600" b="1" dirty="0"/>
              <a:t>Energy production and </a:t>
            </a:r>
            <a:r>
              <a:rPr lang="fr-FR" sz="1600" b="1" dirty="0" err="1"/>
              <a:t>consumption</a:t>
            </a:r>
            <a:r>
              <a:rPr lang="fr-FR" sz="1600" b="1" dirty="0"/>
              <a:t> </a:t>
            </a:r>
            <a:r>
              <a:rPr lang="fr-FR" sz="1600" b="1" dirty="0" err="1"/>
              <a:t>optimization</a:t>
            </a:r>
            <a:r>
              <a:rPr lang="fr-FR" sz="1600" b="1" dirty="0"/>
              <a:t> </a:t>
            </a:r>
          </a:p>
          <a:p>
            <a:r>
              <a:rPr lang="fr-FR" sz="1600" dirty="0" err="1"/>
              <a:t>increasing</a:t>
            </a:r>
            <a:r>
              <a:rPr lang="fr-FR" sz="1600" dirty="0"/>
              <a:t> the </a:t>
            </a:r>
            <a:r>
              <a:rPr lang="fr-FR" sz="1600" dirty="0" err="1"/>
              <a:t>efficiency</a:t>
            </a:r>
            <a:r>
              <a:rPr lang="fr-FR" sz="1600" dirty="0"/>
              <a:t> of all </a:t>
            </a:r>
            <a:r>
              <a:rPr lang="fr-FR" sz="1600" dirty="0" err="1"/>
              <a:t>devices</a:t>
            </a:r>
            <a:endParaRPr lang="fr-FR" sz="1600" dirty="0"/>
          </a:p>
          <a:p>
            <a:r>
              <a:rPr lang="fr-FR" sz="1600" dirty="0" err="1"/>
              <a:t>Reuse</a:t>
            </a:r>
            <a:r>
              <a:rPr lang="fr-FR" sz="1600" dirty="0"/>
              <a:t> </a:t>
            </a:r>
            <a:r>
              <a:rPr lang="fr-FR" sz="1600" dirty="0" err="1"/>
              <a:t>energy</a:t>
            </a:r>
            <a:r>
              <a:rPr lang="fr-FR" sz="1600" dirty="0"/>
              <a:t> as possible (e.g. </a:t>
            </a:r>
            <a:r>
              <a:rPr lang="fr-FR" sz="1600" dirty="0" err="1"/>
              <a:t>heat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</a:t>
            </a:r>
            <a:r>
              <a:rPr lang="fr-FR" sz="1600" dirty="0" err="1"/>
              <a:t>cooling</a:t>
            </a:r>
            <a:r>
              <a:rPr lang="fr-FR" sz="1600" dirty="0"/>
              <a:t> </a:t>
            </a:r>
            <a:r>
              <a:rPr lang="fr-FR" sz="1600" dirty="0" err="1"/>
              <a:t>systems</a:t>
            </a:r>
            <a:r>
              <a:rPr lang="fr-FR" sz="1600" dirty="0"/>
              <a:t>) </a:t>
            </a:r>
          </a:p>
          <a:p>
            <a:r>
              <a:rPr lang="fr-FR" sz="1600" dirty="0"/>
              <a:t>the </a:t>
            </a:r>
            <a:r>
              <a:rPr lang="fr-FR" sz="1600" dirty="0" err="1"/>
              <a:t>three</a:t>
            </a:r>
            <a:r>
              <a:rPr lang="fr-FR" sz="1600" dirty="0"/>
              <a:t> main </a:t>
            </a:r>
            <a:r>
              <a:rPr lang="fr-FR" sz="1600" dirty="0" err="1"/>
              <a:t>elements</a:t>
            </a:r>
            <a:r>
              <a:rPr lang="fr-FR" sz="1600" dirty="0"/>
              <a:t> of the on-site infrastructure – underground constructions, surface buildings and the local </a:t>
            </a:r>
            <a:r>
              <a:rPr lang="fr-FR" sz="1600" dirty="0" err="1"/>
              <a:t>computing</a:t>
            </a:r>
            <a:r>
              <a:rPr lang="fr-FR" sz="1600" dirty="0"/>
              <a:t> center</a:t>
            </a:r>
            <a:endParaRPr lang="en-GB" sz="2400" kern="0" dirty="0">
              <a:cs typeface="Times New Roman" panose="02020603050405020304" pitchFamily="18" charset="0"/>
            </a:endParaRPr>
          </a:p>
          <a:p>
            <a:endParaRPr lang="en-GB" sz="2400" kern="0" dirty="0">
              <a:cs typeface="Times New Roman" panose="02020603050405020304" pitchFamily="18" charset="0"/>
            </a:endParaRPr>
          </a:p>
          <a:p>
            <a:endParaRPr lang="en-GB" sz="2400" kern="0" dirty="0">
              <a:cs typeface="Times New Roman" panose="02020603050405020304" pitchFamily="18" charset="0"/>
            </a:endParaRPr>
          </a:p>
        </p:txBody>
      </p:sp>
      <p:sp>
        <p:nvSpPr>
          <p:cNvPr id="9" name="Segnaposto data 6">
            <a:extLst>
              <a:ext uri="{FF2B5EF4-FFF2-40B4-BE49-F238E27FC236}">
                <a16:creationId xmlns:a16="http://schemas.microsoft.com/office/drawing/2014/main" id="{B140355F-9A8E-B374-78D6-2F2437BF14FD}"/>
              </a:ext>
            </a:extLst>
          </p:cNvPr>
          <p:cNvSpPr txBox="1">
            <a:spLocks/>
          </p:cNvSpPr>
          <p:nvPr/>
        </p:nvSpPr>
        <p:spPr>
          <a:xfrm>
            <a:off x="10878624" y="64168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C1EDD6-CF39-8F48-BE1F-A16FF30EAB4E}" type="datetime1">
              <a:rPr lang="it-IT" smtClean="0">
                <a:solidFill>
                  <a:schemeClr val="bg1"/>
                </a:solidFill>
              </a:rPr>
              <a:pPr/>
              <a:t>09/05/23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egnaposto piè di pagina 7">
            <a:extLst>
              <a:ext uri="{FF2B5EF4-FFF2-40B4-BE49-F238E27FC236}">
                <a16:creationId xmlns:a16="http://schemas.microsoft.com/office/drawing/2014/main" id="{556A2847-0E43-6295-D2E4-8EDCBC135292}"/>
              </a:ext>
            </a:extLst>
          </p:cNvPr>
          <p:cNvSpPr txBox="1">
            <a:spLocks/>
          </p:cNvSpPr>
          <p:nvPr/>
        </p:nvSpPr>
        <p:spPr>
          <a:xfrm>
            <a:off x="261001" y="6416861"/>
            <a:ext cx="400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Maria </a:t>
            </a:r>
            <a:r>
              <a:rPr lang="en-US" i="1" dirty="0" err="1">
                <a:solidFill>
                  <a:schemeClr val="bg1"/>
                </a:solidFill>
              </a:rPr>
              <a:t>Marsella</a:t>
            </a:r>
            <a:r>
              <a:rPr lang="en-US" i="1" dirty="0">
                <a:solidFill>
                  <a:schemeClr val="bg1"/>
                </a:solidFill>
              </a:rPr>
              <a:t> - Sustainable Design WP6-ETIC</a:t>
            </a:r>
          </a:p>
        </p:txBody>
      </p:sp>
    </p:spTree>
    <p:extLst>
      <p:ext uri="{BB962C8B-B14F-4D97-AF65-F5344CB8AC3E}">
        <p14:creationId xmlns:p14="http://schemas.microsoft.com/office/powerpoint/2010/main" val="307462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271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E0F89E3-A669-F164-555A-D9140E94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93" y="2290374"/>
            <a:ext cx="3201366" cy="3387497"/>
          </a:xfrm>
        </p:spPr>
        <p:txBody>
          <a:bodyPr anchor="b">
            <a:noAutofit/>
          </a:bodyPr>
          <a:lstStyle/>
          <a:p>
            <a: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10% of energy in photovoltaics</a:t>
            </a:r>
            <a:b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100 k€/year savings</a:t>
            </a:r>
            <a:b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b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Annual power consumption:  3 GWh</a:t>
            </a:r>
            <a:b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Daily average power 350 kW</a:t>
            </a:r>
            <a:b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br>
              <a:rPr lang="en-GB" sz="600" dirty="0">
                <a:solidFill>
                  <a:srgbClr val="FF0000"/>
                </a:solidFill>
              </a:rPr>
            </a:br>
            <a:b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en-GB" sz="16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Preliminary estimation from EGO Team in WP9 (2 engineers within INFRADEV)</a:t>
            </a:r>
            <a:endParaRPr lang="en-US" sz="2400" kern="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7687FE8-B6C4-A736-57FB-3CA7AEFA5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5699676" cy="589102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r-FR" sz="1600" b="1" dirty="0"/>
              <a:t>ET </a:t>
            </a:r>
            <a:r>
              <a:rPr lang="fr-FR" sz="1600" b="1" dirty="0" err="1"/>
              <a:t>carbon</a:t>
            </a:r>
            <a:r>
              <a:rPr lang="fr-FR" sz="1600" b="1" dirty="0"/>
              <a:t> budget</a:t>
            </a:r>
          </a:p>
          <a:p>
            <a:r>
              <a:rPr lang="fr-FR" sz="1600" dirty="0" err="1"/>
              <a:t>evaluation</a:t>
            </a:r>
            <a:r>
              <a:rPr lang="fr-FR" sz="1600" dirty="0"/>
              <a:t> of ET </a:t>
            </a:r>
            <a:r>
              <a:rPr lang="fr-FR" sz="1600" dirty="0" err="1"/>
              <a:t>carbon</a:t>
            </a:r>
            <a:r>
              <a:rPr lang="fr-FR" sz="1600" dirty="0"/>
              <a:t> </a:t>
            </a:r>
            <a:r>
              <a:rPr lang="fr-FR" sz="1600" dirty="0" err="1"/>
              <a:t>footprint</a:t>
            </a:r>
            <a:r>
              <a:rPr lang="fr-FR" sz="1600" dirty="0"/>
              <a:t> </a:t>
            </a:r>
            <a:r>
              <a:rPr lang="fr-FR" sz="1600" dirty="0" err="1"/>
              <a:t>during</a:t>
            </a:r>
            <a:r>
              <a:rPr lang="fr-FR" sz="1600" dirty="0"/>
              <a:t> </a:t>
            </a:r>
            <a:r>
              <a:rPr lang="fr-FR" sz="1600" dirty="0" err="1"/>
              <a:t>both</a:t>
            </a:r>
            <a:r>
              <a:rPr lang="fr-FR" sz="1600" dirty="0"/>
              <a:t> </a:t>
            </a:r>
            <a:r>
              <a:rPr lang="fr-FR" sz="1600" dirty="0" err="1"/>
              <a:t>its</a:t>
            </a:r>
            <a:r>
              <a:rPr lang="fr-FR" sz="1600" dirty="0"/>
              <a:t> construction and initial </a:t>
            </a:r>
            <a:r>
              <a:rPr lang="fr-FR" sz="1600" dirty="0" err="1"/>
              <a:t>operation</a:t>
            </a:r>
            <a:r>
              <a:rPr lang="fr-FR" sz="1600" dirty="0"/>
              <a:t> stages due to power </a:t>
            </a:r>
            <a:r>
              <a:rPr lang="fr-FR" sz="1600" dirty="0" err="1"/>
              <a:t>consumptions</a:t>
            </a:r>
            <a:r>
              <a:rPr lang="fr-FR" sz="1600" dirty="0"/>
              <a:t> of instruments, service plants, </a:t>
            </a:r>
            <a:r>
              <a:rPr lang="fr-FR" sz="1600" dirty="0" err="1"/>
              <a:t>computing</a:t>
            </a:r>
            <a:r>
              <a:rPr lang="fr-FR" sz="1600" dirty="0"/>
              <a:t> </a:t>
            </a:r>
            <a:r>
              <a:rPr lang="fr-FR" sz="1600" dirty="0" err="1"/>
              <a:t>facilities</a:t>
            </a:r>
            <a:r>
              <a:rPr lang="fr-FR" sz="1600" dirty="0"/>
              <a:t>, and transportations (</a:t>
            </a:r>
            <a:r>
              <a:rPr lang="fr-FR" sz="1600" dirty="0" err="1"/>
              <a:t>commuting</a:t>
            </a:r>
            <a:r>
              <a:rPr lang="fr-FR" sz="1600" dirty="0"/>
              <a:t>, supplies, </a:t>
            </a:r>
            <a:r>
              <a:rPr lang="fr-FR" sz="1600" dirty="0" err="1"/>
              <a:t>travels</a:t>
            </a:r>
            <a:r>
              <a:rPr lang="fr-FR" sz="1600" dirty="0"/>
              <a:t>)</a:t>
            </a:r>
          </a:p>
          <a:p>
            <a:r>
              <a:rPr lang="fr-FR" sz="1600" dirty="0" err="1"/>
              <a:t>analysis</a:t>
            </a:r>
            <a:r>
              <a:rPr lang="fr-FR" sz="1600" dirty="0"/>
              <a:t> of </a:t>
            </a:r>
            <a:r>
              <a:rPr lang="fr-FR" sz="1600" dirty="0" err="1"/>
              <a:t>existing</a:t>
            </a:r>
            <a:r>
              <a:rPr lang="fr-FR" sz="1600" dirty="0"/>
              <a:t> </a:t>
            </a:r>
            <a:r>
              <a:rPr lang="fr-FR" sz="1600" dirty="0" err="1"/>
              <a:t>studies</a:t>
            </a:r>
            <a:r>
              <a:rPr lang="fr-FR" sz="1600" dirty="0"/>
              <a:t> GW detectors: LIGO (USA), </a:t>
            </a:r>
            <a:r>
              <a:rPr lang="fr-FR" sz="1600" dirty="0" err="1"/>
              <a:t>Virgo</a:t>
            </a:r>
            <a:r>
              <a:rPr lang="fr-FR" sz="1600" dirty="0"/>
              <a:t> at EGO (</a:t>
            </a:r>
            <a:r>
              <a:rPr lang="fr-FR" sz="1600" dirty="0" err="1"/>
              <a:t>Italy</a:t>
            </a:r>
            <a:r>
              <a:rPr lang="fr-FR" sz="1600" dirty="0"/>
              <a:t>) and KAGRA (Japan, underground). </a:t>
            </a:r>
          </a:p>
          <a:p>
            <a:r>
              <a:rPr lang="fr-FR" sz="1600" dirty="0" err="1"/>
              <a:t>Analysis</a:t>
            </a:r>
            <a:r>
              <a:rPr lang="fr-FR" sz="1600" dirty="0"/>
              <a:t> of </a:t>
            </a:r>
            <a:r>
              <a:rPr lang="fr-FR" sz="1600" dirty="0" err="1"/>
              <a:t>surveys</a:t>
            </a:r>
            <a:r>
              <a:rPr lang="fr-FR" sz="1600" dirty="0"/>
              <a:t> made by CERN and SKA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0" indent="0">
              <a:buNone/>
            </a:pPr>
            <a:r>
              <a:rPr lang="fr-FR" sz="1600" b="1" dirty="0"/>
              <a:t>Energy production and </a:t>
            </a:r>
            <a:r>
              <a:rPr lang="fr-FR" sz="1600" b="1" dirty="0" err="1"/>
              <a:t>consumption</a:t>
            </a:r>
            <a:r>
              <a:rPr lang="fr-FR" sz="1600" b="1" dirty="0"/>
              <a:t> </a:t>
            </a:r>
            <a:r>
              <a:rPr lang="fr-FR" sz="1600" b="1" dirty="0" err="1"/>
              <a:t>optimization</a:t>
            </a:r>
            <a:r>
              <a:rPr lang="fr-FR" sz="1600" b="1" dirty="0"/>
              <a:t> </a:t>
            </a:r>
          </a:p>
          <a:p>
            <a:r>
              <a:rPr lang="fr-FR" sz="1600" dirty="0" err="1"/>
              <a:t>increasing</a:t>
            </a:r>
            <a:r>
              <a:rPr lang="fr-FR" sz="1600" dirty="0"/>
              <a:t> the </a:t>
            </a:r>
            <a:r>
              <a:rPr lang="fr-FR" sz="1600" dirty="0" err="1"/>
              <a:t>efficiency</a:t>
            </a:r>
            <a:r>
              <a:rPr lang="fr-FR" sz="1600" dirty="0"/>
              <a:t> of all </a:t>
            </a:r>
            <a:r>
              <a:rPr lang="fr-FR" sz="1600" dirty="0" err="1"/>
              <a:t>devices</a:t>
            </a:r>
            <a:endParaRPr lang="fr-FR" sz="1600" dirty="0"/>
          </a:p>
          <a:p>
            <a:r>
              <a:rPr lang="fr-FR" sz="1600" dirty="0" err="1"/>
              <a:t>Reuse</a:t>
            </a:r>
            <a:r>
              <a:rPr lang="fr-FR" sz="1600" dirty="0"/>
              <a:t> </a:t>
            </a:r>
            <a:r>
              <a:rPr lang="fr-FR" sz="1600" dirty="0" err="1"/>
              <a:t>energy</a:t>
            </a:r>
            <a:r>
              <a:rPr lang="fr-FR" sz="1600" dirty="0"/>
              <a:t> as possible (e.g. </a:t>
            </a:r>
            <a:r>
              <a:rPr lang="fr-FR" sz="1600" dirty="0" err="1"/>
              <a:t>heat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</a:t>
            </a:r>
            <a:r>
              <a:rPr lang="fr-FR" sz="1600" dirty="0" err="1"/>
              <a:t>cooling</a:t>
            </a:r>
            <a:r>
              <a:rPr lang="fr-FR" sz="1600" dirty="0"/>
              <a:t> </a:t>
            </a:r>
            <a:r>
              <a:rPr lang="fr-FR" sz="1600" dirty="0" err="1"/>
              <a:t>systems</a:t>
            </a:r>
            <a:r>
              <a:rPr lang="fr-FR" sz="1600" dirty="0"/>
              <a:t>) </a:t>
            </a:r>
          </a:p>
          <a:p>
            <a:r>
              <a:rPr lang="fr-FR" sz="1600" dirty="0"/>
              <a:t>the </a:t>
            </a:r>
            <a:r>
              <a:rPr lang="fr-FR" sz="1600" dirty="0" err="1"/>
              <a:t>three</a:t>
            </a:r>
            <a:r>
              <a:rPr lang="fr-FR" sz="1600" dirty="0"/>
              <a:t> main </a:t>
            </a:r>
            <a:r>
              <a:rPr lang="fr-FR" sz="1600" dirty="0" err="1"/>
              <a:t>elements</a:t>
            </a:r>
            <a:r>
              <a:rPr lang="fr-FR" sz="1600" dirty="0"/>
              <a:t> of the on-site infrastructure – underground constructions, surface buildings and the local </a:t>
            </a:r>
            <a:r>
              <a:rPr lang="fr-FR" sz="1600" dirty="0" err="1"/>
              <a:t>computing</a:t>
            </a:r>
            <a:r>
              <a:rPr lang="fr-FR" sz="1600" dirty="0"/>
              <a:t> center</a:t>
            </a:r>
            <a:endParaRPr lang="en-GB" sz="2400" kern="0" dirty="0">
              <a:cs typeface="Times New Roman" panose="02020603050405020304" pitchFamily="18" charset="0"/>
            </a:endParaRPr>
          </a:p>
          <a:p>
            <a:endParaRPr lang="en-GB" sz="2400" kern="0" dirty="0">
              <a:cs typeface="Times New Roman" panose="02020603050405020304" pitchFamily="18" charset="0"/>
            </a:endParaRPr>
          </a:p>
          <a:p>
            <a:endParaRPr lang="en-GB" sz="2400" kern="0" dirty="0">
              <a:cs typeface="Times New Roman" panose="02020603050405020304" pitchFamily="18" charset="0"/>
            </a:endParaRPr>
          </a:p>
        </p:txBody>
      </p:sp>
      <p:sp>
        <p:nvSpPr>
          <p:cNvPr id="9" name="Segnaposto data 6">
            <a:extLst>
              <a:ext uri="{FF2B5EF4-FFF2-40B4-BE49-F238E27FC236}">
                <a16:creationId xmlns:a16="http://schemas.microsoft.com/office/drawing/2014/main" id="{B140355F-9A8E-B374-78D6-2F2437BF14FD}"/>
              </a:ext>
            </a:extLst>
          </p:cNvPr>
          <p:cNvSpPr txBox="1">
            <a:spLocks/>
          </p:cNvSpPr>
          <p:nvPr/>
        </p:nvSpPr>
        <p:spPr>
          <a:xfrm>
            <a:off x="10878624" y="64168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C1EDD6-CF39-8F48-BE1F-A16FF30EAB4E}" type="datetime1">
              <a:rPr lang="it-IT" smtClean="0">
                <a:solidFill>
                  <a:schemeClr val="bg1"/>
                </a:solidFill>
              </a:rPr>
              <a:pPr/>
              <a:t>10/05/23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egnaposto piè di pagina 7">
            <a:extLst>
              <a:ext uri="{FF2B5EF4-FFF2-40B4-BE49-F238E27FC236}">
                <a16:creationId xmlns:a16="http://schemas.microsoft.com/office/drawing/2014/main" id="{556A2847-0E43-6295-D2E4-8EDCBC135292}"/>
              </a:ext>
            </a:extLst>
          </p:cNvPr>
          <p:cNvSpPr txBox="1">
            <a:spLocks/>
          </p:cNvSpPr>
          <p:nvPr/>
        </p:nvSpPr>
        <p:spPr>
          <a:xfrm>
            <a:off x="261001" y="6416861"/>
            <a:ext cx="400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Maria </a:t>
            </a:r>
            <a:r>
              <a:rPr lang="en-US" i="1" dirty="0" err="1">
                <a:solidFill>
                  <a:schemeClr val="bg1"/>
                </a:solidFill>
              </a:rPr>
              <a:t>Marsella</a:t>
            </a:r>
            <a:r>
              <a:rPr lang="en-US" i="1" dirty="0">
                <a:solidFill>
                  <a:schemeClr val="bg1"/>
                </a:solidFill>
              </a:rPr>
              <a:t> - Sustainable Design WP6-ETIC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C791537-BAE8-47D5-9122-DDEC798C5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16029" b="5343"/>
          <a:stretch>
            <a:fillRect/>
          </a:stretch>
        </p:blipFill>
        <p:spPr bwMode="auto">
          <a:xfrm>
            <a:off x="4728918" y="511388"/>
            <a:ext cx="6240272" cy="293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id="{985AD320-8EB1-B89E-E28D-971867223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8918" y="3659932"/>
            <a:ext cx="6174414" cy="250350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ZoneTexte 6">
            <a:extLst>
              <a:ext uri="{FF2B5EF4-FFF2-40B4-BE49-F238E27FC236}">
                <a16:creationId xmlns:a16="http://schemas.microsoft.com/office/drawing/2014/main" id="{783FEB8B-6693-4968-3187-AB94E78BA130}"/>
              </a:ext>
            </a:extLst>
          </p:cNvPr>
          <p:cNvSpPr txBox="1"/>
          <p:nvPr/>
        </p:nvSpPr>
        <p:spPr>
          <a:xfrm>
            <a:off x="7343862" y="-2595979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GB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EE2D3F62-D83A-EBF2-85EB-EA233803C6FD}"/>
              </a:ext>
            </a:extLst>
          </p:cNvPr>
          <p:cNvSpPr txBox="1"/>
          <p:nvPr/>
        </p:nvSpPr>
        <p:spPr>
          <a:xfrm>
            <a:off x="4844754" y="-2249443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C5AE00D-86C1-E7A7-A952-83244BF5618F}"/>
              </a:ext>
            </a:extLst>
          </p:cNvPr>
          <p:cNvSpPr txBox="1"/>
          <p:nvPr/>
        </p:nvSpPr>
        <p:spPr>
          <a:xfrm>
            <a:off x="408099" y="649480"/>
            <a:ext cx="306483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kern="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ET Sustainable Development Strategy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12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271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E0F89E3-A669-F164-555A-D9140E94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08" y="1481887"/>
            <a:ext cx="3201366" cy="3387497"/>
          </a:xfrm>
        </p:spPr>
        <p:txBody>
          <a:bodyPr anchor="b">
            <a:normAutofit fontScale="90000"/>
          </a:bodyPr>
          <a:lstStyle/>
          <a:p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Landscape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,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environmental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and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societal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impact </a:t>
            </a:r>
            <a:br>
              <a:rPr lang="fr-FR" sz="2800" b="1" dirty="0">
                <a:latin typeface="Cambria" panose="02040503050406030204" pitchFamily="18" charset="0"/>
              </a:rPr>
            </a:br>
            <a:b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Task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9.2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Landscape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,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environmental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and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societal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impact </a:t>
            </a:r>
            <a:b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(INFN, EGO, CNRS,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Austria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, KIT, ZAB)</a:t>
            </a:r>
            <a:endParaRPr lang="en-US" sz="2800" kern="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7687FE8-B6C4-A736-57FB-3CA7AEFA5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434" y="449827"/>
            <a:ext cx="7120740" cy="589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dirty="0" err="1"/>
              <a:t>optimize</a:t>
            </a:r>
            <a:r>
              <a:rPr lang="fr-FR" sz="1600" dirty="0"/>
              <a:t> the </a:t>
            </a:r>
            <a:r>
              <a:rPr lang="fr-FR" sz="1600" b="1" dirty="0"/>
              <a:t>surface transportation </a:t>
            </a:r>
            <a:r>
              <a:rPr lang="fr-FR" sz="1600" dirty="0"/>
              <a:t>network and design an </a:t>
            </a:r>
            <a:r>
              <a:rPr lang="fr-FR" sz="1600" b="1" dirty="0"/>
              <a:t>underground transportation </a:t>
            </a:r>
            <a:r>
              <a:rPr lang="fr-FR" sz="1600" dirty="0"/>
              <a:t>system for personnel and </a:t>
            </a:r>
            <a:r>
              <a:rPr lang="fr-FR" sz="1600" dirty="0" err="1"/>
              <a:t>materials</a:t>
            </a:r>
            <a:r>
              <a:rPr lang="fr-FR" sz="1600" dirty="0"/>
              <a:t>, by </a:t>
            </a:r>
            <a:r>
              <a:rPr lang="fr-FR" sz="1600" dirty="0" err="1"/>
              <a:t>identifying</a:t>
            </a:r>
            <a:r>
              <a:rPr lang="fr-FR" sz="1600" dirty="0"/>
              <a:t> the </a:t>
            </a:r>
            <a:r>
              <a:rPr lang="fr-FR" sz="1600" dirty="0" err="1"/>
              <a:t>paths</a:t>
            </a:r>
            <a:r>
              <a:rPr lang="fr-FR" sz="1600" dirty="0"/>
              <a:t>, the types of </a:t>
            </a:r>
            <a:r>
              <a:rPr lang="fr-FR" sz="1600" dirty="0" err="1"/>
              <a:t>users</a:t>
            </a:r>
            <a:r>
              <a:rPr lang="fr-FR" sz="1600" dirty="0"/>
              <a:t>, the </a:t>
            </a:r>
            <a:r>
              <a:rPr lang="fr-FR" sz="1600" dirty="0" err="1"/>
              <a:t>vehicles</a:t>
            </a:r>
            <a:r>
              <a:rPr lang="fr-FR" sz="1600" dirty="0"/>
              <a:t> </a:t>
            </a:r>
            <a:r>
              <a:rPr lang="fr-FR" sz="1600" dirty="0" err="1"/>
              <a:t>needed</a:t>
            </a:r>
            <a:r>
              <a:rPr lang="fr-FR" sz="1600" dirty="0"/>
              <a:t>, and </a:t>
            </a:r>
            <a:r>
              <a:rPr lang="fr-FR" sz="1600" dirty="0" err="1"/>
              <a:t>also</a:t>
            </a:r>
            <a:r>
              <a:rPr lang="fr-FR" sz="1600" dirty="0"/>
              <a:t> by </a:t>
            </a:r>
            <a:r>
              <a:rPr lang="fr-FR" sz="1600" dirty="0" err="1"/>
              <a:t>considering</a:t>
            </a:r>
            <a:r>
              <a:rPr lang="fr-FR" sz="1600" dirty="0"/>
              <a:t> the </a:t>
            </a:r>
            <a:r>
              <a:rPr lang="fr-FR" sz="1600" dirty="0" err="1"/>
              <a:t>highest</a:t>
            </a:r>
            <a:r>
              <a:rPr lang="fr-FR" sz="1600" dirty="0"/>
              <a:t> </a:t>
            </a:r>
            <a:r>
              <a:rPr lang="fr-FR" sz="1600" dirty="0" err="1"/>
              <a:t>safety</a:t>
            </a:r>
            <a:r>
              <a:rPr lang="fr-FR" sz="1600" dirty="0"/>
              <a:t> standards</a:t>
            </a:r>
          </a:p>
          <a:p>
            <a:pPr>
              <a:lnSpc>
                <a:spcPct val="100000"/>
              </a:lnSpc>
            </a:pPr>
            <a:endParaRPr lang="fr-FR" sz="1600" dirty="0"/>
          </a:p>
          <a:p>
            <a:pPr>
              <a:lnSpc>
                <a:spcPct val="100000"/>
              </a:lnSpc>
            </a:pPr>
            <a:r>
              <a:rPr lang="fr-FR" sz="1600" dirty="0"/>
              <a:t>impact of </a:t>
            </a:r>
            <a:r>
              <a:rPr lang="fr-FR" sz="1600" dirty="0" err="1"/>
              <a:t>different</a:t>
            </a:r>
            <a:r>
              <a:rPr lang="fr-FR" sz="1600" dirty="0"/>
              <a:t> scenarios for the design of the underground structures (tunnels, </a:t>
            </a:r>
            <a:r>
              <a:rPr lang="fr-FR" sz="1600" dirty="0" err="1"/>
              <a:t>shafts</a:t>
            </a:r>
            <a:r>
              <a:rPr lang="fr-FR" sz="1600" dirty="0"/>
              <a:t> and </a:t>
            </a:r>
            <a:r>
              <a:rPr lang="fr-FR" sz="1600" dirty="0" err="1"/>
              <a:t>caverns</a:t>
            </a:r>
            <a:r>
              <a:rPr lang="fr-FR" sz="1600" dirty="0"/>
              <a:t>) to </a:t>
            </a:r>
            <a:r>
              <a:rPr lang="fr-FR" sz="1600" b="1" dirty="0" err="1"/>
              <a:t>minimize</a:t>
            </a:r>
            <a:r>
              <a:rPr lang="fr-FR" sz="1600" b="1" dirty="0"/>
              <a:t> </a:t>
            </a:r>
            <a:r>
              <a:rPr lang="fr-FR" sz="1600" b="1" dirty="0" err="1"/>
              <a:t>interference</a:t>
            </a:r>
            <a:r>
              <a:rPr lang="fr-FR" sz="1600" b="1" dirty="0"/>
              <a:t> </a:t>
            </a:r>
            <a:r>
              <a:rPr lang="fr-FR" sz="1600" b="1" dirty="0" err="1"/>
              <a:t>with</a:t>
            </a:r>
            <a:r>
              <a:rPr lang="fr-FR" sz="1600" b="1" dirty="0"/>
              <a:t> </a:t>
            </a:r>
            <a:r>
              <a:rPr lang="fr-FR" sz="1600" b="1" dirty="0" err="1"/>
              <a:t>external</a:t>
            </a:r>
            <a:r>
              <a:rPr lang="fr-FR" sz="1600" b="1" dirty="0"/>
              <a:t> surface infrastructure networks, </a:t>
            </a:r>
            <a:r>
              <a:rPr lang="fr-FR" sz="1600" b="1" dirty="0" err="1"/>
              <a:t>urban</a:t>
            </a:r>
            <a:r>
              <a:rPr lang="fr-FR" sz="1600" b="1" dirty="0"/>
              <a:t> and </a:t>
            </a:r>
            <a:r>
              <a:rPr lang="fr-FR" sz="1600" b="1" dirty="0" err="1"/>
              <a:t>natural</a:t>
            </a:r>
            <a:r>
              <a:rPr lang="fr-FR" sz="1600" b="1" dirty="0"/>
              <a:t> areas</a:t>
            </a:r>
            <a:r>
              <a:rPr lang="fr-FR" sz="1600" dirty="0"/>
              <a:t>; and </a:t>
            </a:r>
            <a:r>
              <a:rPr lang="fr-FR" sz="1600" dirty="0" err="1"/>
              <a:t>optimize</a:t>
            </a:r>
            <a:r>
              <a:rPr lang="fr-FR" sz="1600" dirty="0"/>
              <a:t> </a:t>
            </a:r>
            <a:r>
              <a:rPr lang="fr-FR" sz="1600" dirty="0" err="1"/>
              <a:t>connection</a:t>
            </a:r>
            <a:r>
              <a:rPr lang="fr-FR" sz="1600" dirty="0"/>
              <a:t>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existing</a:t>
            </a:r>
            <a:r>
              <a:rPr lang="fr-FR" sz="1600" dirty="0"/>
              <a:t> infrastructure and service plants</a:t>
            </a:r>
          </a:p>
          <a:p>
            <a:pPr>
              <a:lnSpc>
                <a:spcPct val="100000"/>
              </a:lnSpc>
            </a:pPr>
            <a:r>
              <a:rPr lang="fr-FR" sz="1600" dirty="0" err="1"/>
              <a:t>development</a:t>
            </a:r>
            <a:r>
              <a:rPr lang="fr-FR" sz="1600" dirty="0"/>
              <a:t> of </a:t>
            </a:r>
            <a:r>
              <a:rPr lang="fr-FR" sz="1600" dirty="0" err="1"/>
              <a:t>integrated</a:t>
            </a:r>
            <a:r>
              <a:rPr lang="fr-FR" sz="1600" dirty="0"/>
              <a:t> </a:t>
            </a:r>
            <a:r>
              <a:rPr lang="fr-FR" sz="1600" dirty="0" err="1"/>
              <a:t>processes</a:t>
            </a:r>
            <a:r>
              <a:rPr lang="fr-FR" sz="1600" dirty="0"/>
              <a:t> for </a:t>
            </a:r>
            <a:r>
              <a:rPr lang="fr-FR" sz="1600" b="1" dirty="0" err="1"/>
              <a:t>environmental</a:t>
            </a:r>
            <a:r>
              <a:rPr lang="fr-FR" sz="1600" b="1" dirty="0"/>
              <a:t> </a:t>
            </a:r>
            <a:r>
              <a:rPr lang="fr-FR" sz="1600" b="1" dirty="0" err="1"/>
              <a:t>assessment</a:t>
            </a:r>
            <a:r>
              <a:rPr lang="fr-FR" sz="1600" b="1" dirty="0"/>
              <a:t> </a:t>
            </a:r>
            <a:r>
              <a:rPr lang="fr-FR" sz="1600" dirty="0" err="1"/>
              <a:t>evaluation</a:t>
            </a:r>
            <a:r>
              <a:rPr lang="fr-FR" sz="1600" dirty="0"/>
              <a:t> in agreement </a:t>
            </a:r>
            <a:r>
              <a:rPr lang="fr-FR" sz="1600" dirty="0" err="1"/>
              <a:t>with</a:t>
            </a:r>
            <a:r>
              <a:rPr lang="fr-FR" sz="1600" dirty="0"/>
              <a:t> local </a:t>
            </a:r>
            <a:r>
              <a:rPr lang="fr-FR" sz="1600" dirty="0" err="1"/>
              <a:t>regulations</a:t>
            </a:r>
            <a:endParaRPr lang="fr-FR" sz="1600" dirty="0"/>
          </a:p>
          <a:p>
            <a:pPr>
              <a:lnSpc>
                <a:spcPct val="100000"/>
              </a:lnSpc>
            </a:pPr>
            <a:r>
              <a:rPr lang="fr-FR" sz="1600" dirty="0" err="1"/>
              <a:t>study</a:t>
            </a:r>
            <a:r>
              <a:rPr lang="fr-FR" sz="1600" dirty="0"/>
              <a:t> of the </a:t>
            </a:r>
            <a:r>
              <a:rPr lang="fr-FR" sz="1600" b="1" dirty="0"/>
              <a:t>impact on </a:t>
            </a:r>
            <a:r>
              <a:rPr lang="fr-FR" sz="1600" b="1" dirty="0" err="1"/>
              <a:t>biodiversity</a:t>
            </a:r>
            <a:r>
              <a:rPr lang="fr-FR" sz="1600" b="1" dirty="0"/>
              <a:t> </a:t>
            </a:r>
            <a:r>
              <a:rPr lang="fr-FR" sz="1600" dirty="0"/>
              <a:t>and on the </a:t>
            </a:r>
            <a:r>
              <a:rPr lang="fr-FR" sz="1600" b="1" dirty="0" err="1"/>
              <a:t>hydrologic</a:t>
            </a:r>
            <a:r>
              <a:rPr lang="fr-FR" sz="1600" b="1" dirty="0"/>
              <a:t> cycle</a:t>
            </a:r>
          </a:p>
          <a:p>
            <a:pPr>
              <a:lnSpc>
                <a:spcPct val="100000"/>
              </a:lnSpc>
            </a:pPr>
            <a:r>
              <a:rPr lang="fr-FR" sz="1600" dirty="0"/>
              <a:t>a global </a:t>
            </a:r>
            <a:r>
              <a:rPr lang="fr-FR" sz="1600" dirty="0" err="1"/>
              <a:t>approach</a:t>
            </a:r>
            <a:r>
              <a:rPr lang="fr-FR" sz="1600" dirty="0"/>
              <a:t> for non-</a:t>
            </a:r>
            <a:r>
              <a:rPr lang="fr-FR" sz="1600" dirty="0" err="1"/>
              <a:t>hazardous</a:t>
            </a:r>
            <a:r>
              <a:rPr lang="fr-FR" sz="1600" dirty="0"/>
              <a:t> and </a:t>
            </a:r>
            <a:r>
              <a:rPr lang="fr-FR" sz="1600" dirty="0" err="1"/>
              <a:t>hazardous</a:t>
            </a:r>
            <a:r>
              <a:rPr lang="fr-FR" sz="1600" dirty="0"/>
              <a:t> </a:t>
            </a:r>
            <a:r>
              <a:rPr lang="fr-FR" sz="1600" b="1" dirty="0" err="1"/>
              <a:t>waste</a:t>
            </a:r>
            <a:r>
              <a:rPr lang="fr-FR" sz="1600" b="1" dirty="0"/>
              <a:t> management and </a:t>
            </a:r>
            <a:r>
              <a:rPr lang="fr-FR" sz="1600" b="1" dirty="0" err="1"/>
              <a:t>recycling</a:t>
            </a:r>
            <a:r>
              <a:rPr lang="fr-FR" sz="1600" b="1" dirty="0"/>
              <a:t> </a:t>
            </a:r>
            <a:r>
              <a:rPr lang="fr-FR" sz="1600" dirty="0" err="1"/>
              <a:t>both</a:t>
            </a:r>
            <a:r>
              <a:rPr lang="fr-FR" sz="1600" dirty="0"/>
              <a:t> </a:t>
            </a:r>
            <a:r>
              <a:rPr lang="fr-FR" sz="1600" dirty="0" err="1"/>
              <a:t>during</a:t>
            </a:r>
            <a:r>
              <a:rPr lang="fr-FR" sz="1600" dirty="0"/>
              <a:t> the construction and </a:t>
            </a:r>
            <a:r>
              <a:rPr lang="fr-FR" sz="1600" dirty="0" err="1"/>
              <a:t>operation</a:t>
            </a:r>
            <a:r>
              <a:rPr lang="fr-FR" sz="1600" dirty="0"/>
              <a:t> phases</a:t>
            </a:r>
          </a:p>
        </p:txBody>
      </p:sp>
      <p:sp>
        <p:nvSpPr>
          <p:cNvPr id="9" name="Segnaposto data 6">
            <a:extLst>
              <a:ext uri="{FF2B5EF4-FFF2-40B4-BE49-F238E27FC236}">
                <a16:creationId xmlns:a16="http://schemas.microsoft.com/office/drawing/2014/main" id="{B140355F-9A8E-B374-78D6-2F2437BF14FD}"/>
              </a:ext>
            </a:extLst>
          </p:cNvPr>
          <p:cNvSpPr txBox="1">
            <a:spLocks/>
          </p:cNvSpPr>
          <p:nvPr/>
        </p:nvSpPr>
        <p:spPr>
          <a:xfrm>
            <a:off x="10878624" y="64168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C1EDD6-CF39-8F48-BE1F-A16FF30EAB4E}" type="datetime1">
              <a:rPr lang="it-IT" smtClean="0">
                <a:solidFill>
                  <a:schemeClr val="bg1"/>
                </a:solidFill>
              </a:rPr>
              <a:pPr/>
              <a:t>10/05/23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egnaposto piè di pagina 7">
            <a:extLst>
              <a:ext uri="{FF2B5EF4-FFF2-40B4-BE49-F238E27FC236}">
                <a16:creationId xmlns:a16="http://schemas.microsoft.com/office/drawing/2014/main" id="{556A2847-0E43-6295-D2E4-8EDCBC135292}"/>
              </a:ext>
            </a:extLst>
          </p:cNvPr>
          <p:cNvSpPr txBox="1">
            <a:spLocks/>
          </p:cNvSpPr>
          <p:nvPr/>
        </p:nvSpPr>
        <p:spPr>
          <a:xfrm>
            <a:off x="261001" y="6416861"/>
            <a:ext cx="400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Maria </a:t>
            </a:r>
            <a:r>
              <a:rPr lang="en-US" i="1" dirty="0" err="1">
                <a:solidFill>
                  <a:schemeClr val="bg1"/>
                </a:solidFill>
              </a:rPr>
              <a:t>Marsella</a:t>
            </a:r>
            <a:r>
              <a:rPr lang="en-US" i="1" dirty="0">
                <a:solidFill>
                  <a:schemeClr val="bg1"/>
                </a:solidFill>
              </a:rPr>
              <a:t> - Sustainable Design WP6-ETIC</a:t>
            </a:r>
          </a:p>
        </p:txBody>
      </p:sp>
    </p:spTree>
    <p:extLst>
      <p:ext uri="{BB962C8B-B14F-4D97-AF65-F5344CB8AC3E}">
        <p14:creationId xmlns:p14="http://schemas.microsoft.com/office/powerpoint/2010/main" val="300114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271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E0F89E3-A669-F164-555A-D9140E94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08" y="1481887"/>
            <a:ext cx="3201366" cy="3387497"/>
          </a:xfrm>
        </p:spPr>
        <p:txBody>
          <a:bodyPr anchor="b">
            <a:normAutofit fontScale="90000"/>
          </a:bodyPr>
          <a:lstStyle/>
          <a:p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Landscape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,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environmental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and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societal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impact </a:t>
            </a:r>
            <a:br>
              <a:rPr lang="fr-FR" sz="2800" b="1" dirty="0">
                <a:latin typeface="Cambria" panose="02040503050406030204" pitchFamily="18" charset="0"/>
              </a:rPr>
            </a:br>
            <a:b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Task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9.2</a:t>
            </a:r>
            <a:b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b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fr-FR" sz="2800" dirty="0">
                <a:solidFill>
                  <a:schemeClr val="bg1"/>
                </a:solidFill>
              </a:rPr>
              <a:t>ET </a:t>
            </a:r>
            <a:r>
              <a:rPr lang="fr-FR" sz="2800" dirty="0" err="1">
                <a:solidFill>
                  <a:schemeClr val="bg1"/>
                </a:solidFill>
              </a:rPr>
              <a:t>Environmental</a:t>
            </a:r>
            <a:r>
              <a:rPr lang="fr-FR" sz="2800" dirty="0">
                <a:solidFill>
                  <a:schemeClr val="bg1"/>
                </a:solidFill>
              </a:rPr>
              <a:t> Protection </a:t>
            </a:r>
            <a:r>
              <a:rPr lang="fr-FR" sz="2800" dirty="0" err="1">
                <a:solidFill>
                  <a:schemeClr val="bg1"/>
                </a:solidFill>
              </a:rPr>
              <a:t>Strategy</a:t>
            </a:r>
            <a:br>
              <a:rPr lang="fr-FR" sz="2800" dirty="0"/>
            </a:br>
            <a:endParaRPr lang="en-US" sz="2800" kern="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7687FE8-B6C4-A736-57FB-3CA7AEFA5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434" y="449827"/>
            <a:ext cx="7120740" cy="5891020"/>
          </a:xfrm>
        </p:spPr>
        <p:txBody>
          <a:bodyPr anchor="ctr">
            <a:noAutofit/>
          </a:bodyPr>
          <a:lstStyle/>
          <a:p>
            <a:r>
              <a:rPr lang="fr-FR" sz="2000" dirty="0"/>
              <a:t>an ET </a:t>
            </a:r>
            <a:r>
              <a:rPr lang="fr-FR" sz="2000" dirty="0" err="1"/>
              <a:t>Environmental</a:t>
            </a:r>
            <a:r>
              <a:rPr lang="fr-FR" sz="2000" dirty="0"/>
              <a:t> Protection </a:t>
            </a:r>
            <a:r>
              <a:rPr lang="fr-FR" sz="2000" dirty="0" err="1"/>
              <a:t>Steering</a:t>
            </a:r>
            <a:r>
              <a:rPr lang="fr-FR" sz="2000" dirty="0"/>
              <a:t> </a:t>
            </a:r>
            <a:r>
              <a:rPr lang="fr-FR" sz="2000" dirty="0" err="1"/>
              <a:t>Board</a:t>
            </a:r>
            <a:r>
              <a:rPr lang="fr-FR" sz="2000" dirty="0"/>
              <a:t> to </a:t>
            </a:r>
            <a:r>
              <a:rPr lang="fr-FR" sz="2000" dirty="0" err="1"/>
              <a:t>identify</a:t>
            </a:r>
            <a:r>
              <a:rPr lang="fr-FR" sz="2000" dirty="0"/>
              <a:t> and </a:t>
            </a:r>
            <a:r>
              <a:rPr lang="fr-FR" sz="2000" dirty="0" err="1"/>
              <a:t>prioritize</a:t>
            </a:r>
            <a:r>
              <a:rPr lang="fr-FR" sz="2000" dirty="0"/>
              <a:t> </a:t>
            </a:r>
            <a:r>
              <a:rPr lang="fr-FR" sz="2000" dirty="0" err="1"/>
              <a:t>environmental</a:t>
            </a:r>
            <a:r>
              <a:rPr lang="fr-FR" sz="2000" dirty="0"/>
              <a:t> areas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addressed</a:t>
            </a:r>
            <a:r>
              <a:rPr lang="fr-FR" sz="2000" dirty="0"/>
              <a:t> and to propose programs of action, and </a:t>
            </a:r>
          </a:p>
          <a:p>
            <a:r>
              <a:rPr lang="fr-FR" sz="2000" dirty="0"/>
              <a:t>an ET Energy Management Panel to monitor the ET </a:t>
            </a:r>
            <a:r>
              <a:rPr lang="fr-FR" sz="2000" dirty="0" err="1"/>
              <a:t>energy</a:t>
            </a:r>
            <a:r>
              <a:rPr lang="fr-FR" sz="2000" dirty="0"/>
              <a:t> </a:t>
            </a:r>
            <a:r>
              <a:rPr lang="fr-FR" sz="2000" dirty="0" err="1"/>
              <a:t>consumption</a:t>
            </a:r>
            <a:r>
              <a:rPr lang="fr-FR" sz="2000" dirty="0"/>
              <a:t> and </a:t>
            </a:r>
            <a:r>
              <a:rPr lang="fr-FR" sz="2000" dirty="0" err="1"/>
              <a:t>identify</a:t>
            </a:r>
            <a:r>
              <a:rPr lang="fr-FR" sz="2000" dirty="0"/>
              <a:t> </a:t>
            </a:r>
            <a:r>
              <a:rPr lang="fr-FR" sz="2000" dirty="0" err="1"/>
              <a:t>measures</a:t>
            </a:r>
            <a:r>
              <a:rPr lang="fr-FR" sz="2000" dirty="0"/>
              <a:t> to </a:t>
            </a:r>
            <a:r>
              <a:rPr lang="fr-FR" sz="2000" dirty="0" err="1"/>
              <a:t>improve</a:t>
            </a:r>
            <a:r>
              <a:rPr lang="fr-FR" sz="2000" dirty="0"/>
              <a:t> </a:t>
            </a:r>
            <a:r>
              <a:rPr lang="fr-FR" sz="2000" dirty="0" err="1"/>
              <a:t>efficiency</a:t>
            </a:r>
            <a:r>
              <a:rPr lang="fr-FR" sz="2000" dirty="0"/>
              <a:t> and </a:t>
            </a:r>
            <a:r>
              <a:rPr lang="fr-FR" sz="2000" dirty="0" err="1"/>
              <a:t>promote</a:t>
            </a:r>
            <a:r>
              <a:rPr lang="fr-FR" sz="2000" dirty="0"/>
              <a:t> </a:t>
            </a:r>
            <a:r>
              <a:rPr lang="fr-FR" sz="2000" dirty="0" err="1"/>
              <a:t>energy</a:t>
            </a:r>
            <a:r>
              <a:rPr lang="fr-FR" sz="2000" dirty="0"/>
              <a:t> re-use. </a:t>
            </a:r>
          </a:p>
          <a:p>
            <a:r>
              <a:rPr lang="fr-FR" sz="2000" dirty="0"/>
              <a:t>actions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developed</a:t>
            </a:r>
            <a:r>
              <a:rPr lang="fr-FR" sz="2000" dirty="0"/>
              <a:t> in the </a:t>
            </a:r>
            <a:r>
              <a:rPr lang="fr-FR" sz="2000" dirty="0" err="1"/>
              <a:t>framework</a:t>
            </a:r>
            <a:r>
              <a:rPr lang="fr-FR" sz="2000" dirty="0"/>
              <a:t> of the </a:t>
            </a:r>
            <a:r>
              <a:rPr lang="fr-FR" sz="2000" dirty="0" err="1"/>
              <a:t>environmental</a:t>
            </a:r>
            <a:r>
              <a:rPr lang="fr-FR" sz="2000" dirty="0"/>
              <a:t> protection </a:t>
            </a:r>
            <a:r>
              <a:rPr lang="fr-FR" sz="2000" dirty="0" err="1"/>
              <a:t>regulations</a:t>
            </a:r>
            <a:r>
              <a:rPr lang="fr-FR" sz="2000" dirty="0"/>
              <a:t> of the ET </a:t>
            </a:r>
            <a:r>
              <a:rPr lang="fr-FR" sz="2000" dirty="0" err="1"/>
              <a:t>hosting</a:t>
            </a:r>
            <a:r>
              <a:rPr lang="fr-FR" sz="2000" dirty="0"/>
              <a:t> and </a:t>
            </a:r>
            <a:r>
              <a:rPr lang="fr-FR" sz="2000" dirty="0" err="1"/>
              <a:t>member</a:t>
            </a:r>
            <a:r>
              <a:rPr lang="fr-FR" sz="2000" dirty="0"/>
              <a:t> states.</a:t>
            </a:r>
          </a:p>
          <a:p>
            <a:pPr>
              <a:lnSpc>
                <a:spcPct val="100000"/>
              </a:lnSpc>
            </a:pPr>
            <a:endParaRPr lang="fr-FR" sz="1600" dirty="0"/>
          </a:p>
        </p:txBody>
      </p:sp>
      <p:sp>
        <p:nvSpPr>
          <p:cNvPr id="9" name="Segnaposto data 6">
            <a:extLst>
              <a:ext uri="{FF2B5EF4-FFF2-40B4-BE49-F238E27FC236}">
                <a16:creationId xmlns:a16="http://schemas.microsoft.com/office/drawing/2014/main" id="{B140355F-9A8E-B374-78D6-2F2437BF14FD}"/>
              </a:ext>
            </a:extLst>
          </p:cNvPr>
          <p:cNvSpPr txBox="1">
            <a:spLocks/>
          </p:cNvSpPr>
          <p:nvPr/>
        </p:nvSpPr>
        <p:spPr>
          <a:xfrm>
            <a:off x="10878624" y="64168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C1EDD6-CF39-8F48-BE1F-A16FF30EAB4E}" type="datetime1">
              <a:rPr lang="it-IT" smtClean="0">
                <a:solidFill>
                  <a:schemeClr val="bg1"/>
                </a:solidFill>
              </a:rPr>
              <a:pPr/>
              <a:t>10/05/23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egnaposto piè di pagina 7">
            <a:extLst>
              <a:ext uri="{FF2B5EF4-FFF2-40B4-BE49-F238E27FC236}">
                <a16:creationId xmlns:a16="http://schemas.microsoft.com/office/drawing/2014/main" id="{556A2847-0E43-6295-D2E4-8EDCBC135292}"/>
              </a:ext>
            </a:extLst>
          </p:cNvPr>
          <p:cNvSpPr txBox="1">
            <a:spLocks/>
          </p:cNvSpPr>
          <p:nvPr/>
        </p:nvSpPr>
        <p:spPr>
          <a:xfrm>
            <a:off x="261001" y="6416861"/>
            <a:ext cx="400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Maria </a:t>
            </a:r>
            <a:r>
              <a:rPr lang="en-US" i="1" dirty="0" err="1">
                <a:solidFill>
                  <a:schemeClr val="bg1"/>
                </a:solidFill>
              </a:rPr>
              <a:t>Marsella</a:t>
            </a:r>
            <a:r>
              <a:rPr lang="en-US" i="1" dirty="0">
                <a:solidFill>
                  <a:schemeClr val="bg1"/>
                </a:solidFill>
              </a:rPr>
              <a:t> - Sustainable Design WP6-ETIC</a:t>
            </a:r>
          </a:p>
        </p:txBody>
      </p:sp>
    </p:spTree>
    <p:extLst>
      <p:ext uri="{BB962C8B-B14F-4D97-AF65-F5344CB8AC3E}">
        <p14:creationId xmlns:p14="http://schemas.microsoft.com/office/powerpoint/2010/main" val="3212655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271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E0F89E3-A669-F164-555A-D9140E94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08" y="1481887"/>
            <a:ext cx="3201366" cy="3387497"/>
          </a:xfrm>
        </p:spPr>
        <p:txBody>
          <a:bodyPr anchor="b">
            <a:normAutofit/>
          </a:bodyPr>
          <a:lstStyle/>
          <a:p>
            <a:br>
              <a:rPr lang="fr-FR" sz="2800" b="1" dirty="0">
                <a:latin typeface="Cambria" panose="02040503050406030204" pitchFamily="18" charset="0"/>
              </a:rPr>
            </a:b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Contribution to </a:t>
            </a: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sustainable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goals</a:t>
            </a:r>
            <a:br>
              <a:rPr lang="en-US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b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fr-FR" sz="2800" kern="0" dirty="0" err="1">
                <a:solidFill>
                  <a:srgbClr val="FFFFFF"/>
                </a:solidFill>
                <a:cs typeface="Times New Roman" panose="02020603050405020304" pitchFamily="18" charset="0"/>
              </a:rPr>
              <a:t>Task</a:t>
            </a:r>
            <a:r>
              <a:rPr lang="fr-FR" sz="2800" kern="0" dirty="0">
                <a:solidFill>
                  <a:srgbClr val="FFFFFF"/>
                </a:solidFill>
                <a:cs typeface="Times New Roman" panose="02020603050405020304" pitchFamily="18" charset="0"/>
              </a:rPr>
              <a:t> 9.3</a:t>
            </a:r>
            <a:br>
              <a:rPr lang="fr-FR" sz="2800" dirty="0"/>
            </a:br>
            <a:endParaRPr lang="en-US" sz="2800" kern="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7687FE8-B6C4-A736-57FB-3CA7AEFA5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434" y="449827"/>
            <a:ext cx="7120740" cy="5891020"/>
          </a:xfrm>
        </p:spPr>
        <p:txBody>
          <a:bodyPr anchor="ctr">
            <a:noAutofit/>
          </a:bodyPr>
          <a:lstStyle/>
          <a:p>
            <a:pPr algn="just"/>
            <a:r>
              <a:rPr lang="fr-FR" sz="1800" dirty="0"/>
              <a:t>ET </a:t>
            </a:r>
            <a:r>
              <a:rPr lang="fr-FR" sz="1800" dirty="0" err="1"/>
              <a:t>will</a:t>
            </a:r>
            <a:r>
              <a:rPr lang="fr-FR" sz="1800" dirty="0"/>
              <a:t> </a:t>
            </a:r>
            <a:r>
              <a:rPr lang="fr-FR" sz="1800" dirty="0" err="1"/>
              <a:t>extend</a:t>
            </a:r>
            <a:r>
              <a:rPr lang="fr-FR" sz="1800" dirty="0"/>
              <a:t> </a:t>
            </a:r>
            <a:r>
              <a:rPr lang="fr-FR" sz="1800" dirty="0" err="1"/>
              <a:t>its</a:t>
            </a:r>
            <a:r>
              <a:rPr lang="fr-FR" sz="1800" dirty="0"/>
              <a:t> </a:t>
            </a:r>
            <a:r>
              <a:rPr lang="fr-FR" sz="1800" dirty="0" err="1"/>
              <a:t>sensibility</a:t>
            </a:r>
            <a:r>
              <a:rPr lang="fr-FR" sz="1800" dirty="0"/>
              <a:t> down to the Hz range-  </a:t>
            </a:r>
            <a:r>
              <a:rPr lang="en-US" sz="1800" dirty="0"/>
              <a:t>It will be necessary to deploy surface and underground distributed or mobile monitoring networks to measure </a:t>
            </a:r>
          </a:p>
          <a:p>
            <a:pPr algn="just"/>
            <a:r>
              <a:rPr lang="en-US" sz="1800" dirty="0"/>
              <a:t>low frequency seismic activity and other vibrations (e.g., sea waves), </a:t>
            </a:r>
          </a:p>
          <a:p>
            <a:pPr algn="just"/>
            <a:r>
              <a:rPr lang="en-US" sz="1800" dirty="0"/>
              <a:t>electromagnetic noise and atmospheric pressure variations that may have an impact on GW measurements. </a:t>
            </a:r>
          </a:p>
          <a:p>
            <a:pPr algn="just"/>
            <a:r>
              <a:rPr lang="fr-FR" sz="1800" dirty="0" err="1"/>
              <a:t>Through</a:t>
            </a:r>
            <a:r>
              <a:rPr lang="fr-FR" sz="1800" dirty="0"/>
              <a:t> </a:t>
            </a:r>
            <a:r>
              <a:rPr lang="fr-FR" sz="1800" dirty="0" err="1"/>
              <a:t>these</a:t>
            </a:r>
            <a:r>
              <a:rPr lang="fr-FR" sz="1800" dirty="0"/>
              <a:t> monitoring </a:t>
            </a:r>
            <a:r>
              <a:rPr lang="fr-FR" sz="1800" dirty="0" err="1"/>
              <a:t>systems</a:t>
            </a:r>
            <a:r>
              <a:rPr lang="fr-FR" sz="1800" dirty="0"/>
              <a:t> </a:t>
            </a:r>
            <a:r>
              <a:rPr lang="fr-FR" sz="1800" dirty="0" err="1"/>
              <a:t>developed</a:t>
            </a:r>
            <a:r>
              <a:rPr lang="fr-FR" sz="1800" dirty="0"/>
              <a:t> for the </a:t>
            </a:r>
            <a:r>
              <a:rPr lang="fr-FR" sz="1800" b="1" dirty="0"/>
              <a:t>ET noise mitigation </a:t>
            </a:r>
            <a:r>
              <a:rPr lang="fr-FR" sz="1800" b="1" dirty="0" err="1"/>
              <a:t>strategy</a:t>
            </a:r>
            <a:r>
              <a:rPr lang="fr-FR" sz="1800" b="1" dirty="0"/>
              <a:t> </a:t>
            </a:r>
            <a:r>
              <a:rPr lang="fr-FR" sz="1800" dirty="0" err="1"/>
              <a:t>other</a:t>
            </a:r>
            <a:r>
              <a:rPr lang="fr-FR" sz="1800" dirty="0"/>
              <a:t> </a:t>
            </a:r>
            <a:r>
              <a:rPr lang="fr-FR" sz="1800" dirty="0" err="1"/>
              <a:t>studies</a:t>
            </a:r>
            <a:r>
              <a:rPr lang="fr-FR" sz="1800" dirty="0"/>
              <a:t> in </a:t>
            </a:r>
            <a:r>
              <a:rPr lang="fr-FR" sz="1800" dirty="0" err="1"/>
              <a:t>geosciences</a:t>
            </a:r>
            <a:r>
              <a:rPr lang="fr-FR" sz="1800" dirty="0"/>
              <a:t> and </a:t>
            </a:r>
            <a:r>
              <a:rPr lang="fr-FR" sz="1800" dirty="0" err="1"/>
              <a:t>atmospheric</a:t>
            </a:r>
            <a:r>
              <a:rPr lang="fr-FR" sz="1800" dirty="0"/>
              <a:t> sciences can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supported</a:t>
            </a:r>
            <a:r>
              <a:rPr lang="fr-FR" sz="1800" dirty="0"/>
              <a:t> </a:t>
            </a:r>
            <a:r>
              <a:rPr lang="fr-FR" sz="1800" dirty="0" err="1"/>
              <a:t>also</a:t>
            </a:r>
            <a:r>
              <a:rPr lang="fr-FR" sz="1800" dirty="0"/>
              <a:t> </a:t>
            </a:r>
            <a:r>
              <a:rPr lang="fr-FR" sz="1800" dirty="0" err="1"/>
              <a:t>developing</a:t>
            </a:r>
            <a:r>
              <a:rPr lang="fr-FR" sz="1800" dirty="0"/>
              <a:t> </a:t>
            </a:r>
            <a:r>
              <a:rPr lang="fr-FR" sz="1800" dirty="0" err="1"/>
              <a:t>specific</a:t>
            </a:r>
            <a:r>
              <a:rPr lang="fr-FR" sz="1800" dirty="0"/>
              <a:t> machine and </a:t>
            </a:r>
            <a:r>
              <a:rPr lang="fr-FR" sz="1800" dirty="0" err="1"/>
              <a:t>deep</a:t>
            </a:r>
            <a:r>
              <a:rPr lang="fr-FR" sz="1800" dirty="0"/>
              <a:t> </a:t>
            </a:r>
            <a:r>
              <a:rPr lang="fr-FR" sz="1800" dirty="0" err="1"/>
              <a:t>learning</a:t>
            </a:r>
            <a:r>
              <a:rPr lang="fr-FR" sz="1800" dirty="0"/>
              <a:t> techniques for data </a:t>
            </a:r>
            <a:r>
              <a:rPr lang="fr-FR" sz="1800" dirty="0" err="1"/>
              <a:t>analysis</a:t>
            </a:r>
            <a:r>
              <a:rPr lang="fr-FR" sz="1800" dirty="0"/>
              <a:t>. </a:t>
            </a:r>
          </a:p>
          <a:p>
            <a:pPr algn="just"/>
            <a:r>
              <a:rPr lang="fr-FR" sz="1800" dirty="0"/>
              <a:t>ET can </a:t>
            </a:r>
            <a:r>
              <a:rPr lang="fr-FR" sz="1800" dirty="0" err="1"/>
              <a:t>become</a:t>
            </a:r>
            <a:r>
              <a:rPr lang="fr-FR" sz="1800" dirty="0"/>
              <a:t> an </a:t>
            </a:r>
            <a:r>
              <a:rPr lang="fr-FR" sz="1800" dirty="0" err="1"/>
              <a:t>interdisciplinary</a:t>
            </a:r>
            <a:r>
              <a:rPr lang="fr-FR" sz="1800" dirty="0"/>
              <a:t> and </a:t>
            </a:r>
            <a:r>
              <a:rPr lang="fr-FR" sz="1800" dirty="0" err="1"/>
              <a:t>technological</a:t>
            </a:r>
            <a:r>
              <a:rPr lang="fr-FR" sz="1800" dirty="0"/>
              <a:t> hub open to a </a:t>
            </a:r>
            <a:r>
              <a:rPr lang="fr-FR" sz="1800" dirty="0" err="1"/>
              <a:t>variety</a:t>
            </a:r>
            <a:r>
              <a:rPr lang="fr-FR" sz="1800" dirty="0"/>
              <a:t> of collaborations </a:t>
            </a:r>
            <a:r>
              <a:rPr lang="fr-FR" sz="1800" dirty="0" err="1"/>
              <a:t>with</a:t>
            </a:r>
            <a:r>
              <a:rPr lang="fr-FR" sz="1800" dirty="0"/>
              <a:t> </a:t>
            </a:r>
            <a:r>
              <a:rPr lang="fr-FR" sz="1800" dirty="0" err="1"/>
              <a:t>geoscientists</a:t>
            </a:r>
            <a:r>
              <a:rPr lang="fr-FR" sz="1800" dirty="0"/>
              <a:t>, </a:t>
            </a:r>
            <a:r>
              <a:rPr lang="fr-FR" sz="1800" dirty="0" err="1"/>
              <a:t>electromagnetic</a:t>
            </a:r>
            <a:r>
              <a:rPr lang="fr-FR" sz="1800" dirty="0"/>
              <a:t> and data science expert and </a:t>
            </a:r>
            <a:r>
              <a:rPr lang="fr-FR" sz="1800" dirty="0" err="1"/>
              <a:t>contribute</a:t>
            </a:r>
            <a:r>
              <a:rPr lang="fr-FR" sz="1800" dirty="0"/>
              <a:t> to the </a:t>
            </a:r>
            <a:r>
              <a:rPr lang="fr-FR" sz="1800" dirty="0" err="1"/>
              <a:t>studies</a:t>
            </a:r>
            <a:r>
              <a:rPr lang="fr-FR" sz="1800" dirty="0"/>
              <a:t> on </a:t>
            </a:r>
            <a:r>
              <a:rPr lang="fr-FR" sz="1800" dirty="0" err="1"/>
              <a:t>natural</a:t>
            </a:r>
            <a:r>
              <a:rPr lang="fr-FR" sz="1800" dirty="0"/>
              <a:t> </a:t>
            </a:r>
            <a:r>
              <a:rPr lang="fr-FR" sz="1800" dirty="0" err="1"/>
              <a:t>hazards</a:t>
            </a:r>
            <a:r>
              <a:rPr lang="fr-FR" sz="1800" dirty="0"/>
              <a:t> and </a:t>
            </a:r>
            <a:r>
              <a:rPr lang="fr-FR" sz="1800" dirty="0" err="1"/>
              <a:t>climate</a:t>
            </a:r>
            <a:r>
              <a:rPr lang="fr-FR" sz="1800" dirty="0"/>
              <a:t> changes</a:t>
            </a:r>
          </a:p>
          <a:p>
            <a:pPr>
              <a:lnSpc>
                <a:spcPct val="100000"/>
              </a:lnSpc>
            </a:pPr>
            <a:endParaRPr lang="fr-FR" sz="1400" dirty="0"/>
          </a:p>
        </p:txBody>
      </p:sp>
      <p:sp>
        <p:nvSpPr>
          <p:cNvPr id="9" name="Segnaposto data 6">
            <a:extLst>
              <a:ext uri="{FF2B5EF4-FFF2-40B4-BE49-F238E27FC236}">
                <a16:creationId xmlns:a16="http://schemas.microsoft.com/office/drawing/2014/main" id="{B140355F-9A8E-B374-78D6-2F2437BF14FD}"/>
              </a:ext>
            </a:extLst>
          </p:cNvPr>
          <p:cNvSpPr txBox="1">
            <a:spLocks/>
          </p:cNvSpPr>
          <p:nvPr/>
        </p:nvSpPr>
        <p:spPr>
          <a:xfrm>
            <a:off x="10878624" y="64168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C1EDD6-CF39-8F48-BE1F-A16FF30EAB4E}" type="datetime1">
              <a:rPr lang="it-IT" smtClean="0">
                <a:solidFill>
                  <a:schemeClr val="bg1"/>
                </a:solidFill>
              </a:rPr>
              <a:pPr/>
              <a:t>10/05/23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egnaposto piè di pagina 7">
            <a:extLst>
              <a:ext uri="{FF2B5EF4-FFF2-40B4-BE49-F238E27FC236}">
                <a16:creationId xmlns:a16="http://schemas.microsoft.com/office/drawing/2014/main" id="{556A2847-0E43-6295-D2E4-8EDCBC135292}"/>
              </a:ext>
            </a:extLst>
          </p:cNvPr>
          <p:cNvSpPr txBox="1">
            <a:spLocks/>
          </p:cNvSpPr>
          <p:nvPr/>
        </p:nvSpPr>
        <p:spPr>
          <a:xfrm>
            <a:off x="261001" y="6416861"/>
            <a:ext cx="400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Maria </a:t>
            </a:r>
            <a:r>
              <a:rPr lang="en-US" i="1" dirty="0" err="1">
                <a:solidFill>
                  <a:schemeClr val="bg1"/>
                </a:solidFill>
              </a:rPr>
              <a:t>Marsella</a:t>
            </a:r>
            <a:r>
              <a:rPr lang="en-US" i="1" dirty="0">
                <a:solidFill>
                  <a:schemeClr val="bg1"/>
                </a:solidFill>
              </a:rPr>
              <a:t> - Sustainable Design WP6-ETIC</a:t>
            </a:r>
          </a:p>
        </p:txBody>
      </p:sp>
    </p:spTree>
    <p:extLst>
      <p:ext uri="{BB962C8B-B14F-4D97-AF65-F5344CB8AC3E}">
        <p14:creationId xmlns:p14="http://schemas.microsoft.com/office/powerpoint/2010/main" val="309004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271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B61DFF4-B330-2086-1A6A-6AC684A48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2400" kern="0" dirty="0" err="1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Ancillary</a:t>
            </a:r>
            <a:r>
              <a:rPr lang="it-IT" sz="2400" kern="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works post-</a:t>
            </a:r>
            <a:r>
              <a:rPr lang="it-IT" sz="2400" kern="0" dirty="0" err="1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it-IT" sz="2400" kern="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it-IT" sz="2800" kern="1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DD6E06-0934-A7E9-CA8D-1386B6062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lvl="0" indent="-342900" algn="just">
              <a:lnSpc>
                <a:spcPct val="100000"/>
              </a:lnSpc>
              <a:buFont typeface="Symbol" pitchFamily="2" charset="2"/>
              <a:buChar char=""/>
            </a:pP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roads and connection with the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network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road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for access to the site 
Recovery of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site tracks to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paths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constitute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a network of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paths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
Development of lighting systems with solar systems 
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Improving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digital connection </a:t>
            </a:r>
            <a:r>
              <a:rPr lang="it-IT" sz="20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infrastructures</a:t>
            </a:r>
            <a:r>
              <a:rPr lang="it-IT" sz="20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/>
          </a:p>
        </p:txBody>
      </p:sp>
      <p:sp>
        <p:nvSpPr>
          <p:cNvPr id="6" name="Segnaposto data 6">
            <a:extLst>
              <a:ext uri="{FF2B5EF4-FFF2-40B4-BE49-F238E27FC236}">
                <a16:creationId xmlns:a16="http://schemas.microsoft.com/office/drawing/2014/main" id="{42788EAD-BF78-4B14-13B9-D4E317DA6F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78624" y="6416861"/>
            <a:ext cx="2743200" cy="365125"/>
          </a:xfrm>
        </p:spPr>
        <p:txBody>
          <a:bodyPr/>
          <a:lstStyle/>
          <a:p>
            <a:fld id="{4CC1EDD6-CF39-8F48-BE1F-A16FF30EAB4E}" type="datetime1">
              <a:rPr lang="it-IT" smtClean="0">
                <a:solidFill>
                  <a:schemeClr val="bg1"/>
                </a:solidFill>
              </a:rPr>
              <a:t>02/05/23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egnaposto piè di pagina 7">
            <a:extLst>
              <a:ext uri="{FF2B5EF4-FFF2-40B4-BE49-F238E27FC236}">
                <a16:creationId xmlns:a16="http://schemas.microsoft.com/office/drawing/2014/main" id="{C8221EEB-9FAF-2B3A-698A-1212B407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" y="6394628"/>
            <a:ext cx="4008662" cy="365125"/>
          </a:xfrm>
        </p:spPr>
        <p:txBody>
          <a:bodyPr/>
          <a:lstStyle/>
          <a:p>
            <a:r>
              <a:rPr lang="en-US" i="1" dirty="0">
                <a:solidFill>
                  <a:schemeClr val="bg1"/>
                </a:solidFill>
              </a:rPr>
              <a:t>Maria </a:t>
            </a:r>
            <a:r>
              <a:rPr lang="en-US" i="1" dirty="0" err="1">
                <a:solidFill>
                  <a:schemeClr val="bg1"/>
                </a:solidFill>
              </a:rPr>
              <a:t>Marsella</a:t>
            </a:r>
            <a:r>
              <a:rPr lang="en-US" i="1" dirty="0">
                <a:solidFill>
                  <a:schemeClr val="bg1"/>
                </a:solidFill>
              </a:rPr>
              <a:t> - Sustainable Design WP6-ETIC</a:t>
            </a:r>
          </a:p>
        </p:txBody>
      </p:sp>
    </p:spTree>
    <p:extLst>
      <p:ext uri="{BB962C8B-B14F-4D97-AF65-F5344CB8AC3E}">
        <p14:creationId xmlns:p14="http://schemas.microsoft.com/office/powerpoint/2010/main" val="3185703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11612</TotalTime>
  <Words>879</Words>
  <Application>Microsoft Macintosh PowerPoint</Application>
  <PresentationFormat>Widescreen</PresentationFormat>
  <Paragraphs>67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Cambria</vt:lpstr>
      <vt:lpstr>Century Gothic</vt:lpstr>
      <vt:lpstr>Symbol</vt:lpstr>
      <vt:lpstr>Tema di Office</vt:lpstr>
      <vt:lpstr>ET Sustainable Development Strategy  Main goals    WP9 - INFRADEV </vt:lpstr>
      <vt:lpstr>ET Sustainable Development Strategy  topics   </vt:lpstr>
      <vt:lpstr>ET Sustainable Development Strategy  Task 9.1 ET Carbon footprint assessment and mitigation (CNRS, EGO, INFN)</vt:lpstr>
      <vt:lpstr>10% of energy in photovoltaics 100 k€/year savings  Annual power consumption:  3 GWh Daily average power 350 kW   Preliminary estimation from EGO Team in WP9 (2 engineers within INFRADEV)</vt:lpstr>
      <vt:lpstr>Landscape, environmental and societal impact   Task 9.2 Landscape, environmental and societal impact  (INFN, EGO, CNRS, Austria, KIT, ZAB)</vt:lpstr>
      <vt:lpstr>Landscape, environmental and societal impact   Task 9.2  ET Environmental Protection Strategy </vt:lpstr>
      <vt:lpstr> Contribution to sustainable goals  Task 9.3 </vt:lpstr>
      <vt:lpstr>Ancillary works post-construction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Energia,  ambiente e paesaggio  </dc:title>
  <dc:creator>maria.marsella</dc:creator>
  <cp:lastModifiedBy>maria.marsella</cp:lastModifiedBy>
  <cp:revision>8</cp:revision>
  <cp:lastPrinted>2023-03-15T09:53:06Z</cp:lastPrinted>
  <dcterms:created xsi:type="dcterms:W3CDTF">2023-03-15T08:07:12Z</dcterms:created>
  <dcterms:modified xsi:type="dcterms:W3CDTF">2023-05-10T07:52:13Z</dcterms:modified>
</cp:coreProperties>
</file>