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8" r:id="rId4"/>
    <p:sldId id="1014" r:id="rId5"/>
    <p:sldId id="1016" r:id="rId6"/>
    <p:sldId id="1015" r:id="rId7"/>
    <p:sldId id="259" r:id="rId8"/>
    <p:sldId id="1019" r:id="rId9"/>
    <p:sldId id="101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5253C-1C9A-4234-920D-BCCAEC2ECF23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1A7C2-95E2-47FC-8FE6-88B72AF1B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611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Draft of Bylaws available, defining the rules that govern the Collaboration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Will be completed and elaborated asap.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Bylaws are public, see link in presentation file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8DAFEA-9F87-478C-AF9B-0BDEABFD2E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63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Draft of Bylaws available, defining the rules that govern the Collaboration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Will be completed and elaborated asap.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Bylaws are public, see link in presentation file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8DAFEA-9F87-478C-AF9B-0BDEABFD2E6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6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B07B9-C69F-4184-9C34-5482B8A70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CF1802-6E41-42CE-9257-52A015081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B99CB0-CC36-4AC5-9869-FE3BC860E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557690-937F-4B94-ADAD-0193FFA7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E9F3E3-34A0-4DB0-A08F-BFB22A51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85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23F4F-44C8-44F0-B177-889B8D09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91C66C-A13A-43E1-9DDA-F0ACB4B54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78E299-3BB6-4A59-856E-B92F9A9F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32BBEE-9D0B-4864-9D90-EA32642C1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7C4BE7-B4E6-4B8A-877B-463049812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9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080474E-79B8-49CF-B715-5E1B6CE78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26ACBB-7118-421D-B69A-B4DD10FDE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8BD21-FE21-4030-9E90-385755E2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086356-0922-47F6-BE66-0043DA0A0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A6AA59-AD10-4EC4-88C5-26E4C8B7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74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913922" y="2129985"/>
            <a:ext cx="10364163" cy="14703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829755" y="3885530"/>
            <a:ext cx="8534395" cy="1752666"/>
          </a:xfrm>
        </p:spPr>
        <p:txBody>
          <a:bodyPr anchorCtr="1"/>
          <a:lstStyle>
            <a:lvl1pPr marL="0" indent="0" algn="ctr">
              <a:buNone/>
              <a:tabLst>
                <a:tab pos="829220" algn="l"/>
                <a:tab pos="1658763" algn="l"/>
                <a:tab pos="2488307" algn="l"/>
                <a:tab pos="3317851" algn="l"/>
                <a:tab pos="4147395" algn="l"/>
                <a:tab pos="4976938" algn="l"/>
                <a:tab pos="5806482" algn="l"/>
                <a:tab pos="6636026" algn="l"/>
                <a:tab pos="7465569" algn="l"/>
                <a:tab pos="8295113" algn="l"/>
                <a:tab pos="9124657" algn="l"/>
              </a:tabLst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3EC88E-C8B4-448E-B84E-2762A0F04F2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11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49A356-8300-4A25-9C45-1FE92C991DB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361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963843" y="4406863"/>
            <a:ext cx="10362237" cy="1362381"/>
          </a:xfrm>
        </p:spPr>
        <p:txBody>
          <a:bodyPr anchor="t"/>
          <a:lstStyle>
            <a:lvl1pPr>
              <a:defRPr b="1" cap="all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963843" y="2906224"/>
            <a:ext cx="10362237" cy="1500639"/>
          </a:xfrm>
        </p:spPr>
        <p:txBody>
          <a:bodyPr anchor="b"/>
          <a:lstStyle>
            <a:lvl1pPr marL="0" indent="0">
              <a:buNone/>
              <a:tabLst>
                <a:tab pos="829220" algn="l"/>
                <a:tab pos="1658763" algn="l"/>
                <a:tab pos="2488307" algn="l"/>
                <a:tab pos="3317851" algn="l"/>
                <a:tab pos="4147395" algn="l"/>
                <a:tab pos="4976938" algn="l"/>
                <a:tab pos="5806482" algn="l"/>
                <a:tab pos="6636026" algn="l"/>
                <a:tab pos="7465569" algn="l"/>
                <a:tab pos="8295113" algn="l"/>
                <a:tab pos="9124657" algn="l"/>
              </a:tabLst>
              <a:defRPr sz="1814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655887-9365-4415-ABDD-3C34EE0862F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5880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08645" y="1604332"/>
            <a:ext cx="5393284" cy="4526397"/>
          </a:xfrm>
        </p:spPr>
        <p:txBody>
          <a:bodyPr/>
          <a:lstStyle>
            <a:lvl1pPr>
              <a:defRPr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86241" y="1604332"/>
            <a:ext cx="5395196" cy="4526397"/>
          </a:xfrm>
        </p:spPr>
        <p:txBody>
          <a:bodyPr/>
          <a:lstStyle>
            <a:lvl1pPr>
              <a:defRPr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987B14-12D1-48FA-8237-7AE8FBC646A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544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10557" y="275073"/>
            <a:ext cx="10972805" cy="11420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610556" y="1535196"/>
            <a:ext cx="5385597" cy="639424"/>
          </a:xfrm>
        </p:spPr>
        <p:txBody>
          <a:bodyPr anchor="b"/>
          <a:lstStyle>
            <a:lvl1pPr marL="0" indent="0">
              <a:buNone/>
              <a:tabLst>
                <a:tab pos="829220" algn="l"/>
                <a:tab pos="1658763" algn="l"/>
                <a:tab pos="2488307" algn="l"/>
                <a:tab pos="3317851" algn="l"/>
                <a:tab pos="4147395" algn="l"/>
                <a:tab pos="4976938" algn="l"/>
                <a:tab pos="5806482" algn="l"/>
                <a:tab pos="6636026" algn="l"/>
                <a:tab pos="7465569" algn="l"/>
                <a:tab pos="8295113" algn="l"/>
                <a:tab pos="9124657" algn="l"/>
              </a:tabLst>
              <a:defRPr sz="2177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0556" y="2174631"/>
            <a:ext cx="5385597" cy="3951776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6193914" y="1535196"/>
            <a:ext cx="5389435" cy="639424"/>
          </a:xfrm>
        </p:spPr>
        <p:txBody>
          <a:bodyPr anchor="b"/>
          <a:lstStyle>
            <a:lvl1pPr marL="0" indent="0">
              <a:buNone/>
              <a:tabLst>
                <a:tab pos="829220" algn="l"/>
                <a:tab pos="1658763" algn="l"/>
                <a:tab pos="2488307" algn="l"/>
                <a:tab pos="3317851" algn="l"/>
                <a:tab pos="4147395" algn="l"/>
                <a:tab pos="4976938" algn="l"/>
                <a:tab pos="5806482" algn="l"/>
                <a:tab pos="6636026" algn="l"/>
                <a:tab pos="7465569" algn="l"/>
                <a:tab pos="8295113" algn="l"/>
                <a:tab pos="9124657" algn="l"/>
              </a:tabLst>
              <a:defRPr sz="2177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6193914" y="2174631"/>
            <a:ext cx="5389435" cy="3951776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4C0D3E-A88C-4A76-A97D-DA3DF6F988E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805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D70A666C-0F95-4B17-A1BE-CAE95F6672A8}"/>
              </a:ext>
            </a:extLst>
          </p:cNvPr>
          <p:cNvSpPr/>
          <p:nvPr userDrawn="1"/>
        </p:nvSpPr>
        <p:spPr>
          <a:xfrm>
            <a:off x="-59961" y="0"/>
            <a:ext cx="9338872" cy="681001"/>
          </a:xfrm>
          <a:prstGeom prst="rect">
            <a:avLst/>
          </a:prstGeom>
          <a:solidFill>
            <a:srgbClr val="EDF7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43575" y="0"/>
            <a:ext cx="10710398" cy="643929"/>
          </a:xfrm>
        </p:spPr>
        <p:txBody>
          <a:bodyPr/>
          <a:lstStyle>
            <a:lvl1pPr>
              <a:defRPr>
                <a:solidFill>
                  <a:srgbClr val="007463"/>
                </a:solidFill>
              </a:defRPr>
            </a:lvl1pPr>
          </a:lstStyle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0B8EA6-9440-4CBE-A916-9B1BC747F3F5}" type="slidenum">
              <a:t>‹Nr.›</a:t>
            </a:fld>
            <a:endParaRPr lang="de-DE"/>
          </a:p>
        </p:txBody>
      </p:sp>
      <p:grpSp>
        <p:nvGrpSpPr>
          <p:cNvPr id="6" name="Group 11">
            <a:extLst>
              <a:ext uri="{FF2B5EF4-FFF2-40B4-BE49-F238E27FC236}">
                <a16:creationId xmlns:a16="http://schemas.microsoft.com/office/drawing/2014/main" id="{2DCD3D14-0DC8-4F40-844B-DBCE935D1C6C}"/>
              </a:ext>
            </a:extLst>
          </p:cNvPr>
          <p:cNvGrpSpPr/>
          <p:nvPr userDrawn="1"/>
        </p:nvGrpSpPr>
        <p:grpSpPr>
          <a:xfrm rot="10800000">
            <a:off x="-2635172" y="681006"/>
            <a:ext cx="15177009" cy="81329"/>
            <a:chOff x="2024185" y="869307"/>
            <a:chExt cx="10366102" cy="81329"/>
          </a:xfrm>
        </p:grpSpPr>
        <p:cxnSp>
          <p:nvCxnSpPr>
            <p:cNvPr id="7" name="Gerade Verbindung 12">
              <a:extLst>
                <a:ext uri="{FF2B5EF4-FFF2-40B4-BE49-F238E27FC236}">
                  <a16:creationId xmlns:a16="http://schemas.microsoft.com/office/drawing/2014/main" id="{19618200-C8A3-480A-8D9F-42D6293915AA}"/>
                </a:ext>
              </a:extLst>
            </p:cNvPr>
            <p:cNvCxnSpPr/>
            <p:nvPr userDrawn="1"/>
          </p:nvCxnSpPr>
          <p:spPr>
            <a:xfrm>
              <a:off x="3409700" y="950636"/>
              <a:ext cx="8980587" cy="0"/>
            </a:xfrm>
            <a:prstGeom prst="line">
              <a:avLst/>
            </a:prstGeom>
            <a:ln w="25400" cap="rnd">
              <a:solidFill>
                <a:srgbClr val="00746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14">
              <a:extLst>
                <a:ext uri="{FF2B5EF4-FFF2-40B4-BE49-F238E27FC236}">
                  <a16:creationId xmlns:a16="http://schemas.microsoft.com/office/drawing/2014/main" id="{E0A63536-0164-44C1-841F-6E49E3BE4493}"/>
                </a:ext>
              </a:extLst>
            </p:cNvPr>
            <p:cNvCxnSpPr/>
            <p:nvPr userDrawn="1"/>
          </p:nvCxnSpPr>
          <p:spPr>
            <a:xfrm>
              <a:off x="2024185" y="869307"/>
              <a:ext cx="10151940" cy="0"/>
            </a:xfrm>
            <a:prstGeom prst="line">
              <a:avLst/>
            </a:prstGeom>
            <a:ln w="25400" cap="rnd">
              <a:solidFill>
                <a:srgbClr val="008F7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Immagine 1">
            <a:extLst>
              <a:ext uri="{FF2B5EF4-FFF2-40B4-BE49-F238E27FC236}">
                <a16:creationId xmlns:a16="http://schemas.microsoft.com/office/drawing/2014/main" id="{7B5DDB38-EA11-43DD-869D-4C715E8C0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663" y="-26026"/>
            <a:ext cx="2995453" cy="81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344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8922F6-C5C2-4EEE-9AC4-3973278DF3C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42752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10556" y="273629"/>
            <a:ext cx="4010884" cy="1160765"/>
          </a:xfrm>
        </p:spPr>
        <p:txBody>
          <a:bodyPr anchor="b"/>
          <a:lstStyle>
            <a:lvl1pPr>
              <a:defRPr sz="1814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767355" y="273627"/>
            <a:ext cx="6815994" cy="5852778"/>
          </a:xfrm>
        </p:spPr>
        <p:txBody>
          <a:bodyPr/>
          <a:lstStyle>
            <a:lvl1pPr>
              <a:defRPr sz="2903"/>
            </a:lvl1pPr>
            <a:lvl2pPr>
              <a:defRPr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610556" y="1434394"/>
            <a:ext cx="4010884" cy="4692013"/>
          </a:xfrm>
        </p:spPr>
        <p:txBody>
          <a:bodyPr/>
          <a:lstStyle>
            <a:lvl1pPr marL="0" indent="0">
              <a:buNone/>
              <a:tabLst>
                <a:tab pos="829220" algn="l"/>
                <a:tab pos="1658763" algn="l"/>
                <a:tab pos="2488307" algn="l"/>
                <a:tab pos="3317851" algn="l"/>
                <a:tab pos="4147395" algn="l"/>
                <a:tab pos="4976938" algn="l"/>
                <a:tab pos="5806482" algn="l"/>
                <a:tab pos="6636026" algn="l"/>
                <a:tab pos="7465569" algn="l"/>
                <a:tab pos="8295113" algn="l"/>
                <a:tab pos="9124657" algn="l"/>
              </a:tabLst>
              <a:defRPr sz="127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50E7B3-361A-40FA-8190-CA044C2027B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7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50E69-EC11-4494-91C3-4EFFA818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692888-7049-428E-8F10-1F9D87DB4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D76371-5410-4C0E-8FAF-A2BC8DE7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4CDE02-565F-4B9B-A918-C3EB6860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49F7B8-E2D6-44C8-908F-6F42FCFD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3212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2390403" y="4800027"/>
            <a:ext cx="7315195" cy="567421"/>
          </a:xfrm>
        </p:spPr>
        <p:txBody>
          <a:bodyPr anchor="b"/>
          <a:lstStyle>
            <a:lvl1pPr>
              <a:defRPr sz="1814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2390403" y="612068"/>
            <a:ext cx="7315195" cy="4115956"/>
          </a:xfrm>
        </p:spPr>
        <p:txBody>
          <a:bodyPr/>
          <a:lstStyle>
            <a:lvl1pPr marL="0" indent="0">
              <a:buNone/>
              <a:tabLst>
                <a:tab pos="829220" algn="l"/>
                <a:tab pos="1658763" algn="l"/>
                <a:tab pos="2488307" algn="l"/>
                <a:tab pos="3317851" algn="l"/>
                <a:tab pos="4147395" algn="l"/>
                <a:tab pos="4976938" algn="l"/>
                <a:tab pos="5806482" algn="l"/>
                <a:tab pos="6636026" algn="l"/>
                <a:tab pos="7465569" algn="l"/>
                <a:tab pos="8295113" algn="l"/>
                <a:tab pos="9124657" algn="l"/>
              </a:tabLst>
              <a:defRPr sz="2903"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2390403" y="5367447"/>
            <a:ext cx="7315195" cy="805048"/>
          </a:xfrm>
        </p:spPr>
        <p:txBody>
          <a:bodyPr/>
          <a:lstStyle>
            <a:lvl1pPr marL="0" indent="0">
              <a:buNone/>
              <a:tabLst>
                <a:tab pos="829220" algn="l"/>
                <a:tab pos="1658763" algn="l"/>
                <a:tab pos="2488307" algn="l"/>
                <a:tab pos="3317851" algn="l"/>
                <a:tab pos="4147395" algn="l"/>
                <a:tab pos="4976938" algn="l"/>
                <a:tab pos="5806482" algn="l"/>
                <a:tab pos="6636026" algn="l"/>
                <a:tab pos="7465569" algn="l"/>
                <a:tab pos="8295113" algn="l"/>
                <a:tab pos="9124657" algn="l"/>
              </a:tabLst>
              <a:defRPr sz="127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CC2C19-3679-4BAD-A63B-7F82097CE9A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524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315371-5C7B-4787-8FEB-67DB8BA922B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7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8839685" y="273627"/>
            <a:ext cx="2741764" cy="585709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608643" y="273627"/>
            <a:ext cx="8046717" cy="585709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0BB4C7-320E-489D-A402-86891896D33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68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F9B145-70FF-4FC7-B29A-6DF4A69CB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674925-31B3-4114-87F7-5F73BC9A6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2889C6-9D23-4756-8064-5BFF2C961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BD6B59-BCDF-447B-9EC8-CFCC430F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542C42-A3BB-4672-AEC1-46CE436E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66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0BF90-378A-4AA1-91C7-0520B170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09E5FF-96E8-4A49-B11B-EB6247640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6503AA-530B-4928-A463-4DDFC9678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39C334-159F-46B4-8A1F-8936963C7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AB70FB-C8FB-4B2D-BE2D-C52814893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FEE114-0FAF-4A7E-B685-DD2FD880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1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792F9-C469-4AD5-A35B-806EDDF00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2314B9-D8CC-4264-B8AE-8749614E9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FCDE82-2DAC-498C-9454-B8FF646F5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170275-D115-4D50-BA00-E5783C508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E2516D2-E1D2-4549-8A24-DCE8F1E28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6AE5CB-3A68-4D42-A369-046AB625C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35963D6-618A-44DE-B7FE-F7249097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57ABF7D-58DF-4D93-8909-CE034AE7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0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A2F47-A5E3-4B1A-86C0-3324EAE4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357E5D-A657-4B9A-A417-317A5FB1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8B7725-A468-4DAA-8EBF-D207ED62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6C3B185-801F-46CE-8A07-AC7D54DA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14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19ECE27-A2CB-4502-92FF-82B1F7B94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087DB91-476E-4E90-81E7-E6B81223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CC9D06-47C3-47B2-A4F4-BC36E69B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21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73D66-65F6-43FE-96CE-2FFBD3F1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DE28C8-8352-4F71-8EA1-B0386DAD8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B28487-4527-453D-9B25-1A15252FA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80AB73-652D-45C5-88E8-FDC23D0C1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150EF9-8690-45A7-AEC2-306DC9A2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B81A7D-027E-48AF-996E-3DD8FF40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57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54DBD-1853-4A6E-A33C-C7BDE0F47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A39687A-6A0B-4180-876A-5B53404BA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B4FE1D-7985-4CE6-833E-ADB7C4065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F64314-1FEA-496C-82DF-9ECD2F07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51AC7E-364E-44A9-A863-BB28FD03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6665F8-41B9-4128-BFDE-5C7383F7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95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35CF8EF-A77A-4D0D-A04B-EB11FED60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247138-AEC8-4F2C-92CC-BD4591590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E2176A-36B2-49B7-849B-31FF39D33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5097-A3A5-46AB-9C0F-754C9D74399C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B5E87F-661D-47BD-A895-FE2946847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B9FC30-8B39-4C31-A9E2-7F9AFDCD5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DC339-808A-44F5-8745-FF57ABDB1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50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609560" y="273355"/>
            <a:ext cx="10971688" cy="1145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r>
              <a:rPr lang="de-DE"/>
              <a:t>Klicken Sie, um das Format des Titeltextes zu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609560" y="1604844"/>
            <a:ext cx="10971688" cy="45261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609560" y="6247908"/>
            <a:ext cx="2840123" cy="4728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2954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70" b="0" i="0" u="none" strike="noStrike" kern="1200" cap="none" spc="0" baseline="0">
                <a:solidFill>
                  <a:srgbClr val="000000"/>
                </a:solidFill>
                <a:uFillTx/>
                <a:latin typeface="Nimbus Roman No9 L" pitchFamily="18"/>
                <a:ea typeface="Nimbus Sans L" pitchFamily="2"/>
                <a:cs typeface="Lucidasan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4169407" y="6247908"/>
            <a:ext cx="3864183" cy="4728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82954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70" b="0" i="0" u="none" strike="noStrike" kern="1200" cap="none" spc="0" baseline="0">
                <a:solidFill>
                  <a:srgbClr val="000000"/>
                </a:solidFill>
                <a:uFillTx/>
                <a:latin typeface="Nimbus Roman No9 L" pitchFamily="18"/>
                <a:ea typeface="Nimbus Sans L" pitchFamily="2"/>
                <a:cs typeface="Lucidasan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740683" y="6247908"/>
            <a:ext cx="2840123" cy="4728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2954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70" b="0" i="0" u="none" strike="noStrike" kern="1200" cap="none" spc="0" baseline="0">
                <a:solidFill>
                  <a:srgbClr val="000000"/>
                </a:solidFill>
                <a:uFillTx/>
                <a:latin typeface="Nimbus Roman No9 L" pitchFamily="18"/>
                <a:ea typeface="Nimbus Sans L" pitchFamily="2"/>
                <a:cs typeface="Lucidasans" pitchFamily="2"/>
              </a:defRPr>
            </a:lvl1pPr>
          </a:lstStyle>
          <a:p>
            <a:pPr lvl="0"/>
            <a:fld id="{375D5F3B-E643-4C46-882D-A3F3883096C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14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829544" rtl="0" fontAlgn="auto" hangingPunct="1">
        <a:lnSpc>
          <a:spcPct val="107000"/>
        </a:lnSpc>
        <a:spcBef>
          <a:spcPts val="0"/>
        </a:spcBef>
        <a:spcAft>
          <a:spcPts val="0"/>
        </a:spcAft>
        <a:buNone/>
        <a:tabLst>
          <a:tab pos="0" algn="l"/>
          <a:tab pos="829544" algn="l"/>
          <a:tab pos="1659087" algn="l"/>
          <a:tab pos="2488631" algn="l"/>
          <a:tab pos="3318175" algn="l"/>
          <a:tab pos="4147718" algn="l"/>
          <a:tab pos="4977262" algn="l"/>
          <a:tab pos="5806806" algn="l"/>
          <a:tab pos="6636349" algn="l"/>
          <a:tab pos="7465893" algn="l"/>
          <a:tab pos="8295437" algn="l"/>
          <a:tab pos="9124980" algn="l"/>
        </a:tabLst>
        <a:defRPr lang="de-DE" sz="3629" b="0" i="0" u="none" strike="noStrike" kern="0" cap="none" spc="0" baseline="0">
          <a:solidFill>
            <a:srgbClr val="008000"/>
          </a:solidFill>
          <a:uFillTx/>
          <a:latin typeface="Nimbus Sans L" pitchFamily="34"/>
          <a:ea typeface="Gothic" pitchFamily="2"/>
          <a:cs typeface="Lucidasans" pitchFamily="2"/>
        </a:defRPr>
      </a:lvl1pPr>
    </p:titleStyle>
    <p:bodyStyle>
      <a:lvl1pPr marL="310913" marR="0" lvl="0" indent="-310913" algn="l" defTabSz="829544" rtl="0" fontAlgn="auto" hangingPunct="1">
        <a:lnSpc>
          <a:spcPct val="100000"/>
        </a:lnSpc>
        <a:spcBef>
          <a:spcPts val="1266"/>
        </a:spcBef>
        <a:spcAft>
          <a:spcPts val="0"/>
        </a:spcAft>
        <a:buSzPts val="1178"/>
        <a:buBlip>
          <a:blip r:embed="rId13"/>
        </a:buBlip>
        <a:tabLst>
          <a:tab pos="829212" algn="l"/>
          <a:tab pos="1658755" algn="l"/>
          <a:tab pos="2488299" algn="l"/>
          <a:tab pos="3317843" algn="l"/>
          <a:tab pos="4147386" algn="l"/>
          <a:tab pos="4976930" algn="l"/>
          <a:tab pos="5806474" algn="l"/>
          <a:tab pos="6636017" algn="l"/>
          <a:tab pos="7465561" algn="l"/>
          <a:tab pos="8295105" algn="l"/>
          <a:tab pos="9124648" algn="l"/>
        </a:tabLst>
        <a:defRPr lang="de-DE" sz="2540" b="0" i="0" u="none" strike="noStrike" kern="0" cap="none" spc="0" baseline="0">
          <a:solidFill>
            <a:srgbClr val="000000"/>
          </a:solidFill>
          <a:uFillTx/>
          <a:latin typeface="Nimbus Sans L" pitchFamily="34"/>
          <a:ea typeface="Gothic" pitchFamily="2"/>
          <a:cs typeface="Lucidasans" pitchFamily="2"/>
        </a:defRPr>
      </a:lvl1pPr>
      <a:lvl2pPr marL="673755" marR="0" lvl="1" indent="-258983" algn="l" defTabSz="829544" rtl="0" fontAlgn="auto" hangingPunct="1">
        <a:lnSpc>
          <a:spcPct val="118000"/>
        </a:lnSpc>
        <a:spcBef>
          <a:spcPts val="1266"/>
        </a:spcBef>
        <a:spcAft>
          <a:spcPts val="0"/>
        </a:spcAft>
        <a:buSzPts val="1178"/>
        <a:buBlip>
          <a:blip r:embed="rId13"/>
        </a:buBlip>
        <a:tabLst>
          <a:tab pos="829211" algn="l"/>
          <a:tab pos="1658754" algn="l"/>
          <a:tab pos="2488298" algn="l"/>
          <a:tab pos="3317842" algn="l"/>
          <a:tab pos="4147385" algn="l"/>
          <a:tab pos="4976929" algn="l"/>
          <a:tab pos="5806473" algn="l"/>
          <a:tab pos="6636016" algn="l"/>
          <a:tab pos="7465560" algn="l"/>
          <a:tab pos="8295104" algn="l"/>
          <a:tab pos="9124648" algn="l"/>
        </a:tabLst>
        <a:defRPr lang="de-DE" sz="2540" b="0" i="0" u="none" strike="noStrike" kern="0" cap="none" spc="0" baseline="0">
          <a:solidFill>
            <a:srgbClr val="000000"/>
          </a:solidFill>
          <a:uFillTx/>
          <a:latin typeface="Nimbus Sans L" pitchFamily="34"/>
          <a:ea typeface="Gothic" pitchFamily="2"/>
          <a:cs typeface="Lucidasans" pitchFamily="2"/>
        </a:defRPr>
      </a:lvl2pPr>
      <a:lvl3pPr marL="1036930" marR="0" lvl="2" indent="-207386" algn="l" defTabSz="829544" rtl="0" fontAlgn="auto" hangingPunct="1">
        <a:lnSpc>
          <a:spcPct val="118000"/>
        </a:lnSpc>
        <a:spcBef>
          <a:spcPts val="1266"/>
        </a:spcBef>
        <a:spcAft>
          <a:spcPts val="0"/>
        </a:spcAft>
        <a:buSzPts val="1178"/>
        <a:buBlip>
          <a:blip r:embed="rId13"/>
        </a:buBlip>
        <a:tabLst>
          <a:tab pos="1659087" algn="l"/>
          <a:tab pos="2488631" algn="l"/>
          <a:tab pos="3318175" algn="l"/>
          <a:tab pos="4147718" algn="l"/>
          <a:tab pos="4977262" algn="l"/>
          <a:tab pos="5806806" algn="l"/>
          <a:tab pos="6636349" algn="l"/>
          <a:tab pos="7465893" algn="l"/>
          <a:tab pos="8295437" algn="l"/>
          <a:tab pos="9124980" algn="l"/>
        </a:tabLst>
        <a:defRPr lang="de-DE" sz="2540" b="0" i="0" u="none" strike="noStrike" kern="0" cap="none" spc="0" baseline="0">
          <a:solidFill>
            <a:srgbClr val="000000"/>
          </a:solidFill>
          <a:uFillTx/>
          <a:latin typeface="Nimbus Sans L" pitchFamily="34"/>
          <a:ea typeface="Gothic" pitchFamily="2"/>
          <a:cs typeface="Lucidasans" pitchFamily="2"/>
        </a:defRPr>
      </a:lvl3pPr>
      <a:lvl4pPr marL="1451701" marR="0" lvl="3" indent="-207386" algn="l" defTabSz="829544" rtl="0" fontAlgn="auto" hangingPunct="1">
        <a:lnSpc>
          <a:spcPct val="118000"/>
        </a:lnSpc>
        <a:spcBef>
          <a:spcPts val="1266"/>
        </a:spcBef>
        <a:spcAft>
          <a:spcPts val="0"/>
        </a:spcAft>
        <a:buSzPts val="1178"/>
        <a:buBlip>
          <a:blip r:embed="rId13"/>
        </a:buBlip>
        <a:tabLst>
          <a:tab pos="1659087" algn="l"/>
          <a:tab pos="2488631" algn="l"/>
          <a:tab pos="3318175" algn="l"/>
          <a:tab pos="4147718" algn="l"/>
          <a:tab pos="4977262" algn="l"/>
          <a:tab pos="5806806" algn="l"/>
          <a:tab pos="6636349" algn="l"/>
          <a:tab pos="7465893" algn="l"/>
          <a:tab pos="8295437" algn="l"/>
          <a:tab pos="9124980" algn="l"/>
        </a:tabLst>
        <a:defRPr lang="de-DE" sz="2540" b="0" i="0" u="none" strike="noStrike" kern="0" cap="none" spc="0" baseline="0">
          <a:solidFill>
            <a:srgbClr val="000000"/>
          </a:solidFill>
          <a:uFillTx/>
          <a:latin typeface="Nimbus Sans L" pitchFamily="34"/>
          <a:ea typeface="Gothic" pitchFamily="2"/>
          <a:cs typeface="Lucidasans" pitchFamily="2"/>
        </a:defRPr>
      </a:lvl4pPr>
      <a:lvl5pPr marL="1866473" marR="0" lvl="4" indent="-207386" algn="l" defTabSz="829544" rtl="0" fontAlgn="auto" hangingPunct="1">
        <a:lnSpc>
          <a:spcPct val="118000"/>
        </a:lnSpc>
        <a:spcBef>
          <a:spcPts val="1266"/>
        </a:spcBef>
        <a:spcAft>
          <a:spcPts val="0"/>
        </a:spcAft>
        <a:buSzPts val="1178"/>
        <a:buBlip>
          <a:blip r:embed="rId13"/>
        </a:buBlip>
        <a:tabLst>
          <a:tab pos="2488631" algn="l"/>
          <a:tab pos="3318175" algn="l"/>
          <a:tab pos="4147718" algn="l"/>
          <a:tab pos="4977262" algn="l"/>
          <a:tab pos="5806806" algn="l"/>
          <a:tab pos="6636349" algn="l"/>
          <a:tab pos="7465893" algn="l"/>
          <a:tab pos="8295437" algn="l"/>
          <a:tab pos="9124980" algn="l"/>
        </a:tabLst>
        <a:defRPr lang="de-DE" sz="2540" b="0" i="0" u="none" strike="noStrike" kern="0" cap="none" spc="0" baseline="0">
          <a:solidFill>
            <a:srgbClr val="000000"/>
          </a:solidFill>
          <a:uFillTx/>
          <a:latin typeface="Nimbus Sans L" pitchFamily="34"/>
          <a:ea typeface="Gothic" pitchFamily="2"/>
          <a:cs typeface="Lucidasan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et-gw.eu/tds/?content=3&amp;r=17888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apps.et-gw.eu/tds/?content=3&amp;r=1788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apps.et-gw.eu/tds/?content=3&amp;r=1788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D0707C49-00CF-4E72-AABD-1BF73AA50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2828" y="3577172"/>
            <a:ext cx="3978339" cy="2548471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Harald Lück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Michele Maggiore</a:t>
            </a:r>
            <a:endParaRPr kumimoji="0" lang="de-D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Viviana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Fafone</a:t>
            </a:r>
            <a:endParaRPr kumimoji="0" lang="de-D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Patrice Verdier</a:t>
            </a:r>
            <a:endParaRPr kumimoji="0" lang="de-D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Samaya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Nissanke</a:t>
            </a:r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8AAA3053-AA42-4B00-8CB3-2958576540B0}"/>
              </a:ext>
            </a:extLst>
          </p:cNvPr>
          <p:cNvGrpSpPr/>
          <p:nvPr/>
        </p:nvGrpSpPr>
        <p:grpSpPr>
          <a:xfrm>
            <a:off x="105199" y="831617"/>
            <a:ext cx="6818086" cy="6003289"/>
            <a:chOff x="2414582" y="-115716"/>
            <a:chExt cx="8890000" cy="6794500"/>
          </a:xfrm>
        </p:grpSpPr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DD73A228-65B0-4535-9D36-7D921D453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4582" y="-115716"/>
              <a:ext cx="8890000" cy="6794500"/>
            </a:xfrm>
            <a:prstGeom prst="rect">
              <a:avLst/>
            </a:prstGeom>
          </p:spPr>
        </p:pic>
        <p:sp>
          <p:nvSpPr>
            <p:cNvPr id="8" name="Textfeld 5">
              <a:extLst>
                <a:ext uri="{FF2B5EF4-FFF2-40B4-BE49-F238E27FC236}">
                  <a16:creationId xmlns:a16="http://schemas.microsoft.com/office/drawing/2014/main" id="{5EBE8FD9-AF86-4CA9-8A91-7420A7347A4A}"/>
                </a:ext>
              </a:extLst>
            </p:cNvPr>
            <p:cNvSpPr txBox="1"/>
            <p:nvPr/>
          </p:nvSpPr>
          <p:spPr>
            <a:xfrm rot="942851">
              <a:off x="5342238" y="714082"/>
              <a:ext cx="4699035" cy="36575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1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ET </a:t>
              </a:r>
              <a:r>
                <a:rPr kumimoji="0" lang="de-DE" sz="32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Collaboration</a:t>
              </a: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Bylaws</a:t>
              </a: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May 2022            </a:t>
              </a: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</a:t>
              </a:r>
            </a:p>
          </p:txBody>
        </p:sp>
        <p:sp>
          <p:nvSpPr>
            <p:cNvPr id="9" name="Textfeld 1">
              <a:extLst>
                <a:ext uri="{FF2B5EF4-FFF2-40B4-BE49-F238E27FC236}">
                  <a16:creationId xmlns:a16="http://schemas.microsoft.com/office/drawing/2014/main" id="{343137A4-2467-46DD-8CA2-7E54F012A6FF}"/>
                </a:ext>
              </a:extLst>
            </p:cNvPr>
            <p:cNvSpPr txBox="1"/>
            <p:nvPr/>
          </p:nvSpPr>
          <p:spPr>
            <a:xfrm rot="749073">
              <a:off x="5617464" y="1512398"/>
              <a:ext cx="810767" cy="210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500" b="0" i="1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§</a:t>
              </a: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9E80CB4F-30A8-4663-97B0-5F072357FDDA}"/>
              </a:ext>
            </a:extLst>
          </p:cNvPr>
          <p:cNvSpPr txBox="1"/>
          <p:nvPr/>
        </p:nvSpPr>
        <p:spPr>
          <a:xfrm rot="21049094">
            <a:off x="2297336" y="2647165"/>
            <a:ext cx="2513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>
                <a:solidFill>
                  <a:srgbClr val="FF0000">
                    <a:alpha val="82000"/>
                  </a:srgbClr>
                </a:solidFill>
              </a:rPr>
              <a:t>DRAFT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FBAB90D-66F8-4518-895B-BCB6C3313F39}"/>
              </a:ext>
            </a:extLst>
          </p:cNvPr>
          <p:cNvSpPr txBox="1"/>
          <p:nvPr/>
        </p:nvSpPr>
        <p:spPr>
          <a:xfrm rot="938556">
            <a:off x="2173251" y="4357475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solidFill>
                  <a:schemeClr val="tx2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TDS Link</a:t>
            </a:r>
            <a:endParaRPr lang="de-DE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D4E9B34-7932-42D8-AF79-740B164F3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7337" y="-102461"/>
            <a:ext cx="9144000" cy="1089221"/>
          </a:xfrm>
        </p:spPr>
        <p:txBody>
          <a:bodyPr/>
          <a:lstStyle/>
          <a:p>
            <a:r>
              <a:rPr lang="de-DE" b="1" dirty="0" err="1"/>
              <a:t>Bylaws</a:t>
            </a:r>
            <a:r>
              <a:rPr lang="de-DE" b="1" dirty="0"/>
              <a:t> Update Committee</a:t>
            </a:r>
          </a:p>
        </p:txBody>
      </p:sp>
    </p:spTree>
    <p:extLst>
      <p:ext uri="{BB962C8B-B14F-4D97-AF65-F5344CB8AC3E}">
        <p14:creationId xmlns:p14="http://schemas.microsoft.com/office/powerpoint/2010/main" val="276931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99A31F-3A5F-4E7A-8A8F-E6DCCB4A1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Two</a:t>
            </a:r>
            <a:r>
              <a:rPr lang="de-DE" dirty="0"/>
              <a:t> Tier </a:t>
            </a:r>
            <a:r>
              <a:rPr lang="de-DE" dirty="0" err="1"/>
              <a:t>Bylaws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FE610-6F30-49B2-B6FB-A2F99B507E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3480" y="904875"/>
            <a:ext cx="10515600" cy="5781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</a:rPr>
              <a:t>The Bylaws are divided into two </a:t>
            </a:r>
            <a:r>
              <a:rPr lang="en-US" sz="1800" b="1" dirty="0">
                <a:latin typeface="Arial" panose="020B0604020202020204" pitchFamily="34" charset="0"/>
              </a:rPr>
              <a:t>L</a:t>
            </a:r>
            <a:r>
              <a:rPr lang="en-US" sz="1800" b="1" dirty="0">
                <a:effectLst/>
                <a:latin typeface="Arial" panose="020B0604020202020204" pitchFamily="34" charset="0"/>
              </a:rPr>
              <a:t>evels</a:t>
            </a:r>
            <a:r>
              <a:rPr lang="en-US" sz="1600" dirty="0">
                <a:effectLst/>
                <a:latin typeface="Arial" panose="020B0604020202020204" pitchFamily="34" charset="0"/>
              </a:rPr>
              <a:t>. </a:t>
            </a:r>
            <a:br>
              <a:rPr lang="en-US" sz="1600" dirty="0">
                <a:effectLst/>
                <a:latin typeface="Arial" panose="020B0604020202020204" pitchFamily="34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</a:rPr>
              <a:t>The</a:t>
            </a:r>
            <a:r>
              <a:rPr lang="en-US" sz="1600" b="1" dirty="0">
                <a:effectLst/>
                <a:latin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Level-1 </a:t>
            </a:r>
            <a:r>
              <a:rPr lang="en-US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part provides a stable basis for the underlying </a:t>
            </a:r>
            <a:r>
              <a:rPr lang="en-US" sz="160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organisation</a:t>
            </a:r>
            <a:r>
              <a:rPr lang="en-US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of the Collaboration, </a:t>
            </a:r>
            <a:br>
              <a:rPr lang="en-US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</a:br>
            <a:r>
              <a:rPr lang="en-US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which should only be changed for very important reasons and with the support of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 large majority of the Collaboration members, initiated with a sufficiently high threshold to avoid too frequent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changes. </a:t>
            </a:r>
            <a:br>
              <a:rPr lang="en-US" sz="1600" dirty="0">
                <a:effectLst/>
                <a:latin typeface="Arial" panose="020B0604020202020204" pitchFamily="34" charset="0"/>
              </a:rPr>
            </a:br>
            <a:r>
              <a:rPr lang="en-US" sz="16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1600" b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Level-2</a:t>
            </a:r>
            <a:r>
              <a:rPr lang="en-US" sz="16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part describes the rules of the collaboration at the working level, with a lower threshold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to adapt to changing needs without too much bureaucracy.</a:t>
            </a:r>
            <a:br>
              <a:rPr lang="en-US" sz="16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lang="en-US" sz="1600" dirty="0"/>
            </a:br>
            <a:r>
              <a:rPr lang="en-US" sz="1600" b="1" dirty="0">
                <a:effectLst/>
                <a:latin typeface="Arial" panose="020B0604020202020204" pitchFamily="34" charset="0"/>
              </a:rPr>
              <a:t>Level 1</a:t>
            </a:r>
            <a:r>
              <a:rPr lang="en-US" sz="1600" dirty="0">
                <a:effectLst/>
                <a:latin typeface="Arial" panose="020B0604020202020204" pitchFamily="34" charset="0"/>
              </a:rPr>
              <a:t>: </a:t>
            </a:r>
            <a:r>
              <a:rPr lang="en-US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describes the foundations of the Collaboration: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• </a:t>
            </a:r>
            <a:r>
              <a:rPr lang="en-US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Code of Conduct 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• </a:t>
            </a:r>
            <a:r>
              <a:rPr lang="en-US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Collaboration structure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• </a:t>
            </a:r>
            <a:r>
              <a:rPr lang="en-US" sz="16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brief descriptions of the specific boards</a:t>
            </a:r>
            <a:br>
              <a:rPr lang="en-US" sz="1600" dirty="0"/>
            </a:br>
            <a:r>
              <a:rPr lang="en-US" sz="1600" b="1" dirty="0"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the threshold for changes </a:t>
            </a:r>
            <a:r>
              <a:rPr lang="en-US" sz="1600" dirty="0"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requires a 15% Collaboration Board majority for a change motion </a:t>
            </a:r>
            <a:br>
              <a:rPr lang="en-US" sz="1600" dirty="0">
                <a:solidFill>
                  <a:schemeClr val="accent3"/>
                </a:solidFill>
                <a:effectLst/>
                <a:latin typeface="Arial" panose="020B0604020202020204" pitchFamily="34" charset="0"/>
              </a:rPr>
            </a:br>
            <a:r>
              <a:rPr lang="en-US" sz="1600" dirty="0"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and a 2/3 or even ¾ qualified majority in voting to make the change.</a:t>
            </a:r>
            <a:br>
              <a:rPr lang="en-US" sz="1600" dirty="0">
                <a:solidFill>
                  <a:schemeClr val="accent3"/>
                </a:solidFill>
                <a:effectLst/>
                <a:latin typeface="Arial" panose="020B0604020202020204" pitchFamily="34" charset="0"/>
              </a:rPr>
            </a:br>
            <a:br>
              <a:rPr lang="en-US" sz="1600" dirty="0"/>
            </a:br>
            <a:r>
              <a:rPr lang="en-US" sz="1600" b="1" dirty="0">
                <a:effectLst/>
                <a:latin typeface="Arial" panose="020B0604020202020204" pitchFamily="34" charset="0"/>
              </a:rPr>
              <a:t>Level 2</a:t>
            </a:r>
            <a:r>
              <a:rPr lang="en-US" sz="1600" dirty="0">
                <a:effectLst/>
                <a:latin typeface="Arial" panose="020B0604020202020204" pitchFamily="34" charset="0"/>
              </a:rPr>
              <a:t>: </a:t>
            </a:r>
            <a:r>
              <a:rPr lang="en-US" sz="16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details on specific boards in separate documents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• </a:t>
            </a:r>
            <a:r>
              <a:rPr lang="en-US" sz="16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Mandates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• </a:t>
            </a:r>
            <a:r>
              <a:rPr lang="en-US" sz="16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Policies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  <a:effectLst/>
                <a:latin typeface="Courier New" panose="02070309020205020404" pitchFamily="49" charset="0"/>
              </a:rPr>
              <a:t>• </a:t>
            </a:r>
            <a:r>
              <a:rPr lang="en-US" sz="16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Procedures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b="1" dirty="0"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lower threshold for changes </a:t>
            </a:r>
            <a:r>
              <a:rPr lang="en-US" sz="1600" dirty="0"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allows keeping the Bylaws up to date and to respond to changing needs, along the ET lifetime.</a:t>
            </a:r>
            <a:endParaRPr lang="de-DE" sz="1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06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35E46C0-823E-4604-81BB-55771B3447F7}"/>
              </a:ext>
            </a:extLst>
          </p:cNvPr>
          <p:cNvGrpSpPr/>
          <p:nvPr/>
        </p:nvGrpSpPr>
        <p:grpSpPr>
          <a:xfrm>
            <a:off x="105199" y="831617"/>
            <a:ext cx="6818086" cy="6003289"/>
            <a:chOff x="2414582" y="-115716"/>
            <a:chExt cx="8890000" cy="6794500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876346A8-2FBA-426B-9628-DBC783379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4582" y="-115716"/>
              <a:ext cx="8890000" cy="6794500"/>
            </a:xfrm>
            <a:prstGeom prst="rect">
              <a:avLst/>
            </a:prstGeom>
          </p:spPr>
        </p:pic>
        <p:sp>
          <p:nvSpPr>
            <p:cNvPr id="12" name="Textfeld 5">
              <a:extLst>
                <a:ext uri="{FF2B5EF4-FFF2-40B4-BE49-F238E27FC236}">
                  <a16:creationId xmlns:a16="http://schemas.microsoft.com/office/drawing/2014/main" id="{6B7B11AA-905F-42DA-BD0B-232F595D5C93}"/>
                </a:ext>
              </a:extLst>
            </p:cNvPr>
            <p:cNvSpPr txBox="1"/>
            <p:nvPr/>
          </p:nvSpPr>
          <p:spPr>
            <a:xfrm rot="942851">
              <a:off x="5342238" y="714082"/>
              <a:ext cx="4699035" cy="36575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1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ET </a:t>
              </a:r>
              <a:r>
                <a:rPr kumimoji="0" lang="de-DE" sz="32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Collaboration</a:t>
              </a: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Bylaws</a:t>
              </a: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May 2022            </a:t>
              </a: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</a:t>
              </a:r>
            </a:p>
          </p:txBody>
        </p:sp>
        <p:sp>
          <p:nvSpPr>
            <p:cNvPr id="13" name="Textfeld 1">
              <a:extLst>
                <a:ext uri="{FF2B5EF4-FFF2-40B4-BE49-F238E27FC236}">
                  <a16:creationId xmlns:a16="http://schemas.microsoft.com/office/drawing/2014/main" id="{F223BA83-5031-4619-BC89-636CBAA2D52E}"/>
                </a:ext>
              </a:extLst>
            </p:cNvPr>
            <p:cNvSpPr txBox="1"/>
            <p:nvPr/>
          </p:nvSpPr>
          <p:spPr>
            <a:xfrm rot="749073">
              <a:off x="5617464" y="1512398"/>
              <a:ext cx="810767" cy="210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500" b="0" i="1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§</a:t>
              </a:r>
            </a:p>
          </p:txBody>
        </p:sp>
      </p:grpSp>
      <p:sp>
        <p:nvSpPr>
          <p:cNvPr id="8" name="Rechteck 7">
            <a:extLst>
              <a:ext uri="{FF2B5EF4-FFF2-40B4-BE49-F238E27FC236}">
                <a16:creationId xmlns:a16="http://schemas.microsoft.com/office/drawing/2014/main" id="{96B2D4A2-4D3B-48E9-A95F-1A834A6A42CE}"/>
              </a:ext>
            </a:extLst>
          </p:cNvPr>
          <p:cNvSpPr/>
          <p:nvPr/>
        </p:nvSpPr>
        <p:spPr>
          <a:xfrm>
            <a:off x="331289" y="-71165"/>
            <a:ext cx="3083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1200" cap="none" spc="50" normalizeH="0" baseline="0" noProof="0" dirty="0">
                <a:ln w="0"/>
                <a:solidFill>
                  <a:srgbClr val="328E79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ET </a:t>
            </a:r>
            <a:r>
              <a:rPr kumimoji="0" lang="de-DE" sz="5400" b="1" i="0" u="none" strike="noStrike" kern="1200" cap="none" spc="50" normalizeH="0" baseline="0" noProof="0" dirty="0" err="1">
                <a:ln w="0"/>
                <a:solidFill>
                  <a:srgbClr val="328E79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Bylaws</a:t>
            </a:r>
            <a:endParaRPr kumimoji="0" lang="de-DE" sz="5400" b="1" i="0" u="none" strike="noStrike" kern="1200" cap="none" spc="50" normalizeH="0" baseline="0" noProof="0" dirty="0">
              <a:ln w="0"/>
              <a:solidFill>
                <a:srgbClr val="328E79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D1CBBE5-D952-419F-83E6-FE39F52EDFF5}"/>
              </a:ext>
            </a:extLst>
          </p:cNvPr>
          <p:cNvSpPr txBox="1"/>
          <p:nvPr/>
        </p:nvSpPr>
        <p:spPr>
          <a:xfrm rot="21049094">
            <a:off x="2297336" y="2647165"/>
            <a:ext cx="2513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>
                <a:solidFill>
                  <a:srgbClr val="FF0000">
                    <a:alpha val="82000"/>
                  </a:srgbClr>
                </a:solidFill>
              </a:rPr>
              <a:t>DRAFT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DD13B43-FEC0-4136-AA3C-76897D650824}"/>
              </a:ext>
            </a:extLst>
          </p:cNvPr>
          <p:cNvSpPr txBox="1"/>
          <p:nvPr/>
        </p:nvSpPr>
        <p:spPr>
          <a:xfrm rot="938556">
            <a:off x="2173251" y="4357475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solidFill>
                  <a:schemeClr val="tx2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TDS Link</a:t>
            </a:r>
            <a:endParaRPr lang="de-DE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A09DFF7-0D8D-4324-9ACF-01CDD33DD29E}"/>
              </a:ext>
            </a:extLst>
          </p:cNvPr>
          <p:cNvSpPr txBox="1"/>
          <p:nvPr/>
        </p:nvSpPr>
        <p:spPr>
          <a:xfrm>
            <a:off x="172943" y="905475"/>
            <a:ext cx="18558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Bylaws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committee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dirty="0"/>
              <a:t>Harald Lück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dirty="0"/>
              <a:t>Michele Maggiore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dirty="0"/>
              <a:t>Viviana </a:t>
            </a:r>
            <a:r>
              <a:rPr lang="de-DE" sz="1400" dirty="0" err="1"/>
              <a:t>Fafone</a:t>
            </a:r>
            <a:endParaRPr lang="de-DE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dirty="0"/>
              <a:t>Patrice Verdier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dirty="0" err="1"/>
              <a:t>Samaya</a:t>
            </a:r>
            <a:r>
              <a:rPr lang="de-DE" sz="1400" dirty="0"/>
              <a:t> </a:t>
            </a:r>
            <a:r>
              <a:rPr lang="de-DE" sz="1400" dirty="0" err="1"/>
              <a:t>Nissanke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64162AFE-D972-475E-A457-4261AFE2311A}"/>
              </a:ext>
            </a:extLst>
          </p:cNvPr>
          <p:cNvGrpSpPr/>
          <p:nvPr/>
        </p:nvGrpSpPr>
        <p:grpSpPr>
          <a:xfrm>
            <a:off x="7511956" y="866782"/>
            <a:ext cx="4647228" cy="5968351"/>
            <a:chOff x="3641291" y="0"/>
            <a:chExt cx="5244808" cy="6939915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DD456275-3565-4C40-A042-D48BB324B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41291" y="0"/>
              <a:ext cx="4909417" cy="6858000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5673AAA9-1107-476A-9FCB-4D6F82D4A37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49039" y="13335"/>
              <a:ext cx="337060" cy="6926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347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35E46C0-823E-4604-81BB-55771B3447F7}"/>
              </a:ext>
            </a:extLst>
          </p:cNvPr>
          <p:cNvGrpSpPr/>
          <p:nvPr/>
        </p:nvGrpSpPr>
        <p:grpSpPr>
          <a:xfrm>
            <a:off x="105199" y="831617"/>
            <a:ext cx="6818086" cy="6003289"/>
            <a:chOff x="2414582" y="-115716"/>
            <a:chExt cx="8890000" cy="6794500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876346A8-2FBA-426B-9628-DBC783379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4582" y="-115716"/>
              <a:ext cx="8890000" cy="6794500"/>
            </a:xfrm>
            <a:prstGeom prst="rect">
              <a:avLst/>
            </a:prstGeom>
          </p:spPr>
        </p:pic>
        <p:sp>
          <p:nvSpPr>
            <p:cNvPr id="12" name="Textfeld 5">
              <a:extLst>
                <a:ext uri="{FF2B5EF4-FFF2-40B4-BE49-F238E27FC236}">
                  <a16:creationId xmlns:a16="http://schemas.microsoft.com/office/drawing/2014/main" id="{6B7B11AA-905F-42DA-BD0B-232F595D5C93}"/>
                </a:ext>
              </a:extLst>
            </p:cNvPr>
            <p:cNvSpPr txBox="1"/>
            <p:nvPr/>
          </p:nvSpPr>
          <p:spPr>
            <a:xfrm rot="942851">
              <a:off x="5342238" y="714082"/>
              <a:ext cx="4699035" cy="36575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1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ET </a:t>
              </a:r>
              <a:r>
                <a:rPr kumimoji="0" lang="de-DE" sz="32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Collaboration</a:t>
              </a: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Bylaws</a:t>
              </a: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1" i="1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20000"/>
                    <a:lumOff val="8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May 2022            </a:t>
              </a: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</a:t>
              </a:r>
            </a:p>
          </p:txBody>
        </p:sp>
        <p:sp>
          <p:nvSpPr>
            <p:cNvPr id="13" name="Textfeld 1">
              <a:extLst>
                <a:ext uri="{FF2B5EF4-FFF2-40B4-BE49-F238E27FC236}">
                  <a16:creationId xmlns:a16="http://schemas.microsoft.com/office/drawing/2014/main" id="{F223BA83-5031-4619-BC89-636CBAA2D52E}"/>
                </a:ext>
              </a:extLst>
            </p:cNvPr>
            <p:cNvSpPr txBox="1"/>
            <p:nvPr/>
          </p:nvSpPr>
          <p:spPr>
            <a:xfrm rot="749073">
              <a:off x="5617464" y="1512398"/>
              <a:ext cx="810767" cy="210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500" b="0" i="1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§</a:t>
              </a:r>
            </a:p>
          </p:txBody>
        </p:sp>
      </p:grpSp>
      <p:sp>
        <p:nvSpPr>
          <p:cNvPr id="8" name="Rechteck 7">
            <a:extLst>
              <a:ext uri="{FF2B5EF4-FFF2-40B4-BE49-F238E27FC236}">
                <a16:creationId xmlns:a16="http://schemas.microsoft.com/office/drawing/2014/main" id="{96B2D4A2-4D3B-48E9-A95F-1A834A6A42CE}"/>
              </a:ext>
            </a:extLst>
          </p:cNvPr>
          <p:cNvSpPr/>
          <p:nvPr/>
        </p:nvSpPr>
        <p:spPr>
          <a:xfrm>
            <a:off x="331289" y="-71165"/>
            <a:ext cx="3083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1200" cap="none" spc="50" normalizeH="0" baseline="0" noProof="0" dirty="0">
                <a:ln w="0"/>
                <a:solidFill>
                  <a:srgbClr val="328E79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ET </a:t>
            </a:r>
            <a:r>
              <a:rPr kumimoji="0" lang="de-DE" sz="5400" b="1" i="0" u="none" strike="noStrike" kern="1200" cap="none" spc="50" normalizeH="0" baseline="0" noProof="0" dirty="0" err="1">
                <a:ln w="0"/>
                <a:solidFill>
                  <a:srgbClr val="328E79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Bylaws</a:t>
            </a:r>
            <a:endParaRPr kumimoji="0" lang="de-DE" sz="5400" b="1" i="0" u="none" strike="noStrike" kern="1200" cap="none" spc="50" normalizeH="0" baseline="0" noProof="0" dirty="0">
              <a:ln w="0"/>
              <a:solidFill>
                <a:srgbClr val="328E79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D1CBBE5-D952-419F-83E6-FE39F52EDFF5}"/>
              </a:ext>
            </a:extLst>
          </p:cNvPr>
          <p:cNvSpPr txBox="1"/>
          <p:nvPr/>
        </p:nvSpPr>
        <p:spPr>
          <a:xfrm rot="21049094">
            <a:off x="2297336" y="2647165"/>
            <a:ext cx="2513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>
                <a:solidFill>
                  <a:srgbClr val="FF0000">
                    <a:alpha val="82000"/>
                  </a:srgbClr>
                </a:solidFill>
              </a:rPr>
              <a:t>DRAFT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DD13B43-FEC0-4136-AA3C-76897D650824}"/>
              </a:ext>
            </a:extLst>
          </p:cNvPr>
          <p:cNvSpPr txBox="1"/>
          <p:nvPr/>
        </p:nvSpPr>
        <p:spPr>
          <a:xfrm rot="938556">
            <a:off x="2173251" y="4357475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solidFill>
                  <a:schemeClr val="tx2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TDS Link</a:t>
            </a:r>
            <a:endParaRPr lang="de-DE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A09DFF7-0D8D-4324-9ACF-01CDD33DD29E}"/>
              </a:ext>
            </a:extLst>
          </p:cNvPr>
          <p:cNvSpPr txBox="1"/>
          <p:nvPr/>
        </p:nvSpPr>
        <p:spPr>
          <a:xfrm>
            <a:off x="172943" y="905475"/>
            <a:ext cx="18558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Bylaws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committee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dirty="0"/>
              <a:t>Harald Lück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dirty="0"/>
              <a:t>Michele Maggiore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dirty="0"/>
              <a:t>Viviana </a:t>
            </a:r>
            <a:r>
              <a:rPr lang="de-DE" sz="1400" dirty="0" err="1"/>
              <a:t>Fafone</a:t>
            </a:r>
            <a:endParaRPr lang="de-DE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dirty="0"/>
              <a:t>Patrice Verdier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dirty="0" err="1"/>
              <a:t>Samaya</a:t>
            </a:r>
            <a:r>
              <a:rPr lang="de-DE" sz="1400" dirty="0"/>
              <a:t> </a:t>
            </a:r>
            <a:r>
              <a:rPr lang="de-DE" sz="1400" dirty="0" err="1"/>
              <a:t>Nissanke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19A5DFE-E38A-4C6C-ABCC-54A07A77936D}"/>
              </a:ext>
            </a:extLst>
          </p:cNvPr>
          <p:cNvGrpSpPr/>
          <p:nvPr/>
        </p:nvGrpSpPr>
        <p:grpSpPr>
          <a:xfrm>
            <a:off x="7779149" y="810532"/>
            <a:ext cx="4354814" cy="6035710"/>
            <a:chOff x="7800708" y="665424"/>
            <a:chExt cx="4311697" cy="6192576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1B1F5734-32EA-400E-AE6E-178D63A47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00708" y="1076310"/>
              <a:ext cx="4047183" cy="5781690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AB1B9D5D-F5B0-42BA-8EBC-F0840E529DD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46333" y="665424"/>
              <a:ext cx="4266072" cy="4115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215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D17AB-905F-4DB9-AB4D-875A1DFA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Changes</a:t>
            </a:r>
            <a:r>
              <a:rPr lang="de-DE" dirty="0"/>
              <a:t> / </a:t>
            </a:r>
            <a:r>
              <a:rPr lang="de-DE" dirty="0" err="1"/>
              <a:t>Discussion</a:t>
            </a:r>
            <a:r>
              <a:rPr lang="de-DE" dirty="0"/>
              <a:t> </a:t>
            </a:r>
            <a:r>
              <a:rPr lang="de-DE" dirty="0" err="1"/>
              <a:t>items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2F42C91-6656-446E-90C5-810DFED5F320}"/>
              </a:ext>
            </a:extLst>
          </p:cNvPr>
          <p:cNvSpPr txBox="1"/>
          <p:nvPr/>
        </p:nvSpPr>
        <p:spPr>
          <a:xfrm>
            <a:off x="751114" y="1306286"/>
            <a:ext cx="10710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Removed</a:t>
            </a:r>
            <a:r>
              <a:rPr lang="de-DE" dirty="0"/>
              <a:t> </a:t>
            </a:r>
            <a:r>
              <a:rPr lang="de-DE" dirty="0" err="1"/>
              <a:t>Section</a:t>
            </a:r>
            <a:r>
              <a:rPr lang="de-DE" dirty="0"/>
              <a:t> on </a:t>
            </a:r>
            <a:r>
              <a:rPr lang="de-DE" dirty="0" err="1"/>
              <a:t>procedures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forming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Collaboration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state</a:t>
            </a:r>
            <a:r>
              <a:rPr lang="de-DE" dirty="0"/>
              <a:t> „</a:t>
            </a:r>
            <a:r>
              <a:rPr lang="de-DE" dirty="0" err="1"/>
              <a:t>authorship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 in 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collaboration</a:t>
            </a:r>
            <a:r>
              <a:rPr lang="de-DE" dirty="0"/>
              <a:t> </a:t>
            </a:r>
            <a:r>
              <a:rPr lang="de-DE" dirty="0" err="1"/>
              <a:t>paper</a:t>
            </a:r>
            <a:r>
              <a:rPr lang="de-DE" dirty="0"/>
              <a:t>“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/>
              <a:t>but </a:t>
            </a:r>
            <a:r>
              <a:rPr lang="de-DE" dirty="0" err="1"/>
              <a:t>we</a:t>
            </a:r>
            <a:r>
              <a:rPr lang="de-DE" dirty="0"/>
              <a:t> do not </a:t>
            </a:r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a </a:t>
            </a:r>
            <a:r>
              <a:rPr lang="de-DE" dirty="0" err="1"/>
              <a:t>paper</a:t>
            </a:r>
            <a:r>
              <a:rPr lang="de-DE" dirty="0"/>
              <a:t> </a:t>
            </a:r>
            <a:r>
              <a:rPr lang="de-DE" dirty="0" err="1"/>
              <a:t>becomes</a:t>
            </a:r>
            <a:r>
              <a:rPr lang="de-DE" dirty="0"/>
              <a:t> a </a:t>
            </a:r>
            <a:r>
              <a:rPr lang="de-DE" dirty="0" err="1"/>
              <a:t>full-Collaboration</a:t>
            </a:r>
            <a:r>
              <a:rPr lang="de-DE" dirty="0"/>
              <a:t> </a:t>
            </a:r>
            <a:r>
              <a:rPr lang="de-DE" dirty="0" err="1"/>
              <a:t>paper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 err="1"/>
              <a:t>Delegate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Editorial Committee?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a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leaving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Collaboration</a:t>
            </a:r>
            <a:r>
              <a:rPr lang="de-DE" dirty="0"/>
              <a:t> </a:t>
            </a:r>
            <a:r>
              <a:rPr lang="de-DE" dirty="0" err="1"/>
              <a:t>remain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authorlist</a:t>
            </a:r>
            <a:r>
              <a:rPr lang="de-DE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CB Membership:</a:t>
            </a:r>
            <a:br>
              <a:rPr lang="de-DE" dirty="0"/>
            </a:br>
            <a:r>
              <a:rPr lang="de-DE" dirty="0"/>
              <a:t>A </a:t>
            </a:r>
            <a:r>
              <a:rPr lang="de-DE" dirty="0" err="1"/>
              <a:t>question</a:t>
            </a:r>
            <a:r>
              <a:rPr lang="de-DE" dirty="0"/>
              <a:t> was </a:t>
            </a:r>
            <a:r>
              <a:rPr lang="de-DE" dirty="0" err="1"/>
              <a:t>raised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Update </a:t>
            </a:r>
            <a:r>
              <a:rPr lang="de-DE" dirty="0" err="1"/>
              <a:t>committee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„</a:t>
            </a:r>
            <a:r>
              <a:rPr lang="en-US" dirty="0">
                <a:solidFill>
                  <a:srgbClr val="00FF00"/>
                </a:solidFill>
                <a:latin typeface="CMR10"/>
              </a:rPr>
              <a:t>…</a:t>
            </a:r>
            <a:r>
              <a:rPr lang="en-US" sz="1800" b="0" i="0" u="none" strike="noStrike" baseline="0" dirty="0">
                <a:solidFill>
                  <a:srgbClr val="00FF00"/>
                </a:solidFill>
                <a:latin typeface="CMR10"/>
              </a:rPr>
              <a:t> I am not convinced by the possibility of having more than 1 delegate per RU: with 1 member per RU, the CB is already a committee with more than 80 members. Should we consider a weight per RU as a </a:t>
            </a:r>
            <a:r>
              <a:rPr lang="de-DE" sz="1800" b="0" i="0" u="none" strike="noStrike" baseline="0" dirty="0" err="1">
                <a:solidFill>
                  <a:srgbClr val="00FF00"/>
                </a:solidFill>
                <a:latin typeface="CMR10"/>
              </a:rPr>
              <a:t>function</a:t>
            </a:r>
            <a:r>
              <a:rPr lang="de-DE" sz="1800" b="0" i="0" u="none" strike="noStrike" baseline="0" dirty="0">
                <a:solidFill>
                  <a:srgbClr val="00FF00"/>
                </a:solidFill>
                <a:latin typeface="CMR10"/>
              </a:rPr>
              <a:t> </a:t>
            </a:r>
            <a:r>
              <a:rPr lang="de-DE" sz="1800" b="0" i="0" u="none" strike="noStrike" baseline="0" dirty="0" err="1">
                <a:solidFill>
                  <a:srgbClr val="00FF00"/>
                </a:solidFill>
                <a:latin typeface="CMR10"/>
              </a:rPr>
              <a:t>of</a:t>
            </a:r>
            <a:r>
              <a:rPr lang="de-DE" sz="1800" b="0" i="0" u="none" strike="noStrike" baseline="0" dirty="0">
                <a:solidFill>
                  <a:srgbClr val="00FF00"/>
                </a:solidFill>
                <a:latin typeface="CMR10"/>
              </a:rPr>
              <a:t> FRTE? </a:t>
            </a:r>
            <a:r>
              <a:rPr lang="de-DE" dirty="0"/>
              <a:t>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Suggestion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call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dirty="0"/>
              <a:t>Diversity, Equity, Inclusion, Access and Ethics </a:t>
            </a:r>
            <a:br>
              <a:rPr lang="en-US" dirty="0"/>
            </a:br>
            <a:r>
              <a:rPr lang="en-US" dirty="0"/>
              <a:t>Committee (DEIAEC) </a:t>
            </a:r>
            <a:r>
              <a:rPr lang="de-DE" b="1" dirty="0"/>
              <a:t> IDEA </a:t>
            </a:r>
            <a:r>
              <a:rPr lang="de-DE" dirty="0" err="1"/>
              <a:t>committee</a:t>
            </a:r>
            <a:r>
              <a:rPr lang="de-DE" dirty="0"/>
              <a:t> and form a </a:t>
            </a:r>
            <a:r>
              <a:rPr lang="de-DE" b="1" dirty="0"/>
              <a:t>separate </a:t>
            </a:r>
            <a:r>
              <a:rPr lang="de-DE" b="1" dirty="0" err="1"/>
              <a:t>one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ethical</a:t>
            </a:r>
            <a:r>
              <a:rPr lang="de-DE" b="1" dirty="0"/>
              <a:t> </a:t>
            </a:r>
            <a:r>
              <a:rPr lang="de-DE" b="1" dirty="0" err="1"/>
              <a:t>aspects</a:t>
            </a:r>
            <a:r>
              <a:rPr lang="de-DE" b="1" dirty="0"/>
              <a:t> </a:t>
            </a:r>
            <a:r>
              <a:rPr lang="de-DE" dirty="0"/>
              <a:t>and </a:t>
            </a:r>
            <a:r>
              <a:rPr lang="de-DE" dirty="0" err="1"/>
              <a:t>academic</a:t>
            </a:r>
            <a:r>
              <a:rPr lang="de-DE" dirty="0"/>
              <a:t> </a:t>
            </a:r>
            <a:r>
              <a:rPr lang="de-DE" dirty="0" err="1"/>
              <a:t>integrity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879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4D811-6ED7-4D28-8BDB-987BA83B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FRTE </a:t>
            </a:r>
            <a:r>
              <a:rPr lang="de-DE" dirty="0" err="1"/>
              <a:t>vs</a:t>
            </a:r>
            <a:r>
              <a:rPr lang="de-DE" dirty="0"/>
              <a:t> FTE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11A015-9AB8-41DA-A7F1-54AF53E2F0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2273" y="1403594"/>
            <a:ext cx="10515600" cy="4351338"/>
          </a:xfrm>
        </p:spPr>
        <p:txBody>
          <a:bodyPr/>
          <a:lstStyle/>
          <a:p>
            <a:r>
              <a:rPr lang="en-US" dirty="0"/>
              <a:t>FRTE takes better account of personal commitment</a:t>
            </a:r>
          </a:p>
          <a:p>
            <a:r>
              <a:rPr lang="en-US" dirty="0"/>
              <a:t>FRTE is not verifiable (with reasonable effort)</a:t>
            </a:r>
          </a:p>
          <a:p>
            <a:r>
              <a:rPr lang="de-DE" dirty="0"/>
              <a:t>FTE </a:t>
            </a:r>
            <a:r>
              <a:rPr lang="de-DE" dirty="0" err="1"/>
              <a:t>allows</a:t>
            </a:r>
            <a:r>
              <a:rPr lang="de-DE" dirty="0"/>
              <a:t> a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estimate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true</a:t>
            </a:r>
            <a:r>
              <a:rPr lang="de-DE" dirty="0"/>
              <a:t> </a:t>
            </a:r>
            <a:r>
              <a:rPr lang="de-DE" dirty="0" err="1"/>
              <a:t>workforce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444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D9316-7F19-4A4C-BBD3-72371B424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Bylaws</a:t>
            </a:r>
            <a:r>
              <a:rPr lang="de-DE" dirty="0"/>
              <a:t> Update Committee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C29DF7-42E6-4536-B23A-90DC0AB3818A}"/>
              </a:ext>
            </a:extLst>
          </p:cNvPr>
          <p:cNvSpPr txBox="1"/>
          <p:nvPr/>
        </p:nvSpPr>
        <p:spPr>
          <a:xfrm>
            <a:off x="1147233" y="2371004"/>
            <a:ext cx="984249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CMR10"/>
              </a:rPr>
              <a:t>In that case we propose for the Bylaws:</a:t>
            </a:r>
          </a:p>
          <a:p>
            <a:pPr algn="l"/>
            <a:endParaRPr lang="en-US" dirty="0">
              <a:solidFill>
                <a:srgbClr val="000000"/>
              </a:solidFill>
              <a:latin typeface="CMR10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CMR10"/>
              </a:rPr>
              <a:t>Changes of the Level-1 Bylaws can be initiated by</a:t>
            </a:r>
          </a:p>
          <a:p>
            <a:pPr algn="l"/>
            <a:r>
              <a:rPr lang="de-DE" sz="1800" b="0" i="0" u="none" strike="noStrike" baseline="0" dirty="0">
                <a:solidFill>
                  <a:srgbClr val="000000"/>
                </a:solidFill>
                <a:latin typeface="SFRM1000"/>
              </a:rPr>
              <a:t>• </a:t>
            </a:r>
            <a:r>
              <a:rPr lang="de-DE" sz="1800" b="0" i="0" u="none" strike="noStrike" baseline="0" dirty="0" err="1">
                <a:solidFill>
                  <a:srgbClr val="000000"/>
                </a:solidFill>
                <a:latin typeface="CMR10"/>
              </a:rPr>
              <a:t>the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R10"/>
              </a:rPr>
              <a:t> ET </a:t>
            </a:r>
            <a:r>
              <a:rPr lang="de-DE" sz="1800" b="0" i="0" u="none" strike="noStrike" baseline="0" dirty="0" err="1">
                <a:solidFill>
                  <a:srgbClr val="000000"/>
                </a:solidFill>
                <a:latin typeface="CMR10"/>
              </a:rPr>
              <a:t>Collaboration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CMR10"/>
              </a:rPr>
              <a:t> </a:t>
            </a:r>
            <a:r>
              <a:rPr lang="de-DE" sz="1800" b="0" i="0" u="none" strike="noStrike" baseline="0" dirty="0" err="1">
                <a:solidFill>
                  <a:srgbClr val="000000"/>
                </a:solidFill>
                <a:latin typeface="CMR10"/>
              </a:rPr>
              <a:t>Spokesperson</a:t>
            </a:r>
            <a:endParaRPr lang="de-DE" sz="1800" b="0" i="0" u="none" strike="noStrike" baseline="0" dirty="0">
              <a:solidFill>
                <a:srgbClr val="000000"/>
              </a:solidFill>
              <a:latin typeface="CMR10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SFRM1000"/>
              </a:rPr>
              <a:t>•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MR10"/>
              </a:rPr>
              <a:t>the ET Collaboration Board with a motion supported by at least 15% of its total membership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SFRM1000"/>
              </a:rPr>
              <a:t>• </a:t>
            </a:r>
            <a:r>
              <a:rPr lang="en-US" sz="1800" b="0" i="0" u="none" strike="noStrike" baseline="0" dirty="0">
                <a:latin typeface="CMR10"/>
              </a:rPr>
              <a:t>the Bylaws Updating Committee, which is a committee of the Service and Standards Board</a:t>
            </a:r>
          </a:p>
          <a:p>
            <a:pPr algn="l"/>
            <a:endParaRPr lang="en-US" dirty="0">
              <a:latin typeface="CMR10"/>
            </a:endParaRPr>
          </a:p>
          <a:p>
            <a:pPr algn="l"/>
            <a:r>
              <a:rPr lang="en-US" sz="1800" b="0" i="0" u="none" strike="noStrike" baseline="0" dirty="0">
                <a:latin typeface="CMR10"/>
              </a:rPr>
              <a:t>by proposing changes of the Bylaws to the CB. The proposal will be submitted to the CB at least three weeks prior to a CB meeting, where it will be discussed. It may be amended by the proponents following this discussion.</a:t>
            </a:r>
          </a:p>
          <a:p>
            <a:pPr algn="l"/>
            <a:r>
              <a:rPr lang="en-US" sz="1800" b="0" i="0" u="none" strike="noStrike" baseline="0" dirty="0">
                <a:latin typeface="CMR10"/>
              </a:rPr>
              <a:t>The final version of the proposal is again discussed in a CB meeting and then voted on. Accepting a change of the Bylaws requires a qualified 2/3 majority of votes excluding abstentions, votes not cast and blank votes.</a:t>
            </a:r>
          </a:p>
          <a:p>
            <a:pPr algn="l"/>
            <a:r>
              <a:rPr lang="en-US" sz="1800" b="0" i="0" u="none" strike="noStrike" baseline="0" dirty="0">
                <a:latin typeface="CMR10"/>
              </a:rPr>
              <a:t>The vote must be done electronically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911AC80-2D94-4478-9584-544E216C3038}"/>
              </a:ext>
            </a:extLst>
          </p:cNvPr>
          <p:cNvSpPr txBox="1"/>
          <p:nvPr/>
        </p:nvSpPr>
        <p:spPr>
          <a:xfrm>
            <a:off x="1011767" y="1180868"/>
            <a:ext cx="76115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1" dirty="0" err="1"/>
              <a:t>Shall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Bylaws</a:t>
            </a:r>
            <a:r>
              <a:rPr lang="de-DE" b="1" dirty="0"/>
              <a:t> Update Committee </a:t>
            </a:r>
            <a:r>
              <a:rPr lang="de-DE" b="1" dirty="0" err="1"/>
              <a:t>become</a:t>
            </a:r>
            <a:r>
              <a:rPr lang="de-DE" b="1" dirty="0"/>
              <a:t> a </a:t>
            </a:r>
            <a:r>
              <a:rPr lang="de-DE" b="1" dirty="0" err="1"/>
              <a:t>standing</a:t>
            </a:r>
            <a:r>
              <a:rPr lang="de-DE" b="1" dirty="0"/>
              <a:t> </a:t>
            </a:r>
            <a:r>
              <a:rPr lang="de-DE" b="1" dirty="0" err="1"/>
              <a:t>committee</a:t>
            </a:r>
            <a:r>
              <a:rPr lang="de-DE" b="1" dirty="0"/>
              <a:t> </a:t>
            </a:r>
            <a:r>
              <a:rPr lang="de-DE" b="1" dirty="0" err="1"/>
              <a:t>inside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SSB</a:t>
            </a:r>
            <a:r>
              <a:rPr lang="de-DE" dirty="0"/>
              <a:t>, </a:t>
            </a:r>
            <a:r>
              <a:rPr lang="de-DE" dirty="0" err="1"/>
              <a:t>regularly</a:t>
            </a:r>
            <a:r>
              <a:rPr lang="de-DE" dirty="0"/>
              <a:t> </a:t>
            </a:r>
            <a:r>
              <a:rPr lang="de-DE" dirty="0" err="1"/>
              <a:t>checking</a:t>
            </a:r>
            <a:r>
              <a:rPr lang="de-DE" dirty="0"/>
              <a:t> </a:t>
            </a:r>
            <a:r>
              <a:rPr lang="de-DE" dirty="0" err="1"/>
              <a:t>whether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Bylaws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updating</a:t>
            </a:r>
            <a:r>
              <a:rPr lang="de-DE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672234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27B23-2BD9-43AE-944A-12C86DAFF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Communications Board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477312E-BEF4-4984-9F7F-3E14C1410F9A}"/>
              </a:ext>
            </a:extLst>
          </p:cNvPr>
          <p:cNvSpPr txBox="1"/>
          <p:nvPr/>
        </p:nvSpPr>
        <p:spPr>
          <a:xfrm>
            <a:off x="661307" y="1502229"/>
            <a:ext cx="10685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handle </a:t>
            </a:r>
            <a:r>
              <a:rPr lang="de-DE" dirty="0" err="1"/>
              <a:t>the</a:t>
            </a:r>
            <a:r>
              <a:rPr lang="de-DE" dirty="0"/>
              <a:t> Communications Board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Bylaws</a:t>
            </a:r>
            <a:r>
              <a:rPr lang="de-DE" dirty="0"/>
              <a:t>?</a:t>
            </a:r>
          </a:p>
          <a:p>
            <a:r>
              <a:rPr lang="de-DE" dirty="0"/>
              <a:t>Inside SSB? Keep </a:t>
            </a:r>
            <a:r>
              <a:rPr lang="de-DE" dirty="0" err="1"/>
              <a:t>it</a:t>
            </a:r>
            <a:r>
              <a:rPr lang="de-DE" dirty="0"/>
              <a:t> separate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role</a:t>
            </a:r>
            <a:r>
              <a:rPr lang="de-DE" dirty="0"/>
              <a:t>?</a:t>
            </a:r>
            <a:br>
              <a:rPr lang="de-DE" dirty="0"/>
            </a:br>
            <a:r>
              <a:rPr lang="en-US" dirty="0"/>
              <a:t>The Communications Board was agreed as an overarching body for both the Collaboration and the </a:t>
            </a:r>
            <a:r>
              <a:rPr lang="en-US" dirty="0" err="1"/>
              <a:t>Organisation</a:t>
            </a:r>
            <a:r>
              <a:rPr lang="en-US" dirty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840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729</Words>
  <Application>Microsoft Office PowerPoint</Application>
  <PresentationFormat>Breitbild</PresentationFormat>
  <Paragraphs>89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CMR10</vt:lpstr>
      <vt:lpstr>Courier New</vt:lpstr>
      <vt:lpstr>Nimbus Roman No9 L</vt:lpstr>
      <vt:lpstr>Nimbus Sans L</vt:lpstr>
      <vt:lpstr>SFRM1000</vt:lpstr>
      <vt:lpstr>Times New Roman</vt:lpstr>
      <vt:lpstr>Wingdings</vt:lpstr>
      <vt:lpstr>Office</vt:lpstr>
      <vt:lpstr>Standard</vt:lpstr>
      <vt:lpstr>Bylaws Update Committee</vt:lpstr>
      <vt:lpstr>Two Tier Bylaws</vt:lpstr>
      <vt:lpstr>PowerPoint-Präsentation</vt:lpstr>
      <vt:lpstr>PowerPoint-Präsentation</vt:lpstr>
      <vt:lpstr>Changes / Discussion items</vt:lpstr>
      <vt:lpstr>FRTE vs FTE</vt:lpstr>
      <vt:lpstr>Bylaws Update Committee</vt:lpstr>
      <vt:lpstr>Communications 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Bylaws Committee</dc:title>
  <dc:creator>Harald Lueck</dc:creator>
  <cp:lastModifiedBy>Harald Lueck</cp:lastModifiedBy>
  <cp:revision>46</cp:revision>
  <dcterms:created xsi:type="dcterms:W3CDTF">2023-05-04T07:38:27Z</dcterms:created>
  <dcterms:modified xsi:type="dcterms:W3CDTF">2023-05-10T12:15:35Z</dcterms:modified>
</cp:coreProperties>
</file>