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63" r:id="rId3"/>
    <p:sldId id="256" r:id="rId4"/>
    <p:sldId id="1004" r:id="rId5"/>
    <p:sldId id="1007" r:id="rId6"/>
    <p:sldId id="1005" r:id="rId7"/>
    <p:sldId id="1003" r:id="rId8"/>
    <p:sldId id="257" r:id="rId9"/>
    <p:sldId id="1006" r:id="rId10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9812"/>
    <p:restoredTop sz="86372"/>
  </p:normalViewPr>
  <p:slideViewPr>
    <p:cSldViewPr snapToGrid="0" snapToObjects="1">
      <p:cViewPr varScale="1">
        <p:scale>
          <a:sx n="72" d="100"/>
          <a:sy n="72" d="100"/>
        </p:scale>
        <p:origin x="216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17EA9-4538-9245-8BF1-22A6B363B078}" type="datetimeFigureOut">
              <a:rPr lang="en-IT" smtClean="0"/>
              <a:t>10/05/2023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F4D91-7928-1B47-8675-2AADE49CEC4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8643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F4D91-7928-1B47-8675-2AADE49CEC4A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2656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3D5F-CFB4-F643-877B-5286F0582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A82E7-C5CE-194A-B720-491445059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8E96-3215-9B45-8150-17CD1B69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10/05/2023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26E8C-EF05-154E-BB02-AC294F89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AC4AD-8C84-1D45-AC42-15C72A41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74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35CE-1E31-6144-9A71-F346E8AC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2AD49-036A-B84C-A8B1-E71401DE7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713D4-3FBE-7142-AB6B-CAE1F50B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10/05/2023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46455-21C0-924D-BC34-07D43064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6A94C-1671-AF42-B468-AA1A54B6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2218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5560D4-9CF5-0E4B-8F93-FD529B711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F27F6-29A8-4C4B-BAFD-968DEC1B8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608B6-7ADA-6B4F-A987-4E47E37A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10/05/2023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D0F06-1EFB-D445-A714-CC42AA15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ADEA2-FADC-A545-B4F0-9812C1E8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8432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59FDE6-D2AC-B91D-90DD-C0D20C77C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F4BED5-AC46-A877-23BF-9EA7FD926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60FD6A-1E9A-810A-5CBF-08D0C5D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0FAB-65DF-40BD-B1DF-1EFFDF63DE9E}" type="datetime1">
              <a:rPr lang="en-US" smtClean="0"/>
              <a:t>5/10/23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0CB10D-FC4C-9842-EBB4-56E406B6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013C0D-91F1-522F-E611-848853BB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F7F8BE-066B-C6B3-41E2-C895B7B7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9FE41B-6508-7719-A648-9569F02C5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60E3ED-86D4-9F23-2127-294C4242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00F3-85B9-4097-AA07-385DB9CB918D}" type="datetime1">
              <a:rPr lang="en-US" smtClean="0"/>
              <a:t>5/10/23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E50C2A-8B54-F85B-FA0F-1BBCD88F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58A68D-152C-E634-F657-E760CEA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94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B45F2A-5224-4377-9882-FF00A553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BD3367-C7FE-6012-63B9-976569BB5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6D3900-AF49-131F-FD7A-933E8000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9114-8819-4B6A-9CE0-7E7E51D16654}" type="datetime1">
              <a:rPr lang="en-US" smtClean="0"/>
              <a:t>5/10/23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6ECEB2-7572-C136-6FDA-0EB84E48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B61865-3FFC-64EC-D759-2746EFF3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10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381D6D-76AB-297C-F9A6-95CB908E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7B6CA-1244-5085-2871-15C2B19F4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01AB63-39A4-4669-DDD3-E25E647A6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C0EE3C-04F7-3E84-5A92-5531D6C4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D00C-760F-49BA-A58F-E7EC51901916}" type="datetime1">
              <a:rPr lang="en-US" smtClean="0"/>
              <a:t>5/10/23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27F3D1-0A07-78B5-17CE-8FC9F57E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AC3BAD-EC8C-E288-40CB-96A5DA84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70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FAE2C9-4D0B-E1ED-9E8F-900C619B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6643EC-F1DC-3BFC-3AC8-5930F95C4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66F711-0C9B-A704-6F38-551516114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BBDDC8-5424-9073-92A6-4691D2969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061D9D-FCAB-4013-F2BB-63EF383EB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F0360EF-3BDB-6F23-E1DC-B488FC52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D0B2-2ABA-493A-B708-CFCB3FD7850D}" type="datetime1">
              <a:rPr lang="en-US" smtClean="0"/>
              <a:t>5/10/23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F71F2A-B03C-DB26-6651-99C56CCF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9F93E8B-3918-8734-66AB-76AEA1A9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35F511-91E4-AA0D-F6BA-7EFD79CB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64D162-B821-5131-4415-2458734C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62E0-25A6-4244-95D0-21898FAE86A8}" type="datetime1">
              <a:rPr lang="en-US" smtClean="0"/>
              <a:t>5/10/23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0EDD1EF-CF52-5F18-4590-A9E59972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E3EAE7-F5AB-03F6-C9CB-4CF88333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21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C131676-AB27-3FDA-13FE-A5FE6170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9770-CAF7-4588-9D4D-D13457B832A7}" type="datetime1">
              <a:rPr lang="en-US" smtClean="0"/>
              <a:t>5/10/23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15CA6C3-B420-E7E1-BEBC-19A54915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588AF2-1913-5B1D-E6CD-6A904D21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0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2096C-563F-F6BB-042C-CF1D93737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1AB301-83A9-4F03-F0B5-E515BC4DF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3AA53B-7533-8C27-6203-A552A3256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1E7BDA-7CC8-E2FE-AFFA-EF74AE45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4F1-03F8-4B08-A2D7-BEC0B0873B02}" type="datetime1">
              <a:rPr lang="en-US" smtClean="0"/>
              <a:t>5/10/23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5613E1-96AE-14BF-739A-01E52E01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02B5BE-5513-288B-EB1E-C04D74F9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8109B-B2A1-8645-903B-C8A6692E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464C8-B533-A547-9A0F-64E0B45B3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5DB11-C31A-164C-A1B7-8876795F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10/05/2023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8762B-0882-A049-BCD5-4190F180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D03CA-10DA-F447-9403-EF1D2F52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09128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305A52-A7BC-BB92-2B10-B0378E66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F3C30B6-54F2-F37B-706D-FDC5B3E5E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6B9F63-DE0C-BD96-711C-34B4D8522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ED4C39-245A-5983-BC92-A25E561E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1679-F4C5-440E-A950-C570CC9DCA2E}" type="datetime1">
              <a:rPr lang="en-US" smtClean="0"/>
              <a:t>5/10/23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EF5221-7DEB-E786-356B-C2B69366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8D3E84-C21A-AD71-91E6-F96B4A8C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95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D3999-1F18-3F94-AA99-F96C1671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C54CF2-7337-DB1D-3274-E5EFFD565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81BF19-A820-86A5-9FAD-C3ECA60D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30A0-DE53-479D-AFAE-105C854C880A}" type="datetime1">
              <a:rPr lang="en-US" smtClean="0"/>
              <a:t>5/10/23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7F407E-CAB7-BD60-8DF2-EACE760D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9BCF4C-2ED9-4102-EECD-7B387E05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45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FB99A0D-A0EC-D191-898C-05099F499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7211B5-0CB3-EA5E-8B21-A4B0FD655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56A99F-A97E-8EAD-DB61-13598311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7D6D-2FFD-43BD-8B20-65C0641CA61E}" type="datetime1">
              <a:rPr lang="en-US" smtClean="0"/>
              <a:t>5/10/23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9AD9DE-B09B-8068-D4E6-AFF2AA71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F816FE-7704-DDE1-2D6E-0A575A7E4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9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81E1-16A0-AE41-8533-EFAEFA79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62780-5FA7-A54F-88D7-D9506ACE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008BA-F51F-AE43-ABA5-0BA6C666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10/05/2023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AFA6-1539-7F42-83EA-C7A8FEFC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AB26-BDF8-664D-AEE3-2A44CF5C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457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4B8A-578B-FD46-8A9C-5541B8255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A4411-BB47-4D46-AA90-C608EDB6B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88799-42DF-F948-92E9-181275798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EB46F-A65C-5043-8C0C-7C084789C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10/05/2023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5464B-A323-6149-B08A-F39960925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5CF12-170C-E547-9831-A05C6854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0597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52A6-06B8-A647-AA8E-BD2473EA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7A03B-74B1-2C4A-9D19-03E334624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707C7-CE0C-CE40-BB7D-A8A77C78A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204A5F-0471-384F-B231-A9604906F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5447C-DBCB-6E42-BF4A-6C32DDBA5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E511E1-B19D-B741-8586-D7DE01B8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10/05/2023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700F9F-64B6-9C4F-87F6-F44801FF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D8992-C704-C442-855D-DC118EA0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4510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2190-CE7B-3E45-980D-8E5DD1AA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F618D-5F3E-0647-92B2-440F4D3F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10/05/2023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A3B4F-2C34-8F4E-965C-5B2DDC88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51DA4-7154-4142-A8F9-0B70870C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4028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CE508-D0D2-2044-9E3C-95F6D1DE4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10/05/2023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7BC980-4C97-6047-A88A-06AF04A7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AE257-E1B7-A54E-9F98-042473E6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3430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7C94-DF4E-4441-85EB-11528EE12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3DCC6-1F08-AB40-8139-F25A1210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C0997-0044-FB43-98C7-19D9BCF2F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BF853-C61C-0C43-B14A-2FAE9B05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10/05/2023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B293C-0D71-0D45-9695-A219EB49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7FB60-B8FB-614B-BF02-2BBB6084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0843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1113-A021-8C48-BDAE-5C875E9C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CA4C83-D72C-1B41-A814-14C08D2D4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82B30-93B6-B14D-898F-BD7B47308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F50BA-B7C0-8141-9BF6-446EE6C3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10/05/2023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5B02F-0A58-3E4B-8834-CC83805D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DB8FB-E06E-A242-9783-A39D6F79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6970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0B3112-A186-8949-8779-69015071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5DA28-64C1-DC44-A6E8-0D86ACAC4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8F777-E1F5-D642-B278-F2F81670C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7B6CE-E2DE-0448-B843-2F6DF27BB8AE}" type="datetimeFigureOut">
              <a:rPr lang="en-IT" smtClean="0"/>
              <a:t>10/05/2023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700C9-D06B-E447-8F01-E76945B30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2C9D7-E1D7-AD47-9CF5-2555363D3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948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519CF14-5A9D-3349-1D5C-5A0BBBF3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5C45CA-3F58-B470-CE04-FA8317CE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FC7E2B-E32C-5D9F-F88A-756702512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F9913-22F6-4CA3-A3FE-B101478B523F}" type="datetime1">
              <a:rPr lang="en-US" smtClean="0"/>
              <a:t>5/10/23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B2B4D0-C670-4203-0E4A-1866AB237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6B59F7-13FA-E2D0-87A7-6284E00B3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2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7B74EB-F75C-C5A1-E4B1-153B60503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731" y="1397000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ET Collaboration Board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Meeting 10.05.2023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D364FA-6DEE-784B-1C4E-987BAD337E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Eugenio </a:t>
            </a:r>
            <a:r>
              <a:rPr lang="en-US" dirty="0" err="1">
                <a:solidFill>
                  <a:schemeClr val="bg1"/>
                </a:solidFill>
              </a:rPr>
              <a:t>Coccia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676540C-EA60-7419-238B-6362511A1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937" y="335050"/>
            <a:ext cx="2152381" cy="69523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11E4EC-2F45-CF7E-A194-30A13F27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DF6B3-3EE5-44A7-B635-64EFBE1DCA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15BCD9C-FC86-7F40-B742-1FA6BC80CF71}"/>
              </a:ext>
            </a:extLst>
          </p:cNvPr>
          <p:cNvSpPr txBox="1"/>
          <p:nvPr/>
        </p:nvSpPr>
        <p:spPr>
          <a:xfrm>
            <a:off x="1798122" y="872719"/>
            <a:ext cx="991688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effectLst/>
              <a:latin typeface="+mj-lt"/>
            </a:endParaRPr>
          </a:p>
          <a:p>
            <a:r>
              <a:rPr lang="en-US" sz="2400" dirty="0">
                <a:effectLst/>
                <a:latin typeface="+mj-lt"/>
              </a:rPr>
              <a:t> </a:t>
            </a:r>
            <a:r>
              <a:rPr lang="en-GB" sz="2400" dirty="0">
                <a:effectLst/>
                <a:latin typeface="+mj-lt"/>
              </a:rPr>
              <a:t>AGENDA</a:t>
            </a:r>
          </a:p>
          <a:p>
            <a:pPr rtl="0"/>
            <a:endParaRPr lang="en-GB" sz="2400" dirty="0">
              <a:latin typeface="+mj-lt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j-lt"/>
              </a:rPr>
              <a:t>Introduction by CB Chair</a:t>
            </a:r>
            <a:endParaRPr lang="en-GB" sz="2400" dirty="0">
              <a:latin typeface="+mj-lt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j-lt"/>
              </a:rPr>
              <a:t>Report from the Executive Board by the Spokesperson</a:t>
            </a:r>
            <a:br>
              <a:rPr lang="en-GB" sz="2400" dirty="0">
                <a:effectLst/>
                <a:latin typeface="+mj-lt"/>
              </a:rPr>
            </a:br>
            <a:endParaRPr lang="en-GB" sz="2400" dirty="0">
              <a:latin typeface="+mj-lt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j-lt"/>
              </a:rPr>
              <a:t>Application of a Brazilian Research Units (Riccardo </a:t>
            </a:r>
            <a:r>
              <a:rPr lang="en-GB" sz="2400" dirty="0" err="1">
                <a:effectLst/>
                <a:latin typeface="+mj-lt"/>
              </a:rPr>
              <a:t>Sturani</a:t>
            </a:r>
            <a:r>
              <a:rPr lang="en-GB" sz="2400" dirty="0">
                <a:effectLst/>
                <a:latin typeface="+mj-lt"/>
              </a:rPr>
              <a:t>)</a:t>
            </a:r>
            <a:br>
              <a:rPr lang="en-GB" sz="2400" dirty="0">
                <a:effectLst/>
                <a:latin typeface="+mj-lt"/>
              </a:rPr>
            </a:br>
            <a:endParaRPr lang="en-GB" sz="2400" dirty="0">
              <a:latin typeface="+mj-lt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j-lt"/>
              </a:rPr>
              <a:t>Status of the Bylaws (Harald </a:t>
            </a:r>
            <a:r>
              <a:rPr lang="en-GB" sz="2400" dirty="0" err="1">
                <a:effectLst/>
                <a:latin typeface="+mj-lt"/>
              </a:rPr>
              <a:t>Lueck</a:t>
            </a:r>
            <a:r>
              <a:rPr lang="en-GB" sz="2400" dirty="0">
                <a:effectLst/>
                <a:latin typeface="+mj-lt"/>
              </a:rPr>
              <a:t>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j-lt"/>
              </a:rPr>
              <a:t>AOB</a:t>
            </a:r>
            <a:br>
              <a:rPr lang="en-GB" sz="2400" dirty="0">
                <a:effectLst/>
                <a:latin typeface="arial" panose="020B0604020202020204" pitchFamily="34" charset="0"/>
              </a:rPr>
            </a:br>
            <a:endParaRPr lang="en-GB" sz="2400" dirty="0"/>
          </a:p>
          <a:p>
            <a:pPr rtl="0"/>
            <a:br>
              <a:rPr lang="en-GB" sz="2400" dirty="0">
                <a:effectLst/>
                <a:latin typeface="arial" panose="020B0604020202020204" pitchFamily="34" charset="0"/>
              </a:rPr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482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1B3F-6A06-7745-96C1-08B79AAA7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+mj-lt"/>
              </a:rPr>
              <a:t>ET Collaboration nears completion of first year (9 June 2023)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We are close (but not there yet) to having an official version of the Bylaws and of the tasks of the various committees under the Services and Standard Board.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We must aim to complete and approve these texts, that are fundamental for the functioning of the Collaboration, by July.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In the meantime, today we should discuss on some important “details” that will allow us to proceed unequivocally</a:t>
            </a:r>
            <a:endParaRPr lang="en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304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941B4F-1C5D-384C-969A-8DA1DC85D5A4}"/>
              </a:ext>
            </a:extLst>
          </p:cNvPr>
          <p:cNvSpPr txBox="1"/>
          <p:nvPr/>
        </p:nvSpPr>
        <p:spPr>
          <a:xfrm>
            <a:off x="1630197" y="1006530"/>
            <a:ext cx="867275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" pitchFamily="2" charset="0"/>
              </a:rPr>
              <a:t> </a:t>
            </a:r>
            <a:r>
              <a:rPr lang="en-GB" sz="2400" dirty="0">
                <a:effectLst/>
                <a:latin typeface="+mj-lt"/>
              </a:rPr>
              <a:t>ET Core Program Committee (CPC)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j-lt"/>
              </a:rPr>
              <a:t> ET Early Career Scientists Support Committee (ECSS)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j-lt"/>
              </a:rPr>
              <a:t> Diversity, Equity, Inclusion, Access and Ethics Committee (DEIAEC)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j-lt"/>
              </a:rPr>
              <a:t>Speakers and Awards Committee (SAC)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j-lt"/>
              </a:rPr>
              <a:t> Editorial Committee (EC)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j-lt"/>
              </a:rPr>
              <a:t> Collaboration Agreement Document Committee (CADC)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j-lt"/>
              </a:rPr>
              <a:t>Standards and Conduct Committee (SACC)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j-lt"/>
              </a:rPr>
              <a:t>Elections, Voting and Membership Committee (EVMC)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j-lt"/>
              </a:rPr>
              <a:t> Meetings and Symposia Committee (MSC)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55794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7DAA86-1CF5-D94A-A2BF-4F1662E1E727}"/>
              </a:ext>
            </a:extLst>
          </p:cNvPr>
          <p:cNvSpPr txBox="1"/>
          <p:nvPr/>
        </p:nvSpPr>
        <p:spPr>
          <a:xfrm>
            <a:off x="1210038" y="2136338"/>
            <a:ext cx="977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4F53FB-2A2F-7E44-9E3A-D1D3F6E354B5}"/>
              </a:ext>
            </a:extLst>
          </p:cNvPr>
          <p:cNvSpPr txBox="1"/>
          <p:nvPr/>
        </p:nvSpPr>
        <p:spPr>
          <a:xfrm>
            <a:off x="1054101" y="805400"/>
            <a:ext cx="10515600" cy="511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+mj-lt"/>
              </a:rPr>
              <a:t>Consideration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The first year was a running-in period. We favoured the inclusion of new groups. In the absence of specific boards, of precise rules, we proceeded by acting sometimes without discussing/sharing actions properly.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j-lt"/>
              </a:rPr>
              <a:t>From July onwards we have to be: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more disciplined in attending meetings,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more willing to work on boards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more proactive in intervening, discussing, contributing</a:t>
            </a:r>
            <a:endParaRPr lang="en-IT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392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7AA0B0-E0C9-484F-A319-76B9C7364F2C}"/>
              </a:ext>
            </a:extLst>
          </p:cNvPr>
          <p:cNvSpPr txBox="1"/>
          <p:nvPr/>
        </p:nvSpPr>
        <p:spPr>
          <a:xfrm>
            <a:off x="188592" y="363915"/>
            <a:ext cx="11650946" cy="621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j-lt"/>
              </a:rPr>
              <a:t>The new Bylaws will have to be approved by the CB.  Which CB?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The current (incomplete) Bylaws read:</a:t>
            </a:r>
          </a:p>
          <a:p>
            <a:endParaRPr lang="en-GB" sz="2000" dirty="0">
              <a:effectLst/>
              <a:latin typeface="+mj-lt"/>
            </a:endParaRPr>
          </a:p>
          <a:p>
            <a:r>
              <a:rPr lang="en-GB" sz="2000" dirty="0">
                <a:effectLst/>
                <a:latin typeface="+mj-lt"/>
              </a:rPr>
              <a:t>When joining the ET Collaboration, RUs declare their FRTEs; in the first year they have one delegate in the</a:t>
            </a:r>
          </a:p>
          <a:p>
            <a:r>
              <a:rPr lang="en-GB" sz="2000" dirty="0">
                <a:effectLst/>
                <a:latin typeface="+mj-lt"/>
              </a:rPr>
              <a:t>Collaboration Board; from the 2nd year on, once the FRTEs are verified, they will have a number of delegates</a:t>
            </a:r>
          </a:p>
          <a:p>
            <a:r>
              <a:rPr lang="en-GB" sz="2000" dirty="0">
                <a:effectLst/>
                <a:latin typeface="+mj-lt"/>
              </a:rPr>
              <a:t>defined by the formula:</a:t>
            </a:r>
          </a:p>
          <a:p>
            <a:endParaRPr lang="en-GB" sz="2000" dirty="0">
              <a:latin typeface="+mj-lt"/>
            </a:endParaRPr>
          </a:p>
          <a:p>
            <a:endParaRPr lang="en-GB" sz="2000" dirty="0">
              <a:effectLst/>
              <a:latin typeface="+mj-lt"/>
            </a:endParaRPr>
          </a:p>
          <a:p>
            <a:endParaRPr lang="en-GB" sz="2000" dirty="0">
              <a:effectLst/>
              <a:latin typeface="+mj-lt"/>
            </a:endParaRPr>
          </a:p>
          <a:p>
            <a:r>
              <a:rPr lang="en-GB" sz="2000" dirty="0">
                <a:effectLst/>
                <a:latin typeface="+mj-lt"/>
              </a:rPr>
              <a:t>The definition of the number of delegates should be based on a regular and synchronous verification performed</a:t>
            </a:r>
          </a:p>
          <a:p>
            <a:r>
              <a:rPr lang="en-GB" sz="2000" dirty="0">
                <a:effectLst/>
                <a:latin typeface="+mj-lt"/>
              </a:rPr>
              <a:t>every year. 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effectLst/>
                <a:latin typeface="+mj-lt"/>
              </a:rPr>
              <a:t>Questions:</a:t>
            </a:r>
          </a:p>
          <a:p>
            <a:endParaRPr lang="en-GB" sz="200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FRTE or FTE?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Is the formula ok?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The Bylaws will be approved (say) on June 12 (or at latest on July 10) by the </a:t>
            </a:r>
            <a:r>
              <a:rPr lang="en-GB" sz="2000" b="1" dirty="0">
                <a:latin typeface="+mj-lt"/>
              </a:rPr>
              <a:t>present </a:t>
            </a:r>
            <a:r>
              <a:rPr lang="en-GB" sz="2000" dirty="0">
                <a:latin typeface="+mj-lt"/>
              </a:rPr>
              <a:t>CB composition </a:t>
            </a:r>
          </a:p>
          <a:p>
            <a:r>
              <a:rPr lang="en-GB" sz="2000" dirty="0">
                <a:latin typeface="+mj-lt"/>
              </a:rPr>
              <a:t>      or by the new CB coming out by the formula?</a:t>
            </a:r>
            <a:endParaRPr lang="en-GB" sz="2000" dirty="0">
              <a:effectLst/>
              <a:latin typeface="+mj-lt"/>
            </a:endParaRPr>
          </a:p>
          <a:p>
            <a:endParaRPr lang="en-GB" dirty="0">
              <a:effectLst/>
              <a:latin typeface="+mj-lt"/>
            </a:endParaRPr>
          </a:p>
        </p:txBody>
      </p:sp>
      <p:pic>
        <p:nvPicPr>
          <p:cNvPr id="5" name="Picture 4" descr="A picture containing font, text, white, line&#10;&#10;Description automatically generated">
            <a:extLst>
              <a:ext uri="{FF2B5EF4-FFF2-40B4-BE49-F238E27FC236}">
                <a16:creationId xmlns:a16="http://schemas.microsoft.com/office/drawing/2014/main" id="{E4118682-1054-5148-8D35-68670F99B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2559903"/>
            <a:ext cx="4953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9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873B19-4FAB-9345-8804-C98085337E90}"/>
              </a:ext>
            </a:extLst>
          </p:cNvPr>
          <p:cNvSpPr txBox="1"/>
          <p:nvPr/>
        </p:nvSpPr>
        <p:spPr>
          <a:xfrm>
            <a:off x="1156509" y="393852"/>
            <a:ext cx="59550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400" dirty="0"/>
              <a:t>National Representatives to date – 10.05.2023</a:t>
            </a:r>
          </a:p>
          <a:p>
            <a:endParaRPr lang="en-IT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2C6A1CC-5C78-8C44-BA26-8458A6664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89359"/>
              </p:ext>
            </p:extLst>
          </p:nvPr>
        </p:nvGraphicFramePr>
        <p:xfrm>
          <a:off x="1323755" y="885769"/>
          <a:ext cx="8734645" cy="3037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434">
                  <a:extLst>
                    <a:ext uri="{9D8B030D-6E8A-4147-A177-3AD203B41FA5}">
                      <a16:colId xmlns:a16="http://schemas.microsoft.com/office/drawing/2014/main" val="2719697188"/>
                    </a:ext>
                  </a:extLst>
                </a:gridCol>
                <a:gridCol w="2719434">
                  <a:extLst>
                    <a:ext uri="{9D8B030D-6E8A-4147-A177-3AD203B41FA5}">
                      <a16:colId xmlns:a16="http://schemas.microsoft.com/office/drawing/2014/main" val="1316214656"/>
                    </a:ext>
                  </a:extLst>
                </a:gridCol>
                <a:gridCol w="3295777">
                  <a:extLst>
                    <a:ext uri="{9D8B030D-6E8A-4147-A177-3AD203B41FA5}">
                      <a16:colId xmlns:a16="http://schemas.microsoft.com/office/drawing/2014/main" val="166348261"/>
                    </a:ext>
                  </a:extLst>
                </a:gridCol>
              </a:tblGrid>
              <a:tr h="379691">
                <a:tc>
                  <a:txBody>
                    <a:bodyPr/>
                    <a:lstStyle/>
                    <a:p>
                      <a:r>
                        <a:rPr lang="en-IT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76524"/>
                  </a:ext>
                </a:extLst>
              </a:tr>
              <a:tr h="379691">
                <a:tc>
                  <a:txBody>
                    <a:bodyPr/>
                    <a:lstStyle/>
                    <a:p>
                      <a:r>
                        <a:rPr lang="en-IT" dirty="0">
                          <a:solidFill>
                            <a:srgbClr val="C00000"/>
                          </a:solidFill>
                        </a:rPr>
                        <a:t>South 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Chunglee Kim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Ewha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Womans</a:t>
                      </a:r>
                      <a:r>
                        <a:rPr lang="en-GB" dirty="0"/>
                        <a:t> University</a:t>
                      </a:r>
                      <a:endParaRPr lang="en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35611"/>
                  </a:ext>
                </a:extLst>
              </a:tr>
              <a:tr h="379691">
                <a:tc>
                  <a:txBody>
                    <a:bodyPr/>
                    <a:lstStyle/>
                    <a:p>
                      <a:r>
                        <a:rPr lang="en-IT" dirty="0">
                          <a:solidFill>
                            <a:srgbClr val="C00000"/>
                          </a:solidFill>
                        </a:rPr>
                        <a:t>Taiwan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Ray-Kuang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National Tsi Hua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717610"/>
                  </a:ext>
                </a:extLst>
              </a:tr>
              <a:tr h="379691">
                <a:tc>
                  <a:txBody>
                    <a:bodyPr/>
                    <a:lstStyle/>
                    <a:p>
                      <a:r>
                        <a:rPr lang="en-IT" dirty="0">
                          <a:solidFill>
                            <a:srgbClr val="C00000"/>
                          </a:solidFill>
                        </a:rPr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Patrice Verdier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IN2P3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63588"/>
                  </a:ext>
                </a:extLst>
              </a:tr>
              <a:tr h="379691">
                <a:tc>
                  <a:txBody>
                    <a:bodyPr/>
                    <a:lstStyle/>
                    <a:p>
                      <a:r>
                        <a:rPr lang="en-IT" dirty="0">
                          <a:solidFill>
                            <a:srgbClr val="C00000"/>
                          </a:solidFill>
                        </a:rPr>
                        <a:t>Switzerland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Michele Maggiore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University </a:t>
                      </a:r>
                      <a:r>
                        <a:rPr lang="en-GB" dirty="0"/>
                        <a:t>o</a:t>
                      </a:r>
                      <a:r>
                        <a:rPr lang="en-IT" dirty="0"/>
                        <a:t>f Geneva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600803"/>
                  </a:ext>
                </a:extLst>
              </a:tr>
              <a:tr h="379691">
                <a:tc>
                  <a:txBody>
                    <a:bodyPr/>
                    <a:lstStyle/>
                    <a:p>
                      <a:r>
                        <a:rPr lang="en-IT" dirty="0">
                          <a:solidFill>
                            <a:srgbClr val="C00000"/>
                          </a:solidFill>
                        </a:rPr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Michéle Heurs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Leibniz Univ. Hannover</a:t>
                      </a:r>
                      <a:endParaRPr lang="en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740357"/>
                  </a:ext>
                </a:extLst>
              </a:tr>
              <a:tr h="379691">
                <a:tc>
                  <a:txBody>
                    <a:bodyPr/>
                    <a:lstStyle/>
                    <a:p>
                      <a:r>
                        <a:rPr lang="en-IT" dirty="0">
                          <a:solidFill>
                            <a:srgbClr val="C00000"/>
                          </a:solidFill>
                        </a:rPr>
                        <a:t>Netherland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Stephan 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Maastrict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926949"/>
                  </a:ext>
                </a:extLst>
              </a:tr>
              <a:tr h="379691">
                <a:tc>
                  <a:txBody>
                    <a:bodyPr/>
                    <a:lstStyle/>
                    <a:p>
                      <a:r>
                        <a:rPr lang="en-IT" dirty="0">
                          <a:solidFill>
                            <a:srgbClr val="C00000"/>
                          </a:solidFill>
                        </a:rPr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Domenico D’Urso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Univ. Sassari &amp; INFN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3195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77EDBD-E294-6F45-BC8F-5C42202F2B50}"/>
              </a:ext>
            </a:extLst>
          </p:cNvPr>
          <p:cNvSpPr txBox="1"/>
          <p:nvPr/>
        </p:nvSpPr>
        <p:spPr>
          <a:xfrm>
            <a:off x="2164682" y="6344745"/>
            <a:ext cx="549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Let me solicit the nominations from UK, Hungry, Bulgaria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D04F2A0-A756-5D48-9D0E-64A9D9504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83123"/>
              </p:ext>
            </p:extLst>
          </p:nvPr>
        </p:nvGraphicFramePr>
        <p:xfrm>
          <a:off x="1323754" y="3923296"/>
          <a:ext cx="8734644" cy="22799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36617">
                  <a:extLst>
                    <a:ext uri="{9D8B030D-6E8A-4147-A177-3AD203B41FA5}">
                      <a16:colId xmlns:a16="http://schemas.microsoft.com/office/drawing/2014/main" val="3769767194"/>
                    </a:ext>
                  </a:extLst>
                </a:gridCol>
                <a:gridCol w="2732315">
                  <a:extLst>
                    <a:ext uri="{9D8B030D-6E8A-4147-A177-3AD203B41FA5}">
                      <a16:colId xmlns:a16="http://schemas.microsoft.com/office/drawing/2014/main" val="2892784263"/>
                    </a:ext>
                  </a:extLst>
                </a:gridCol>
                <a:gridCol w="3265712">
                  <a:extLst>
                    <a:ext uri="{9D8B030D-6E8A-4147-A177-3AD203B41FA5}">
                      <a16:colId xmlns:a16="http://schemas.microsoft.com/office/drawing/2014/main" val="1886446356"/>
                    </a:ext>
                  </a:extLst>
                </a:gridCol>
              </a:tblGrid>
              <a:tr h="379998">
                <a:tc>
                  <a:txBody>
                    <a:bodyPr/>
                    <a:lstStyle/>
                    <a:p>
                      <a:r>
                        <a:rPr lang="en-IT" dirty="0">
                          <a:solidFill>
                            <a:srgbClr val="C00000"/>
                          </a:solidFill>
                        </a:rPr>
                        <a:t>Poland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Marek Besiada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Nat. Centre for Nuclear Res.</a:t>
                      </a:r>
                      <a:endParaRPr lang="en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577030"/>
                  </a:ext>
                </a:extLst>
              </a:tr>
              <a:tr h="379998">
                <a:tc>
                  <a:txBody>
                    <a:bodyPr/>
                    <a:lstStyle/>
                    <a:p>
                      <a:r>
                        <a:rPr lang="en-IT" dirty="0">
                          <a:solidFill>
                            <a:srgbClr val="C00000"/>
                          </a:solidFill>
                        </a:rPr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Nicanor Colino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Ciemat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226122"/>
                  </a:ext>
                </a:extLst>
              </a:tr>
              <a:tr h="379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dirty="0">
                          <a:solidFill>
                            <a:srgbClr val="C00000"/>
                          </a:solidFill>
                        </a:rPr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Nick van </a:t>
                      </a:r>
                      <a:r>
                        <a:rPr lang="en-GB" dirty="0" err="1"/>
                        <a:t>Remortel</a:t>
                      </a:r>
                      <a:endParaRPr lang="en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/>
                        <a:t>Univ. Antwerp</a:t>
                      </a:r>
                      <a:endParaRPr lang="en-IT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815000"/>
                  </a:ext>
                </a:extLst>
              </a:tr>
              <a:tr h="379998">
                <a:tc>
                  <a:txBody>
                    <a:bodyPr/>
                    <a:lstStyle/>
                    <a:p>
                      <a:r>
                        <a:rPr lang="en-IT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98119"/>
                  </a:ext>
                </a:extLst>
              </a:tr>
              <a:tr h="379998">
                <a:tc>
                  <a:txBody>
                    <a:bodyPr/>
                    <a:lstStyle/>
                    <a:p>
                      <a:r>
                        <a:rPr lang="en-IT" dirty="0"/>
                        <a:t>Hungry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540746"/>
                  </a:ext>
                </a:extLst>
              </a:tr>
              <a:tr h="379998">
                <a:tc>
                  <a:txBody>
                    <a:bodyPr/>
                    <a:lstStyle/>
                    <a:p>
                      <a:r>
                        <a:rPr lang="en-IT" dirty="0"/>
                        <a:t>Bulgaria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001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37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7DAA86-1CF5-D94A-A2BF-4F1662E1E727}"/>
              </a:ext>
            </a:extLst>
          </p:cNvPr>
          <p:cNvSpPr txBox="1"/>
          <p:nvPr/>
        </p:nvSpPr>
        <p:spPr>
          <a:xfrm>
            <a:off x="1210038" y="2136338"/>
            <a:ext cx="977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B0172E-7C7A-5940-89FB-2DD37B82AB32}"/>
              </a:ext>
            </a:extLst>
          </p:cNvPr>
          <p:cNvSpPr txBox="1"/>
          <p:nvPr/>
        </p:nvSpPr>
        <p:spPr>
          <a:xfrm>
            <a:off x="1085850" y="355600"/>
            <a:ext cx="1063625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effectLst/>
                <a:latin typeface="+mj-lt"/>
              </a:rPr>
              <a:t>3.4 Forum of National Representatives</a:t>
            </a:r>
          </a:p>
          <a:p>
            <a:endParaRPr lang="en-GB" sz="2000" dirty="0">
              <a:effectLst/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effectLst/>
                <a:latin typeface="+mj-lt"/>
              </a:rPr>
              <a:t>Besides the management of the overall (global) ET Collaboration, there will be a </a:t>
            </a:r>
            <a:r>
              <a:rPr lang="en-GB" sz="2000" b="1" u="sng" dirty="0">
                <a:effectLst/>
                <a:latin typeface="+mj-lt"/>
              </a:rPr>
              <a:t>need to organise matters at a national level, e.g. arrange for national R&amp;D programs with funding agencies</a:t>
            </a:r>
            <a:r>
              <a:rPr lang="en-GB" sz="2000" dirty="0">
                <a:effectLst/>
                <a:latin typeface="+mj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effectLst/>
                <a:latin typeface="+mj-lt"/>
              </a:rPr>
              <a:t>For </a:t>
            </a:r>
            <a:r>
              <a:rPr lang="en-GB" sz="2000" b="1" u="sng" dirty="0">
                <a:effectLst/>
                <a:latin typeface="+mj-lt"/>
              </a:rPr>
              <a:t>high bandwidth information exchange and coordination</a:t>
            </a:r>
            <a:r>
              <a:rPr lang="en-GB" sz="2000" dirty="0">
                <a:effectLst/>
                <a:latin typeface="+mj-lt"/>
              </a:rPr>
              <a:t>, a Forum of National Representatives will be formed.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effectLst/>
                <a:latin typeface="+mj-lt"/>
              </a:rPr>
              <a:t>The Forum of National Representatives (FNR) is </a:t>
            </a:r>
            <a:r>
              <a:rPr lang="en-GB" sz="2000" b="1" u="sng" dirty="0">
                <a:effectLst/>
                <a:latin typeface="+mj-lt"/>
              </a:rPr>
              <a:t>composed of ET collaboration members </a:t>
            </a:r>
            <a:r>
              <a:rPr lang="en-GB" sz="2000" b="1" dirty="0">
                <a:effectLst/>
                <a:latin typeface="+mj-lt"/>
              </a:rPr>
              <a:t>elected by the RU leaders on a national basis.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effectLst/>
                <a:latin typeface="+mj-lt"/>
              </a:rPr>
              <a:t>There will be one representative per country. </a:t>
            </a:r>
            <a:r>
              <a:rPr lang="en-GB" sz="2000" u="sng" dirty="0">
                <a:effectLst/>
                <a:latin typeface="+mj-lt"/>
              </a:rPr>
              <a:t>Its mandate is to </a:t>
            </a:r>
            <a:r>
              <a:rPr lang="en-GB" sz="2000" b="1" u="sng" dirty="0">
                <a:effectLst/>
                <a:latin typeface="+mj-lt"/>
              </a:rPr>
              <a:t>discuss organisational and scientific aspects of the ET collaboration at a higher and more aggregate level compared to the CB</a:t>
            </a:r>
            <a:r>
              <a:rPr lang="en-GB" sz="2000" dirty="0">
                <a:effectLst/>
                <a:latin typeface="+mj-lt"/>
              </a:rPr>
              <a:t>. The FNR is chaired by the CB chair and the SP is regularly invited as observer.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effectLst/>
                <a:latin typeface="+mj-lt"/>
              </a:rPr>
              <a:t>The FNR meets at least once per year</a:t>
            </a:r>
            <a:r>
              <a:rPr lang="en-GB" sz="2000" dirty="0">
                <a:effectLst/>
                <a:latin typeface="+mj-lt"/>
              </a:rPr>
              <a:t>, it only has an </a:t>
            </a:r>
            <a:r>
              <a:rPr lang="en-GB" sz="2000" b="1" dirty="0">
                <a:effectLst/>
                <a:latin typeface="+mj-lt"/>
              </a:rPr>
              <a:t>advisory role</a:t>
            </a:r>
            <a:r>
              <a:rPr lang="en-GB" sz="2000" dirty="0">
                <a:effectLst/>
                <a:latin typeface="+mj-lt"/>
              </a:rPr>
              <a:t>, producing reports or vision documents, without decision power or voting rights in the Collaboration. The national representatives are regularly invited as observers to all CB meetings.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11714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688</Words>
  <Application>Microsoft Macintosh PowerPoint</Application>
  <PresentationFormat>Widescreen</PresentationFormat>
  <Paragraphs>102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Helvetica</vt:lpstr>
      <vt:lpstr>Office Theme</vt:lpstr>
      <vt:lpstr>1_Tema di Office</vt:lpstr>
      <vt:lpstr>ET Collaboration Board Meeting 10.05.2023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Eugenio Coccia</dc:creator>
  <cp:lastModifiedBy>Eugenio Coccia</cp:lastModifiedBy>
  <cp:revision>37</cp:revision>
  <dcterms:created xsi:type="dcterms:W3CDTF">2023-02-13T09:28:12Z</dcterms:created>
  <dcterms:modified xsi:type="dcterms:W3CDTF">2023-05-10T10:05:01Z</dcterms:modified>
</cp:coreProperties>
</file>