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94"/>
  </p:normalViewPr>
  <p:slideViewPr>
    <p:cSldViewPr snapToGrid="0">
      <p:cViewPr varScale="1">
        <p:scale>
          <a:sx n="156" d="100"/>
          <a:sy n="156" d="100"/>
        </p:scale>
        <p:origin x="6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69ab021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69ab021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69ab021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69ab0212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69ab021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69ab021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69ab021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69ab021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69ab0212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69ab0212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725d11a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725d11a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tel.it/en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Calibri"/>
                <a:ea typeface="Calibri"/>
                <a:cs typeface="Calibri"/>
                <a:sym typeface="Calibri"/>
              </a:rPr>
              <a:t>The 13</a:t>
            </a:r>
            <a:r>
              <a:rPr lang="en-GB" sz="4400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4400" dirty="0">
                <a:latin typeface="Calibri"/>
                <a:ea typeface="Calibri"/>
                <a:cs typeface="Calibri"/>
                <a:sym typeface="Calibri"/>
              </a:rPr>
              <a:t> ET Symposium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 dirty="0">
                <a:latin typeface="Calibri"/>
                <a:ea typeface="Calibri"/>
                <a:cs typeface="Calibri"/>
                <a:sym typeface="Calibri"/>
              </a:rPr>
              <a:t>May 8</a:t>
            </a:r>
            <a:r>
              <a:rPr lang="en-GB" sz="4400" baseline="30000" dirty="0"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GB" sz="4400" dirty="0">
                <a:latin typeface="Calibri"/>
                <a:ea typeface="Calibri"/>
                <a:cs typeface="Calibri"/>
                <a:sym typeface="Calibri"/>
              </a:rPr>
              <a:t>- 12</a:t>
            </a:r>
            <a:r>
              <a:rPr lang="en-GB" sz="4400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4400" dirty="0">
                <a:latin typeface="Calibri"/>
                <a:ea typeface="Calibri"/>
                <a:cs typeface="Calibri"/>
                <a:sym typeface="Calibri"/>
              </a:rPr>
              <a:t>  2023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INFN Cagliari - UniCA - INFN LNS - UniSS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Local Organizing Committee (LOC)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indent="0">
              <a:spcBef>
                <a:spcPts val="1200"/>
              </a:spcBef>
              <a:buNone/>
            </a:pPr>
            <a:r>
              <a:rPr lang="en-GB" dirty="0"/>
              <a:t>Prof. Mariano </a:t>
            </a:r>
            <a:r>
              <a:rPr lang="en-GB" dirty="0" err="1"/>
              <a:t>Cadoni</a:t>
            </a:r>
            <a:r>
              <a:rPr lang="en-GB" dirty="0"/>
              <a:t> (</a:t>
            </a:r>
            <a:r>
              <a:rPr lang="en-GB" dirty="0" err="1"/>
              <a:t>UniCA</a:t>
            </a:r>
            <a:r>
              <a:rPr lang="en-GB" dirty="0"/>
              <a:t> &amp; INFN CA)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 err="1"/>
              <a:t>Dr.</a:t>
            </a:r>
            <a:r>
              <a:rPr lang="en-GB" dirty="0"/>
              <a:t> Alessandro </a:t>
            </a:r>
            <a:r>
              <a:rPr lang="en-GB" dirty="0" err="1"/>
              <a:t>Cardini</a:t>
            </a:r>
            <a:r>
              <a:rPr lang="en-GB" dirty="0"/>
              <a:t> (INFN CA)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 err="1"/>
              <a:t>Dr.</a:t>
            </a:r>
            <a:r>
              <a:rPr lang="en-GB" dirty="0"/>
              <a:t> Andrea </a:t>
            </a:r>
            <a:r>
              <a:rPr lang="en-GB" dirty="0" err="1"/>
              <a:t>Contu</a:t>
            </a:r>
            <a:r>
              <a:rPr lang="en-GB" dirty="0"/>
              <a:t> (INFN CA)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/>
              <a:t>Prof. Domenico </a:t>
            </a:r>
            <a:r>
              <a:rPr lang="en-GB" dirty="0" err="1"/>
              <a:t>D’Urso</a:t>
            </a:r>
            <a:r>
              <a:rPr lang="en-GB" dirty="0"/>
              <a:t> (</a:t>
            </a:r>
            <a:r>
              <a:rPr lang="en-GB" dirty="0" err="1"/>
              <a:t>UniSS</a:t>
            </a:r>
            <a:r>
              <a:rPr lang="en-GB" dirty="0"/>
              <a:t> &amp; INFN-LNS 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 err="1"/>
              <a:t>Dr.</a:t>
            </a:r>
            <a:r>
              <a:rPr lang="en-GB" dirty="0"/>
              <a:t> Alberto </a:t>
            </a:r>
            <a:r>
              <a:rPr lang="en-GB" dirty="0" err="1"/>
              <a:t>Masoni</a:t>
            </a:r>
            <a:r>
              <a:rPr lang="en-GB" dirty="0"/>
              <a:t> (INFN CA)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 err="1"/>
              <a:t>Dr.</a:t>
            </a:r>
            <a:r>
              <a:rPr lang="en-GB" dirty="0"/>
              <a:t> Davide </a:t>
            </a:r>
            <a:r>
              <a:rPr lang="en-GB" dirty="0" err="1"/>
              <a:t>Rozza</a:t>
            </a:r>
            <a:r>
              <a:rPr lang="en-GB" dirty="0"/>
              <a:t> (</a:t>
            </a:r>
            <a:r>
              <a:rPr lang="en-GB" dirty="0" err="1"/>
              <a:t>UniSS</a:t>
            </a:r>
            <a:r>
              <a:rPr lang="en-GB" dirty="0"/>
              <a:t> &amp; INFN-LNS)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GB" dirty="0"/>
              <a:t>Prof. Gianluca </a:t>
            </a:r>
            <a:r>
              <a:rPr lang="en-GB" dirty="0" err="1"/>
              <a:t>Usai</a:t>
            </a:r>
            <a:r>
              <a:rPr lang="en-GB" dirty="0"/>
              <a:t> (</a:t>
            </a:r>
            <a:r>
              <a:rPr lang="en-GB" dirty="0" err="1"/>
              <a:t>UniCA</a:t>
            </a:r>
            <a:r>
              <a:rPr lang="en-GB" dirty="0"/>
              <a:t> &amp; INFN)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it-IT" dirty="0"/>
              <a:t>…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Location: Cagliari, Sardinia (IT)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THotel</a:t>
            </a:r>
            <a:r>
              <a:rPr lang="en-GB"/>
              <a:t> (Hotel+ Conference center):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https://www.thotel.it/en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25" y="1919250"/>
            <a:ext cx="1728775" cy="29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2491" y="1841550"/>
            <a:ext cx="3120885" cy="29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8775" y="1647150"/>
            <a:ext cx="2935650" cy="17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1050" y="3426875"/>
            <a:ext cx="2690050" cy="15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Location: getting there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869900"/>
            <a:ext cx="60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airport (CAG) is close to the city </a:t>
            </a:r>
            <a:r>
              <a:rPr lang="en-GB" dirty="0" err="1"/>
              <a:t>center</a:t>
            </a:r>
            <a:r>
              <a:rPr lang="en-GB" dirty="0"/>
              <a:t> (7km) Frequent flights from Rome and Milan, but you may find direct connections to many airports from the spring</a:t>
            </a: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25" y="1919250"/>
            <a:ext cx="1728775" cy="29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275" y="1905400"/>
            <a:ext cx="3741276" cy="294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345225" y="1179875"/>
            <a:ext cx="27438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Options to reach THotel: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Cheap and frequent training from Airport to downtown + Local Bus (&lt;5€)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Taxi (~20€)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Dedicated transportation from Airport to Hotel and back can be arranged on first and last day</a:t>
            </a:r>
            <a:endParaRPr sz="1600"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1385650" y="1920700"/>
            <a:ext cx="987900" cy="235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6"/>
          <p:cNvCxnSpPr/>
          <p:nvPr/>
        </p:nvCxnSpPr>
        <p:spPr>
          <a:xfrm>
            <a:off x="1378800" y="4273600"/>
            <a:ext cx="981000" cy="57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>
          <a:xfrm>
            <a:off x="2737025" y="2085350"/>
            <a:ext cx="761400" cy="741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108625" y="3228350"/>
            <a:ext cx="761400" cy="741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412325" y="3306375"/>
            <a:ext cx="322200" cy="309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846775" y="2346025"/>
            <a:ext cx="6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0000"/>
                </a:solidFill>
              </a:rPr>
              <a:t>Airport</a:t>
            </a:r>
            <a:endParaRPr sz="1000" b="1">
              <a:solidFill>
                <a:srgbClr val="FF0000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218375" y="3412825"/>
            <a:ext cx="65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0000"/>
                </a:solidFill>
              </a:rPr>
              <a:t>City Center</a:t>
            </a:r>
            <a:endParaRPr sz="1000" b="1">
              <a:solidFill>
                <a:srgbClr val="FF0000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285175" y="2955625"/>
            <a:ext cx="6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0000"/>
                </a:solidFill>
              </a:rPr>
              <a:t>THotel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89" name="Google Shape;89;p16"/>
          <p:cNvCxnSpPr>
            <a:stCxn id="83" idx="7"/>
            <a:endCxn id="84" idx="0"/>
          </p:cNvCxnSpPr>
          <p:nvPr/>
        </p:nvCxnSpPr>
        <p:spPr>
          <a:xfrm>
            <a:off x="3386921" y="2193867"/>
            <a:ext cx="1102500" cy="103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3861900" y="2487650"/>
            <a:ext cx="6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376092"/>
                </a:solidFill>
              </a:rPr>
              <a:t>Train</a:t>
            </a:r>
            <a:endParaRPr sz="1000" b="1">
              <a:solidFill>
                <a:srgbClr val="376092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984875" y="3291525"/>
            <a:ext cx="6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376092"/>
                </a:solidFill>
              </a:rPr>
              <a:t>Bus</a:t>
            </a:r>
            <a:endParaRPr sz="1000" b="1">
              <a:solidFill>
                <a:srgbClr val="376092"/>
              </a:solidFill>
            </a:endParaRPr>
          </a:p>
        </p:txBody>
      </p:sp>
      <p:cxnSp>
        <p:nvCxnSpPr>
          <p:cNvPr id="92" name="Google Shape;92;p16"/>
          <p:cNvCxnSpPr>
            <a:stCxn id="87" idx="3"/>
          </p:cNvCxnSpPr>
          <p:nvPr/>
        </p:nvCxnSpPr>
        <p:spPr>
          <a:xfrm rot="10800000" flipH="1">
            <a:off x="4869975" y="3525925"/>
            <a:ext cx="576600" cy="133200"/>
          </a:xfrm>
          <a:prstGeom prst="straightConnector1">
            <a:avLst/>
          </a:prstGeom>
          <a:noFill/>
          <a:ln w="19050" cap="flat" cmpd="sng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Location: services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Great location for meetings, provides fully equipped conference rooms (+technical support), coffee breaks, lunch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75" y="2052900"/>
            <a:ext cx="3533299" cy="23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637200" y="4395600"/>
            <a:ext cx="364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333333"/>
                </a:solidFill>
                <a:highlight>
                  <a:srgbClr val="FFFFFF"/>
                </a:highlight>
              </a:rPr>
              <a:t>Hall T1 to seat up to 300 delegates. With natural daylight, equipped with a podium, lectern and speaker’s table. 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333333"/>
                </a:solidFill>
                <a:highlight>
                  <a:srgbClr val="FFFFFF"/>
                </a:highlight>
              </a:rPr>
              <a:t>A </a:t>
            </a:r>
            <a:r>
              <a:rPr lang="en-GB" sz="900" b="1">
                <a:solidFill>
                  <a:srgbClr val="333333"/>
                </a:solidFill>
                <a:highlight>
                  <a:srgbClr val="FFFFFF"/>
                </a:highlight>
              </a:rPr>
              <a:t>system of soundproofed panels </a:t>
            </a:r>
            <a:r>
              <a:rPr lang="en-GB" sz="900">
                <a:solidFill>
                  <a:srgbClr val="333333"/>
                </a:solidFill>
                <a:highlight>
                  <a:srgbClr val="FFFFFF"/>
                </a:highlight>
              </a:rPr>
              <a:t>sections T1 </a:t>
            </a:r>
            <a:r>
              <a:rPr lang="en-GB" sz="900" b="1">
                <a:solidFill>
                  <a:srgbClr val="333333"/>
                </a:solidFill>
                <a:highlight>
                  <a:srgbClr val="FFFFFF"/>
                </a:highlight>
              </a:rPr>
              <a:t>into three separate halls</a:t>
            </a:r>
            <a:r>
              <a:rPr lang="en-GB" sz="900">
                <a:solidFill>
                  <a:srgbClr val="333333"/>
                </a:solidFill>
                <a:highlight>
                  <a:srgbClr val="FFFFFF"/>
                </a:highlight>
              </a:rPr>
              <a:t> for parallel sessions.</a:t>
            </a:r>
            <a:endParaRPr sz="110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676" y="2044522"/>
            <a:ext cx="1886426" cy="12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4472525" y="3312500"/>
            <a:ext cx="1914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The T2 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Banqueting Hall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 is a remarkably versatile solution: a congress hall to seat up to 300 delegates the hall is ideal for Working Lunches or Gala Dinners (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up to 250 guests 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for a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 seated meal 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or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 300 for a buffet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).</a:t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Hall T2 with its linear design and furnishings, 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can be sectioned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 by means of a system of soundproofed panels to obtain </a:t>
            </a:r>
            <a:r>
              <a:rPr lang="en-GB" sz="800" b="1">
                <a:solidFill>
                  <a:srgbClr val="333333"/>
                </a:solidFill>
                <a:highlight>
                  <a:srgbClr val="FFFFFF"/>
                </a:highlight>
              </a:rPr>
              <a:t>two separate halls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</a:rPr>
              <a:t> of varying dimensions.</a:t>
            </a:r>
            <a:endParaRPr sz="1000"/>
          </a:p>
        </p:txBody>
      </p:sp>
      <p:sp>
        <p:nvSpPr>
          <p:cNvPr id="103" name="Google Shape;103;p17"/>
          <p:cNvSpPr txBox="1"/>
          <p:nvPr/>
        </p:nvSpPr>
        <p:spPr>
          <a:xfrm>
            <a:off x="6681350" y="2051050"/>
            <a:ext cx="2119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-GB"/>
              <a:t>T3 and T4 congress halls for up to 90 people each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-GB"/>
              <a:t>Rooms T5, T6 &amp; T7: to accommodate 8, 6 and 12 persons, respectively.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Possible Accommodation 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/>
              <a:t>Thotel</a:t>
            </a:r>
            <a:r>
              <a:rPr lang="en-GB" dirty="0"/>
              <a:t> (limited number of rooms reserved for the </a:t>
            </a:r>
          </a:p>
          <a:p>
            <a:pPr marL="0" indent="0">
              <a:buNone/>
            </a:pPr>
            <a:r>
              <a:rPr lang="en-GB" dirty="0"/>
              <a:t>ET Symposium till March 15</a:t>
            </a:r>
            <a:r>
              <a:rPr lang="en-GB" baseline="30000" dirty="0"/>
              <a:t>th</a:t>
            </a:r>
            <a:r>
              <a:rPr lang="en-GB" dirty="0"/>
              <a:t>):</a:t>
            </a: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Double room for 1 person (with breakfast): 	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Double room for 2 persons (with breakfast):	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Alternatives:</a:t>
            </a: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Hotel Regina Margherita (4 stars) - 2km from workshop venue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Hotel </a:t>
            </a:r>
            <a:r>
              <a:rPr lang="en-GB" dirty="0" err="1"/>
              <a:t>Ulivi</a:t>
            </a:r>
            <a:r>
              <a:rPr lang="en-GB" dirty="0"/>
              <a:t> e Palme (3 stars) - 1km from workshop venue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Other cheaper alternatives</a:t>
            </a: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B&amp;B </a:t>
            </a:r>
            <a:r>
              <a:rPr lang="en-GB" dirty="0" err="1"/>
              <a:t>Attico</a:t>
            </a:r>
            <a:r>
              <a:rPr lang="en-GB" dirty="0"/>
              <a:t> Bianco - 200m from workshop venue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B&amp;B Foyer - 350m from workshop venue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B&amp;B </a:t>
            </a:r>
            <a:r>
              <a:rPr lang="en-GB" dirty="0" err="1"/>
              <a:t>Bissenti</a:t>
            </a:r>
            <a:r>
              <a:rPr lang="en-GB" dirty="0"/>
              <a:t> - 500m from workshop venue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B&amp;B </a:t>
            </a:r>
            <a:r>
              <a:rPr lang="en-GB" dirty="0" err="1"/>
              <a:t>Marysol</a:t>
            </a:r>
            <a:r>
              <a:rPr lang="en-GB" dirty="0"/>
              <a:t> - 700m from workshop venue 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B&amp;B Al Teatro Lirico - 650m from workshop venue</a:t>
            </a:r>
            <a:endParaRPr dirty="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996" y="731375"/>
            <a:ext cx="2081251" cy="138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Registration Info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Registration open on Feb 10</a:t>
            </a:r>
            <a:r>
              <a:rPr lang="en-GB" baseline="30000" dirty="0"/>
              <a:t>th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Registration fee (includes coffee breaks and social dinner):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200 euro (till April 25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Late registration fee (from April 25</a:t>
            </a:r>
            <a:r>
              <a:rPr lang="en-GB" baseline="30000" dirty="0"/>
              <a:t>th</a:t>
            </a:r>
            <a:r>
              <a:rPr lang="en-GB" dirty="0"/>
              <a:t>): 250 euro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Max in person participants: 300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Possible Social Activities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Cagliari City tour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 err="1"/>
              <a:t>Molentargius</a:t>
            </a:r>
            <a:r>
              <a:rPr lang="en-GB" dirty="0"/>
              <a:t> natural park tour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Visit to </a:t>
            </a:r>
            <a:r>
              <a:rPr lang="en-GB" dirty="0" err="1"/>
              <a:t>Su</a:t>
            </a:r>
            <a:r>
              <a:rPr lang="en-GB" dirty="0"/>
              <a:t> Nuraghe in </a:t>
            </a:r>
            <a:r>
              <a:rPr lang="en-GB" dirty="0" err="1"/>
              <a:t>Barumini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…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527</Words>
  <Application>Microsoft Macintosh PowerPoint</Application>
  <PresentationFormat>On-screen Show (16:9)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The 13th ET Symposium May 8th - 12th  2023</vt:lpstr>
      <vt:lpstr>Local Organizing Committee (LOC) </vt:lpstr>
      <vt:lpstr>Location: Cagliari, Sardinia (IT)</vt:lpstr>
      <vt:lpstr>Location: getting there</vt:lpstr>
      <vt:lpstr>Location: services</vt:lpstr>
      <vt:lpstr>Possible Accommodation </vt:lpstr>
      <vt:lpstr>Registration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 of Interest to Host the ET Symposium May 2022</dc:title>
  <cp:lastModifiedBy>Domenico D'Urso</cp:lastModifiedBy>
  <cp:revision>9</cp:revision>
  <dcterms:modified xsi:type="dcterms:W3CDTF">2023-02-07T15:23:37Z</dcterms:modified>
</cp:coreProperties>
</file>