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FAF18-3C79-4AA3-BA1A-644F3DD2C0EE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6D9F-0C58-4DCE-8C15-D26D017008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13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830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70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41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105156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8543"/>
            <a:ext cx="3696751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3275"/>
          </a:xfrm>
        </p:spPr>
        <p:txBody>
          <a:bodyPr>
            <a:normAutofit/>
          </a:bodyPr>
          <a:lstStyle>
            <a:lvl1pPr>
              <a:defRPr sz="3000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581400" y="6356349"/>
            <a:ext cx="4114800" cy="365125"/>
          </a:xfrm>
        </p:spPr>
        <p:txBody>
          <a:bodyPr/>
          <a:lstStyle>
            <a:lvl1pPr>
              <a:defRPr>
                <a:solidFill>
                  <a:srgbClr val="EDAF1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534951" y="1038542"/>
            <a:ext cx="7056000" cy="5004928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4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292080" y="63341"/>
            <a:ext cx="1899920" cy="365125"/>
          </a:xfrm>
        </p:spPr>
        <p:txBody>
          <a:bodyPr/>
          <a:lstStyle>
            <a:lvl1pPr>
              <a:defRPr>
                <a:solidFill>
                  <a:srgbClr val="DD5011"/>
                </a:solidFill>
              </a:defRPr>
            </a:lvl1pPr>
          </a:lstStyle>
          <a:p>
            <a:fld id="{849DFF45-C437-41AF-8750-93EF89DECA6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ProBar3"/>
          <p:cNvSpPr/>
          <p:nvPr userDrawn="1"/>
        </p:nvSpPr>
        <p:spPr>
          <a:xfrm>
            <a:off x="11580000" y="-1"/>
            <a:ext cx="612000" cy="151200"/>
          </a:xfrm>
          <a:prstGeom prst="rect">
            <a:avLst/>
          </a:prstGeom>
          <a:solidFill>
            <a:srgbClr val="E37D5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6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WTH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4108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70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63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45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00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34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8800" y="647792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C1983E7E-2983-4F37-99C2-D64CDD285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28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41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51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2000">
              <a:srgbClr val="1D345D"/>
            </a:gs>
            <a:gs pos="100000">
              <a:srgbClr val="0E192C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9.3.2023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83E7E-2983-4F37-99C2-D64CDD2853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03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0" y="5903"/>
            <a:ext cx="9732260" cy="68461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440316" y="0"/>
            <a:ext cx="552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Einstein </a:t>
            </a:r>
            <a:r>
              <a:rPr kumimoji="0" lang="de-DE" sz="5400" b="1" i="0" u="none" strike="noStrike" kern="1200" cap="none" spc="50" normalizeH="0" baseline="0" noProof="0" dirty="0" err="1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Telescope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34278" y="6390433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RWTH Aachen University</a:t>
            </a:r>
          </a:p>
        </p:txBody>
      </p:sp>
      <p:sp>
        <p:nvSpPr>
          <p:cNvPr id="6" name="Rechteck 5"/>
          <p:cNvSpPr/>
          <p:nvPr/>
        </p:nvSpPr>
        <p:spPr>
          <a:xfrm>
            <a:off x="1237059" y="6537308"/>
            <a:ext cx="25576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Achim Stahl, </a:t>
            </a:r>
            <a:r>
              <a:rPr lang="de-DE" sz="1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March, 9th</a:t>
            </a:r>
            <a:r>
              <a:rPr kumimoji="0" lang="de-DE" sz="1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D7CD15-3C4A-4BDA-B762-4388228E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7B24D5-C1FC-4357-AE5C-78780C01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90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0" y="5903"/>
            <a:ext cx="9732260" cy="68461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434278" y="6390433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RWTH Aachen University</a:t>
            </a:r>
          </a:p>
        </p:txBody>
      </p:sp>
      <p:sp>
        <p:nvSpPr>
          <p:cNvPr id="6" name="Rechteck 5"/>
          <p:cNvSpPr/>
          <p:nvPr/>
        </p:nvSpPr>
        <p:spPr>
          <a:xfrm>
            <a:off x="1237059" y="6537308"/>
            <a:ext cx="25576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Achim Stahl, </a:t>
            </a:r>
            <a:r>
              <a:rPr lang="de-DE" sz="1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March, 9th</a:t>
            </a:r>
            <a:r>
              <a:rPr kumimoji="0" lang="de-DE" sz="1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4E8A03D-09C9-44A9-8166-0D9C7A1260DC}"/>
              </a:ext>
            </a:extLst>
          </p:cNvPr>
          <p:cNvSpPr/>
          <p:nvPr/>
        </p:nvSpPr>
        <p:spPr>
          <a:xfrm>
            <a:off x="6536404" y="0"/>
            <a:ext cx="550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Computing Center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E39E32-244A-484B-8AB5-7607B5415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3" y="4305956"/>
            <a:ext cx="2769870" cy="1608312"/>
          </a:xfrm>
          <a:prstGeom prst="ellipse">
            <a:avLst/>
          </a:prstGeom>
          <a:effectLst>
            <a:softEdge rad="215900"/>
          </a:effectLst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F4B862E-EB56-421C-975D-868421E0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BC5B678-050A-4331-94C5-CADC376D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04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75454D-7164-4061-AFD0-80CDC63D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1CFCEE-0520-45A3-8F9E-DBBD158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BBB5F9-7AC4-4C3B-8C80-90BAE67033E0}"/>
              </a:ext>
            </a:extLst>
          </p:cNvPr>
          <p:cNvSpPr/>
          <p:nvPr/>
        </p:nvSpPr>
        <p:spPr>
          <a:xfrm>
            <a:off x="71818" y="0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CF4CE-79C7-4FAD-A48E-3D387BB70766}"/>
              </a:ext>
            </a:extLst>
          </p:cNvPr>
          <p:cNvSpPr txBox="1"/>
          <p:nvPr/>
        </p:nvSpPr>
        <p:spPr>
          <a:xfrm>
            <a:off x="1227551" y="1114816"/>
            <a:ext cx="936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distributed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computing</a:t>
            </a:r>
            <a:r>
              <a:rPr lang="de-DE" sz="3200" dirty="0">
                <a:solidFill>
                  <a:schemeClr val="bg1"/>
                </a:solidFill>
              </a:rPr>
              <a:t> – </a:t>
            </a:r>
            <a:r>
              <a:rPr lang="de-DE" sz="3200" dirty="0" err="1">
                <a:solidFill>
                  <a:schemeClr val="bg1"/>
                </a:solidFill>
              </a:rPr>
              <a:t>opportunistic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use</a:t>
            </a:r>
            <a:r>
              <a:rPr lang="de-DE" sz="3200" dirty="0">
                <a:solidFill>
                  <a:schemeClr val="bg1"/>
                </a:solidFill>
              </a:rPr>
              <a:t> of </a:t>
            </a:r>
            <a:r>
              <a:rPr lang="de-DE" sz="3200" dirty="0" err="1">
                <a:solidFill>
                  <a:schemeClr val="bg1"/>
                </a:solidFill>
              </a:rPr>
              <a:t>resources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8F9A74-7C1A-4D84-A2E6-25963307938F}"/>
              </a:ext>
            </a:extLst>
          </p:cNvPr>
          <p:cNvSpPr txBox="1"/>
          <p:nvPr/>
        </p:nvSpPr>
        <p:spPr>
          <a:xfrm>
            <a:off x="4519284" y="1758272"/>
            <a:ext cx="2783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FFC000"/>
                </a:solidFill>
              </a:rPr>
              <a:t>We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need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more</a:t>
            </a:r>
            <a:r>
              <a:rPr lang="de-DE" sz="3200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9573B9-5620-4AF0-BAA2-66B09B7941DA}"/>
              </a:ext>
            </a:extLst>
          </p:cNvPr>
          <p:cNvSpPr txBox="1"/>
          <p:nvPr/>
        </p:nvSpPr>
        <p:spPr>
          <a:xfrm>
            <a:off x="855653" y="2395470"/>
            <a:ext cx="50554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operation</a:t>
            </a:r>
            <a:r>
              <a:rPr lang="de-DE" sz="3200" dirty="0">
                <a:solidFill>
                  <a:schemeClr val="bg1"/>
                </a:solidFill>
              </a:rPr>
              <a:t> of the </a:t>
            </a:r>
            <a:r>
              <a:rPr lang="de-DE" sz="3200" dirty="0" err="1">
                <a:solidFill>
                  <a:schemeClr val="bg1"/>
                </a:solidFill>
              </a:rPr>
              <a:t>telescope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data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acquisition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low-latency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alerts</a:t>
            </a:r>
            <a:r>
              <a:rPr lang="de-DE" sz="3200" dirty="0">
                <a:solidFill>
                  <a:schemeClr val="bg1"/>
                </a:solidFill>
              </a:rPr>
              <a:t>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data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storage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data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basis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C42649-893E-467D-9BB6-EBE131D71A43}"/>
              </a:ext>
            </a:extLst>
          </p:cNvPr>
          <p:cNvSpPr txBox="1"/>
          <p:nvPr/>
        </p:nvSpPr>
        <p:spPr>
          <a:xfrm>
            <a:off x="6413034" y="2420403"/>
            <a:ext cx="56065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administrative </a:t>
            </a:r>
            <a:r>
              <a:rPr lang="de-DE" sz="3200" dirty="0" err="1">
                <a:solidFill>
                  <a:schemeClr val="bg1"/>
                </a:solidFill>
              </a:rPr>
              <a:t>services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user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services</a:t>
            </a:r>
            <a:r>
              <a:rPr lang="de-DE" sz="3200" dirty="0">
                <a:solidFill>
                  <a:schemeClr val="bg1"/>
                </a:solidFill>
              </a:rPr>
              <a:t> (mail, ZOOM,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software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coordination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management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user</a:t>
            </a:r>
            <a:r>
              <a:rPr lang="de-DE" sz="3200" dirty="0">
                <a:solidFill>
                  <a:schemeClr val="bg1"/>
                </a:solidFill>
              </a:rPr>
              <a:t> support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3A6E80-122E-4B63-9047-30180D020819}"/>
              </a:ext>
            </a:extLst>
          </p:cNvPr>
          <p:cNvSpPr txBox="1"/>
          <p:nvPr/>
        </p:nvSpPr>
        <p:spPr>
          <a:xfrm>
            <a:off x="4282649" y="4949896"/>
            <a:ext cx="325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>
                <a:solidFill>
                  <a:srgbClr val="FFC000"/>
                </a:solidFill>
              </a:rPr>
              <a:t>We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need</a:t>
            </a:r>
            <a:r>
              <a:rPr lang="de-DE" sz="3200" dirty="0">
                <a:solidFill>
                  <a:srgbClr val="FFC000"/>
                </a:solidFill>
              </a:rPr>
              <a:t> a </a:t>
            </a:r>
            <a:r>
              <a:rPr lang="de-DE" sz="3200" dirty="0" err="1">
                <a:solidFill>
                  <a:srgbClr val="FFC000"/>
                </a:solidFill>
              </a:rPr>
              <a:t>center</a:t>
            </a:r>
            <a:r>
              <a:rPr lang="de-DE" sz="3200" dirty="0">
                <a:solidFill>
                  <a:srgbClr val="FFC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074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75454D-7164-4061-AFD0-80CDC63D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1CFCEE-0520-45A3-8F9E-DBBD158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BBB5F9-7AC4-4C3B-8C80-90BAE67033E0}"/>
              </a:ext>
            </a:extLst>
          </p:cNvPr>
          <p:cNvSpPr/>
          <p:nvPr/>
        </p:nvSpPr>
        <p:spPr>
          <a:xfrm>
            <a:off x="71818" y="0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CF4CE-79C7-4FAD-A48E-3D387BB70766}"/>
              </a:ext>
            </a:extLst>
          </p:cNvPr>
          <p:cNvSpPr txBox="1"/>
          <p:nvPr/>
        </p:nvSpPr>
        <p:spPr>
          <a:xfrm>
            <a:off x="1227551" y="1114816"/>
            <a:ext cx="9367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distributed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computing</a:t>
            </a:r>
            <a:r>
              <a:rPr lang="de-DE" sz="3200" dirty="0">
                <a:solidFill>
                  <a:schemeClr val="bg1"/>
                </a:solidFill>
              </a:rPr>
              <a:t> – </a:t>
            </a:r>
            <a:r>
              <a:rPr lang="de-DE" sz="3200" dirty="0" err="1">
                <a:solidFill>
                  <a:schemeClr val="bg1"/>
                </a:solidFill>
              </a:rPr>
              <a:t>opportunistic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use</a:t>
            </a:r>
            <a:r>
              <a:rPr lang="de-DE" sz="3200" dirty="0">
                <a:solidFill>
                  <a:schemeClr val="bg1"/>
                </a:solidFill>
              </a:rPr>
              <a:t> of </a:t>
            </a:r>
            <a:r>
              <a:rPr lang="de-DE" sz="3200" dirty="0" err="1">
                <a:solidFill>
                  <a:schemeClr val="bg1"/>
                </a:solidFill>
              </a:rPr>
              <a:t>resources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8F9A74-7C1A-4D84-A2E6-25963307938F}"/>
              </a:ext>
            </a:extLst>
          </p:cNvPr>
          <p:cNvSpPr txBox="1"/>
          <p:nvPr/>
        </p:nvSpPr>
        <p:spPr>
          <a:xfrm>
            <a:off x="4519284" y="1758272"/>
            <a:ext cx="2783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FFC000"/>
                </a:solidFill>
              </a:rPr>
              <a:t>We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need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more</a:t>
            </a:r>
            <a:r>
              <a:rPr lang="de-DE" sz="3200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9573B9-5620-4AF0-BAA2-66B09B7941DA}"/>
              </a:ext>
            </a:extLst>
          </p:cNvPr>
          <p:cNvSpPr txBox="1"/>
          <p:nvPr/>
        </p:nvSpPr>
        <p:spPr>
          <a:xfrm>
            <a:off x="855653" y="2395470"/>
            <a:ext cx="505542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FFC000"/>
                </a:solidFill>
              </a:rPr>
              <a:t>operation</a:t>
            </a:r>
            <a:r>
              <a:rPr lang="de-DE" sz="3200" dirty="0">
                <a:solidFill>
                  <a:srgbClr val="FFC000"/>
                </a:solidFill>
              </a:rPr>
              <a:t> of the </a:t>
            </a:r>
            <a:r>
              <a:rPr lang="de-DE" sz="3200" dirty="0" err="1">
                <a:solidFill>
                  <a:srgbClr val="FFC000"/>
                </a:solidFill>
              </a:rPr>
              <a:t>telescope</a:t>
            </a:r>
            <a:endParaRPr lang="de-DE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FFC000"/>
                </a:solidFill>
              </a:rPr>
              <a:t>data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acquisition</a:t>
            </a:r>
            <a:endParaRPr lang="de-DE" sz="3200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low-latency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alerts</a:t>
            </a:r>
            <a:r>
              <a:rPr lang="de-DE" sz="3200" dirty="0">
                <a:solidFill>
                  <a:schemeClr val="bg1"/>
                </a:solidFill>
              </a:rPr>
              <a:t>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data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storage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data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basis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C42649-893E-467D-9BB6-EBE131D71A43}"/>
              </a:ext>
            </a:extLst>
          </p:cNvPr>
          <p:cNvSpPr txBox="1"/>
          <p:nvPr/>
        </p:nvSpPr>
        <p:spPr>
          <a:xfrm>
            <a:off x="6413034" y="2420403"/>
            <a:ext cx="56065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administrative </a:t>
            </a:r>
            <a:r>
              <a:rPr lang="de-DE" sz="3200" dirty="0" err="1">
                <a:solidFill>
                  <a:schemeClr val="bg1"/>
                </a:solidFill>
              </a:rPr>
              <a:t>services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user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services</a:t>
            </a:r>
            <a:r>
              <a:rPr lang="de-DE" sz="3200" dirty="0">
                <a:solidFill>
                  <a:schemeClr val="bg1"/>
                </a:solidFill>
              </a:rPr>
              <a:t> (mail, ZOOM,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software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coordination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management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user</a:t>
            </a:r>
            <a:r>
              <a:rPr lang="de-DE" sz="3200" dirty="0">
                <a:solidFill>
                  <a:schemeClr val="bg1"/>
                </a:solidFill>
              </a:rPr>
              <a:t> support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53A6E80-122E-4B63-9047-30180D020819}"/>
              </a:ext>
            </a:extLst>
          </p:cNvPr>
          <p:cNvSpPr txBox="1"/>
          <p:nvPr/>
        </p:nvSpPr>
        <p:spPr>
          <a:xfrm>
            <a:off x="4282649" y="4949896"/>
            <a:ext cx="3256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>
                <a:solidFill>
                  <a:srgbClr val="FFC000"/>
                </a:solidFill>
              </a:rPr>
              <a:t>We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need</a:t>
            </a:r>
            <a:r>
              <a:rPr lang="de-DE" sz="3200" dirty="0">
                <a:solidFill>
                  <a:srgbClr val="FFC000"/>
                </a:solidFill>
              </a:rPr>
              <a:t> a </a:t>
            </a:r>
            <a:r>
              <a:rPr lang="de-DE" sz="3200" dirty="0" err="1">
                <a:solidFill>
                  <a:srgbClr val="FFC000"/>
                </a:solidFill>
              </a:rPr>
              <a:t>center</a:t>
            </a:r>
            <a:r>
              <a:rPr lang="de-DE" sz="3200" dirty="0">
                <a:solidFill>
                  <a:srgbClr val="FFC000"/>
                </a:solidFill>
              </a:rPr>
              <a:t>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DB5D0B-9FE3-48B1-BFAD-53119A815A57}"/>
              </a:ext>
            </a:extLst>
          </p:cNvPr>
          <p:cNvSpPr txBox="1"/>
          <p:nvPr/>
        </p:nvSpPr>
        <p:spPr>
          <a:xfrm>
            <a:off x="3566625" y="5534671"/>
            <a:ext cx="468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err="1">
                <a:solidFill>
                  <a:srgbClr val="FFC000"/>
                </a:solidFill>
              </a:rPr>
              <a:t>Located</a:t>
            </a:r>
            <a:r>
              <a:rPr lang="de-DE" sz="3200" dirty="0">
                <a:solidFill>
                  <a:srgbClr val="FFC000"/>
                </a:solidFill>
              </a:rPr>
              <a:t> </a:t>
            </a:r>
            <a:r>
              <a:rPr lang="de-DE" sz="3200" dirty="0" err="1">
                <a:solidFill>
                  <a:srgbClr val="FFC000"/>
                </a:solidFill>
              </a:rPr>
              <a:t>near</a:t>
            </a:r>
            <a:r>
              <a:rPr lang="de-DE" sz="3200" dirty="0">
                <a:solidFill>
                  <a:srgbClr val="FFC000"/>
                </a:solidFill>
              </a:rPr>
              <a:t> the </a:t>
            </a:r>
            <a:r>
              <a:rPr lang="de-DE" sz="3200" dirty="0" err="1">
                <a:solidFill>
                  <a:srgbClr val="FFC000"/>
                </a:solidFill>
              </a:rPr>
              <a:t>telescope</a:t>
            </a:r>
            <a:endParaRPr lang="de-DE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6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75454D-7164-4061-AFD0-80CDC63D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1CFCEE-0520-45A3-8F9E-DBBD158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BBB5F9-7AC4-4C3B-8C80-90BAE67033E0}"/>
              </a:ext>
            </a:extLst>
          </p:cNvPr>
          <p:cNvSpPr/>
          <p:nvPr/>
        </p:nvSpPr>
        <p:spPr>
          <a:xfrm>
            <a:off x="97465" y="0"/>
            <a:ext cx="2533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Funding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1CF4CE-79C7-4FAD-A48E-3D387BB70766}"/>
              </a:ext>
            </a:extLst>
          </p:cNvPr>
          <p:cNvSpPr txBox="1"/>
          <p:nvPr/>
        </p:nvSpPr>
        <p:spPr>
          <a:xfrm>
            <a:off x="1227551" y="1114816"/>
            <a:ext cx="7690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ET operational </a:t>
            </a:r>
            <a:r>
              <a:rPr lang="de-DE" sz="3200" dirty="0" err="1">
                <a:solidFill>
                  <a:schemeClr val="bg1"/>
                </a:solidFill>
              </a:rPr>
              <a:t>cost</a:t>
            </a:r>
            <a:r>
              <a:rPr lang="de-DE" sz="3200" dirty="0">
                <a:solidFill>
                  <a:schemeClr val="bg1"/>
                </a:solidFill>
              </a:rPr>
              <a:t>: 40 mio. € / </a:t>
            </a:r>
            <a:r>
              <a:rPr lang="de-DE" sz="3200" dirty="0" err="1">
                <a:solidFill>
                  <a:schemeClr val="bg1"/>
                </a:solidFill>
              </a:rPr>
              <a:t>year</a:t>
            </a:r>
            <a:endParaRPr lang="de-DE" sz="3200" dirty="0">
              <a:solidFill>
                <a:schemeClr val="bg1"/>
              </a:solidFill>
            </a:endParaRPr>
          </a:p>
          <a:p>
            <a:r>
              <a:rPr lang="de-DE" sz="3200" dirty="0">
                <a:solidFill>
                  <a:schemeClr val="bg1"/>
                </a:solidFill>
              </a:rPr>
              <a:t>(</a:t>
            </a:r>
            <a:r>
              <a:rPr lang="de-DE" sz="3200" dirty="0" err="1">
                <a:solidFill>
                  <a:schemeClr val="bg1"/>
                </a:solidFill>
              </a:rPr>
              <a:t>shared</a:t>
            </a:r>
            <a:r>
              <a:rPr lang="de-DE" sz="3200" dirty="0">
                <a:solidFill>
                  <a:schemeClr val="bg1"/>
                </a:solidFill>
              </a:rPr>
              <a:t> between host countries and </a:t>
            </a:r>
            <a:r>
              <a:rPr lang="de-DE" sz="3200" dirty="0" err="1">
                <a:solidFill>
                  <a:schemeClr val="bg1"/>
                </a:solidFill>
              </a:rPr>
              <a:t>authors</a:t>
            </a:r>
            <a:r>
              <a:rPr lang="de-DE" sz="3200" dirty="0">
                <a:solidFill>
                  <a:schemeClr val="bg1"/>
                </a:solidFill>
              </a:rPr>
              <a:t>)</a:t>
            </a:r>
          </a:p>
          <a:p>
            <a:r>
              <a:rPr lang="de-DE" sz="3200" dirty="0">
                <a:solidFill>
                  <a:schemeClr val="bg1"/>
                </a:solidFill>
              </a:rPr>
              <a:t>Includes: </a:t>
            </a:r>
            <a:r>
              <a:rPr lang="de-DE" sz="3200" dirty="0" err="1">
                <a:solidFill>
                  <a:schemeClr val="bg1"/>
                </a:solidFill>
              </a:rPr>
              <a:t>computing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center</a:t>
            </a:r>
            <a:r>
              <a:rPr lang="de-DE" sz="3200" dirty="0">
                <a:solidFill>
                  <a:schemeClr val="bg1"/>
                </a:solidFill>
              </a:rPr>
              <a:t>  10 mio. € / </a:t>
            </a:r>
            <a:r>
              <a:rPr lang="de-DE" sz="3200" dirty="0" err="1">
                <a:solidFill>
                  <a:schemeClr val="bg1"/>
                </a:solidFill>
              </a:rPr>
              <a:t>year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2A7105D-166E-4296-99FD-4A2E81E2AA63}"/>
              </a:ext>
            </a:extLst>
          </p:cNvPr>
          <p:cNvSpPr txBox="1"/>
          <p:nvPr/>
        </p:nvSpPr>
        <p:spPr>
          <a:xfrm>
            <a:off x="2945704" y="3006665"/>
            <a:ext cx="49508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A </a:t>
            </a:r>
            <a:r>
              <a:rPr lang="de-DE" sz="3200" dirty="0" err="1">
                <a:solidFill>
                  <a:schemeClr val="bg1"/>
                </a:solidFill>
              </a:rPr>
              <a:t>very</a:t>
            </a:r>
            <a:r>
              <a:rPr lang="de-DE" sz="3200" dirty="0">
                <a:solidFill>
                  <a:schemeClr val="bg1"/>
                </a:solidFill>
              </a:rPr>
              <a:t>, </a:t>
            </a:r>
            <a:r>
              <a:rPr lang="de-DE" sz="3200" dirty="0" err="1">
                <a:solidFill>
                  <a:schemeClr val="bg1"/>
                </a:solidFill>
              </a:rPr>
              <a:t>very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rough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guess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Hardware: 2 mio. € / </a:t>
            </a:r>
            <a:r>
              <a:rPr lang="de-DE" sz="3200" dirty="0" err="1">
                <a:solidFill>
                  <a:schemeClr val="bg1"/>
                </a:solidFill>
              </a:rPr>
              <a:t>year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Operation: 2 mio. € / </a:t>
            </a:r>
            <a:r>
              <a:rPr lang="de-DE" sz="3200" dirty="0" err="1">
                <a:solidFill>
                  <a:schemeClr val="bg1"/>
                </a:solidFill>
              </a:rPr>
              <a:t>year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Personnel</a:t>
            </a:r>
            <a:r>
              <a:rPr lang="de-DE" sz="3200" dirty="0">
                <a:solidFill>
                  <a:schemeClr val="bg1"/>
                </a:solidFill>
              </a:rPr>
              <a:t>: 4 mio. € / </a:t>
            </a:r>
            <a:r>
              <a:rPr lang="de-DE" sz="3200" dirty="0" err="1">
                <a:solidFill>
                  <a:schemeClr val="bg1"/>
                </a:solidFill>
              </a:rPr>
              <a:t>year</a:t>
            </a:r>
            <a:endParaRPr lang="de-D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chemeClr val="bg1"/>
                </a:solidFill>
              </a:rPr>
              <a:t>Others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1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475454D-7164-4061-AFD0-80CDC63D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1CFCEE-0520-45A3-8F9E-DBBD1586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4BBB5F9-7AC4-4C3B-8C80-90BAE67033E0}"/>
              </a:ext>
            </a:extLst>
          </p:cNvPr>
          <p:cNvSpPr/>
          <p:nvPr/>
        </p:nvSpPr>
        <p:spPr>
          <a:xfrm>
            <a:off x="71818" y="0"/>
            <a:ext cx="2584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Purpose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9573B9-5620-4AF0-BAA2-66B09B7941DA}"/>
              </a:ext>
            </a:extLst>
          </p:cNvPr>
          <p:cNvSpPr txBox="1"/>
          <p:nvPr/>
        </p:nvSpPr>
        <p:spPr>
          <a:xfrm>
            <a:off x="5828486" y="178765"/>
            <a:ext cx="3130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operation</a:t>
            </a:r>
            <a:r>
              <a:rPr lang="de-DE" dirty="0">
                <a:solidFill>
                  <a:schemeClr val="bg1"/>
                </a:solidFill>
              </a:rPr>
              <a:t> of the </a:t>
            </a:r>
            <a:r>
              <a:rPr lang="de-DE" dirty="0" err="1">
                <a:solidFill>
                  <a:schemeClr val="bg1"/>
                </a:solidFill>
              </a:rPr>
              <a:t>telescope</a:t>
            </a:r>
            <a:endParaRPr lang="de-D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acquisition</a:t>
            </a:r>
            <a:endParaRPr lang="de-D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low-latency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alerts</a:t>
            </a:r>
            <a:r>
              <a:rPr lang="de-DE" dirty="0">
                <a:solidFill>
                  <a:schemeClr val="bg1"/>
                </a:solidFill>
              </a:rPr>
              <a:t>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storage</a:t>
            </a:r>
            <a:endParaRPr lang="de-DE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/>
                </a:solidFill>
              </a:rPr>
              <a:t>data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basis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C42649-893E-467D-9BB6-EBE131D71A43}"/>
              </a:ext>
            </a:extLst>
          </p:cNvPr>
          <p:cNvSpPr txBox="1"/>
          <p:nvPr/>
        </p:nvSpPr>
        <p:spPr>
          <a:xfrm>
            <a:off x="1001790" y="1656093"/>
            <a:ext cx="2890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Offline-Analysis: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64CA9DC-2DD3-4A3C-BDE5-FB7103EB6261}"/>
              </a:ext>
            </a:extLst>
          </p:cNvPr>
          <p:cNvSpPr/>
          <p:nvPr/>
        </p:nvSpPr>
        <p:spPr>
          <a:xfrm>
            <a:off x="8959408" y="789140"/>
            <a:ext cx="597951" cy="26304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01A3B4F-943D-4FDB-A2C7-A19E7BA458C4}"/>
              </a:ext>
            </a:extLst>
          </p:cNvPr>
          <p:cNvSpPr txBox="1"/>
          <p:nvPr/>
        </p:nvSpPr>
        <p:spPr>
          <a:xfrm>
            <a:off x="9751512" y="625041"/>
            <a:ext cx="1772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obvious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C10137-1C00-4066-8427-AC78D20C42CE}"/>
              </a:ext>
            </a:extLst>
          </p:cNvPr>
          <p:cNvSpPr txBox="1"/>
          <p:nvPr/>
        </p:nvSpPr>
        <p:spPr>
          <a:xfrm>
            <a:off x="1001790" y="2414835"/>
            <a:ext cx="1087547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chemeClr val="bg1"/>
                </a:solidFill>
              </a:rPr>
              <a:t>We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need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to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supply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data</a:t>
            </a:r>
            <a:r>
              <a:rPr lang="de-DE" sz="3200" dirty="0">
                <a:solidFill>
                  <a:schemeClr val="bg1"/>
                </a:solidFill>
              </a:rPr>
              <a:t> &amp; </a:t>
            </a:r>
            <a:r>
              <a:rPr lang="de-DE" sz="3200" dirty="0" err="1">
                <a:solidFill>
                  <a:schemeClr val="bg1"/>
                </a:solidFill>
              </a:rPr>
              <a:t>software</a:t>
            </a:r>
            <a:r>
              <a:rPr lang="de-DE" sz="3200" dirty="0">
                <a:solidFill>
                  <a:schemeClr val="bg1"/>
                </a:solidFill>
              </a:rPr>
              <a:t> for remote </a:t>
            </a:r>
            <a:r>
              <a:rPr lang="de-DE" sz="3200" dirty="0" err="1">
                <a:solidFill>
                  <a:schemeClr val="bg1"/>
                </a:solidFill>
              </a:rPr>
              <a:t>usage</a:t>
            </a:r>
            <a:r>
              <a:rPr lang="de-DE" sz="3200" dirty="0">
                <a:solidFill>
                  <a:schemeClr val="bg1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Model </a:t>
            </a:r>
            <a:r>
              <a:rPr lang="de-DE" sz="3200" dirty="0" err="1">
                <a:solidFill>
                  <a:schemeClr val="bg1"/>
                </a:solidFill>
              </a:rPr>
              <a:t>installation</a:t>
            </a:r>
            <a:r>
              <a:rPr lang="de-DE" sz="3200" dirty="0">
                <a:solidFill>
                  <a:schemeClr val="bg1"/>
                </a:solidFill>
              </a:rPr>
              <a:t> of the </a:t>
            </a:r>
            <a:r>
              <a:rPr lang="de-DE" sz="3200" dirty="0" err="1">
                <a:solidFill>
                  <a:schemeClr val="bg1"/>
                </a:solidFill>
              </a:rPr>
              <a:t>complete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analysis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chain</a:t>
            </a:r>
            <a:r>
              <a:rPr lang="de-DE" sz="3200" dirty="0">
                <a:solidFill>
                  <a:schemeClr val="bg1"/>
                </a:solidFill>
              </a:rPr>
              <a:t>: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For </a:t>
            </a:r>
            <a:r>
              <a:rPr lang="de-DE" sz="3200" dirty="0" err="1">
                <a:solidFill>
                  <a:schemeClr val="bg1"/>
                </a:solidFill>
              </a:rPr>
              <a:t>others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to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copy</a:t>
            </a:r>
            <a:r>
              <a:rPr lang="de-DE" sz="3200" dirty="0">
                <a:solidFill>
                  <a:schemeClr val="bg1"/>
                </a:solidFill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Test </a:t>
            </a:r>
            <a:r>
              <a:rPr lang="de-DE" sz="3200" dirty="0" err="1">
                <a:solidFill>
                  <a:schemeClr val="bg1"/>
                </a:solidFill>
              </a:rPr>
              <a:t>bed</a:t>
            </a:r>
            <a:r>
              <a:rPr lang="de-DE" sz="3200" dirty="0">
                <a:solidFill>
                  <a:schemeClr val="bg1"/>
                </a:solidFill>
              </a:rPr>
              <a:t> for all ET </a:t>
            </a:r>
            <a:r>
              <a:rPr lang="de-DE" sz="3200" dirty="0" err="1">
                <a:solidFill>
                  <a:schemeClr val="bg1"/>
                </a:solidFill>
              </a:rPr>
              <a:t>software</a:t>
            </a:r>
            <a:r>
              <a:rPr lang="de-DE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chemeClr val="bg1"/>
                </a:solidFill>
              </a:rPr>
              <a:t>Training for IT-</a:t>
            </a:r>
            <a:r>
              <a:rPr lang="de-DE" sz="3200" dirty="0" err="1">
                <a:solidFill>
                  <a:schemeClr val="bg1"/>
                </a:solidFill>
              </a:rPr>
              <a:t>experts</a:t>
            </a:r>
            <a:r>
              <a:rPr lang="de-DE" sz="3200" dirty="0">
                <a:solidFill>
                  <a:schemeClr val="bg1"/>
                </a:solidFill>
              </a:rPr>
              <a:t> at remote </a:t>
            </a:r>
            <a:r>
              <a:rPr lang="de-DE" sz="3200" dirty="0" err="1">
                <a:solidFill>
                  <a:schemeClr val="bg1"/>
                </a:solidFill>
              </a:rPr>
              <a:t>sites</a:t>
            </a:r>
            <a:r>
              <a:rPr lang="de-DE" sz="3200" dirty="0">
                <a:solidFill>
                  <a:schemeClr val="bg1"/>
                </a:solidFill>
              </a:rPr>
              <a:t>.</a:t>
            </a:r>
          </a:p>
          <a:p>
            <a:r>
              <a:rPr lang="de-DE" sz="3200" dirty="0" err="1">
                <a:solidFill>
                  <a:schemeClr val="bg1"/>
                </a:solidFill>
              </a:rPr>
              <a:t>No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user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operation</a:t>
            </a:r>
            <a:r>
              <a:rPr lang="de-DE" sz="3200" dirty="0">
                <a:solidFill>
                  <a:schemeClr val="bg1"/>
                </a:solidFill>
              </a:rPr>
              <a:t>. Limited </a:t>
            </a:r>
            <a:r>
              <a:rPr lang="de-DE" sz="3200" dirty="0" err="1">
                <a:solidFill>
                  <a:schemeClr val="bg1"/>
                </a:solidFill>
              </a:rPr>
              <a:t>hardware</a:t>
            </a:r>
            <a:r>
              <a:rPr lang="de-DE" sz="3200" dirty="0">
                <a:solidFill>
                  <a:schemeClr val="bg1"/>
                </a:solidFill>
              </a:rPr>
              <a:t> </a:t>
            </a:r>
            <a:r>
              <a:rPr lang="de-DE" sz="3200" dirty="0" err="1">
                <a:solidFill>
                  <a:schemeClr val="bg1"/>
                </a:solidFill>
              </a:rPr>
              <a:t>resources</a:t>
            </a:r>
            <a:r>
              <a:rPr lang="de-DE" sz="3200" dirty="0">
                <a:solidFill>
                  <a:schemeClr val="bg1"/>
                </a:solidFill>
              </a:rPr>
              <a:t> (CPU, GPU, etc.)</a:t>
            </a:r>
          </a:p>
        </p:txBody>
      </p:sp>
    </p:spTree>
    <p:extLst>
      <p:ext uri="{BB962C8B-B14F-4D97-AF65-F5344CB8AC3E}">
        <p14:creationId xmlns:p14="http://schemas.microsoft.com/office/powerpoint/2010/main" val="63981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6EE1DE-8364-46FD-B1DA-9BD7C127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99A4106-7B53-40E9-842B-5DDA1879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DCC83A5-F9C2-45B7-969B-174C9DFF7157}"/>
              </a:ext>
            </a:extLst>
          </p:cNvPr>
          <p:cNvSpPr/>
          <p:nvPr/>
        </p:nvSpPr>
        <p:spPr>
          <a:xfrm>
            <a:off x="69959" y="0"/>
            <a:ext cx="2588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Concept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40027F-65F2-4F36-8168-7C33357AF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0" y="0"/>
            <a:ext cx="644256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E4188A3-BCF8-4778-8CE5-13E8E95E1EEE}"/>
              </a:ext>
            </a:extLst>
          </p:cNvPr>
          <p:cNvSpPr txBox="1"/>
          <p:nvPr/>
        </p:nvSpPr>
        <p:spPr>
          <a:xfrm>
            <a:off x="488515" y="1478071"/>
            <a:ext cx="209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Just a </a:t>
            </a:r>
            <a:r>
              <a:rPr lang="de-DE" dirty="0" err="1">
                <a:solidFill>
                  <a:schemeClr val="bg1"/>
                </a:solidFill>
              </a:rPr>
              <a:t>very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first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idea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504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B9681C-A8AE-430C-985C-3B4AE475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97F610-AAEF-44A7-ADA8-F9247CAE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6E392C1-1D44-4E50-8E69-0B369CFD2469}"/>
              </a:ext>
            </a:extLst>
          </p:cNvPr>
          <p:cNvSpPr/>
          <p:nvPr/>
        </p:nvSpPr>
        <p:spPr>
          <a:xfrm>
            <a:off x="4757749" y="0"/>
            <a:ext cx="2676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Location</a:t>
            </a:r>
            <a:endParaRPr kumimoji="0" lang="de-DE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8E167E3-D662-4D48-A147-5F119F74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7" y="1705590"/>
            <a:ext cx="4876246" cy="31170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349C4C-3492-4E3D-9081-199896B64E59}"/>
              </a:ext>
            </a:extLst>
          </p:cNvPr>
          <p:cNvSpPr txBox="1"/>
          <p:nvPr/>
        </p:nvSpPr>
        <p:spPr>
          <a:xfrm>
            <a:off x="1523763" y="1022073"/>
            <a:ext cx="2438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Northern Site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6C99DF2-CE91-44B5-864A-8E3AF7B9F5C8}"/>
              </a:ext>
            </a:extLst>
          </p:cNvPr>
          <p:cNvSpPr/>
          <p:nvPr/>
        </p:nvSpPr>
        <p:spPr>
          <a:xfrm>
            <a:off x="3557392" y="2855934"/>
            <a:ext cx="776613" cy="350729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38100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682CD0C-4C30-4011-8CD1-DD54A61D30FA}"/>
              </a:ext>
            </a:extLst>
          </p:cNvPr>
          <p:cNvCxnSpPr/>
          <p:nvPr/>
        </p:nvCxnSpPr>
        <p:spPr>
          <a:xfrm flipV="1">
            <a:off x="3256767" y="3093929"/>
            <a:ext cx="425885" cy="1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156A7FA-0924-4037-A9ED-C9FC2F6A4E75}"/>
              </a:ext>
            </a:extLst>
          </p:cNvPr>
          <p:cNvSpPr txBox="1"/>
          <p:nvPr/>
        </p:nvSpPr>
        <p:spPr>
          <a:xfrm>
            <a:off x="1999434" y="5060645"/>
            <a:ext cx="294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Corner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Aachen: 5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10 km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00F686E-FC81-4381-8EA0-9A7DFA7A9BA9}"/>
              </a:ext>
            </a:extLst>
          </p:cNvPr>
          <p:cNvSpPr txBox="1"/>
          <p:nvPr/>
        </p:nvSpPr>
        <p:spPr>
          <a:xfrm>
            <a:off x="7788864" y="1022073"/>
            <a:ext cx="2437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Southern Site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84FDF63-B398-4AB2-B28B-5339E9B64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92" y="1823414"/>
            <a:ext cx="2996508" cy="443794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5491BB5-88A5-4228-A2A8-ADFE91D63874}"/>
              </a:ext>
            </a:extLst>
          </p:cNvPr>
          <p:cNvSpPr txBox="1"/>
          <p:nvPr/>
        </p:nvSpPr>
        <p:spPr>
          <a:xfrm>
            <a:off x="9544832" y="2340790"/>
            <a:ext cx="193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in Cagliari ?</a:t>
            </a:r>
          </a:p>
          <a:p>
            <a:r>
              <a:rPr lang="de-DE" dirty="0">
                <a:solidFill>
                  <a:schemeClr val="bg1"/>
                </a:solidFill>
              </a:rPr>
              <a:t>in the </a:t>
            </a:r>
            <a:r>
              <a:rPr lang="de-DE" dirty="0" err="1">
                <a:solidFill>
                  <a:schemeClr val="bg1"/>
                </a:solidFill>
              </a:rPr>
              <a:t>mountains</a:t>
            </a:r>
            <a:r>
              <a:rPr lang="de-DE" dirty="0">
                <a:solidFill>
                  <a:schemeClr val="bg1"/>
                </a:solidFill>
              </a:rPr>
              <a:t> ?</a:t>
            </a:r>
          </a:p>
          <a:p>
            <a:r>
              <a:rPr lang="de-DE" dirty="0">
                <a:solidFill>
                  <a:schemeClr val="bg1"/>
                </a:solidFill>
              </a:rPr>
              <a:t>on the </a:t>
            </a:r>
            <a:r>
              <a:rPr lang="de-DE" dirty="0" err="1">
                <a:solidFill>
                  <a:schemeClr val="bg1"/>
                </a:solidFill>
              </a:rPr>
              <a:t>coast</a:t>
            </a:r>
            <a:r>
              <a:rPr lang="de-DE" dirty="0">
                <a:solidFill>
                  <a:schemeClr val="bg1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350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70" y="5903"/>
            <a:ext cx="9732260" cy="684619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434278" y="6390433"/>
            <a:ext cx="3508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RWTH Aachen University</a:t>
            </a:r>
          </a:p>
        </p:txBody>
      </p:sp>
      <p:sp>
        <p:nvSpPr>
          <p:cNvPr id="6" name="Rechteck 5"/>
          <p:cNvSpPr/>
          <p:nvPr/>
        </p:nvSpPr>
        <p:spPr>
          <a:xfrm>
            <a:off x="1237059" y="6537308"/>
            <a:ext cx="25576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Achim Stahl, </a:t>
            </a:r>
            <a:r>
              <a:rPr lang="de-DE" sz="1400" b="1" spc="5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March, 9th</a:t>
            </a:r>
            <a:r>
              <a:rPr kumimoji="0" lang="de-DE" sz="1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4E8A03D-09C9-44A9-8166-0D9C7A1260DC}"/>
              </a:ext>
            </a:extLst>
          </p:cNvPr>
          <p:cNvSpPr/>
          <p:nvPr/>
        </p:nvSpPr>
        <p:spPr>
          <a:xfrm>
            <a:off x="6536404" y="0"/>
            <a:ext cx="550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Computing Center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7E39E32-244A-484B-8AB5-7607B5415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3" y="4305956"/>
            <a:ext cx="2769870" cy="1608312"/>
          </a:xfrm>
          <a:prstGeom prst="ellipse">
            <a:avLst/>
          </a:prstGeom>
          <a:effectLst>
            <a:softEdge rad="215900"/>
          </a:effectLst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F4B862E-EB56-421C-975D-868421E0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9.3.2023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BC5B678-050A-4331-94C5-CADC376D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83E7E-2983-4F37-99C2-D64CDD2853A0}" type="slidenum">
              <a:rPr lang="de-DE" smtClean="0"/>
              <a:t>9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AB663EB-BF2A-49E8-AE1F-38FFBE6157A5}"/>
              </a:ext>
            </a:extLst>
          </p:cNvPr>
          <p:cNvGrpSpPr/>
          <p:nvPr/>
        </p:nvGrpSpPr>
        <p:grpSpPr>
          <a:xfrm>
            <a:off x="3215997" y="896158"/>
            <a:ext cx="2005168" cy="2532842"/>
            <a:chOff x="6536812" y="3586316"/>
            <a:chExt cx="1930400" cy="24384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2CB156F-424F-4356-8283-E03119A4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812" y="3586316"/>
              <a:ext cx="1930400" cy="2438400"/>
            </a:xfrm>
            <a:prstGeom prst="roundRect">
              <a:avLst>
                <a:gd name="adj" fmla="val 25326"/>
              </a:avLst>
            </a:prstGeom>
            <a:effectLst>
              <a:softEdge rad="88900"/>
            </a:effectLst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1138999-0135-4D95-9872-CCF795F3A1A3}"/>
                </a:ext>
              </a:extLst>
            </p:cNvPr>
            <p:cNvSpPr txBox="1"/>
            <p:nvPr/>
          </p:nvSpPr>
          <p:spPr>
            <a:xfrm>
              <a:off x="7306845" y="5422392"/>
              <a:ext cx="927790" cy="355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>
                  <a:latin typeface="Comic Sans MS" panose="030F0702030302020204" pitchFamily="66" charset="0"/>
                </a:rPr>
                <a:t>Thanks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88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Breitbild</PresentationFormat>
  <Paragraphs>88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Achim Stahl</dc:creator>
  <cp:lastModifiedBy>Achim Stahl</cp:lastModifiedBy>
  <cp:revision>10</cp:revision>
  <dcterms:created xsi:type="dcterms:W3CDTF">2023-03-09T06:36:06Z</dcterms:created>
  <dcterms:modified xsi:type="dcterms:W3CDTF">2023-03-09T07:40:11Z</dcterms:modified>
</cp:coreProperties>
</file>