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4" r:id="rId1"/>
  </p:sldMasterIdLst>
  <p:notesMasterIdLst>
    <p:notesMasterId r:id="rId14"/>
  </p:notesMasterIdLst>
  <p:sldIdLst>
    <p:sldId id="260" r:id="rId2"/>
    <p:sldId id="262" r:id="rId3"/>
    <p:sldId id="261" r:id="rId4"/>
    <p:sldId id="263" r:id="rId5"/>
    <p:sldId id="265" r:id="rId6"/>
    <p:sldId id="274" r:id="rId7"/>
    <p:sldId id="275" r:id="rId8"/>
    <p:sldId id="276" r:id="rId9"/>
    <p:sldId id="271" r:id="rId10"/>
    <p:sldId id="266" r:id="rId11"/>
    <p:sldId id="267" r:id="rId12"/>
    <p:sldId id="273" r:id="rId13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CAC3"/>
    <a:srgbClr val="328E79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/>
    <p:restoredTop sz="73865"/>
  </p:normalViewPr>
  <p:slideViewPr>
    <p:cSldViewPr snapToGrid="0">
      <p:cViewPr varScale="1">
        <p:scale>
          <a:sx n="85" d="100"/>
          <a:sy n="85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88D79-96B3-AD4E-8C5C-F07E1479D90F}" type="datetimeFigureOut">
              <a:rPr lang="es-ES_tradnl" smtClean="0"/>
              <a:t>9/3/23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3A64E-B529-B34C-8EB6-0EEA10CBAD1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802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EiB </a:t>
            </a:r>
            <a:r>
              <a:rPr lang="es-ES_tradnl" dirty="0" err="1"/>
              <a:t>goal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deliver</a:t>
            </a:r>
            <a:r>
              <a:rPr lang="es-ES_tradnl" dirty="0"/>
              <a:t> </a:t>
            </a:r>
            <a:r>
              <a:rPr lang="es-ES_tradnl" dirty="0" err="1"/>
              <a:t>an</a:t>
            </a:r>
            <a:r>
              <a:rPr lang="es-ES_tradnl" dirty="0"/>
              <a:t> </a:t>
            </a:r>
            <a:r>
              <a:rPr lang="es-ES_tradnl" dirty="0" err="1"/>
              <a:t>efficient</a:t>
            </a:r>
            <a:r>
              <a:rPr lang="es-ES_tradnl" dirty="0"/>
              <a:t> </a:t>
            </a:r>
            <a:r>
              <a:rPr lang="es-ES_tradnl" dirty="0" err="1"/>
              <a:t>computing</a:t>
            </a:r>
            <a:r>
              <a:rPr lang="es-ES_tradnl" dirty="0"/>
              <a:t> and software </a:t>
            </a:r>
            <a:r>
              <a:rPr lang="es-ES_tradnl" dirty="0" err="1"/>
              <a:t>infrastructure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ET </a:t>
            </a:r>
            <a:r>
              <a:rPr lang="es-ES_tradnl" dirty="0" err="1"/>
              <a:t>users</a:t>
            </a:r>
            <a:r>
              <a:rPr lang="es-ES_tradnl" dirty="0"/>
              <a:t>.</a:t>
            </a:r>
          </a:p>
          <a:p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goal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ET-PP WP8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deliver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computing</a:t>
            </a:r>
            <a:r>
              <a:rPr lang="es-ES_tradnl" dirty="0"/>
              <a:t> and data </a:t>
            </a:r>
            <a:r>
              <a:rPr lang="es-ES_tradnl" dirty="0" err="1"/>
              <a:t>model</a:t>
            </a:r>
            <a:r>
              <a:rPr lang="es-ES_tradnl" dirty="0"/>
              <a:t>, </a:t>
            </a:r>
            <a:r>
              <a:rPr lang="es-ES_tradnl" dirty="0" err="1"/>
              <a:t>together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EiB and </a:t>
            </a:r>
            <a:r>
              <a:rPr lang="es-ES_tradnl" dirty="0" err="1"/>
              <a:t>experts</a:t>
            </a:r>
            <a:r>
              <a:rPr lang="es-ES_tradnl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4243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1860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1266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95697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4837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6431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3664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3869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2597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6497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3A64E-B529-B34C-8EB6-0EEA10CBAD1F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813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8D6A2-291D-32EA-45F4-33183E9D6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BD3AC-A2F4-D719-2A92-4A19A992D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6DC27-F2A1-7E30-2B55-88C33676B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5699E-30C0-1B81-8FF4-9E98315C3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84110-ED89-4309-BC23-933F19E4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257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EAECE-2B77-3E38-F621-9D490822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30115-E928-A797-68D8-8F0436CDA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E77D8-1F79-45AB-C30A-769567C24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C1750-95F7-AFEC-1DFD-2272014C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3A999-6B65-B42C-4592-FCE1EA58F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778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00199B-4629-10B3-34B1-B9B2D4ECB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51CB3-C37E-1A82-D114-BFFD219C3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B4E8B-6E90-F760-35B1-65E725DF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D6FFE-9513-1178-AD1B-6C018FF8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ECC1A-4AA1-F5EB-1EB2-68069C3F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5001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D950B-206D-611D-A3DC-E93ABAB81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4EDE1-17DF-80F0-E2D3-D3AF72E1D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28B6F-54D9-68F6-BC30-DC32149A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BC54E-741F-4F43-0CAF-FD77D959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CD4A6-1B69-6B78-AC25-9CC53F27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876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AA076-6F36-BCE3-80DE-F3F11D45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A0B04-0430-1916-E1DC-90A7624E7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7DCBB-FF7F-4AFC-68C3-57615A11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3CADB-C91A-03F2-CAE2-D4C16011F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D6D52-009C-A0A8-01DC-E2032B7D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216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5952A-1A7E-E39F-45AC-F03A2CAEB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5C9E8-9287-792C-3F2B-65B93ACA9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B7E46-639F-5399-0F3F-DF1B9DCC8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5442A-1697-CCE8-BED6-D332ABFD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CC60F-2FE4-5332-F657-C37A539A4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B4830-D452-509E-0A20-A5305AF6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02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0E43-E65F-2B58-F3D4-F43C290D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83317-E2F5-ABF2-EACA-8C03537FB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52174-1EAD-B0F9-D6CF-C695CFCE3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810B0-788B-E234-700C-929BD683F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6599A-EB9C-DBBE-7CA6-9E0F8BA5D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F80A1C-2F51-1506-BF2B-F3D52F2FE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9B791-A940-2AC8-19A7-D4316E67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C4077-70E9-24C3-62BD-240996F8B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493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8E1C-CBFB-CD10-25FF-D6C31718D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C668A-7DA0-E9EA-0314-15CC32A9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E715A-391E-8DBF-689A-8023270FE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39AE7-D8D2-6090-7785-ABD2460A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900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4DC30C-9294-24D2-0A8B-5151BCC0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44E86-7A0B-C611-A6C8-07B7851BF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4B237-1313-7BF2-2BC4-6F03CF47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78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BCEC-26FF-397C-27B9-1F791116E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42635-5F1F-E17F-B148-F9362D90F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1BC5B-F9FF-1E8C-91C0-E3C35FF4A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13CFA-9239-71E8-2C76-FCD38EFF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8A287-E72E-A9AF-2D61-ED361E7DD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64707-CE9E-E186-089C-F35A60C2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45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F8964-CE17-DC68-8101-AA4068C3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3CBDE3-3A80-F182-DF96-87E20767F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234FF-B278-FE19-626A-6E96FD7D7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884C8-E448-C879-326E-3BDB7FBD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6E0B0-6C2C-FFED-EBD8-502FCACC0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D68CA-2EEB-D171-82AD-9C326074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5148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E519F6-7B3E-494C-5A8F-4C29A405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44FA6-21DA-A1AB-4E22-182DB05E3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074C9-D8E9-04D3-35D1-4503712EE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/>
              <a:t>9-10 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7B68C-6C7C-3D05-53E9-7FD33EB3D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/>
              <a:t>ET EiB workshop Aachen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DEFEC-ACA5-9C6C-519C-F849BB17F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9E85-09EA-834B-91FF-3F4FC4AA3E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63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et-gw.eu/INFRA_DEV/WebHome" TargetMode="External"/><Relationship Id="rId4" Type="http://schemas.openxmlformats.org/officeDocument/2006/relationships/hyperlink" Target="https://etpp.ifae.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269BDC9-F5DC-4A16-9583-2F8CE418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E859047-F1DB-0FF2-2FA5-E9D7F6B4F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29534"/>
            <a:ext cx="9144000" cy="884999"/>
          </a:xfrm>
        </p:spPr>
        <p:txBody>
          <a:bodyPr>
            <a:normAutofit/>
          </a:bodyPr>
          <a:lstStyle/>
          <a:p>
            <a:r>
              <a:rPr lang="es-ES_tradnl" dirty="0">
                <a:latin typeface="+mj-lt"/>
              </a:rPr>
              <a:t>WP8 </a:t>
            </a:r>
            <a:r>
              <a:rPr lang="es-ES_tradnl" dirty="0" err="1">
                <a:latin typeface="+mj-lt"/>
              </a:rPr>
              <a:t>chairs</a:t>
            </a:r>
            <a:r>
              <a:rPr lang="es-ES_tradnl" dirty="0">
                <a:latin typeface="+mj-lt"/>
              </a:rPr>
              <a:t> and </a:t>
            </a:r>
            <a:r>
              <a:rPr lang="es-ES_tradnl" dirty="0" err="1">
                <a:latin typeface="+mj-lt"/>
              </a:rPr>
              <a:t>task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leaders</a:t>
            </a:r>
            <a:endParaRPr lang="es-ES_tradnl" dirty="0">
              <a:latin typeface="+mj-lt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03CE7F4-D1BB-4A5B-8E96-915177640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"/>
            <a:ext cx="9379192" cy="4251280"/>
          </a:xfrm>
          <a:custGeom>
            <a:avLst/>
            <a:gdLst>
              <a:gd name="connsiteX0" fmla="*/ 9379192 w 9379192"/>
              <a:gd name="connsiteY0" fmla="*/ 3752527 h 3752527"/>
              <a:gd name="connsiteX1" fmla="*/ 3293459 w 9379192"/>
              <a:gd name="connsiteY1" fmla="*/ 3752527 h 3752527"/>
              <a:gd name="connsiteX2" fmla="*/ 3297156 w 9379192"/>
              <a:gd name="connsiteY2" fmla="*/ 3752055 h 3752527"/>
              <a:gd name="connsiteX3" fmla="*/ 3642095 w 9379192"/>
              <a:gd name="connsiteY3" fmla="*/ 3690141 h 3752527"/>
              <a:gd name="connsiteX4" fmla="*/ 2307659 w 9379192"/>
              <a:gd name="connsiteY4" fmla="*/ 3500267 h 3752527"/>
              <a:gd name="connsiteX5" fmla="*/ 2383194 w 9379192"/>
              <a:gd name="connsiteY5" fmla="*/ 3475501 h 3752527"/>
              <a:gd name="connsiteX6" fmla="*/ 2237161 w 9379192"/>
              <a:gd name="connsiteY6" fmla="*/ 3376437 h 3752527"/>
              <a:gd name="connsiteX7" fmla="*/ 1637924 w 9379192"/>
              <a:gd name="connsiteY7" fmla="*/ 3219585 h 3752527"/>
              <a:gd name="connsiteX8" fmla="*/ 2383194 w 9379192"/>
              <a:gd name="connsiteY8" fmla="*/ 2955415 h 3752527"/>
              <a:gd name="connsiteX9" fmla="*/ 1542249 w 9379192"/>
              <a:gd name="connsiteY9" fmla="*/ 2596307 h 3752527"/>
              <a:gd name="connsiteX10" fmla="*/ 1114221 w 9379192"/>
              <a:gd name="connsiteY10" fmla="*/ 2509625 h 3752527"/>
              <a:gd name="connsiteX11" fmla="*/ 2524191 w 9379192"/>
              <a:gd name="connsiteY11" fmla="*/ 2059708 h 3752527"/>
              <a:gd name="connsiteX12" fmla="*/ 238027 w 9379192"/>
              <a:gd name="connsiteY12" fmla="*/ 1836815 h 3752527"/>
              <a:gd name="connsiteX13" fmla="*/ 424343 w 9379192"/>
              <a:gd name="connsiteY13" fmla="*/ 1746006 h 3752527"/>
              <a:gd name="connsiteX14" fmla="*/ 1844384 w 9379192"/>
              <a:gd name="connsiteY14" fmla="*/ 1770772 h 3752527"/>
              <a:gd name="connsiteX15" fmla="*/ 2081058 w 9379192"/>
              <a:gd name="connsiteY15" fmla="*/ 1700602 h 3752527"/>
              <a:gd name="connsiteX16" fmla="*/ 1844384 w 9379192"/>
              <a:gd name="connsiteY16" fmla="*/ 1589154 h 3752527"/>
              <a:gd name="connsiteX17" fmla="*/ 922869 w 9379192"/>
              <a:gd name="connsiteY17" fmla="*/ 1506601 h 3752527"/>
              <a:gd name="connsiteX18" fmla="*/ 681160 w 9379192"/>
              <a:gd name="connsiteY18" fmla="*/ 1320855 h 3752527"/>
              <a:gd name="connsiteX19" fmla="*/ 273276 w 9379192"/>
              <a:gd name="connsiteY19" fmla="*/ 1106216 h 3752527"/>
              <a:gd name="connsiteX20" fmla="*/ 555269 w 9379192"/>
              <a:gd name="connsiteY20" fmla="*/ 928727 h 3752527"/>
              <a:gd name="connsiteX21" fmla="*/ 97029 w 9379192"/>
              <a:gd name="connsiteY21" fmla="*/ 664555 h 3752527"/>
              <a:gd name="connsiteX22" fmla="*/ 227955 w 9379192"/>
              <a:gd name="connsiteY22" fmla="*/ 317831 h 3752527"/>
              <a:gd name="connsiteX23" fmla="*/ 998402 w 9379192"/>
              <a:gd name="connsiteY23" fmla="*/ 235277 h 3752527"/>
              <a:gd name="connsiteX24" fmla="*/ 2030701 w 9379192"/>
              <a:gd name="connsiteY24" fmla="*/ 115575 h 3752527"/>
              <a:gd name="connsiteX25" fmla="*/ 3068036 w 9379192"/>
              <a:gd name="connsiteY25" fmla="*/ 12383 h 3752527"/>
              <a:gd name="connsiteX26" fmla="*/ 4105370 w 9379192"/>
              <a:gd name="connsiteY26" fmla="*/ 12383 h 3752527"/>
              <a:gd name="connsiteX27" fmla="*/ 4402472 w 9379192"/>
              <a:gd name="connsiteY27" fmla="*/ 20638 h 3752527"/>
              <a:gd name="connsiteX28" fmla="*/ 4407507 w 9379192"/>
              <a:gd name="connsiteY28" fmla="*/ 20638 h 3752527"/>
              <a:gd name="connsiteX29" fmla="*/ 5696622 w 9379192"/>
              <a:gd name="connsiteY29" fmla="*/ 57788 h 3752527"/>
              <a:gd name="connsiteX30" fmla="*/ 6175004 w 9379192"/>
              <a:gd name="connsiteY30" fmla="*/ 61915 h 3752527"/>
              <a:gd name="connsiteX31" fmla="*/ 7212339 w 9379192"/>
              <a:gd name="connsiteY31" fmla="*/ 66042 h 3752527"/>
              <a:gd name="connsiteX32" fmla="*/ 8244638 w 9379192"/>
              <a:gd name="connsiteY32" fmla="*/ 49532 h 3752527"/>
              <a:gd name="connsiteX33" fmla="*/ 9292044 w 9379192"/>
              <a:gd name="connsiteY33" fmla="*/ 0 h 3752527"/>
              <a:gd name="connsiteX34" fmla="*/ 9379192 w 9379192"/>
              <a:gd name="connsiteY34" fmla="*/ 2762 h 37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379192" h="3752527">
                <a:moveTo>
                  <a:pt x="9379192" y="3752527"/>
                </a:moveTo>
                <a:lnTo>
                  <a:pt x="3293459" y="3752527"/>
                </a:lnTo>
                <a:lnTo>
                  <a:pt x="3297156" y="3752055"/>
                </a:lnTo>
                <a:cubicBezTo>
                  <a:pt x="3412975" y="3736577"/>
                  <a:pt x="3551454" y="3714906"/>
                  <a:pt x="3642095" y="3690141"/>
                </a:cubicBezTo>
                <a:cubicBezTo>
                  <a:pt x="3380244" y="3686012"/>
                  <a:pt x="2347945" y="3529162"/>
                  <a:pt x="2307659" y="3500267"/>
                </a:cubicBezTo>
                <a:cubicBezTo>
                  <a:pt x="2327803" y="3492012"/>
                  <a:pt x="2358017" y="3483757"/>
                  <a:pt x="2383194" y="3475501"/>
                </a:cubicBezTo>
                <a:cubicBezTo>
                  <a:pt x="2327803" y="3450736"/>
                  <a:pt x="2282482" y="3421842"/>
                  <a:pt x="2237161" y="3376437"/>
                </a:cubicBezTo>
                <a:cubicBezTo>
                  <a:pt x="2091129" y="3223714"/>
                  <a:pt x="1844384" y="3277374"/>
                  <a:pt x="1637924" y="3219585"/>
                </a:cubicBezTo>
                <a:cubicBezTo>
                  <a:pt x="1768850" y="2897627"/>
                  <a:pt x="2116307" y="3017329"/>
                  <a:pt x="2383194" y="2955415"/>
                </a:cubicBezTo>
                <a:cubicBezTo>
                  <a:pt x="1683245" y="2765541"/>
                  <a:pt x="1819207" y="2666477"/>
                  <a:pt x="1542249" y="2596307"/>
                </a:cubicBezTo>
                <a:cubicBezTo>
                  <a:pt x="1194791" y="2509625"/>
                  <a:pt x="1114221" y="2509625"/>
                  <a:pt x="1114221" y="2509625"/>
                </a:cubicBezTo>
                <a:cubicBezTo>
                  <a:pt x="1522105" y="2245455"/>
                  <a:pt x="2010559" y="2530264"/>
                  <a:pt x="2524191" y="2059708"/>
                </a:cubicBezTo>
                <a:cubicBezTo>
                  <a:pt x="2030701" y="1993667"/>
                  <a:pt x="555269" y="1960645"/>
                  <a:pt x="238027" y="1836815"/>
                </a:cubicBezTo>
                <a:cubicBezTo>
                  <a:pt x="358880" y="1882219"/>
                  <a:pt x="368952" y="1746006"/>
                  <a:pt x="424343" y="1746006"/>
                </a:cubicBezTo>
                <a:cubicBezTo>
                  <a:pt x="892655" y="1741879"/>
                  <a:pt x="1371037" y="1820305"/>
                  <a:pt x="1844384" y="1770772"/>
                </a:cubicBezTo>
                <a:cubicBezTo>
                  <a:pt x="1929989" y="1766645"/>
                  <a:pt x="2065951" y="1803793"/>
                  <a:pt x="2081058" y="1700602"/>
                </a:cubicBezTo>
                <a:cubicBezTo>
                  <a:pt x="2096164" y="1572644"/>
                  <a:pt x="1919919" y="1601537"/>
                  <a:pt x="1844384" y="1589154"/>
                </a:cubicBezTo>
                <a:cubicBezTo>
                  <a:pt x="1537212" y="1547877"/>
                  <a:pt x="1235076" y="1531367"/>
                  <a:pt x="922869" y="1506601"/>
                </a:cubicBezTo>
                <a:cubicBezTo>
                  <a:pt x="791943" y="1494218"/>
                  <a:pt x="630804" y="1518984"/>
                  <a:pt x="681160" y="1320855"/>
                </a:cubicBezTo>
                <a:cubicBezTo>
                  <a:pt x="640874" y="1130983"/>
                  <a:pt x="399166" y="1197025"/>
                  <a:pt x="273276" y="1106216"/>
                </a:cubicBezTo>
                <a:cubicBezTo>
                  <a:pt x="333703" y="998897"/>
                  <a:pt x="504913" y="1073196"/>
                  <a:pt x="555269" y="928727"/>
                </a:cubicBezTo>
                <a:cubicBezTo>
                  <a:pt x="313560" y="974131"/>
                  <a:pt x="338738" y="660428"/>
                  <a:pt x="97029" y="664555"/>
                </a:cubicBezTo>
                <a:cubicBezTo>
                  <a:pt x="-104395" y="478810"/>
                  <a:pt x="41638" y="388001"/>
                  <a:pt x="227955" y="317831"/>
                </a:cubicBezTo>
                <a:cubicBezTo>
                  <a:pt x="469664" y="231150"/>
                  <a:pt x="736551" y="251788"/>
                  <a:pt x="998402" y="235277"/>
                </a:cubicBezTo>
                <a:cubicBezTo>
                  <a:pt x="1345860" y="198128"/>
                  <a:pt x="1678209" y="111447"/>
                  <a:pt x="2030701" y="115575"/>
                </a:cubicBezTo>
                <a:cubicBezTo>
                  <a:pt x="2363052" y="28893"/>
                  <a:pt x="2730650" y="123829"/>
                  <a:pt x="3068036" y="12383"/>
                </a:cubicBezTo>
                <a:cubicBezTo>
                  <a:pt x="3410457" y="12383"/>
                  <a:pt x="3757914" y="12383"/>
                  <a:pt x="4105370" y="12383"/>
                </a:cubicBezTo>
                <a:cubicBezTo>
                  <a:pt x="4206084" y="16510"/>
                  <a:pt x="4301759" y="16510"/>
                  <a:pt x="4402472" y="20638"/>
                </a:cubicBezTo>
                <a:cubicBezTo>
                  <a:pt x="4402472" y="20638"/>
                  <a:pt x="4407507" y="20638"/>
                  <a:pt x="4407507" y="20638"/>
                </a:cubicBezTo>
                <a:cubicBezTo>
                  <a:pt x="4840570" y="33022"/>
                  <a:pt x="5268596" y="41276"/>
                  <a:pt x="5696622" y="57788"/>
                </a:cubicBezTo>
                <a:cubicBezTo>
                  <a:pt x="5857761" y="57788"/>
                  <a:pt x="6013864" y="61915"/>
                  <a:pt x="6175004" y="61915"/>
                </a:cubicBezTo>
                <a:cubicBezTo>
                  <a:pt x="6517425" y="82553"/>
                  <a:pt x="6864883" y="94936"/>
                  <a:pt x="7212339" y="66042"/>
                </a:cubicBezTo>
                <a:cubicBezTo>
                  <a:pt x="7559796" y="90809"/>
                  <a:pt x="7897182" y="74298"/>
                  <a:pt x="8244638" y="49532"/>
                </a:cubicBezTo>
                <a:cubicBezTo>
                  <a:pt x="8597130" y="78426"/>
                  <a:pt x="8944587" y="37149"/>
                  <a:pt x="9292044" y="0"/>
                </a:cubicBezTo>
                <a:lnTo>
                  <a:pt x="9379192" y="2762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527D964B-9E40-C078-0A84-F8FE1CCE1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245" r="2020"/>
          <a:stretch/>
        </p:blipFill>
        <p:spPr>
          <a:xfrm>
            <a:off x="1435194" y="643467"/>
            <a:ext cx="9321612" cy="315917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17AEFC4-6C9F-B1DD-184C-E6D66BBC5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3296"/>
            <a:ext cx="9144000" cy="1152663"/>
          </a:xfrm>
        </p:spPr>
        <p:txBody>
          <a:bodyPr anchor="ctr">
            <a:normAutofit fontScale="90000"/>
          </a:bodyPr>
          <a:lstStyle/>
          <a:p>
            <a:r>
              <a:rPr lang="es-ES_tradnl" sz="6700" b="1" dirty="0"/>
              <a:t>ET-PP</a:t>
            </a:r>
          </a:p>
          <a:p>
            <a:r>
              <a:rPr lang="es-ES_tradnl" sz="3700" dirty="0">
                <a:latin typeface="+mj-lt"/>
              </a:rPr>
              <a:t>ET </a:t>
            </a:r>
            <a:r>
              <a:rPr lang="es-ES_tradnl" sz="3700" dirty="0" err="1">
                <a:latin typeface="+mj-lt"/>
              </a:rPr>
              <a:t>Preparatory</a:t>
            </a:r>
            <a:r>
              <a:rPr lang="es-ES_tradnl" sz="3700" dirty="0">
                <a:latin typeface="+mj-lt"/>
              </a:rPr>
              <a:t> </a:t>
            </a:r>
            <a:r>
              <a:rPr lang="es-ES_tradnl" sz="3700" dirty="0" err="1">
                <a:latin typeface="+mj-lt"/>
              </a:rPr>
              <a:t>Phase</a:t>
            </a:r>
            <a:r>
              <a:rPr lang="es-ES_tradnl" sz="3700" dirty="0">
                <a:latin typeface="+mj-lt"/>
              </a:rPr>
              <a:t> Project</a:t>
            </a:r>
          </a:p>
        </p:txBody>
      </p:sp>
    </p:spTree>
    <p:extLst>
      <p:ext uri="{BB962C8B-B14F-4D97-AF65-F5344CB8AC3E}">
        <p14:creationId xmlns:p14="http://schemas.microsoft.com/office/powerpoint/2010/main" val="2520681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ET-PP WP8 Computing and Data </a:t>
            </a:r>
            <a:r>
              <a:rPr lang="es-ES_tradnl" dirty="0" err="1">
                <a:solidFill>
                  <a:srgbClr val="002060"/>
                </a:solidFill>
              </a:rPr>
              <a:t>models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10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57AD34-2A2A-58CC-FC23-1C2E2CD87E01}"/>
              </a:ext>
            </a:extLst>
          </p:cNvPr>
          <p:cNvSpPr txBox="1"/>
          <p:nvPr/>
        </p:nvSpPr>
        <p:spPr>
          <a:xfrm rot="16200000">
            <a:off x="-436063" y="3859136"/>
            <a:ext cx="3123321" cy="338554"/>
          </a:xfrm>
          <a:prstGeom prst="rect">
            <a:avLst/>
          </a:prstGeom>
          <a:solidFill>
            <a:srgbClr val="328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>
                <a:solidFill>
                  <a:schemeClr val="bg1"/>
                </a:solidFill>
              </a:rPr>
              <a:t>ET EiB </a:t>
            </a:r>
            <a:r>
              <a:rPr lang="es-ES_tradnl" sz="1600" b="1" dirty="0" err="1">
                <a:solidFill>
                  <a:schemeClr val="bg1"/>
                </a:solidFill>
              </a:rPr>
              <a:t>Divisions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302F2-CB7E-3187-D644-878A306798CD}"/>
              </a:ext>
            </a:extLst>
          </p:cNvPr>
          <p:cNvSpPr txBox="1"/>
          <p:nvPr/>
        </p:nvSpPr>
        <p:spPr>
          <a:xfrm>
            <a:off x="3345084" y="1645566"/>
            <a:ext cx="8032829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WP8 </a:t>
            </a:r>
            <a:r>
              <a:rPr lang="es-ES_tradnl" sz="1600" b="1" dirty="0" err="1"/>
              <a:t>Tasks</a:t>
            </a:r>
            <a:endParaRPr lang="es-ES_tradnl" sz="16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846DD7-CB6D-4C66-FB25-C12C49B78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763803"/>
              </p:ext>
            </p:extLst>
          </p:nvPr>
        </p:nvGraphicFramePr>
        <p:xfrm>
          <a:off x="1294875" y="1982002"/>
          <a:ext cx="10083039" cy="3608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5013">
                  <a:extLst>
                    <a:ext uri="{9D8B030D-6E8A-4147-A177-3AD203B41FA5}">
                      <a16:colId xmlns:a16="http://schemas.microsoft.com/office/drawing/2014/main" val="3351491611"/>
                    </a:ext>
                  </a:extLst>
                </a:gridCol>
                <a:gridCol w="1512222">
                  <a:extLst>
                    <a:ext uri="{9D8B030D-6E8A-4147-A177-3AD203B41FA5}">
                      <a16:colId xmlns:a16="http://schemas.microsoft.com/office/drawing/2014/main" val="2257759394"/>
                    </a:ext>
                  </a:extLst>
                </a:gridCol>
                <a:gridCol w="2169430">
                  <a:extLst>
                    <a:ext uri="{9D8B030D-6E8A-4147-A177-3AD203B41FA5}">
                      <a16:colId xmlns:a16="http://schemas.microsoft.com/office/drawing/2014/main" val="3957121070"/>
                    </a:ext>
                  </a:extLst>
                </a:gridCol>
                <a:gridCol w="2169430">
                  <a:extLst>
                    <a:ext uri="{9D8B030D-6E8A-4147-A177-3AD203B41FA5}">
                      <a16:colId xmlns:a16="http://schemas.microsoft.com/office/drawing/2014/main" val="1822376727"/>
                    </a:ext>
                  </a:extLst>
                </a:gridCol>
                <a:gridCol w="2166944">
                  <a:extLst>
                    <a:ext uri="{9D8B030D-6E8A-4147-A177-3AD203B41FA5}">
                      <a16:colId xmlns:a16="http://schemas.microsoft.com/office/drawing/2014/main" val="4202172503"/>
                    </a:ext>
                  </a:extLst>
                </a:gridCol>
              </a:tblGrid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T8.1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T0 data center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T8.2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Computing and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data model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T8.3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Resources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T8.4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Data access implementation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79884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SW </a:t>
                      </a: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frameworks</a:t>
                      </a:r>
                      <a:r>
                        <a:rPr lang="es-ES" sz="14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Data </a:t>
                      </a: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Challenges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Computing frameworks domains and data formats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Resources for frameworks execution and data storage availability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Data availability Data releases format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42660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Services</a:t>
                      </a:r>
                      <a:r>
                        <a:rPr lang="es-ES" sz="14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</a:t>
                      </a: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collaboration</a:t>
                      </a:r>
                      <a:r>
                        <a:rPr lang="es-ES" sz="14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support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Tools for monitoring, AAI (IAM) data access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51600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Computing and data </a:t>
                      </a: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models</a:t>
                      </a:r>
                      <a:r>
                        <a:rPr lang="es-ES" sz="14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resources</a:t>
                      </a:r>
                      <a:r>
                        <a:rPr lang="es-ES" sz="14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estimation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T0 </a:t>
                      </a:r>
                      <a:r>
                        <a:rPr lang="es-ES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storage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and </a:t>
                      </a:r>
                      <a:r>
                        <a:rPr lang="es-ES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computing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resources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estimation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Computing model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Data model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Resources estimation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038771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Multimessenger</a:t>
                      </a:r>
                      <a:r>
                        <a:rPr lang="es-ES" sz="14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alerts</a:t>
                      </a:r>
                      <a:r>
                        <a:rPr lang="es-ES" sz="14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ES" sz="14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infrastructure</a:t>
                      </a:r>
                      <a:endParaRPr lang="es-ES" sz="14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Tools for multi-messenger alerts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26235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AC6644-E7E4-C1D3-C32B-E39DD1996039}"/>
              </a:ext>
            </a:extLst>
          </p:cNvPr>
          <p:cNvSpPr txBox="1"/>
          <p:nvPr/>
        </p:nvSpPr>
        <p:spPr>
          <a:xfrm rot="5400000">
            <a:off x="9994652" y="3874523"/>
            <a:ext cx="3123321" cy="307777"/>
          </a:xfrm>
          <a:prstGeom prst="rect">
            <a:avLst/>
          </a:prstGeom>
          <a:solidFill>
            <a:srgbClr val="328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err="1">
                <a:solidFill>
                  <a:schemeClr val="bg1"/>
                </a:solidFill>
              </a:rPr>
              <a:t>Technology</a:t>
            </a:r>
            <a:r>
              <a:rPr lang="es-ES_tradnl" sz="1400" dirty="0">
                <a:solidFill>
                  <a:schemeClr val="bg1"/>
                </a:solidFill>
              </a:rPr>
              <a:t> tracking </a:t>
            </a:r>
            <a:r>
              <a:rPr lang="es-ES_tradnl" sz="1400" dirty="0" err="1">
                <a:solidFill>
                  <a:schemeClr val="bg1"/>
                </a:solidFill>
              </a:rPr>
              <a:t>working</a:t>
            </a:r>
            <a:r>
              <a:rPr lang="es-ES_tradnl" sz="1400" dirty="0">
                <a:solidFill>
                  <a:schemeClr val="bg1"/>
                </a:solidFill>
              </a:rPr>
              <a:t> </a:t>
            </a:r>
            <a:r>
              <a:rPr lang="es-ES_tradnl" sz="1400" dirty="0" err="1">
                <a:solidFill>
                  <a:schemeClr val="bg1"/>
                </a:solidFill>
              </a:rPr>
              <a:t>group</a:t>
            </a:r>
            <a:endParaRPr lang="es-ES_trad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1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ET-PP WP8 Computing and Data </a:t>
            </a:r>
            <a:r>
              <a:rPr lang="es-ES_tradnl" dirty="0" err="1">
                <a:solidFill>
                  <a:srgbClr val="002060"/>
                </a:solidFill>
              </a:rPr>
              <a:t>models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11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57AD34-2A2A-58CC-FC23-1C2E2CD87E01}"/>
              </a:ext>
            </a:extLst>
          </p:cNvPr>
          <p:cNvSpPr txBox="1"/>
          <p:nvPr/>
        </p:nvSpPr>
        <p:spPr>
          <a:xfrm rot="16200000">
            <a:off x="1156474" y="2203283"/>
            <a:ext cx="1698826" cy="584775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err="1">
                <a:solidFill>
                  <a:schemeClr val="bg1">
                    <a:lumMod val="50000"/>
                  </a:schemeClr>
                </a:solidFill>
              </a:rPr>
              <a:t>Communication</a:t>
            </a:r>
            <a:r>
              <a:rPr lang="es-ES_tradnl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sz="1600" dirty="0" err="1">
                <a:solidFill>
                  <a:schemeClr val="bg1">
                    <a:lumMod val="50000"/>
                  </a:schemeClr>
                </a:solidFill>
              </a:rPr>
              <a:t>channels</a:t>
            </a:r>
            <a:endParaRPr lang="es-ES_tradn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F318C7-AE04-582C-48BA-59898B401497}"/>
              </a:ext>
            </a:extLst>
          </p:cNvPr>
          <p:cNvSpPr txBox="1"/>
          <p:nvPr/>
        </p:nvSpPr>
        <p:spPr>
          <a:xfrm>
            <a:off x="2321169" y="1646257"/>
            <a:ext cx="614732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_tradnl" sz="2000" dirty="0">
                <a:latin typeface="+mj-lt"/>
              </a:rPr>
              <a:t>Web: </a:t>
            </a:r>
            <a:r>
              <a:rPr lang="es-ES_tradnl" sz="2000" dirty="0">
                <a:latin typeface="+mj-lt"/>
                <a:hlinkClick r:id="rId4"/>
              </a:rPr>
              <a:t>https://etpp.ifae.es</a:t>
            </a:r>
            <a:endParaRPr lang="es-ES_tradnl" sz="20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+mj-lt"/>
              </a:rPr>
              <a:t>ET-PP wiki </a:t>
            </a:r>
            <a:r>
              <a:rPr lang="en-GB" dirty="0">
                <a:solidFill>
                  <a:srgbClr val="0000FF"/>
                </a:solidFill>
                <a:effectLst/>
                <a:latin typeface="+mj-lt"/>
                <a:hlinkClick r:id="rId5"/>
              </a:rPr>
              <a:t>https://wiki.et-gw.eu/INFRA_DEV/WebHome</a:t>
            </a:r>
            <a:r>
              <a:rPr lang="en-GB" dirty="0">
                <a:effectLst/>
                <a:latin typeface="+mj-lt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+mj-lt"/>
              </a:rPr>
              <a:t>ET TDS for sharing files withing 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CERN indico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+mj-lt"/>
              </a:rPr>
              <a:t>(Temporary) Google Drive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CERN and EGO collaborative tools</a:t>
            </a:r>
            <a:endParaRPr lang="en-GB" dirty="0">
              <a:effectLst/>
              <a:latin typeface="+mj-lt"/>
            </a:endParaRPr>
          </a:p>
          <a:p>
            <a:endParaRPr lang="es-ES_tradn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852AC1-2ABA-5984-9368-E826FBB80C8C}"/>
              </a:ext>
            </a:extLst>
          </p:cNvPr>
          <p:cNvSpPr txBox="1"/>
          <p:nvPr/>
        </p:nvSpPr>
        <p:spPr>
          <a:xfrm>
            <a:off x="2854136" y="4085372"/>
            <a:ext cx="8822048" cy="212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ET-PP DMP </a:t>
            </a:r>
            <a:r>
              <a:rPr kumimoji="0" lang="es-ES_trad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contribution</a:t>
            </a:r>
            <a:r>
              <a:rPr kumimoji="0" lang="es-ES_trad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(</a:t>
            </a:r>
            <a:r>
              <a:rPr kumimoji="0" lang="es-ES_trad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now</a:t>
            </a:r>
            <a:r>
              <a:rPr kumimoji="0" lang="es-ES_trad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ET </a:t>
            </a:r>
            <a:r>
              <a:rPr kumimoji="0" lang="es-ES_trad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symposium</a:t>
            </a:r>
            <a:r>
              <a:rPr kumimoji="0" lang="es-ES_trad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(8-12 May)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ET-PP meeting in Barcelona 12-13 June (SAVE THE DATE)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_tradnl" dirty="0" err="1">
                <a:solidFill>
                  <a:prstClr val="black"/>
                </a:solidFill>
                <a:latin typeface="Calibri Light" panose="020F0302020204030204"/>
              </a:rPr>
              <a:t>Fall</a:t>
            </a:r>
            <a:r>
              <a:rPr lang="es-ES_tradnl" dirty="0">
                <a:solidFill>
                  <a:prstClr val="black"/>
                </a:solidFill>
                <a:latin typeface="Calibri Light" panose="020F0302020204030204"/>
              </a:rPr>
              <a:t> workshop (M8.1)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effectLst/>
                <a:highlight>
                  <a:srgbClr val="AECAC3"/>
                </a:highlight>
                <a:latin typeface="+mj-lt"/>
              </a:rPr>
              <a:t>D8.1 Workflows Requirements collection and constraints: computing and data (Mar’24)</a:t>
            </a:r>
            <a:endParaRPr kumimoji="0" lang="es-ES_tradnl" sz="1800" b="1" i="0" u="none" strike="noStrike" kern="1200" cap="none" spc="0" normalizeH="0" baseline="0" noProof="0" dirty="0">
              <a:ln>
                <a:noFill/>
              </a:ln>
              <a:effectLst/>
              <a:highlight>
                <a:srgbClr val="AECAC3"/>
              </a:highlight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9D2F0B-F034-31D0-F883-FF10E817E28F}"/>
              </a:ext>
            </a:extLst>
          </p:cNvPr>
          <p:cNvSpPr txBox="1"/>
          <p:nvPr/>
        </p:nvSpPr>
        <p:spPr>
          <a:xfrm rot="16200000">
            <a:off x="1191110" y="4692263"/>
            <a:ext cx="1698826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>
                    <a:lumMod val="50000"/>
                  </a:schemeClr>
                </a:solidFill>
              </a:rPr>
              <a:t>Next </a:t>
            </a:r>
            <a:r>
              <a:rPr lang="es-ES_tradnl" sz="1600" dirty="0" err="1">
                <a:solidFill>
                  <a:schemeClr val="bg1">
                    <a:lumMod val="50000"/>
                  </a:schemeClr>
                </a:solidFill>
              </a:rPr>
              <a:t>events</a:t>
            </a:r>
            <a:endParaRPr lang="es-ES_tradnl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1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12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640F4EB2-24EE-04F5-E6AE-EA29E3E5A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109423"/>
            <a:ext cx="5126620" cy="2393019"/>
          </a:xfrm>
        </p:spPr>
        <p:txBody>
          <a:bodyPr>
            <a:normAutofit/>
          </a:bodyPr>
          <a:lstStyle/>
          <a:p>
            <a:r>
              <a:rPr lang="es-ES_tradnl" sz="6700" dirty="0" err="1"/>
              <a:t>Thank</a:t>
            </a:r>
            <a:r>
              <a:rPr lang="es-ES_tradnl" sz="6700" dirty="0"/>
              <a:t> </a:t>
            </a:r>
            <a:r>
              <a:rPr lang="es-ES_tradnl" sz="6700" dirty="0" err="1"/>
              <a:t>you</a:t>
            </a:r>
            <a:r>
              <a:rPr lang="es-ES_tradnl" sz="6700" dirty="0"/>
              <a:t>!</a:t>
            </a:r>
            <a:br>
              <a:rPr lang="es-ES_tradnl" dirty="0"/>
            </a:br>
            <a:br>
              <a:rPr lang="es-ES_tradnl" dirty="0"/>
            </a:br>
            <a:r>
              <a:rPr lang="es-ES_tradnl" sz="2200" dirty="0"/>
              <a:t>Nadia Tonello</a:t>
            </a:r>
            <a:br>
              <a:rPr lang="es-ES_tradnl" sz="2200" dirty="0"/>
            </a:br>
            <a:r>
              <a:rPr lang="es-ES_tradnl" sz="2200" i="1" u="sng" dirty="0" err="1">
                <a:solidFill>
                  <a:schemeClr val="accent1"/>
                </a:solidFill>
              </a:rPr>
              <a:t>nadia.tonello@bsc.es</a:t>
            </a:r>
            <a:endParaRPr lang="es-ES_tradnl" i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3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INFRA_DEV Project </a:t>
            </a:r>
            <a:r>
              <a:rPr lang="es-ES_tradnl" dirty="0" err="1">
                <a:solidFill>
                  <a:srgbClr val="002060"/>
                </a:solidFill>
              </a:rPr>
              <a:t>for</a:t>
            </a:r>
            <a:r>
              <a:rPr lang="es-ES_tradnl" dirty="0">
                <a:solidFill>
                  <a:srgbClr val="002060"/>
                </a:solidFill>
              </a:rPr>
              <a:t> ET </a:t>
            </a:r>
            <a:r>
              <a:rPr lang="es-ES_tradnl" dirty="0" err="1">
                <a:solidFill>
                  <a:srgbClr val="002060"/>
                </a:solidFill>
              </a:rPr>
              <a:t>Preparatory</a:t>
            </a:r>
            <a:r>
              <a:rPr lang="es-ES_tradnl" dirty="0">
                <a:solidFill>
                  <a:srgbClr val="002060"/>
                </a:solidFill>
              </a:rPr>
              <a:t> </a:t>
            </a:r>
            <a:r>
              <a:rPr lang="es-ES_tradnl" dirty="0" err="1">
                <a:solidFill>
                  <a:srgbClr val="002060"/>
                </a:solidFill>
              </a:rPr>
              <a:t>Phase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02331-BBB4-08FF-D2C7-8A3B14437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54" y="2076890"/>
            <a:ext cx="4114800" cy="1278040"/>
          </a:xfrm>
        </p:spPr>
        <p:txBody>
          <a:bodyPr>
            <a:normAutofit lnSpcReduction="10000"/>
          </a:bodyPr>
          <a:lstStyle/>
          <a:p>
            <a:r>
              <a:rPr lang="es-ES_tradnl" sz="1600" b="1" dirty="0" err="1">
                <a:solidFill>
                  <a:srgbClr val="002060"/>
                </a:solidFill>
                <a:latin typeface="+mj-lt"/>
              </a:rPr>
              <a:t>Start</a:t>
            </a:r>
            <a:r>
              <a:rPr lang="es-ES_tradnl" sz="1600" dirty="0">
                <a:solidFill>
                  <a:srgbClr val="002060"/>
                </a:solidFill>
                <a:latin typeface="+mj-lt"/>
              </a:rPr>
              <a:t>: </a:t>
            </a:r>
            <a:r>
              <a:rPr lang="es-ES_tradnl" sz="1600" dirty="0" err="1">
                <a:solidFill>
                  <a:srgbClr val="002060"/>
                </a:solidFill>
                <a:latin typeface="+mj-lt"/>
              </a:rPr>
              <a:t>September</a:t>
            </a:r>
            <a:r>
              <a:rPr lang="es-ES_tradnl" sz="1600" dirty="0">
                <a:solidFill>
                  <a:srgbClr val="002060"/>
                </a:solidFill>
                <a:latin typeface="+mj-lt"/>
              </a:rPr>
              <a:t> 2022</a:t>
            </a:r>
          </a:p>
          <a:p>
            <a:r>
              <a:rPr lang="es-ES_tradnl" sz="1600" b="1" dirty="0" err="1">
                <a:solidFill>
                  <a:srgbClr val="002060"/>
                </a:solidFill>
                <a:latin typeface="+mj-lt"/>
              </a:rPr>
              <a:t>Duration</a:t>
            </a:r>
            <a:r>
              <a:rPr lang="es-ES_tradnl" sz="1600" dirty="0">
                <a:solidFill>
                  <a:srgbClr val="002060"/>
                </a:solidFill>
                <a:latin typeface="+mj-lt"/>
              </a:rPr>
              <a:t>: 4 </a:t>
            </a:r>
            <a:r>
              <a:rPr lang="es-ES_tradnl" sz="1600" dirty="0" err="1">
                <a:solidFill>
                  <a:srgbClr val="002060"/>
                </a:solidFill>
                <a:latin typeface="+mj-lt"/>
              </a:rPr>
              <a:t>years</a:t>
            </a:r>
            <a:endParaRPr lang="es-ES_tradnl" sz="1600" dirty="0">
              <a:solidFill>
                <a:srgbClr val="002060"/>
              </a:solidFill>
              <a:latin typeface="+mj-lt"/>
            </a:endParaRPr>
          </a:p>
          <a:p>
            <a:r>
              <a:rPr lang="es-ES_tradnl" sz="1600" b="1" dirty="0" err="1">
                <a:solidFill>
                  <a:srgbClr val="002060"/>
                </a:solidFill>
                <a:latin typeface="+mj-lt"/>
              </a:rPr>
              <a:t>Coordinator</a:t>
            </a:r>
            <a:r>
              <a:rPr lang="es-ES_tradnl" sz="1600" dirty="0">
                <a:solidFill>
                  <a:srgbClr val="002060"/>
                </a:solidFill>
                <a:latin typeface="+mj-lt"/>
              </a:rPr>
              <a:t>: Mario </a:t>
            </a:r>
            <a:r>
              <a:rPr lang="es-ES_tradnl" sz="1600" dirty="0" err="1">
                <a:solidFill>
                  <a:srgbClr val="002060"/>
                </a:solidFill>
                <a:latin typeface="+mj-lt"/>
              </a:rPr>
              <a:t>Martinez</a:t>
            </a:r>
            <a:r>
              <a:rPr lang="es-ES_tradnl" sz="1600" dirty="0">
                <a:solidFill>
                  <a:srgbClr val="002060"/>
                </a:solidFill>
                <a:latin typeface="+mj-lt"/>
              </a:rPr>
              <a:t> -IFAE</a:t>
            </a:r>
          </a:p>
          <a:p>
            <a:r>
              <a:rPr lang="es-ES_tradnl" sz="1600" b="1" dirty="0" err="1">
                <a:solidFill>
                  <a:srgbClr val="002060"/>
                </a:solidFill>
                <a:latin typeface="+mj-lt"/>
              </a:rPr>
              <a:t>Organization</a:t>
            </a:r>
            <a:r>
              <a:rPr lang="es-ES_tradnl" sz="1600" dirty="0">
                <a:solidFill>
                  <a:srgbClr val="002060"/>
                </a:solidFill>
                <a:latin typeface="+mj-lt"/>
              </a:rPr>
              <a:t>: 10 </a:t>
            </a:r>
            <a:r>
              <a:rPr lang="es-ES_tradnl" sz="1600" dirty="0" err="1">
                <a:solidFill>
                  <a:srgbClr val="002060"/>
                </a:solidFill>
                <a:latin typeface="+mj-lt"/>
              </a:rPr>
              <a:t>WPs</a:t>
            </a:r>
            <a:endParaRPr lang="es-ES_tradnl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2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C8285A3-2DFE-8031-0B15-8C3EDF444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934" y="1948765"/>
            <a:ext cx="5748866" cy="431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9F52292-741A-F581-2FD7-62E92A9DD2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54" y="3354931"/>
            <a:ext cx="4114800" cy="33023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15D489-55E1-D044-1118-0291338F92C6}"/>
              </a:ext>
            </a:extLst>
          </p:cNvPr>
          <p:cNvSpPr txBox="1"/>
          <p:nvPr/>
        </p:nvSpPr>
        <p:spPr>
          <a:xfrm>
            <a:off x="2235200" y="1206500"/>
            <a:ext cx="9447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+mj-lt"/>
              </a:rPr>
              <a:t>A</a:t>
            </a:r>
            <a:r>
              <a:rPr lang="en-GB" sz="1800" b="1" i="0" u="none" strike="noStrike" dirty="0">
                <a:solidFill>
                  <a:srgbClr val="002060"/>
                </a:solidFill>
                <a:effectLst/>
                <a:latin typeface="+mj-lt"/>
              </a:rPr>
              <a:t>ddress a number of fundamental prerequisites for the approval, construction and operation of ET</a:t>
            </a:r>
            <a:endParaRPr lang="es-ES_tradnl" sz="1800" b="1" dirty="0">
              <a:solidFill>
                <a:srgbClr val="002060"/>
              </a:solidFill>
              <a:latin typeface="+mj-lt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6181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INFRA_DEV Project </a:t>
            </a:r>
            <a:r>
              <a:rPr lang="es-ES_tradnl" dirty="0" err="1"/>
              <a:t>for</a:t>
            </a:r>
            <a:r>
              <a:rPr lang="es-ES_tradnl" dirty="0"/>
              <a:t> ET </a:t>
            </a:r>
            <a:r>
              <a:rPr lang="es-ES_tradnl" dirty="0" err="1"/>
              <a:t>Preparatory</a:t>
            </a:r>
            <a:r>
              <a:rPr lang="es-ES_tradnl" dirty="0"/>
              <a:t> </a:t>
            </a:r>
            <a:r>
              <a:rPr lang="es-ES_tradnl" dirty="0" err="1"/>
              <a:t>Phase</a:t>
            </a:r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3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E31D80E-49C1-E76F-6A19-161DAF7BEB6B}"/>
              </a:ext>
            </a:extLst>
          </p:cNvPr>
          <p:cNvGrpSpPr/>
          <p:nvPr/>
        </p:nvGrpSpPr>
        <p:grpSpPr>
          <a:xfrm>
            <a:off x="1231900" y="1702517"/>
            <a:ext cx="9728199" cy="4215233"/>
            <a:chOff x="1231900" y="1702517"/>
            <a:chExt cx="9728199" cy="4215233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10789A7D-5395-0A6E-B755-61372433639F}"/>
                </a:ext>
              </a:extLst>
            </p:cNvPr>
            <p:cNvGrpSpPr/>
            <p:nvPr/>
          </p:nvGrpSpPr>
          <p:grpSpPr>
            <a:xfrm>
              <a:off x="1231900" y="1702517"/>
              <a:ext cx="9728199" cy="4215233"/>
              <a:chOff x="177800" y="1690266"/>
              <a:chExt cx="9728199" cy="4215233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EBD4A82-7E75-B431-9939-3080CB50113D}"/>
                  </a:ext>
                </a:extLst>
              </p:cNvPr>
              <p:cNvSpPr txBox="1"/>
              <p:nvPr/>
            </p:nvSpPr>
            <p:spPr>
              <a:xfrm>
                <a:off x="778179" y="5356629"/>
                <a:ext cx="8570679" cy="33855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600" dirty="0">
                    <a:solidFill>
                      <a:schemeClr val="bg1"/>
                    </a:solidFill>
                    <a:latin typeface="+mj-lt"/>
                  </a:rPr>
                  <a:t>ET </a:t>
                </a:r>
                <a:r>
                  <a:rPr lang="es-ES_tradnl" sz="1600" dirty="0" err="1">
                    <a:solidFill>
                      <a:schemeClr val="bg1"/>
                    </a:solidFill>
                    <a:latin typeface="+mj-lt"/>
                  </a:rPr>
                  <a:t>design</a:t>
                </a:r>
                <a:endParaRPr lang="es-ES_tradnl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28653D92-A44A-E295-7E54-EC6F95EF0094}"/>
                  </a:ext>
                </a:extLst>
              </p:cNvPr>
              <p:cNvGrpSpPr/>
              <p:nvPr/>
            </p:nvGrpSpPr>
            <p:grpSpPr>
              <a:xfrm>
                <a:off x="177800" y="1690266"/>
                <a:ext cx="9728199" cy="4215233"/>
                <a:chOff x="1440377" y="1738335"/>
                <a:chExt cx="9728199" cy="4215233"/>
              </a:xfrm>
            </p:grpSpPr>
            <p:sp>
              <p:nvSpPr>
                <p:cNvPr id="38" name="Rounded Rectangle 37">
                  <a:extLst>
                    <a:ext uri="{FF2B5EF4-FFF2-40B4-BE49-F238E27FC236}">
                      <a16:creationId xmlns:a16="http://schemas.microsoft.com/office/drawing/2014/main" id="{253223C7-0EE8-D50E-398C-494EDF0E65B0}"/>
                    </a:ext>
                  </a:extLst>
                </p:cNvPr>
                <p:cNvSpPr/>
                <p:nvPr/>
              </p:nvSpPr>
              <p:spPr>
                <a:xfrm>
                  <a:off x="1440377" y="1738335"/>
                  <a:ext cx="9728199" cy="4215233"/>
                </a:xfrm>
                <a:prstGeom prst="roundRect">
                  <a:avLst/>
                </a:prstGeom>
                <a:noFill/>
                <a:ln w="19050">
                  <a:solidFill>
                    <a:srgbClr val="AECAC3"/>
                  </a:solidFill>
                  <a:prstDash val="sysDot"/>
                  <a:extLst>
                    <a:ext uri="{C807C97D-BFC1-408E-A445-0C87EB9F89A2}">
                      <ask:lineSketchStyleProps xmlns:ask="http://schemas.microsoft.com/office/drawing/2018/sketchyshapes" sd="3046125869">
                        <a:custGeom>
                          <a:avLst/>
                          <a:gdLst>
                            <a:gd name="connsiteX0" fmla="*/ 0 w 9492231"/>
                            <a:gd name="connsiteY0" fmla="*/ 678165 h 4068906"/>
                            <a:gd name="connsiteX1" fmla="*/ 678165 w 9492231"/>
                            <a:gd name="connsiteY1" fmla="*/ 0 h 4068906"/>
                            <a:gd name="connsiteX2" fmla="*/ 1437516 w 9492231"/>
                            <a:gd name="connsiteY2" fmla="*/ 0 h 4068906"/>
                            <a:gd name="connsiteX3" fmla="*/ 2278226 w 9492231"/>
                            <a:gd name="connsiteY3" fmla="*/ 0 h 4068906"/>
                            <a:gd name="connsiteX4" fmla="*/ 2793499 w 9492231"/>
                            <a:gd name="connsiteY4" fmla="*/ 0 h 4068906"/>
                            <a:gd name="connsiteX5" fmla="*/ 3552850 w 9492231"/>
                            <a:gd name="connsiteY5" fmla="*/ 0 h 4068906"/>
                            <a:gd name="connsiteX6" fmla="*/ 4312201 w 9492231"/>
                            <a:gd name="connsiteY6" fmla="*/ 0 h 4068906"/>
                            <a:gd name="connsiteX7" fmla="*/ 4990193 w 9492231"/>
                            <a:gd name="connsiteY7" fmla="*/ 0 h 4068906"/>
                            <a:gd name="connsiteX8" fmla="*/ 5424107 w 9492231"/>
                            <a:gd name="connsiteY8" fmla="*/ 0 h 4068906"/>
                            <a:gd name="connsiteX9" fmla="*/ 6102099 w 9492231"/>
                            <a:gd name="connsiteY9" fmla="*/ 0 h 4068906"/>
                            <a:gd name="connsiteX10" fmla="*/ 6617373 w 9492231"/>
                            <a:gd name="connsiteY10" fmla="*/ 0 h 4068906"/>
                            <a:gd name="connsiteX11" fmla="*/ 7376723 w 9492231"/>
                            <a:gd name="connsiteY11" fmla="*/ 0 h 4068906"/>
                            <a:gd name="connsiteX12" fmla="*/ 7810638 w 9492231"/>
                            <a:gd name="connsiteY12" fmla="*/ 0 h 4068906"/>
                            <a:gd name="connsiteX13" fmla="*/ 8814066 w 9492231"/>
                            <a:gd name="connsiteY13" fmla="*/ 0 h 4068906"/>
                            <a:gd name="connsiteX14" fmla="*/ 9492231 w 9492231"/>
                            <a:gd name="connsiteY14" fmla="*/ 678165 h 4068906"/>
                            <a:gd name="connsiteX15" fmla="*/ 9492231 w 9492231"/>
                            <a:gd name="connsiteY15" fmla="*/ 1302057 h 4068906"/>
                            <a:gd name="connsiteX16" fmla="*/ 9492231 w 9492231"/>
                            <a:gd name="connsiteY16" fmla="*/ 2007327 h 4068906"/>
                            <a:gd name="connsiteX17" fmla="*/ 9492231 w 9492231"/>
                            <a:gd name="connsiteY17" fmla="*/ 2604094 h 4068906"/>
                            <a:gd name="connsiteX18" fmla="*/ 9492231 w 9492231"/>
                            <a:gd name="connsiteY18" fmla="*/ 3390741 h 4068906"/>
                            <a:gd name="connsiteX19" fmla="*/ 8814066 w 9492231"/>
                            <a:gd name="connsiteY19" fmla="*/ 4068906 h 4068906"/>
                            <a:gd name="connsiteX20" fmla="*/ 8054715 w 9492231"/>
                            <a:gd name="connsiteY20" fmla="*/ 4068906 h 4068906"/>
                            <a:gd name="connsiteX21" fmla="*/ 7620801 w 9492231"/>
                            <a:gd name="connsiteY21" fmla="*/ 4068906 h 4068906"/>
                            <a:gd name="connsiteX22" fmla="*/ 7186886 w 9492231"/>
                            <a:gd name="connsiteY22" fmla="*/ 4068906 h 4068906"/>
                            <a:gd name="connsiteX23" fmla="*/ 6752971 w 9492231"/>
                            <a:gd name="connsiteY23" fmla="*/ 4068906 h 4068906"/>
                            <a:gd name="connsiteX24" fmla="*/ 6237697 w 9492231"/>
                            <a:gd name="connsiteY24" fmla="*/ 4068906 h 4068906"/>
                            <a:gd name="connsiteX25" fmla="*/ 5641065 w 9492231"/>
                            <a:gd name="connsiteY25" fmla="*/ 4068906 h 4068906"/>
                            <a:gd name="connsiteX26" fmla="*/ 5125791 w 9492231"/>
                            <a:gd name="connsiteY26" fmla="*/ 4068906 h 4068906"/>
                            <a:gd name="connsiteX27" fmla="*/ 4366440 w 9492231"/>
                            <a:gd name="connsiteY27" fmla="*/ 4068906 h 4068906"/>
                            <a:gd name="connsiteX28" fmla="*/ 3607089 w 9492231"/>
                            <a:gd name="connsiteY28" fmla="*/ 4068906 h 4068906"/>
                            <a:gd name="connsiteX29" fmla="*/ 2766380 w 9492231"/>
                            <a:gd name="connsiteY29" fmla="*/ 4068906 h 4068906"/>
                            <a:gd name="connsiteX30" fmla="*/ 2007029 w 9492231"/>
                            <a:gd name="connsiteY30" fmla="*/ 4068906 h 4068906"/>
                            <a:gd name="connsiteX31" fmla="*/ 678165 w 9492231"/>
                            <a:gd name="connsiteY31" fmla="*/ 4068906 h 4068906"/>
                            <a:gd name="connsiteX32" fmla="*/ 0 w 9492231"/>
                            <a:gd name="connsiteY32" fmla="*/ 3390741 h 4068906"/>
                            <a:gd name="connsiteX33" fmla="*/ 0 w 9492231"/>
                            <a:gd name="connsiteY33" fmla="*/ 2793974 h 4068906"/>
                            <a:gd name="connsiteX34" fmla="*/ 0 w 9492231"/>
                            <a:gd name="connsiteY34" fmla="*/ 2088705 h 4068906"/>
                            <a:gd name="connsiteX35" fmla="*/ 0 w 9492231"/>
                            <a:gd name="connsiteY35" fmla="*/ 1491938 h 4068906"/>
                            <a:gd name="connsiteX36" fmla="*/ 0 w 9492231"/>
                            <a:gd name="connsiteY36" fmla="*/ 678165 h 406890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</a:cxnLst>
                          <a:rect l="l" t="t" r="r" b="b"/>
                          <a:pathLst>
                            <a:path w="9492231" h="4068906" extrusionOk="0">
                              <a:moveTo>
                                <a:pt x="0" y="678165"/>
                              </a:moveTo>
                              <a:cubicBezTo>
                                <a:pt x="18779" y="361018"/>
                                <a:pt x="316975" y="19883"/>
                                <a:pt x="678165" y="0"/>
                              </a:cubicBezTo>
                              <a:cubicBezTo>
                                <a:pt x="998517" y="-36088"/>
                                <a:pt x="1208607" y="-24792"/>
                                <a:pt x="1437516" y="0"/>
                              </a:cubicBezTo>
                              <a:cubicBezTo>
                                <a:pt x="1666425" y="24792"/>
                                <a:pt x="1966625" y="41570"/>
                                <a:pt x="2278226" y="0"/>
                              </a:cubicBezTo>
                              <a:cubicBezTo>
                                <a:pt x="2589827" y="-41570"/>
                                <a:pt x="2570248" y="19710"/>
                                <a:pt x="2793499" y="0"/>
                              </a:cubicBezTo>
                              <a:cubicBezTo>
                                <a:pt x="3016750" y="-19710"/>
                                <a:pt x="3220095" y="-35502"/>
                                <a:pt x="3552850" y="0"/>
                              </a:cubicBezTo>
                              <a:cubicBezTo>
                                <a:pt x="3885605" y="35502"/>
                                <a:pt x="3955235" y="20810"/>
                                <a:pt x="4312201" y="0"/>
                              </a:cubicBezTo>
                              <a:cubicBezTo>
                                <a:pt x="4669167" y="-20810"/>
                                <a:pt x="4711919" y="-91"/>
                                <a:pt x="4990193" y="0"/>
                              </a:cubicBezTo>
                              <a:cubicBezTo>
                                <a:pt x="5268467" y="91"/>
                                <a:pt x="5307523" y="-9953"/>
                                <a:pt x="5424107" y="0"/>
                              </a:cubicBezTo>
                              <a:cubicBezTo>
                                <a:pt x="5540691" y="9953"/>
                                <a:pt x="5776090" y="-19955"/>
                                <a:pt x="6102099" y="0"/>
                              </a:cubicBezTo>
                              <a:cubicBezTo>
                                <a:pt x="6428108" y="19955"/>
                                <a:pt x="6506971" y="-8913"/>
                                <a:pt x="6617373" y="0"/>
                              </a:cubicBezTo>
                              <a:cubicBezTo>
                                <a:pt x="6727775" y="8913"/>
                                <a:pt x="7107082" y="-37924"/>
                                <a:pt x="7376723" y="0"/>
                              </a:cubicBezTo>
                              <a:cubicBezTo>
                                <a:pt x="7646364" y="37924"/>
                                <a:pt x="7691951" y="6750"/>
                                <a:pt x="7810638" y="0"/>
                              </a:cubicBezTo>
                              <a:cubicBezTo>
                                <a:pt x="7929326" y="-6750"/>
                                <a:pt x="8470912" y="-20086"/>
                                <a:pt x="8814066" y="0"/>
                              </a:cubicBezTo>
                              <a:cubicBezTo>
                                <a:pt x="9200655" y="42740"/>
                                <a:pt x="9470408" y="367751"/>
                                <a:pt x="9492231" y="678165"/>
                              </a:cubicBezTo>
                              <a:cubicBezTo>
                                <a:pt x="9496019" y="861497"/>
                                <a:pt x="9496587" y="1014416"/>
                                <a:pt x="9492231" y="1302057"/>
                              </a:cubicBezTo>
                              <a:cubicBezTo>
                                <a:pt x="9487875" y="1589698"/>
                                <a:pt x="9466142" y="1854223"/>
                                <a:pt x="9492231" y="2007327"/>
                              </a:cubicBezTo>
                              <a:cubicBezTo>
                                <a:pt x="9518321" y="2160431"/>
                                <a:pt x="9467870" y="2389566"/>
                                <a:pt x="9492231" y="2604094"/>
                              </a:cubicBezTo>
                              <a:cubicBezTo>
                                <a:pt x="9516592" y="2818622"/>
                                <a:pt x="9476450" y="3224432"/>
                                <a:pt x="9492231" y="3390741"/>
                              </a:cubicBezTo>
                              <a:cubicBezTo>
                                <a:pt x="9504087" y="3842111"/>
                                <a:pt x="9182220" y="4031533"/>
                                <a:pt x="8814066" y="4068906"/>
                              </a:cubicBezTo>
                              <a:cubicBezTo>
                                <a:pt x="8603827" y="4089717"/>
                                <a:pt x="8273340" y="4071920"/>
                                <a:pt x="8054715" y="4068906"/>
                              </a:cubicBezTo>
                              <a:cubicBezTo>
                                <a:pt x="7836090" y="4065892"/>
                                <a:pt x="7778021" y="4087033"/>
                                <a:pt x="7620801" y="4068906"/>
                              </a:cubicBezTo>
                              <a:cubicBezTo>
                                <a:pt x="7463581" y="4050779"/>
                                <a:pt x="7397473" y="4051383"/>
                                <a:pt x="7186886" y="4068906"/>
                              </a:cubicBezTo>
                              <a:cubicBezTo>
                                <a:pt x="6976299" y="4086429"/>
                                <a:pt x="6962185" y="4071298"/>
                                <a:pt x="6752971" y="4068906"/>
                              </a:cubicBezTo>
                              <a:cubicBezTo>
                                <a:pt x="6543757" y="4066514"/>
                                <a:pt x="6404683" y="4082490"/>
                                <a:pt x="6237697" y="4068906"/>
                              </a:cubicBezTo>
                              <a:cubicBezTo>
                                <a:pt x="6070711" y="4055322"/>
                                <a:pt x="5938246" y="4074393"/>
                                <a:pt x="5641065" y="4068906"/>
                              </a:cubicBezTo>
                              <a:cubicBezTo>
                                <a:pt x="5343884" y="4063419"/>
                                <a:pt x="5295983" y="4060083"/>
                                <a:pt x="5125791" y="4068906"/>
                              </a:cubicBezTo>
                              <a:cubicBezTo>
                                <a:pt x="4955599" y="4077729"/>
                                <a:pt x="4609874" y="4038969"/>
                                <a:pt x="4366440" y="4068906"/>
                              </a:cubicBezTo>
                              <a:cubicBezTo>
                                <a:pt x="4123006" y="4098843"/>
                                <a:pt x="3854694" y="4047063"/>
                                <a:pt x="3607089" y="4068906"/>
                              </a:cubicBezTo>
                              <a:cubicBezTo>
                                <a:pt x="3359484" y="4090749"/>
                                <a:pt x="2988535" y="4053391"/>
                                <a:pt x="2766380" y="4068906"/>
                              </a:cubicBezTo>
                              <a:cubicBezTo>
                                <a:pt x="2544225" y="4084421"/>
                                <a:pt x="2207043" y="4049494"/>
                                <a:pt x="2007029" y="4068906"/>
                              </a:cubicBezTo>
                              <a:cubicBezTo>
                                <a:pt x="1807015" y="4088318"/>
                                <a:pt x="1213415" y="4114787"/>
                                <a:pt x="678165" y="4068906"/>
                              </a:cubicBezTo>
                              <a:cubicBezTo>
                                <a:pt x="384826" y="4100411"/>
                                <a:pt x="-52380" y="3779021"/>
                                <a:pt x="0" y="3390741"/>
                              </a:cubicBezTo>
                              <a:cubicBezTo>
                                <a:pt x="21054" y="3214381"/>
                                <a:pt x="27130" y="2970768"/>
                                <a:pt x="0" y="2793974"/>
                              </a:cubicBezTo>
                              <a:cubicBezTo>
                                <a:pt x="-27130" y="2617180"/>
                                <a:pt x="-6701" y="2338479"/>
                                <a:pt x="0" y="2088705"/>
                              </a:cubicBezTo>
                              <a:cubicBezTo>
                                <a:pt x="6701" y="1838931"/>
                                <a:pt x="-20430" y="1651346"/>
                                <a:pt x="0" y="1491938"/>
                              </a:cubicBezTo>
                              <a:cubicBezTo>
                                <a:pt x="20430" y="1332530"/>
                                <a:pt x="21446" y="1026220"/>
                                <a:pt x="0" y="678165"/>
                              </a:cubicBezTo>
                              <a:close/>
                            </a:path>
                          </a:pathLst>
                        </a:custGeom>
                        <ask:type>
                          <ask:lineSketchNon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219C6FCA-6D07-B346-2D5C-EC38BD380949}"/>
                    </a:ext>
                  </a:extLst>
                </p:cNvPr>
                <p:cNvGrpSpPr/>
                <p:nvPr/>
              </p:nvGrpSpPr>
              <p:grpSpPr>
                <a:xfrm>
                  <a:off x="1892554" y="1834914"/>
                  <a:ext cx="8738666" cy="3673817"/>
                  <a:chOff x="4261044" y="2934079"/>
                  <a:chExt cx="7415140" cy="2821819"/>
                </a:xfrm>
              </p:grpSpPr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D3697D48-E171-5BFE-8133-AD56BAF299E6}"/>
                      </a:ext>
                    </a:extLst>
                  </p:cNvPr>
                  <p:cNvSpPr txBox="1"/>
                  <p:nvPr/>
                </p:nvSpPr>
                <p:spPr>
                  <a:xfrm>
                    <a:off x="4261044" y="2934079"/>
                    <a:ext cx="7415140" cy="30732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_tradnl" sz="2000" dirty="0">
                        <a:latin typeface="+mj-lt"/>
                      </a:rPr>
                      <a:t>WP1: ET-PP </a:t>
                    </a:r>
                    <a:r>
                      <a:rPr lang="es-ES_tradnl" sz="2000" dirty="0" err="1">
                        <a:latin typeface="+mj-lt"/>
                      </a:rPr>
                      <a:t>management</a:t>
                    </a:r>
                    <a:r>
                      <a:rPr lang="es-ES_tradnl" sz="2000" dirty="0">
                        <a:latin typeface="+mj-lt"/>
                      </a:rPr>
                      <a:t> and </a:t>
                    </a:r>
                    <a:r>
                      <a:rPr lang="es-ES_tradnl" sz="2000" dirty="0" err="1">
                        <a:latin typeface="+mj-lt"/>
                      </a:rPr>
                      <a:t>coordination</a:t>
                    </a:r>
                    <a:endParaRPr lang="es-ES_tradnl" sz="2000" dirty="0">
                      <a:latin typeface="+mj-lt"/>
                    </a:endParaRPr>
                  </a:p>
                </p:txBody>
              </p:sp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856D4151-2253-2822-EE68-8133D4579DE7}"/>
                      </a:ext>
                    </a:extLst>
                  </p:cNvPr>
                  <p:cNvSpPr txBox="1"/>
                  <p:nvPr/>
                </p:nvSpPr>
                <p:spPr>
                  <a:xfrm>
                    <a:off x="4283124" y="3613395"/>
                    <a:ext cx="4192198" cy="307320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ES_tradnl" sz="2000" dirty="0">
                        <a:latin typeface="+mj-lt"/>
                      </a:rPr>
                      <a:t>WP2: </a:t>
                    </a:r>
                    <a:r>
                      <a:rPr lang="es-ES_tradnl" sz="2000" dirty="0" err="1">
                        <a:latin typeface="+mj-lt"/>
                      </a:rPr>
                      <a:t>Governance</a:t>
                    </a:r>
                    <a:r>
                      <a:rPr lang="es-ES_tradnl" sz="2000" dirty="0">
                        <a:latin typeface="+mj-lt"/>
                      </a:rPr>
                      <a:t> and legal </a:t>
                    </a:r>
                    <a:r>
                      <a:rPr lang="es-ES_tradnl" sz="2000" dirty="0" err="1">
                        <a:latin typeface="+mj-lt"/>
                      </a:rPr>
                      <a:t>aspects</a:t>
                    </a:r>
                    <a:r>
                      <a:rPr lang="es-ES_tradnl" sz="2000" dirty="0">
                        <a:latin typeface="+mj-lt"/>
                      </a:rPr>
                      <a:t> </a:t>
                    </a:r>
                  </a:p>
                </p:txBody>
              </p:sp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B8E96C1-0A86-5EB5-EB30-AE05B276C2EC}"/>
                      </a:ext>
                    </a:extLst>
                  </p:cNvPr>
                  <p:cNvSpPr txBox="1"/>
                  <p:nvPr/>
                </p:nvSpPr>
                <p:spPr>
                  <a:xfrm>
                    <a:off x="8475322" y="3613395"/>
                    <a:ext cx="3200862" cy="307320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ES_tradnl" sz="2000" dirty="0">
                        <a:latin typeface="+mj-lt"/>
                      </a:rPr>
                      <a:t>WP3: </a:t>
                    </a:r>
                    <a:r>
                      <a:rPr lang="es-ES_tradnl" sz="2000" dirty="0" err="1">
                        <a:latin typeface="+mj-lt"/>
                      </a:rPr>
                      <a:t>Financial</a:t>
                    </a:r>
                    <a:r>
                      <a:rPr lang="es-ES_tradnl" sz="2000" dirty="0">
                        <a:latin typeface="+mj-lt"/>
                      </a:rPr>
                      <a:t> </a:t>
                    </a:r>
                    <a:r>
                      <a:rPr lang="es-ES_tradnl" sz="2000" dirty="0" err="1">
                        <a:latin typeface="+mj-lt"/>
                      </a:rPr>
                      <a:t>architecture</a:t>
                    </a:r>
                    <a:endParaRPr lang="es-ES_tradnl" sz="2000" dirty="0">
                      <a:latin typeface="+mj-lt"/>
                    </a:endParaRPr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6856C29B-E5A8-9A49-1E63-09CAEA374858}"/>
                      </a:ext>
                    </a:extLst>
                  </p:cNvPr>
                  <p:cNvSpPr txBox="1"/>
                  <p:nvPr/>
                </p:nvSpPr>
                <p:spPr>
                  <a:xfrm>
                    <a:off x="9343221" y="4149273"/>
                    <a:ext cx="2332963" cy="1016519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ES_tradnl" sz="2000" dirty="0">
                        <a:latin typeface="+mj-lt"/>
                      </a:rPr>
                      <a:t>WP4:Site </a:t>
                    </a:r>
                    <a:r>
                      <a:rPr lang="es-ES_tradnl" sz="2000" dirty="0" err="1">
                        <a:latin typeface="+mj-lt"/>
                      </a:rPr>
                      <a:t>preparation</a:t>
                    </a:r>
                    <a:endParaRPr lang="es-ES_tradnl" sz="2000" dirty="0">
                      <a:latin typeface="+mj-lt"/>
                    </a:endParaRPr>
                  </a:p>
                  <a:p>
                    <a:endParaRPr lang="es-ES_tradnl" sz="2000" dirty="0">
                      <a:latin typeface="+mj-lt"/>
                    </a:endParaRPr>
                  </a:p>
                  <a:p>
                    <a:r>
                      <a:rPr lang="es-ES_tradnl" sz="2000" dirty="0">
                        <a:latin typeface="+mj-lt"/>
                      </a:rPr>
                      <a:t>WP5: Project Office </a:t>
                    </a:r>
                    <a:r>
                      <a:rPr lang="es-ES_tradnl" sz="2000" dirty="0" err="1">
                        <a:latin typeface="+mj-lt"/>
                      </a:rPr>
                      <a:t>engineering</a:t>
                    </a:r>
                    <a:r>
                      <a:rPr lang="es-ES_tradnl" sz="2000" dirty="0">
                        <a:latin typeface="+mj-lt"/>
                      </a:rPr>
                      <a:t> </a:t>
                    </a:r>
                    <a:r>
                      <a:rPr lang="es-ES_tradnl" sz="2000" dirty="0" err="1">
                        <a:latin typeface="+mj-lt"/>
                      </a:rPr>
                      <a:t>dpt</a:t>
                    </a:r>
                    <a:r>
                      <a:rPr lang="es-ES_tradnl" sz="2000" dirty="0">
                        <a:latin typeface="+mj-lt"/>
                      </a:rPr>
                      <a:t>.</a:t>
                    </a:r>
                  </a:p>
                </p:txBody>
              </p: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B53B023D-2CD7-6104-CBC3-CC59179D91DC}"/>
                      </a:ext>
                    </a:extLst>
                  </p:cNvPr>
                  <p:cNvSpPr txBox="1"/>
                  <p:nvPr/>
                </p:nvSpPr>
                <p:spPr>
                  <a:xfrm>
                    <a:off x="8593812" y="5448578"/>
                    <a:ext cx="3065584" cy="307320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ES_tradnl" sz="2000" dirty="0">
                        <a:latin typeface="+mj-lt"/>
                      </a:rPr>
                      <a:t>WP6: Technical </a:t>
                    </a:r>
                    <a:r>
                      <a:rPr lang="es-ES_tradnl" sz="2000" dirty="0" err="1">
                        <a:latin typeface="+mj-lt"/>
                      </a:rPr>
                      <a:t>design</a:t>
                    </a:r>
                    <a:endParaRPr lang="es-ES_tradnl" sz="2000" dirty="0">
                      <a:latin typeface="+mj-lt"/>
                    </a:endParaRPr>
                  </a:p>
                </p:txBody>
              </p:sp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4EA996D2-4E33-E853-053E-0FE403459BD8}"/>
                      </a:ext>
                    </a:extLst>
                  </p:cNvPr>
                  <p:cNvSpPr txBox="1"/>
                  <p:nvPr/>
                </p:nvSpPr>
                <p:spPr>
                  <a:xfrm>
                    <a:off x="4386801" y="5442585"/>
                    <a:ext cx="4232651" cy="307320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ES_tradnl" sz="2000" dirty="0">
                        <a:latin typeface="+mj-lt"/>
                      </a:rPr>
                      <a:t>WP7: </a:t>
                    </a:r>
                    <a:r>
                      <a:rPr lang="es-ES_tradnl" sz="2000" dirty="0" err="1">
                        <a:latin typeface="+mj-lt"/>
                      </a:rPr>
                      <a:t>Innovation</a:t>
                    </a:r>
                    <a:r>
                      <a:rPr lang="es-ES_tradnl" sz="2000" dirty="0">
                        <a:latin typeface="+mj-lt"/>
                      </a:rPr>
                      <a:t> and </a:t>
                    </a:r>
                    <a:r>
                      <a:rPr lang="es-ES_tradnl" sz="2000" dirty="0" err="1">
                        <a:latin typeface="+mj-lt"/>
                      </a:rPr>
                      <a:t>Industry</a:t>
                    </a:r>
                    <a:r>
                      <a:rPr lang="es-ES_tradnl" sz="2000" dirty="0">
                        <a:latin typeface="+mj-lt"/>
                      </a:rPr>
                      <a:t> </a:t>
                    </a:r>
                    <a:r>
                      <a:rPr lang="es-ES_tradnl" sz="2000" dirty="0" err="1">
                        <a:latin typeface="+mj-lt"/>
                      </a:rPr>
                      <a:t>engagement</a:t>
                    </a:r>
                    <a:endParaRPr lang="es-ES_tradnl" sz="2000" dirty="0">
                      <a:latin typeface="+mj-lt"/>
                    </a:endParaRPr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82506314-9C05-A955-C8FB-24B9541A74FC}"/>
                      </a:ext>
                    </a:extLst>
                  </p:cNvPr>
                  <p:cNvSpPr txBox="1"/>
                  <p:nvPr/>
                </p:nvSpPr>
                <p:spPr>
                  <a:xfrm>
                    <a:off x="7218995" y="4315708"/>
                    <a:ext cx="1873244" cy="780120"/>
                  </a:xfrm>
                  <a:prstGeom prst="rect">
                    <a:avLst/>
                  </a:prstGeom>
                  <a:solidFill>
                    <a:srgbClr val="00206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_tradnl" sz="2000" dirty="0">
                        <a:solidFill>
                          <a:schemeClr val="bg1"/>
                        </a:solidFill>
                        <a:latin typeface="+mj-lt"/>
                      </a:rPr>
                      <a:t>WP8: Computing </a:t>
                    </a:r>
                  </a:p>
                  <a:p>
                    <a:pPr algn="ctr"/>
                    <a:r>
                      <a:rPr lang="es-ES_tradnl" sz="2000" dirty="0">
                        <a:solidFill>
                          <a:schemeClr val="bg1"/>
                        </a:solidFill>
                        <a:latin typeface="+mj-lt"/>
                      </a:rPr>
                      <a:t>and </a:t>
                    </a:r>
                  </a:p>
                  <a:p>
                    <a:pPr algn="ctr"/>
                    <a:r>
                      <a:rPr lang="es-ES_tradnl" sz="2000" dirty="0">
                        <a:solidFill>
                          <a:schemeClr val="bg1"/>
                        </a:solidFill>
                        <a:latin typeface="+mj-lt"/>
                      </a:rPr>
                      <a:t>data Access</a:t>
                    </a:r>
                  </a:p>
                </p:txBody>
              </p:sp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A6DF55D6-43D8-CDE5-9B1D-5F75759A444D}"/>
                      </a:ext>
                    </a:extLst>
                  </p:cNvPr>
                  <p:cNvSpPr txBox="1"/>
                  <p:nvPr/>
                </p:nvSpPr>
                <p:spPr>
                  <a:xfrm>
                    <a:off x="4492516" y="4184733"/>
                    <a:ext cx="2239890" cy="1016519"/>
                  </a:xfrm>
                  <a:prstGeom prst="rect">
                    <a:avLst/>
                  </a:prstGeom>
                  <a:solidFill>
                    <a:srgbClr val="D883FF">
                      <a:alpha val="32941"/>
                    </a:srgb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ES_tradnl" sz="2000" dirty="0">
                        <a:latin typeface="+mj-lt"/>
                      </a:rPr>
                      <a:t>WP10: </a:t>
                    </a:r>
                    <a:r>
                      <a:rPr lang="es-ES_tradnl" sz="2000" dirty="0" err="1">
                        <a:latin typeface="+mj-lt"/>
                      </a:rPr>
                      <a:t>Communication</a:t>
                    </a:r>
                    <a:r>
                      <a:rPr lang="es-ES_tradnl" sz="2000" dirty="0">
                        <a:latin typeface="+mj-lt"/>
                      </a:rPr>
                      <a:t> and </a:t>
                    </a:r>
                    <a:r>
                      <a:rPr lang="es-ES_tradnl" sz="2000" dirty="0" err="1">
                        <a:latin typeface="+mj-lt"/>
                      </a:rPr>
                      <a:t>outreach</a:t>
                    </a:r>
                    <a:endParaRPr lang="es-ES_tradnl" sz="2000" dirty="0">
                      <a:latin typeface="+mj-lt"/>
                    </a:endParaRPr>
                  </a:p>
                  <a:p>
                    <a:endParaRPr lang="es-ES_tradnl" sz="2000" dirty="0">
                      <a:latin typeface="+mj-lt"/>
                    </a:endParaRPr>
                  </a:p>
                  <a:p>
                    <a:r>
                      <a:rPr lang="es-ES_tradnl" sz="2000" dirty="0">
                        <a:latin typeface="+mj-lt"/>
                      </a:rPr>
                      <a:t>WP9: </a:t>
                    </a:r>
                    <a:r>
                      <a:rPr lang="es-ES_tradnl" sz="2000" dirty="0" err="1">
                        <a:latin typeface="+mj-lt"/>
                      </a:rPr>
                      <a:t>Sustainable</a:t>
                    </a:r>
                    <a:r>
                      <a:rPr lang="es-ES_tradnl" sz="2000" dirty="0">
                        <a:latin typeface="+mj-lt"/>
                      </a:rPr>
                      <a:t> </a:t>
                    </a:r>
                    <a:r>
                      <a:rPr lang="es-ES_tradnl" sz="2000" dirty="0" err="1">
                        <a:latin typeface="+mj-lt"/>
                      </a:rPr>
                      <a:t>devel</a:t>
                    </a:r>
                    <a:r>
                      <a:rPr lang="es-ES_tradnl" sz="2000" dirty="0">
                        <a:latin typeface="+mj-lt"/>
                      </a:rPr>
                      <a:t>.</a:t>
                    </a:r>
                  </a:p>
                </p:txBody>
              </p:sp>
              <p:sp>
                <p:nvSpPr>
                  <p:cNvPr id="32" name="Up-down Arrow 31">
                    <a:extLst>
                      <a:ext uri="{FF2B5EF4-FFF2-40B4-BE49-F238E27FC236}">
                        <a16:creationId xmlns:a16="http://schemas.microsoft.com/office/drawing/2014/main" id="{8A556C45-BD2D-5E81-D688-DF5D60624F0B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6904356" y="4770114"/>
                    <a:ext cx="118914" cy="511423"/>
                  </a:xfrm>
                  <a:prstGeom prst="upDownArrow">
                    <a:avLst/>
                  </a:prstGeom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 sz="2000">
                      <a:latin typeface="+mj-lt"/>
                    </a:endParaRPr>
                  </a:p>
                </p:txBody>
              </p:sp>
              <p:sp>
                <p:nvSpPr>
                  <p:cNvPr id="33" name="Up-down Arrow 32">
                    <a:extLst>
                      <a:ext uri="{FF2B5EF4-FFF2-40B4-BE49-F238E27FC236}">
                        <a16:creationId xmlns:a16="http://schemas.microsoft.com/office/drawing/2014/main" id="{5AA8FD31-B206-B659-EA88-7D03F077A6F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8841948" y="5095828"/>
                    <a:ext cx="105656" cy="348109"/>
                  </a:xfrm>
                  <a:prstGeom prst="upDownArrow">
                    <a:avLst/>
                  </a:prstGeom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 sz="2000">
                      <a:latin typeface="+mj-lt"/>
                    </a:endParaRPr>
                  </a:p>
                </p:txBody>
              </p:sp>
              <p:sp>
                <p:nvSpPr>
                  <p:cNvPr id="34" name="Up-down Arrow 33">
                    <a:extLst>
                      <a:ext uri="{FF2B5EF4-FFF2-40B4-BE49-F238E27FC236}">
                        <a16:creationId xmlns:a16="http://schemas.microsoft.com/office/drawing/2014/main" id="{714ECAF9-5F7F-6A37-2A18-6D574E376D2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433598" y="3932747"/>
                    <a:ext cx="94827" cy="382959"/>
                  </a:xfrm>
                  <a:prstGeom prst="upDownArrow">
                    <a:avLst/>
                  </a:prstGeom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_tradnl" sz="2000">
                      <a:latin typeface="+mj-lt"/>
                    </a:endParaRPr>
                  </a:p>
                </p:txBody>
              </p:sp>
            </p:grpSp>
          </p:grp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7E54AA3-4C1E-BEA7-89CA-5F0D68B5306E}"/>
                  </a:ext>
                </a:extLst>
              </p:cNvPr>
              <p:cNvSpPr txBox="1"/>
              <p:nvPr/>
            </p:nvSpPr>
            <p:spPr>
              <a:xfrm>
                <a:off x="655997" y="2355112"/>
                <a:ext cx="8692861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600" dirty="0">
                    <a:solidFill>
                      <a:schemeClr val="bg1"/>
                    </a:solidFill>
                    <a:latin typeface="+mj-lt"/>
                  </a:rPr>
                  <a:t>ET</a:t>
                </a:r>
                <a:r>
                  <a:rPr lang="es-ES_tradnl" sz="1600" dirty="0">
                    <a:latin typeface="+mj-lt"/>
                  </a:rPr>
                  <a:t> </a:t>
                </a:r>
                <a:r>
                  <a:rPr lang="es-ES_tradnl" sz="1600" dirty="0" err="1">
                    <a:solidFill>
                      <a:schemeClr val="bg1"/>
                    </a:solidFill>
                    <a:latin typeface="+mj-lt"/>
                  </a:rPr>
                  <a:t>organization</a:t>
                </a:r>
                <a:endParaRPr lang="es-ES_tradnl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894934A-265B-AAA8-C189-DD27066C9D09}"/>
                  </a:ext>
                </a:extLst>
              </p:cNvPr>
              <p:cNvSpPr txBox="1"/>
              <p:nvPr/>
            </p:nvSpPr>
            <p:spPr>
              <a:xfrm rot="5400000">
                <a:off x="8844118" y="3861389"/>
                <a:ext cx="1323441" cy="33855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600" dirty="0">
                    <a:solidFill>
                      <a:schemeClr val="bg1"/>
                    </a:solidFill>
                    <a:latin typeface="+mj-lt"/>
                  </a:rPr>
                  <a:t>ET site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0AF9597-D99D-53C1-4EAC-E0011BCA4CA1}"/>
                  </a:ext>
                </a:extLst>
              </p:cNvPr>
              <p:cNvSpPr txBox="1"/>
              <p:nvPr/>
            </p:nvSpPr>
            <p:spPr>
              <a:xfrm rot="16200000">
                <a:off x="-51343" y="3785630"/>
                <a:ext cx="1323439" cy="584775"/>
              </a:xfrm>
              <a:prstGeom prst="rect">
                <a:avLst/>
              </a:prstGeom>
              <a:solidFill>
                <a:srgbClr val="D883FF">
                  <a:alpha val="32941"/>
                </a:srgb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600" dirty="0" err="1">
                    <a:solidFill>
                      <a:schemeClr val="bg1"/>
                    </a:solidFill>
                    <a:latin typeface="+mj-lt"/>
                  </a:rPr>
                  <a:t>Sustainability</a:t>
                </a:r>
                <a:r>
                  <a:rPr lang="es-ES_tradnl" sz="1600" dirty="0">
                    <a:solidFill>
                      <a:schemeClr val="bg1"/>
                    </a:solidFill>
                    <a:latin typeface="+mj-lt"/>
                  </a:rPr>
                  <a:t> and </a:t>
                </a:r>
                <a:r>
                  <a:rPr lang="es-ES_tradnl" sz="1600" dirty="0" err="1">
                    <a:solidFill>
                      <a:schemeClr val="bg1"/>
                    </a:solidFill>
                    <a:latin typeface="+mj-lt"/>
                  </a:rPr>
                  <a:t>outreach</a:t>
                </a:r>
                <a:endParaRPr lang="es-ES_tradnl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49" name="Up-down Arrow 48">
              <a:extLst>
                <a:ext uri="{FF2B5EF4-FFF2-40B4-BE49-F238E27FC236}">
                  <a16:creationId xmlns:a16="http://schemas.microsoft.com/office/drawing/2014/main" id="{4A184CB1-CCB7-EC26-292E-729873C1CB1F}"/>
                </a:ext>
              </a:extLst>
            </p:cNvPr>
            <p:cNvSpPr/>
            <p:nvPr/>
          </p:nvSpPr>
          <p:spPr>
            <a:xfrm rot="5400000">
              <a:off x="7456634" y="3859967"/>
              <a:ext cx="126999" cy="306473"/>
            </a:xfrm>
            <a:prstGeom prst="upDownArrow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sz="20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727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ET-PP WP8 Computing and Data </a:t>
            </a:r>
            <a:r>
              <a:rPr lang="es-ES_tradnl" dirty="0" err="1">
                <a:solidFill>
                  <a:srgbClr val="002060"/>
                </a:solidFill>
              </a:rPr>
              <a:t>models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4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125731-442B-32D2-0325-37946C1BDBB8}"/>
              </a:ext>
            </a:extLst>
          </p:cNvPr>
          <p:cNvSpPr txBox="1"/>
          <p:nvPr/>
        </p:nvSpPr>
        <p:spPr>
          <a:xfrm>
            <a:off x="1820980" y="1654034"/>
            <a:ext cx="10355391" cy="186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solidFill>
                  <a:srgbClr val="002060"/>
                </a:solidFill>
                <a:latin typeface="+mj-lt"/>
              </a:rPr>
              <a:t>Definition of the computing and data model of the Einstein Telescope.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solidFill>
                  <a:srgbClr val="002060"/>
                </a:solidFill>
                <a:latin typeface="+mj-lt"/>
              </a:rPr>
              <a:t>Definition of the workflows.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solidFill>
                  <a:srgbClr val="002060"/>
                </a:solidFill>
                <a:latin typeface="+mj-lt"/>
              </a:rPr>
              <a:t>Estimation of the resources.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dirty="0">
                <a:solidFill>
                  <a:srgbClr val="002060"/>
                </a:solidFill>
                <a:latin typeface="+mj-lt"/>
              </a:rPr>
              <a:t>Data Access – </a:t>
            </a:r>
            <a:r>
              <a:rPr lang="es-ES" dirty="0" err="1">
                <a:solidFill>
                  <a:srgbClr val="002060"/>
                </a:solidFill>
                <a:latin typeface="+mj-lt"/>
              </a:rPr>
              <a:t>technical</a:t>
            </a:r>
            <a:r>
              <a:rPr lang="es-ES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+mj-lt"/>
              </a:rPr>
              <a:t>guidelines</a:t>
            </a:r>
            <a:r>
              <a:rPr lang="es-ES" dirty="0">
                <a:solidFill>
                  <a:srgbClr val="002060"/>
                </a:solidFill>
                <a:latin typeface="+mj-lt"/>
              </a:rPr>
              <a:t> and </a:t>
            </a:r>
            <a:r>
              <a:rPr lang="es-ES" dirty="0" err="1">
                <a:solidFill>
                  <a:srgbClr val="002060"/>
                </a:solidFill>
                <a:latin typeface="+mj-lt"/>
              </a:rPr>
              <a:t>principles</a:t>
            </a:r>
            <a:r>
              <a:rPr lang="es-ES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+mj-lt"/>
              </a:rPr>
              <a:t>for</a:t>
            </a:r>
            <a:r>
              <a:rPr lang="es-ES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+mj-lt"/>
              </a:rPr>
              <a:t>implementing</a:t>
            </a:r>
            <a:r>
              <a:rPr lang="es-ES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+mj-lt"/>
              </a:rPr>
              <a:t>the</a:t>
            </a:r>
            <a:r>
              <a:rPr lang="es-ES" dirty="0">
                <a:solidFill>
                  <a:srgbClr val="002060"/>
                </a:solidFill>
                <a:latin typeface="+mj-lt"/>
              </a:rPr>
              <a:t> data </a:t>
            </a:r>
            <a:r>
              <a:rPr lang="es-ES" dirty="0" err="1">
                <a:solidFill>
                  <a:srgbClr val="002060"/>
                </a:solidFill>
                <a:latin typeface="+mj-lt"/>
              </a:rPr>
              <a:t>access</a:t>
            </a:r>
            <a:r>
              <a:rPr lang="es-ES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+mj-lt"/>
              </a:rPr>
              <a:t>policies</a:t>
            </a:r>
            <a:r>
              <a:rPr lang="es-ES" dirty="0">
                <a:solidFill>
                  <a:srgbClr val="002060"/>
                </a:solidFill>
                <a:latin typeface="+mj-lt"/>
              </a:rPr>
              <a:t>. </a:t>
            </a:r>
            <a:endParaRPr lang="en-GB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57AD34-2A2A-58CC-FC23-1C2E2CD87E01}"/>
              </a:ext>
            </a:extLst>
          </p:cNvPr>
          <p:cNvSpPr txBox="1"/>
          <p:nvPr/>
        </p:nvSpPr>
        <p:spPr>
          <a:xfrm rot="16200000">
            <a:off x="1067406" y="2415461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>
                    <a:lumMod val="50000"/>
                  </a:schemeClr>
                </a:solidFill>
              </a:rPr>
              <a:t>WP8 </a:t>
            </a:r>
            <a:r>
              <a:rPr lang="es-ES_tradnl" sz="1600" dirty="0" err="1">
                <a:solidFill>
                  <a:schemeClr val="bg1">
                    <a:lumMod val="50000"/>
                  </a:schemeClr>
                </a:solidFill>
              </a:rPr>
              <a:t>objectives</a:t>
            </a:r>
            <a:endParaRPr lang="es-ES_tradn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302F2-CB7E-3187-D644-878A306798CD}"/>
              </a:ext>
            </a:extLst>
          </p:cNvPr>
          <p:cNvSpPr txBox="1"/>
          <p:nvPr/>
        </p:nvSpPr>
        <p:spPr>
          <a:xfrm rot="16200000">
            <a:off x="1033124" y="4742017"/>
            <a:ext cx="1922081" cy="346369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>
                    <a:lumMod val="50000"/>
                  </a:schemeClr>
                </a:solidFill>
              </a:rPr>
              <a:t>WP8 </a:t>
            </a:r>
            <a:r>
              <a:rPr lang="es-ES_tradnl" sz="1600" dirty="0" err="1">
                <a:solidFill>
                  <a:schemeClr val="bg1">
                    <a:lumMod val="50000"/>
                  </a:schemeClr>
                </a:solidFill>
              </a:rPr>
              <a:t>organization</a:t>
            </a:r>
            <a:endParaRPr lang="es-ES_tradn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ABB04A84-69D9-BE35-6ED0-B612399E8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200524"/>
              </p:ext>
            </p:extLst>
          </p:nvPr>
        </p:nvGraphicFramePr>
        <p:xfrm>
          <a:off x="2321169" y="3954162"/>
          <a:ext cx="7622932" cy="148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99243">
                  <a:extLst>
                    <a:ext uri="{9D8B030D-6E8A-4147-A177-3AD203B41FA5}">
                      <a16:colId xmlns:a16="http://schemas.microsoft.com/office/drawing/2014/main" val="3162373852"/>
                    </a:ext>
                  </a:extLst>
                </a:gridCol>
                <a:gridCol w="3543629">
                  <a:extLst>
                    <a:ext uri="{9D8B030D-6E8A-4147-A177-3AD203B41FA5}">
                      <a16:colId xmlns:a16="http://schemas.microsoft.com/office/drawing/2014/main" val="1860849479"/>
                    </a:ext>
                  </a:extLst>
                </a:gridCol>
                <a:gridCol w="1263959">
                  <a:extLst>
                    <a:ext uri="{9D8B030D-6E8A-4147-A177-3AD203B41FA5}">
                      <a16:colId xmlns:a16="http://schemas.microsoft.com/office/drawing/2014/main" val="2685114291"/>
                    </a:ext>
                  </a:extLst>
                </a:gridCol>
                <a:gridCol w="1816101">
                  <a:extLst>
                    <a:ext uri="{9D8B030D-6E8A-4147-A177-3AD203B41FA5}">
                      <a16:colId xmlns:a16="http://schemas.microsoft.com/office/drawing/2014/main" val="1513312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="0" dirty="0" err="1">
                          <a:latin typeface="+mj-lt"/>
                        </a:rPr>
                        <a:t>Task</a:t>
                      </a:r>
                      <a:r>
                        <a:rPr lang="es-ES_tradnl" b="0" dirty="0">
                          <a:latin typeface="+mj-lt"/>
                        </a:rPr>
                        <a:t> 8.1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0" dirty="0">
                          <a:latin typeface="+mj-lt"/>
                        </a:rPr>
                        <a:t>T0 data center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0" dirty="0">
                          <a:latin typeface="+mj-lt"/>
                        </a:rPr>
                        <a:t>CNRS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0" dirty="0">
                          <a:latin typeface="+mj-lt"/>
                        </a:rPr>
                        <a:t>Patrice </a:t>
                      </a:r>
                      <a:r>
                        <a:rPr lang="es-ES_tradnl" b="0" dirty="0" err="1">
                          <a:latin typeface="+mj-lt"/>
                        </a:rPr>
                        <a:t>Verdier</a:t>
                      </a:r>
                      <a:endParaRPr lang="es-ES_tradnl" b="0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85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+mj-lt"/>
                        </a:rPr>
                        <a:t>Task</a:t>
                      </a:r>
                      <a:r>
                        <a:rPr lang="es-ES_tradnl" dirty="0">
                          <a:latin typeface="+mj-lt"/>
                        </a:rPr>
                        <a:t> 8.2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+mj-lt"/>
                        </a:rPr>
                        <a:t>Computing and Data </a:t>
                      </a:r>
                      <a:r>
                        <a:rPr lang="es-ES_tradnl" dirty="0" err="1">
                          <a:latin typeface="+mj-lt"/>
                        </a:rPr>
                        <a:t>Model</a:t>
                      </a:r>
                      <a:endParaRPr lang="es-ES_tradnl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+mj-lt"/>
                        </a:rPr>
                        <a:t>UniGe</a:t>
                      </a:r>
                      <a:endParaRPr lang="es-ES_tradnl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+mj-lt"/>
                        </a:rPr>
                        <a:t>Tassos</a:t>
                      </a:r>
                      <a:r>
                        <a:rPr lang="es-ES_tradnl" dirty="0">
                          <a:latin typeface="+mj-lt"/>
                        </a:rPr>
                        <a:t> </a:t>
                      </a:r>
                      <a:r>
                        <a:rPr lang="es-ES_tradnl" dirty="0" err="1">
                          <a:latin typeface="+mj-lt"/>
                        </a:rPr>
                        <a:t>Fragkos</a:t>
                      </a:r>
                      <a:endParaRPr lang="es-ES_tradnl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57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+mj-lt"/>
                        </a:rPr>
                        <a:t>Task</a:t>
                      </a:r>
                      <a:r>
                        <a:rPr lang="es-ES_tradnl" dirty="0">
                          <a:latin typeface="+mj-lt"/>
                        </a:rPr>
                        <a:t> 8.3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+mj-lt"/>
                        </a:rPr>
                        <a:t>Resources</a:t>
                      </a:r>
                      <a:r>
                        <a:rPr lang="es-ES_tradnl" dirty="0">
                          <a:latin typeface="+mj-lt"/>
                        </a:rPr>
                        <a:t> </a:t>
                      </a:r>
                      <a:r>
                        <a:rPr lang="es-ES_tradnl" dirty="0" err="1">
                          <a:latin typeface="+mj-lt"/>
                        </a:rPr>
                        <a:t>estimation</a:t>
                      </a:r>
                      <a:endParaRPr lang="es-ES_tradnl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+mj-lt"/>
                        </a:rPr>
                        <a:t>INFN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+mj-lt"/>
                        </a:rPr>
                        <a:t>Silvio </a:t>
                      </a:r>
                      <a:r>
                        <a:rPr lang="es-ES_tradnl" dirty="0" err="1">
                          <a:latin typeface="+mj-lt"/>
                        </a:rPr>
                        <a:t>Pardi</a:t>
                      </a:r>
                      <a:endParaRPr lang="es-ES_tradnl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874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+mj-lt"/>
                        </a:rPr>
                        <a:t>Task</a:t>
                      </a:r>
                      <a:r>
                        <a:rPr lang="es-ES_tradnl" dirty="0">
                          <a:latin typeface="+mj-lt"/>
                        </a:rPr>
                        <a:t> 8.4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+mj-lt"/>
                        </a:rPr>
                        <a:t>Data Access </a:t>
                      </a:r>
                      <a:r>
                        <a:rPr lang="es-ES_tradnl" dirty="0" err="1">
                          <a:latin typeface="+mj-lt"/>
                        </a:rPr>
                        <a:t>Implementation</a:t>
                      </a:r>
                      <a:r>
                        <a:rPr lang="es-ES_tradnl" dirty="0">
                          <a:latin typeface="+mj-lt"/>
                        </a:rPr>
                        <a:t> </a:t>
                      </a:r>
                      <a:r>
                        <a:rPr lang="es-ES_tradnl" dirty="0" err="1">
                          <a:latin typeface="+mj-lt"/>
                        </a:rPr>
                        <a:t>design</a:t>
                      </a:r>
                      <a:endParaRPr lang="es-ES_tradnl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+mj-lt"/>
                        </a:rPr>
                        <a:t>BSC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+mj-lt"/>
                        </a:rPr>
                        <a:t>Nadia Tonello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8395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6690106-E430-178D-DD31-EA11EE555DBB}"/>
              </a:ext>
            </a:extLst>
          </p:cNvPr>
          <p:cNvSpPr txBox="1"/>
          <p:nvPr/>
        </p:nvSpPr>
        <p:spPr>
          <a:xfrm>
            <a:off x="2321169" y="5506911"/>
            <a:ext cx="482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+mj-lt"/>
              </a:rPr>
              <a:t>Co-leads:  </a:t>
            </a:r>
            <a:r>
              <a:rPr lang="es-ES_tradnl" dirty="0" err="1">
                <a:latin typeface="+mj-lt"/>
              </a:rPr>
              <a:t>Achim</a:t>
            </a:r>
            <a:r>
              <a:rPr lang="es-ES_tradnl" dirty="0">
                <a:latin typeface="+mj-lt"/>
              </a:rPr>
              <a:t> Stahl, Sergi Girona/Nadia Tonello</a:t>
            </a:r>
          </a:p>
        </p:txBody>
      </p:sp>
    </p:spTree>
    <p:extLst>
      <p:ext uri="{BB962C8B-B14F-4D97-AF65-F5344CB8AC3E}">
        <p14:creationId xmlns:p14="http://schemas.microsoft.com/office/powerpoint/2010/main" val="62383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ET-PP WP8 Computing and Data </a:t>
            </a:r>
            <a:r>
              <a:rPr lang="es-ES_tradnl" dirty="0" err="1">
                <a:solidFill>
                  <a:srgbClr val="002060"/>
                </a:solidFill>
              </a:rPr>
              <a:t>models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5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57AD34-2A2A-58CC-FC23-1C2E2CD87E01}"/>
              </a:ext>
            </a:extLst>
          </p:cNvPr>
          <p:cNvSpPr txBox="1"/>
          <p:nvPr/>
        </p:nvSpPr>
        <p:spPr>
          <a:xfrm rot="16200000">
            <a:off x="1067406" y="2415461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>
                    <a:lumMod val="50000"/>
                  </a:schemeClr>
                </a:solidFill>
              </a:rPr>
              <a:t>WP8 </a:t>
            </a:r>
            <a:r>
              <a:rPr lang="es-ES_tradnl" sz="1600" dirty="0" err="1">
                <a:solidFill>
                  <a:schemeClr val="bg1">
                    <a:lumMod val="50000"/>
                  </a:schemeClr>
                </a:solidFill>
              </a:rPr>
              <a:t>milestones</a:t>
            </a:r>
            <a:endParaRPr lang="es-ES_tradn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302F2-CB7E-3187-D644-878A306798CD}"/>
              </a:ext>
            </a:extLst>
          </p:cNvPr>
          <p:cNvSpPr txBox="1"/>
          <p:nvPr/>
        </p:nvSpPr>
        <p:spPr>
          <a:xfrm rot="16200000">
            <a:off x="1163796" y="4526565"/>
            <a:ext cx="1652922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>
                    <a:lumMod val="50000"/>
                  </a:schemeClr>
                </a:solidFill>
              </a:rPr>
              <a:t>WP8 </a:t>
            </a:r>
            <a:r>
              <a:rPr lang="es-ES_tradnl" sz="1600" dirty="0" err="1">
                <a:solidFill>
                  <a:schemeClr val="bg1">
                    <a:lumMod val="50000"/>
                  </a:schemeClr>
                </a:solidFill>
              </a:rPr>
              <a:t>Documents</a:t>
            </a:r>
            <a:endParaRPr lang="es-ES_tradn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846DD7-CB6D-4C66-FB25-C12C49B78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97377"/>
              </p:ext>
            </p:extLst>
          </p:nvPr>
        </p:nvGraphicFramePr>
        <p:xfrm>
          <a:off x="2321169" y="1592692"/>
          <a:ext cx="9290296" cy="1930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372">
                  <a:extLst>
                    <a:ext uri="{9D8B030D-6E8A-4147-A177-3AD203B41FA5}">
                      <a16:colId xmlns:a16="http://schemas.microsoft.com/office/drawing/2014/main" val="3351491611"/>
                    </a:ext>
                  </a:extLst>
                </a:gridCol>
                <a:gridCol w="6086248">
                  <a:extLst>
                    <a:ext uri="{9D8B030D-6E8A-4147-A177-3AD203B41FA5}">
                      <a16:colId xmlns:a16="http://schemas.microsoft.com/office/drawing/2014/main" val="2257759394"/>
                    </a:ext>
                  </a:extLst>
                </a:gridCol>
                <a:gridCol w="1406752">
                  <a:extLst>
                    <a:ext uri="{9D8B030D-6E8A-4147-A177-3AD203B41FA5}">
                      <a16:colId xmlns:a16="http://schemas.microsoft.com/office/drawing/2014/main" val="3957121070"/>
                    </a:ext>
                  </a:extLst>
                </a:gridCol>
                <a:gridCol w="1140924">
                  <a:extLst>
                    <a:ext uri="{9D8B030D-6E8A-4147-A177-3AD203B41FA5}">
                      <a16:colId xmlns:a16="http://schemas.microsoft.com/office/drawing/2014/main" val="1822376727"/>
                    </a:ext>
                  </a:extLst>
                </a:gridCol>
              </a:tblGrid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Workshops</a:t>
                      </a:r>
                      <a:endParaRPr lang="es-ES" sz="16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WPs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Due date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294611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j-lt"/>
                        </a:rPr>
                        <a:t>M8.1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Workflows Requirements collection and constraints: computing and data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Sep 2023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79884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j-lt"/>
                        </a:rPr>
                        <a:t>M8.2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Computing Infrastructures availability for ET workflows, characteristics 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</a:rPr>
                        <a:t>WP9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Sept 2024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42660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+mj-lt"/>
                        </a:rPr>
                        <a:t>M8.3</a:t>
                      </a:r>
                      <a:endParaRPr lang="es-ES" sz="16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On site infrastructure, computing and data model 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</a:rPr>
                        <a:t>WP6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Sept 2025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51600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+mj-lt"/>
                        </a:rPr>
                        <a:t>M8.4</a:t>
                      </a:r>
                      <a:endParaRPr lang="es-ES" sz="16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Low latency and offline workflows and computing model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</a:rPr>
                        <a:t>WP6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Feb 2026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038771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M8.5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Data management, access, policy and implementation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lt"/>
                        </a:rPr>
                        <a:t>WP2, WP6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July 2026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26235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FB3A61C-C3D6-20BA-E06C-8F0A1856B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05919"/>
              </p:ext>
            </p:extLst>
          </p:nvPr>
        </p:nvGraphicFramePr>
        <p:xfrm>
          <a:off x="2321169" y="4074722"/>
          <a:ext cx="9290296" cy="1163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372">
                  <a:extLst>
                    <a:ext uri="{9D8B030D-6E8A-4147-A177-3AD203B41FA5}">
                      <a16:colId xmlns:a16="http://schemas.microsoft.com/office/drawing/2014/main" val="3351491611"/>
                    </a:ext>
                  </a:extLst>
                </a:gridCol>
                <a:gridCol w="6083300">
                  <a:extLst>
                    <a:ext uri="{9D8B030D-6E8A-4147-A177-3AD203B41FA5}">
                      <a16:colId xmlns:a16="http://schemas.microsoft.com/office/drawing/2014/main" val="225775939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957121070"/>
                    </a:ext>
                  </a:extLst>
                </a:gridCol>
                <a:gridCol w="1140924">
                  <a:extLst>
                    <a:ext uri="{9D8B030D-6E8A-4147-A177-3AD203B41FA5}">
                      <a16:colId xmlns:a16="http://schemas.microsoft.com/office/drawing/2014/main" val="1822376727"/>
                    </a:ext>
                  </a:extLst>
                </a:gridCol>
              </a:tblGrid>
              <a:tr h="29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Deliverables</a:t>
                      </a:r>
                      <a:endParaRPr lang="es-ES" sz="16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Lead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Due date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294611"/>
                  </a:ext>
                </a:extLst>
              </a:tr>
              <a:tr h="29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j-lt"/>
                        </a:rPr>
                        <a:t>D8.1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Workflows Requirements collection and constraints: computing and data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UniGe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Mar 2024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79884"/>
                  </a:ext>
                </a:extLst>
              </a:tr>
              <a:tr h="29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j-lt"/>
                        </a:rPr>
                        <a:t>D8.2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Computing Infrastructures availability for ET workflows, characteristics 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j-lt"/>
                        </a:rPr>
                        <a:t>UniGe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Apr 2026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42660"/>
                  </a:ext>
                </a:extLst>
              </a:tr>
              <a:tr h="29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j-lt"/>
                        </a:rPr>
                        <a:t>D8.3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On site infrastructure, computing and data model </a:t>
                      </a:r>
                      <a:endParaRPr lang="es-E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BSC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Sept 2026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51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53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ET-PP WP8 Computing and Data </a:t>
            </a:r>
            <a:r>
              <a:rPr lang="es-ES_tradnl" dirty="0" err="1">
                <a:solidFill>
                  <a:srgbClr val="002060"/>
                </a:solidFill>
              </a:rPr>
              <a:t>models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6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57AD34-2A2A-58CC-FC23-1C2E2CD87E01}"/>
              </a:ext>
            </a:extLst>
          </p:cNvPr>
          <p:cNvSpPr txBox="1"/>
          <p:nvPr/>
        </p:nvSpPr>
        <p:spPr>
          <a:xfrm rot="16200000">
            <a:off x="-50571" y="3441106"/>
            <a:ext cx="4112915" cy="523220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T8.1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FFF107-409B-E8CC-837A-5AF227127563}"/>
              </a:ext>
            </a:extLst>
          </p:cNvPr>
          <p:cNvSpPr txBox="1"/>
          <p:nvPr/>
        </p:nvSpPr>
        <p:spPr>
          <a:xfrm>
            <a:off x="2511707" y="1646258"/>
            <a:ext cx="88420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+mj-lt"/>
              </a:rPr>
              <a:t>Lead </a:t>
            </a:r>
            <a:r>
              <a:rPr lang="es-ES_tradnl" dirty="0">
                <a:latin typeface="+mj-lt"/>
              </a:rPr>
              <a:t>CNRS, Patrice </a:t>
            </a:r>
            <a:r>
              <a:rPr lang="es-ES_tradnl" dirty="0" err="1">
                <a:latin typeface="+mj-lt"/>
              </a:rPr>
              <a:t>Verdier</a:t>
            </a:r>
            <a:endParaRPr lang="es-ES_tradnl" dirty="0">
              <a:latin typeface="+mj-lt"/>
            </a:endParaRPr>
          </a:p>
          <a:p>
            <a:endParaRPr lang="es-ES_tradnl" b="1" dirty="0">
              <a:latin typeface="+mj-lt"/>
            </a:endParaRPr>
          </a:p>
          <a:p>
            <a:r>
              <a:rPr lang="es-ES_tradnl" b="1" dirty="0" err="1">
                <a:latin typeface="+mj-lt"/>
              </a:rPr>
              <a:t>Objective</a:t>
            </a:r>
            <a:endParaRPr lang="es-ES_tradnl" b="1" dirty="0">
              <a:latin typeface="+mj-lt"/>
            </a:endParaRPr>
          </a:p>
          <a:p>
            <a:r>
              <a:rPr lang="es-ES_tradnl" dirty="0" err="1">
                <a:latin typeface="+mj-lt"/>
              </a:rPr>
              <a:t>Design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T0 data center and define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services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regarding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distributed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computing</a:t>
            </a:r>
            <a:endParaRPr lang="es-ES_tradnl" dirty="0">
              <a:latin typeface="+mj-lt"/>
            </a:endParaRPr>
          </a:p>
          <a:p>
            <a:endParaRPr lang="es-ES_tradnl" dirty="0">
              <a:latin typeface="+mj-lt"/>
            </a:endParaRPr>
          </a:p>
          <a:p>
            <a:r>
              <a:rPr lang="es-ES_tradnl" b="1" dirty="0" err="1">
                <a:latin typeface="+mj-lt"/>
              </a:rPr>
              <a:t>Activities</a:t>
            </a:r>
            <a:endParaRPr lang="es-ES_tradnl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latin typeface="+mj-lt"/>
              </a:rPr>
              <a:t>Define Tier-0 </a:t>
            </a:r>
            <a:r>
              <a:rPr lang="es-ES_tradnl" dirty="0" err="1">
                <a:latin typeface="+mj-lt"/>
              </a:rPr>
              <a:t>storage</a:t>
            </a:r>
            <a:r>
              <a:rPr lang="es-ES_tradnl" dirty="0">
                <a:latin typeface="+mj-lt"/>
              </a:rPr>
              <a:t> and </a:t>
            </a:r>
            <a:r>
              <a:rPr lang="es-ES_tradnl" dirty="0" err="1">
                <a:latin typeface="+mj-lt"/>
              </a:rPr>
              <a:t>computing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requirements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contribute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D8.1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Collaboration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with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other</a:t>
            </a:r>
            <a:r>
              <a:rPr lang="es-ES_tradnl" dirty="0">
                <a:latin typeface="+mj-lt"/>
              </a:rPr>
              <a:t> ET-PP </a:t>
            </a:r>
            <a:r>
              <a:rPr lang="es-ES_tradnl" dirty="0" err="1">
                <a:latin typeface="+mj-lt"/>
              </a:rPr>
              <a:t>WPs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for</a:t>
            </a:r>
            <a:r>
              <a:rPr lang="es-ES_tradnl" dirty="0">
                <a:latin typeface="+mj-lt"/>
              </a:rPr>
              <a:t> workshops and </a:t>
            </a:r>
            <a:r>
              <a:rPr lang="es-ES_tradnl" dirty="0" err="1">
                <a:latin typeface="+mj-lt"/>
              </a:rPr>
              <a:t>sessions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regarding</a:t>
            </a:r>
            <a:r>
              <a:rPr lang="es-ES_tradnl" dirty="0">
                <a:latin typeface="+mj-lt"/>
              </a:rPr>
              <a:t> ET </a:t>
            </a:r>
          </a:p>
          <a:p>
            <a:r>
              <a:rPr lang="es-ES_tradnl" dirty="0">
                <a:latin typeface="+mj-lt"/>
              </a:rPr>
              <a:t>	WP2   </a:t>
            </a:r>
            <a:r>
              <a:rPr lang="es-ES_tradnl" dirty="0" err="1">
                <a:latin typeface="+mj-lt"/>
              </a:rPr>
              <a:t>Governance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WP4   </a:t>
            </a:r>
            <a:r>
              <a:rPr lang="es-ES_tradnl" dirty="0" err="1">
                <a:latin typeface="+mj-lt"/>
              </a:rPr>
              <a:t>On</a:t>
            </a:r>
            <a:r>
              <a:rPr lang="es-ES_tradnl" dirty="0">
                <a:latin typeface="+mj-lt"/>
              </a:rPr>
              <a:t>-site data </a:t>
            </a:r>
            <a:r>
              <a:rPr lang="es-ES_tradnl" dirty="0" err="1">
                <a:latin typeface="+mj-lt"/>
              </a:rPr>
              <a:t>storage</a:t>
            </a:r>
            <a:r>
              <a:rPr lang="es-ES_tradnl" dirty="0">
                <a:latin typeface="+mj-lt"/>
              </a:rPr>
              <a:t> and data </a:t>
            </a:r>
            <a:r>
              <a:rPr lang="es-ES_tradnl" dirty="0" err="1">
                <a:latin typeface="+mj-lt"/>
              </a:rPr>
              <a:t>access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WP6   </a:t>
            </a:r>
            <a:r>
              <a:rPr lang="es-ES_tradnl" dirty="0" err="1">
                <a:latin typeface="+mj-lt"/>
              </a:rPr>
              <a:t>Technical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design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Close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collaboration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with</a:t>
            </a:r>
            <a:r>
              <a:rPr lang="es-ES_tradnl" dirty="0">
                <a:latin typeface="+mj-lt"/>
              </a:rPr>
              <a:t> ISB (and </a:t>
            </a:r>
            <a:r>
              <a:rPr lang="es-ES_tradnl" dirty="0" err="1">
                <a:latin typeface="+mj-lt"/>
              </a:rPr>
              <a:t>other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Boards</a:t>
            </a:r>
            <a:r>
              <a:rPr lang="es-ES_tradnl" dirty="0">
                <a:latin typeface="+mj-lt"/>
              </a:rPr>
              <a:t>) </a:t>
            </a:r>
            <a:r>
              <a:rPr lang="es-ES_tradnl" dirty="0" err="1">
                <a:latin typeface="+mj-lt"/>
              </a:rPr>
              <a:t>about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conceptual </a:t>
            </a:r>
            <a:r>
              <a:rPr lang="es-ES_tradnl" dirty="0" err="1">
                <a:latin typeface="+mj-lt"/>
              </a:rPr>
              <a:t>design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Tier0.</a:t>
            </a:r>
          </a:p>
        </p:txBody>
      </p:sp>
    </p:spTree>
    <p:extLst>
      <p:ext uri="{BB962C8B-B14F-4D97-AF65-F5344CB8AC3E}">
        <p14:creationId xmlns:p14="http://schemas.microsoft.com/office/powerpoint/2010/main" val="393293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ET-PP WP8 Computing and Data </a:t>
            </a:r>
            <a:r>
              <a:rPr lang="es-ES_tradnl" dirty="0" err="1">
                <a:solidFill>
                  <a:srgbClr val="002060"/>
                </a:solidFill>
              </a:rPr>
              <a:t>models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7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57AD34-2A2A-58CC-FC23-1C2E2CD87E01}"/>
              </a:ext>
            </a:extLst>
          </p:cNvPr>
          <p:cNvSpPr txBox="1"/>
          <p:nvPr/>
        </p:nvSpPr>
        <p:spPr>
          <a:xfrm rot="16200000">
            <a:off x="-50571" y="3441106"/>
            <a:ext cx="4112915" cy="523220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T8.2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FFF107-409B-E8CC-837A-5AF227127563}"/>
              </a:ext>
            </a:extLst>
          </p:cNvPr>
          <p:cNvSpPr txBox="1"/>
          <p:nvPr/>
        </p:nvSpPr>
        <p:spPr>
          <a:xfrm>
            <a:off x="2511707" y="1646258"/>
            <a:ext cx="88420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+mj-lt"/>
              </a:rPr>
              <a:t>Lead </a:t>
            </a:r>
            <a:r>
              <a:rPr lang="es-ES_tradnl" dirty="0" err="1">
                <a:latin typeface="+mj-lt"/>
              </a:rPr>
              <a:t>UniGe</a:t>
            </a:r>
            <a:r>
              <a:rPr lang="es-ES_tradnl" dirty="0">
                <a:latin typeface="+mj-lt"/>
              </a:rPr>
              <a:t>, </a:t>
            </a:r>
            <a:r>
              <a:rPr lang="es-ES_tradnl" dirty="0" err="1">
                <a:latin typeface="+mj-lt"/>
              </a:rPr>
              <a:t>Tassos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Fragkos</a:t>
            </a:r>
            <a:endParaRPr lang="es-ES_tradnl" dirty="0">
              <a:latin typeface="+mj-lt"/>
            </a:endParaRPr>
          </a:p>
          <a:p>
            <a:endParaRPr lang="es-ES_tradnl" b="1" dirty="0">
              <a:latin typeface="+mj-lt"/>
            </a:endParaRPr>
          </a:p>
          <a:p>
            <a:r>
              <a:rPr lang="es-ES_tradnl" b="1" dirty="0" err="1">
                <a:latin typeface="+mj-lt"/>
              </a:rPr>
              <a:t>Objective</a:t>
            </a:r>
            <a:endParaRPr lang="es-ES_tradnl" b="1" dirty="0">
              <a:latin typeface="+mj-lt"/>
            </a:endParaRPr>
          </a:p>
          <a:p>
            <a:r>
              <a:rPr lang="es-ES_tradnl" dirty="0" err="1">
                <a:latin typeface="+mj-lt"/>
              </a:rPr>
              <a:t>Develop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computing</a:t>
            </a:r>
            <a:r>
              <a:rPr lang="es-ES_tradnl" dirty="0">
                <a:latin typeface="+mj-lt"/>
              </a:rPr>
              <a:t> and data </a:t>
            </a:r>
            <a:r>
              <a:rPr lang="es-ES_tradnl" dirty="0" err="1">
                <a:latin typeface="+mj-lt"/>
              </a:rPr>
              <a:t>model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ET</a:t>
            </a:r>
          </a:p>
          <a:p>
            <a:endParaRPr lang="es-ES_tradnl" dirty="0">
              <a:latin typeface="+mj-lt"/>
            </a:endParaRPr>
          </a:p>
          <a:p>
            <a:r>
              <a:rPr lang="es-ES_tradnl" b="1" dirty="0" err="1">
                <a:latin typeface="+mj-lt"/>
              </a:rPr>
              <a:t>Activities</a:t>
            </a:r>
            <a:endParaRPr lang="es-ES_tradnl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latin typeface="+mj-lt"/>
              </a:rPr>
              <a:t>Define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workflow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requirements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from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instrument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publication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contribute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D8.1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Collaboration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with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other</a:t>
            </a:r>
            <a:r>
              <a:rPr lang="es-ES_tradnl" dirty="0">
                <a:latin typeface="+mj-lt"/>
              </a:rPr>
              <a:t> ET-PP </a:t>
            </a:r>
            <a:r>
              <a:rPr lang="es-ES_tradnl" dirty="0" err="1">
                <a:latin typeface="+mj-lt"/>
              </a:rPr>
              <a:t>WPs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for</a:t>
            </a:r>
            <a:r>
              <a:rPr lang="es-ES_tradnl" dirty="0">
                <a:latin typeface="+mj-lt"/>
              </a:rPr>
              <a:t> workshops and </a:t>
            </a:r>
            <a:r>
              <a:rPr lang="es-ES_tradnl" dirty="0" err="1">
                <a:latin typeface="+mj-lt"/>
              </a:rPr>
              <a:t>sessions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regarding</a:t>
            </a:r>
            <a:r>
              <a:rPr lang="es-ES_tradnl" dirty="0">
                <a:latin typeface="+mj-lt"/>
              </a:rPr>
              <a:t> ET 	WP2   </a:t>
            </a:r>
            <a:r>
              <a:rPr lang="es-ES_tradnl" dirty="0" err="1">
                <a:latin typeface="+mj-lt"/>
              </a:rPr>
              <a:t>Governance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WP6   </a:t>
            </a:r>
            <a:r>
              <a:rPr lang="es-ES_tradnl" dirty="0" err="1">
                <a:latin typeface="+mj-lt"/>
              </a:rPr>
              <a:t>Technical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design</a:t>
            </a:r>
            <a:r>
              <a:rPr lang="es-ES_tradnl" dirty="0">
                <a:latin typeface="+mj-lt"/>
              </a:rPr>
              <a:t>, </a:t>
            </a:r>
            <a:r>
              <a:rPr lang="es-ES_tradnl" dirty="0" err="1">
                <a:latin typeface="+mj-lt"/>
              </a:rPr>
              <a:t>cost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evaluation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WP9   Data </a:t>
            </a:r>
            <a:r>
              <a:rPr lang="es-ES_tradnl" dirty="0" err="1">
                <a:latin typeface="+mj-lt"/>
              </a:rPr>
              <a:t>mid-long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term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curation</a:t>
            </a:r>
            <a:r>
              <a:rPr lang="es-ES_tradnl" dirty="0">
                <a:latin typeface="+mj-lt"/>
              </a:rPr>
              <a:t> and </a:t>
            </a:r>
            <a:r>
              <a:rPr lang="es-ES_tradnl" dirty="0" err="1">
                <a:latin typeface="+mj-lt"/>
              </a:rPr>
              <a:t>preservation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sustainability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WP10 </a:t>
            </a:r>
            <a:r>
              <a:rPr lang="es-ES_tradnl" dirty="0" err="1">
                <a:latin typeface="+mj-lt"/>
              </a:rPr>
              <a:t>Dissemination</a:t>
            </a:r>
            <a:r>
              <a:rPr lang="es-ES_tradnl" dirty="0">
                <a:latin typeface="+mj-lt"/>
              </a:rPr>
              <a:t>, </a:t>
            </a:r>
            <a:r>
              <a:rPr lang="es-ES_tradnl" dirty="0" err="1">
                <a:latin typeface="+mj-lt"/>
              </a:rPr>
              <a:t>distribution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legacy</a:t>
            </a:r>
            <a:r>
              <a:rPr lang="es-ES_tradnl" dirty="0">
                <a:latin typeface="+mj-lt"/>
              </a:rPr>
              <a:t> data</a:t>
            </a:r>
          </a:p>
          <a:p>
            <a:endParaRPr lang="es-ES_tradnl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Close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collaboration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with</a:t>
            </a:r>
            <a:r>
              <a:rPr lang="es-ES_tradnl" dirty="0">
                <a:latin typeface="+mj-lt"/>
              </a:rPr>
              <a:t> ISB and OSB (and </a:t>
            </a:r>
            <a:r>
              <a:rPr lang="es-ES_tradnl" dirty="0" err="1">
                <a:latin typeface="+mj-lt"/>
              </a:rPr>
              <a:t>other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Boards</a:t>
            </a:r>
            <a:r>
              <a:rPr lang="es-ES_tradnl" dirty="0">
                <a:latin typeface="+mj-lt"/>
              </a:rPr>
              <a:t>)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define data </a:t>
            </a:r>
            <a:r>
              <a:rPr lang="es-ES_tradnl" dirty="0" err="1">
                <a:latin typeface="+mj-lt"/>
              </a:rPr>
              <a:t>computing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model</a:t>
            </a:r>
            <a:r>
              <a:rPr lang="es-ES_tradnl" dirty="0">
                <a:latin typeface="+mj-l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Edition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D8.1 &amp; D8.2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4092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ET-PP WP8 Computing and Data </a:t>
            </a:r>
            <a:r>
              <a:rPr lang="es-ES_tradnl" dirty="0" err="1">
                <a:solidFill>
                  <a:srgbClr val="002060"/>
                </a:solidFill>
              </a:rPr>
              <a:t>models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8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57AD34-2A2A-58CC-FC23-1C2E2CD87E01}"/>
              </a:ext>
            </a:extLst>
          </p:cNvPr>
          <p:cNvSpPr txBox="1"/>
          <p:nvPr/>
        </p:nvSpPr>
        <p:spPr>
          <a:xfrm rot="16200000">
            <a:off x="-50571" y="3441106"/>
            <a:ext cx="4112915" cy="523220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T8.3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FFF107-409B-E8CC-837A-5AF227127563}"/>
              </a:ext>
            </a:extLst>
          </p:cNvPr>
          <p:cNvSpPr txBox="1"/>
          <p:nvPr/>
        </p:nvSpPr>
        <p:spPr>
          <a:xfrm>
            <a:off x="2511707" y="1646258"/>
            <a:ext cx="88420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+mj-lt"/>
              </a:rPr>
              <a:t>Lead </a:t>
            </a:r>
            <a:r>
              <a:rPr lang="es-ES_tradnl" dirty="0">
                <a:latin typeface="+mj-lt"/>
              </a:rPr>
              <a:t>INFN, Silvio </a:t>
            </a:r>
            <a:r>
              <a:rPr lang="es-ES_tradnl" dirty="0" err="1">
                <a:latin typeface="+mj-lt"/>
              </a:rPr>
              <a:t>Pardi</a:t>
            </a:r>
            <a:endParaRPr lang="es-ES_tradnl" dirty="0">
              <a:latin typeface="+mj-lt"/>
            </a:endParaRPr>
          </a:p>
          <a:p>
            <a:endParaRPr lang="es-ES_tradnl" b="1" dirty="0">
              <a:latin typeface="+mj-lt"/>
            </a:endParaRPr>
          </a:p>
          <a:p>
            <a:r>
              <a:rPr lang="es-ES_tradnl" b="1" dirty="0" err="1">
                <a:latin typeface="+mj-lt"/>
              </a:rPr>
              <a:t>Objective</a:t>
            </a:r>
            <a:endParaRPr lang="es-ES_tradnl" b="1" dirty="0">
              <a:latin typeface="+mj-lt"/>
            </a:endParaRPr>
          </a:p>
          <a:p>
            <a:r>
              <a:rPr lang="es-ES_tradnl" dirty="0" err="1">
                <a:latin typeface="+mj-lt"/>
              </a:rPr>
              <a:t>Estimation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computing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resources</a:t>
            </a:r>
            <a:r>
              <a:rPr lang="es-ES_tradnl" dirty="0">
                <a:latin typeface="+mj-lt"/>
              </a:rPr>
              <a:t> (</a:t>
            </a:r>
            <a:r>
              <a:rPr lang="es-ES_tradnl" dirty="0" err="1">
                <a:latin typeface="+mj-lt"/>
              </a:rPr>
              <a:t>computing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power</a:t>
            </a:r>
            <a:r>
              <a:rPr lang="es-ES_tradnl" dirty="0">
                <a:latin typeface="+mj-lt"/>
              </a:rPr>
              <a:t> and data </a:t>
            </a:r>
            <a:r>
              <a:rPr lang="es-ES_tradnl" dirty="0" err="1">
                <a:latin typeface="+mj-lt"/>
              </a:rPr>
              <a:t>storage</a:t>
            </a:r>
            <a:r>
              <a:rPr lang="es-ES_tradnl" dirty="0">
                <a:latin typeface="+mj-lt"/>
              </a:rPr>
              <a:t>)</a:t>
            </a:r>
          </a:p>
          <a:p>
            <a:endParaRPr lang="es-ES_tradnl" dirty="0">
              <a:latin typeface="+mj-lt"/>
            </a:endParaRPr>
          </a:p>
          <a:p>
            <a:r>
              <a:rPr lang="es-ES_tradnl" b="1" dirty="0" err="1">
                <a:latin typeface="+mj-lt"/>
              </a:rPr>
              <a:t>Activities</a:t>
            </a:r>
            <a:endParaRPr lang="es-ES_tradnl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latin typeface="+mj-lt"/>
              </a:rPr>
              <a:t>Define </a:t>
            </a:r>
            <a:r>
              <a:rPr lang="es-ES_tradnl" dirty="0" err="1">
                <a:latin typeface="+mj-lt"/>
              </a:rPr>
              <a:t>operational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cost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requirements</a:t>
            </a:r>
            <a:r>
              <a:rPr lang="es-ES_tradnl" dirty="0">
                <a:latin typeface="+mj-lt"/>
              </a:rPr>
              <a:t> and </a:t>
            </a:r>
            <a:r>
              <a:rPr lang="es-ES_tradnl" dirty="0" err="1">
                <a:latin typeface="+mj-lt"/>
              </a:rPr>
              <a:t>potential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mitigation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contribute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D8.1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Collaboration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with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other</a:t>
            </a:r>
            <a:r>
              <a:rPr lang="es-ES_tradnl" dirty="0">
                <a:latin typeface="+mj-lt"/>
              </a:rPr>
              <a:t> ET-PP </a:t>
            </a:r>
            <a:r>
              <a:rPr lang="es-ES_tradnl" dirty="0" err="1">
                <a:latin typeface="+mj-lt"/>
              </a:rPr>
              <a:t>WPs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for</a:t>
            </a:r>
            <a:r>
              <a:rPr lang="es-ES_tradnl" dirty="0">
                <a:latin typeface="+mj-lt"/>
              </a:rPr>
              <a:t> workshops and </a:t>
            </a:r>
            <a:r>
              <a:rPr lang="es-ES_tradnl" dirty="0" err="1">
                <a:latin typeface="+mj-lt"/>
              </a:rPr>
              <a:t>sessions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regarding</a:t>
            </a:r>
            <a:r>
              <a:rPr lang="es-ES_tradnl" dirty="0">
                <a:latin typeface="+mj-lt"/>
              </a:rPr>
              <a:t> ET	WP2   </a:t>
            </a:r>
            <a:r>
              <a:rPr lang="es-ES_tradnl" dirty="0" err="1">
                <a:latin typeface="+mj-lt"/>
              </a:rPr>
              <a:t>Governance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WP4   </a:t>
            </a:r>
            <a:r>
              <a:rPr lang="es-ES_tradnl" dirty="0" err="1">
                <a:latin typeface="+mj-lt"/>
              </a:rPr>
              <a:t>On</a:t>
            </a:r>
            <a:r>
              <a:rPr lang="es-ES_tradnl" dirty="0">
                <a:latin typeface="+mj-lt"/>
              </a:rPr>
              <a:t>-site data </a:t>
            </a:r>
            <a:r>
              <a:rPr lang="es-ES_tradnl" dirty="0" err="1">
                <a:latin typeface="+mj-lt"/>
              </a:rPr>
              <a:t>storage</a:t>
            </a:r>
            <a:r>
              <a:rPr lang="es-ES_tradnl" dirty="0">
                <a:latin typeface="+mj-lt"/>
              </a:rPr>
              <a:t> and data </a:t>
            </a:r>
            <a:r>
              <a:rPr lang="es-ES_tradnl" dirty="0" err="1">
                <a:latin typeface="+mj-lt"/>
              </a:rPr>
              <a:t>access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WP9   Data </a:t>
            </a:r>
            <a:r>
              <a:rPr lang="es-ES_tradnl" dirty="0" err="1">
                <a:latin typeface="+mj-lt"/>
              </a:rPr>
              <a:t>mid-long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term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curation</a:t>
            </a:r>
            <a:r>
              <a:rPr lang="es-ES_tradnl" dirty="0">
                <a:latin typeface="+mj-lt"/>
              </a:rPr>
              <a:t> and </a:t>
            </a:r>
            <a:r>
              <a:rPr lang="es-ES_tradnl" dirty="0" err="1">
                <a:latin typeface="+mj-lt"/>
              </a:rPr>
              <a:t>preservation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sustainability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WP10 </a:t>
            </a:r>
            <a:r>
              <a:rPr lang="es-ES_tradnl" dirty="0" err="1">
                <a:latin typeface="+mj-lt"/>
              </a:rPr>
              <a:t>Dissemination</a:t>
            </a:r>
            <a:r>
              <a:rPr lang="es-ES_tradnl" dirty="0">
                <a:latin typeface="+mj-lt"/>
              </a:rPr>
              <a:t>, </a:t>
            </a:r>
            <a:r>
              <a:rPr lang="es-ES_tradnl" dirty="0" err="1">
                <a:latin typeface="+mj-lt"/>
              </a:rPr>
              <a:t>distribution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legacy</a:t>
            </a:r>
            <a:r>
              <a:rPr lang="es-ES_tradnl" dirty="0">
                <a:latin typeface="+mj-lt"/>
              </a:rPr>
              <a:t> data</a:t>
            </a:r>
          </a:p>
          <a:p>
            <a:endParaRPr lang="es-ES_tradnl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Participation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EiB (and </a:t>
            </a:r>
            <a:r>
              <a:rPr lang="es-ES_tradnl" dirty="0" err="1">
                <a:latin typeface="+mj-lt"/>
              </a:rPr>
              <a:t>other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Boards</a:t>
            </a:r>
            <a:r>
              <a:rPr lang="es-ES_tradnl" dirty="0">
                <a:latin typeface="+mj-lt"/>
              </a:rPr>
              <a:t>) discusión </a:t>
            </a:r>
            <a:r>
              <a:rPr lang="es-ES_tradnl" dirty="0" err="1">
                <a:latin typeface="+mj-lt"/>
              </a:rPr>
              <a:t>about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computing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resources</a:t>
            </a:r>
            <a:r>
              <a:rPr lang="es-ES_tradnl" dirty="0">
                <a:latin typeface="+mj-lt"/>
              </a:rPr>
              <a:t> and data </a:t>
            </a:r>
            <a:r>
              <a:rPr lang="es-ES_tradnl" dirty="0" err="1">
                <a:latin typeface="+mj-lt"/>
              </a:rPr>
              <a:t>needs</a:t>
            </a:r>
            <a:r>
              <a:rPr lang="es-ES_tradnl" dirty="0">
                <a:latin typeface="+mj-lt"/>
              </a:rPr>
              <a:t>.</a:t>
            </a:r>
          </a:p>
          <a:p>
            <a:endParaRPr lang="es-ES_tradnl" dirty="0">
              <a:latin typeface="+mj-lt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7179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C564-F51D-5124-8F0A-13BFFC4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55263"/>
            <a:ext cx="9355015" cy="982119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ET-PP WP8 Computing and Data </a:t>
            </a:r>
            <a:r>
              <a:rPr lang="es-ES_tradnl" dirty="0" err="1">
                <a:solidFill>
                  <a:srgbClr val="002060"/>
                </a:solidFill>
              </a:rPr>
              <a:t>models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D969-67DA-6C76-043A-1A9E340B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ET EiB workshop Aachen March 2023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99F9-1E46-DE8A-C4BF-D4DCCDA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/>
              <a:t>9-10 March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E0547-9BD2-731C-DB0B-6A9DFA68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9E85-09EA-834B-91FF-3F4FC4AA3E3E}" type="slidenum">
              <a:rPr lang="es-ES_tradnl" smtClean="0"/>
              <a:t>9</a:t>
            </a:fld>
            <a:endParaRPr lang="es-ES_tradnl"/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35C3CA-09E6-09E4-CD42-935DB1715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45" r="2020"/>
          <a:stretch/>
        </p:blipFill>
        <p:spPr>
          <a:xfrm>
            <a:off x="298203" y="459318"/>
            <a:ext cx="1876961" cy="639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FC055A-AA13-FEC2-00B5-218E03838295}"/>
              </a:ext>
            </a:extLst>
          </p:cNvPr>
          <p:cNvSpPr txBox="1"/>
          <p:nvPr/>
        </p:nvSpPr>
        <p:spPr>
          <a:xfrm>
            <a:off x="298203" y="1098827"/>
            <a:ext cx="1876961" cy="338554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r>
              <a:rPr lang="es-ES_tradnl" sz="1600" b="1" dirty="0"/>
              <a:t>ET-PP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57AD34-2A2A-58CC-FC23-1C2E2CD87E01}"/>
              </a:ext>
            </a:extLst>
          </p:cNvPr>
          <p:cNvSpPr txBox="1"/>
          <p:nvPr/>
        </p:nvSpPr>
        <p:spPr>
          <a:xfrm rot="16200000">
            <a:off x="-50571" y="3441106"/>
            <a:ext cx="4112915" cy="523220"/>
          </a:xfrm>
          <a:prstGeom prst="rect">
            <a:avLst/>
          </a:prstGeom>
          <a:solidFill>
            <a:srgbClr val="AECA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bg1"/>
                </a:solidFill>
              </a:rPr>
              <a:t>T8.4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FFF107-409B-E8CC-837A-5AF227127563}"/>
              </a:ext>
            </a:extLst>
          </p:cNvPr>
          <p:cNvSpPr txBox="1"/>
          <p:nvPr/>
        </p:nvSpPr>
        <p:spPr>
          <a:xfrm>
            <a:off x="2511707" y="1646258"/>
            <a:ext cx="88420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latin typeface="+mj-lt"/>
              </a:rPr>
              <a:t>Lead </a:t>
            </a:r>
            <a:r>
              <a:rPr lang="es-ES_tradnl" dirty="0">
                <a:latin typeface="+mj-lt"/>
              </a:rPr>
              <a:t>BSC, Nadia Tonello</a:t>
            </a:r>
          </a:p>
          <a:p>
            <a:endParaRPr lang="es-ES_tradnl" b="1" dirty="0">
              <a:latin typeface="+mj-lt"/>
            </a:endParaRPr>
          </a:p>
          <a:p>
            <a:r>
              <a:rPr lang="es-ES_tradnl" b="1" dirty="0" err="1">
                <a:latin typeface="+mj-lt"/>
              </a:rPr>
              <a:t>Objective</a:t>
            </a:r>
            <a:endParaRPr lang="es-ES_tradnl" b="1" dirty="0">
              <a:latin typeface="+mj-lt"/>
            </a:endParaRPr>
          </a:p>
          <a:p>
            <a:r>
              <a:rPr lang="es-ES_tradnl" dirty="0">
                <a:latin typeface="+mj-lt"/>
              </a:rPr>
              <a:t>Define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data Access </a:t>
            </a:r>
            <a:r>
              <a:rPr lang="es-ES_tradnl" dirty="0" err="1">
                <a:latin typeface="+mj-lt"/>
              </a:rPr>
              <a:t>implementation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strategy</a:t>
            </a:r>
            <a:r>
              <a:rPr lang="es-ES_tradnl" dirty="0">
                <a:latin typeface="+mj-lt"/>
              </a:rPr>
              <a:t> , </a:t>
            </a:r>
            <a:r>
              <a:rPr lang="es-ES_tradnl" dirty="0" err="1">
                <a:latin typeface="+mj-lt"/>
              </a:rPr>
              <a:t>according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the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policy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defined</a:t>
            </a:r>
            <a:r>
              <a:rPr lang="es-ES_tradnl" dirty="0">
                <a:latin typeface="+mj-lt"/>
              </a:rPr>
              <a:t> in WP2</a:t>
            </a:r>
          </a:p>
          <a:p>
            <a:endParaRPr lang="es-ES_tradnl" dirty="0">
              <a:latin typeface="+mj-lt"/>
            </a:endParaRPr>
          </a:p>
          <a:p>
            <a:r>
              <a:rPr lang="es-ES_tradnl" b="1" dirty="0" err="1">
                <a:latin typeface="+mj-lt"/>
              </a:rPr>
              <a:t>Activities</a:t>
            </a:r>
            <a:endParaRPr lang="es-ES_tradnl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latin typeface="+mj-lt"/>
              </a:rPr>
              <a:t>Define data </a:t>
            </a:r>
            <a:r>
              <a:rPr lang="es-ES_tradnl" dirty="0" err="1">
                <a:latin typeface="+mj-lt"/>
              </a:rPr>
              <a:t>model</a:t>
            </a:r>
            <a:r>
              <a:rPr lang="es-ES_tradnl" dirty="0">
                <a:latin typeface="+mj-lt"/>
              </a:rPr>
              <a:t> and data </a:t>
            </a:r>
            <a:r>
              <a:rPr lang="es-ES_tradnl" dirty="0" err="1">
                <a:latin typeface="+mj-lt"/>
              </a:rPr>
              <a:t>access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requirements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contribute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to</a:t>
            </a:r>
            <a:r>
              <a:rPr lang="es-ES_tradnl" dirty="0">
                <a:latin typeface="+mj-lt"/>
              </a:rPr>
              <a:t> D8.1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Collaboration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with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other</a:t>
            </a:r>
            <a:r>
              <a:rPr lang="es-ES_tradnl" dirty="0">
                <a:latin typeface="+mj-lt"/>
              </a:rPr>
              <a:t> ET-PP </a:t>
            </a:r>
            <a:r>
              <a:rPr lang="es-ES_tradnl" dirty="0" err="1">
                <a:latin typeface="+mj-lt"/>
              </a:rPr>
              <a:t>WPs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for</a:t>
            </a:r>
            <a:r>
              <a:rPr lang="es-ES_tradnl" dirty="0">
                <a:latin typeface="+mj-lt"/>
              </a:rPr>
              <a:t> workshops and </a:t>
            </a:r>
            <a:r>
              <a:rPr lang="es-ES_tradnl" dirty="0" err="1">
                <a:latin typeface="+mj-lt"/>
              </a:rPr>
              <a:t>sessions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redarding</a:t>
            </a:r>
            <a:r>
              <a:rPr lang="es-ES_tradnl" dirty="0">
                <a:latin typeface="+mj-lt"/>
              </a:rPr>
              <a:t> ET data</a:t>
            </a:r>
          </a:p>
          <a:p>
            <a:r>
              <a:rPr lang="es-ES_tradnl" dirty="0">
                <a:latin typeface="+mj-lt"/>
              </a:rPr>
              <a:t>	WP2   </a:t>
            </a:r>
            <a:r>
              <a:rPr lang="es-ES_tradnl" dirty="0" err="1">
                <a:latin typeface="+mj-lt"/>
              </a:rPr>
              <a:t>Governance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WP4   </a:t>
            </a:r>
            <a:r>
              <a:rPr lang="es-ES_tradnl" dirty="0" err="1">
                <a:latin typeface="+mj-lt"/>
              </a:rPr>
              <a:t>On</a:t>
            </a:r>
            <a:r>
              <a:rPr lang="es-ES_tradnl" dirty="0">
                <a:latin typeface="+mj-lt"/>
              </a:rPr>
              <a:t>-site data </a:t>
            </a:r>
            <a:r>
              <a:rPr lang="es-ES_tradnl" dirty="0" err="1">
                <a:latin typeface="+mj-lt"/>
              </a:rPr>
              <a:t>storage</a:t>
            </a:r>
            <a:r>
              <a:rPr lang="es-ES_tradnl" dirty="0">
                <a:latin typeface="+mj-lt"/>
              </a:rPr>
              <a:t> and data </a:t>
            </a:r>
            <a:r>
              <a:rPr lang="es-ES_tradnl" dirty="0" err="1">
                <a:latin typeface="+mj-lt"/>
              </a:rPr>
              <a:t>access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WP9   Data </a:t>
            </a:r>
            <a:r>
              <a:rPr lang="es-ES_tradnl" dirty="0" err="1">
                <a:latin typeface="+mj-lt"/>
              </a:rPr>
              <a:t>mid-long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term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curation</a:t>
            </a:r>
            <a:r>
              <a:rPr lang="es-ES_tradnl" dirty="0">
                <a:latin typeface="+mj-lt"/>
              </a:rPr>
              <a:t> and </a:t>
            </a:r>
            <a:r>
              <a:rPr lang="es-ES_tradnl" dirty="0" err="1">
                <a:latin typeface="+mj-lt"/>
              </a:rPr>
              <a:t>preservation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sustainability</a:t>
            </a:r>
            <a:endParaRPr lang="es-ES_tradnl" dirty="0">
              <a:latin typeface="+mj-lt"/>
            </a:endParaRPr>
          </a:p>
          <a:p>
            <a:r>
              <a:rPr lang="es-ES_tradnl" dirty="0">
                <a:latin typeface="+mj-lt"/>
              </a:rPr>
              <a:t>	WP10 </a:t>
            </a:r>
            <a:r>
              <a:rPr lang="es-ES_tradnl" dirty="0" err="1">
                <a:latin typeface="+mj-lt"/>
              </a:rPr>
              <a:t>Dissemination</a:t>
            </a:r>
            <a:r>
              <a:rPr lang="es-ES_tradnl" dirty="0">
                <a:latin typeface="+mj-lt"/>
              </a:rPr>
              <a:t>, </a:t>
            </a:r>
            <a:r>
              <a:rPr lang="es-ES_tradnl" dirty="0" err="1">
                <a:latin typeface="+mj-lt"/>
              </a:rPr>
              <a:t>distribution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legacy</a:t>
            </a:r>
            <a:r>
              <a:rPr lang="es-ES_tradnl" dirty="0">
                <a:latin typeface="+mj-lt"/>
              </a:rPr>
              <a:t> data</a:t>
            </a:r>
          </a:p>
          <a:p>
            <a:endParaRPr lang="es-ES_tradnl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Participation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EiB (and </a:t>
            </a:r>
            <a:r>
              <a:rPr lang="es-ES_tradnl" dirty="0" err="1">
                <a:latin typeface="+mj-lt"/>
              </a:rPr>
              <a:t>other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Boards</a:t>
            </a:r>
            <a:r>
              <a:rPr lang="es-ES_tradnl" dirty="0">
                <a:latin typeface="+mj-lt"/>
              </a:rPr>
              <a:t>) discusión </a:t>
            </a:r>
            <a:r>
              <a:rPr lang="es-ES_tradnl" dirty="0" err="1">
                <a:latin typeface="+mj-lt"/>
              </a:rPr>
              <a:t>about</a:t>
            </a:r>
            <a:r>
              <a:rPr lang="es-ES_tradnl" dirty="0">
                <a:latin typeface="+mj-lt"/>
              </a:rPr>
              <a:t> data </a:t>
            </a:r>
            <a:r>
              <a:rPr lang="es-ES_tradnl" dirty="0" err="1">
                <a:latin typeface="+mj-lt"/>
              </a:rPr>
              <a:t>availability</a:t>
            </a:r>
            <a:r>
              <a:rPr lang="es-ES_tradnl" dirty="0">
                <a:latin typeface="+mj-lt"/>
              </a:rPr>
              <a:t> and </a:t>
            </a:r>
            <a:r>
              <a:rPr lang="es-ES_tradnl" dirty="0" err="1">
                <a:latin typeface="+mj-lt"/>
              </a:rPr>
              <a:t>access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needs</a:t>
            </a:r>
            <a:r>
              <a:rPr lang="es-ES_tradnl" dirty="0">
                <a:latin typeface="+mj-l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err="1">
                <a:latin typeface="+mj-lt"/>
              </a:rPr>
              <a:t>Edition</a:t>
            </a:r>
            <a:r>
              <a:rPr lang="es-ES_tradnl" dirty="0">
                <a:latin typeface="+mj-lt"/>
              </a:rPr>
              <a:t> </a:t>
            </a:r>
            <a:r>
              <a:rPr lang="es-ES_tradnl" dirty="0" err="1">
                <a:latin typeface="+mj-lt"/>
              </a:rPr>
              <a:t>of</a:t>
            </a:r>
            <a:r>
              <a:rPr lang="es-ES_tradnl" dirty="0">
                <a:latin typeface="+mj-lt"/>
              </a:rPr>
              <a:t> D8.3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87113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13934</TotalTime>
  <Words>1065</Words>
  <Application>Microsoft Macintosh PowerPoint</Application>
  <PresentationFormat>Widescreen</PresentationFormat>
  <Paragraphs>256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ET-PP ET Preparatory Phase Project</vt:lpstr>
      <vt:lpstr>INFRA_DEV Project for ET Preparatory Phase</vt:lpstr>
      <vt:lpstr>INFRA_DEV Project for ET Preparatory Phase</vt:lpstr>
      <vt:lpstr>ET-PP WP8 Computing and Data models</vt:lpstr>
      <vt:lpstr>ET-PP WP8 Computing and Data models</vt:lpstr>
      <vt:lpstr>ET-PP WP8 Computing and Data models</vt:lpstr>
      <vt:lpstr>ET-PP WP8 Computing and Data models</vt:lpstr>
      <vt:lpstr>ET-PP WP8 Computing and Data models</vt:lpstr>
      <vt:lpstr>ET-PP WP8 Computing and Data models</vt:lpstr>
      <vt:lpstr>ET-PP WP8 Computing and Data models</vt:lpstr>
      <vt:lpstr>ET-PP WP8 Computing and Data models</vt:lpstr>
      <vt:lpstr>Thank you!  Nadia Tonello nadia.tonello@bsc.es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Tonello</dc:creator>
  <cp:lastModifiedBy>Nadia Tonello</cp:lastModifiedBy>
  <cp:revision>16</cp:revision>
  <cp:lastPrinted>2023-02-21T09:24:38Z</cp:lastPrinted>
  <dcterms:created xsi:type="dcterms:W3CDTF">2023-02-20T11:48:31Z</dcterms:created>
  <dcterms:modified xsi:type="dcterms:W3CDTF">2023-03-09T22:59:15Z</dcterms:modified>
</cp:coreProperties>
</file>