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74"/>
    <p:restoredTop sz="96121"/>
  </p:normalViewPr>
  <p:slideViewPr>
    <p:cSldViewPr snapToGrid="0">
      <p:cViewPr varScale="1">
        <p:scale>
          <a:sx n="93" d="100"/>
          <a:sy n="93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DC32D-77D8-1CCE-1851-5ED64AF2C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773F45-5C3B-5DEC-8E66-119102B4B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A868C-47F9-DFE3-DDE1-F70D26A2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DFA-1197-0D4B-B420-0982B6F30883}" type="datetimeFigureOut">
              <a:rPr lang="es-ES_tradnl" smtClean="0"/>
              <a:t>26/10/23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13FD0-BCB8-9394-468D-A5242EB3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2FB38-DA6D-1A95-3DBF-D06FFEA0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F35-F2F1-D949-941E-DC9DFB826DC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139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4156F-0E1F-3622-F106-A2DE99E8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C8745-4D3E-B138-2E2C-0312BBF14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43566-8310-9E4C-43AE-ED141FA4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DFA-1197-0D4B-B420-0982B6F30883}" type="datetimeFigureOut">
              <a:rPr lang="es-ES_tradnl" smtClean="0"/>
              <a:t>26/10/23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E4063-14B9-F115-28DC-57359ED8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CECB8-02FC-D444-AF5B-3F45B095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F35-F2F1-D949-941E-DC9DFB826DC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95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AE33F1-2443-B812-5F28-27D4DEBF0C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2EC28-DB63-642A-6434-0FF5D1E0C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B7034-09F5-1EC8-3BE4-3E577AB6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DFA-1197-0D4B-B420-0982B6F30883}" type="datetimeFigureOut">
              <a:rPr lang="es-ES_tradnl" smtClean="0"/>
              <a:t>26/10/23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BCD28-DBA6-BAB3-68F9-4641D48E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947CF-0A90-4336-E2B7-43D294C2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F35-F2F1-D949-941E-DC9DFB826DC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063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809D-C9D4-B8D3-341F-1600B069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0093C-4BB7-BAA2-9DAB-05DABFE04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29F34-A80C-D750-F36B-561B1B7C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DFA-1197-0D4B-B420-0982B6F30883}" type="datetimeFigureOut">
              <a:rPr lang="es-ES_tradnl" smtClean="0"/>
              <a:t>26/10/23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F947-4C98-CFC1-E610-0271A0B8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9AD0C-8F22-057A-9AD6-A0DEC9D5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F35-F2F1-D949-941E-DC9DFB826DC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020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BED7-90D9-CAB2-0EAD-05747513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04BE2-5553-1346-ED67-0FB38FDE2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63BC5-DFAA-722C-3B82-1171531ED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DFA-1197-0D4B-B420-0982B6F30883}" type="datetimeFigureOut">
              <a:rPr lang="es-ES_tradnl" smtClean="0"/>
              <a:t>26/10/23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29DA2-DA68-CAFB-6187-585AFB51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EB1E4-5D77-C653-3DB9-CABE7E72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F35-F2F1-D949-941E-DC9DFB826DC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9496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EDCDD-E869-F602-F1E6-7EEFA984C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F1933-C6C0-F5C4-BBA0-5E94C3E5F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2BFE6-7EB0-A32C-7A13-723A18EBD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C14FB-07D0-D07A-92E5-F8743F4A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DFA-1197-0D4B-B420-0982B6F30883}" type="datetimeFigureOut">
              <a:rPr lang="es-ES_tradnl" smtClean="0"/>
              <a:t>26/10/23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9B475-960D-56FA-A956-73ED461F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07361-E5E9-4E2A-D92E-3176CD29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F35-F2F1-D949-941E-DC9DFB826DC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357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C6409-3BA5-4F5E-4F6F-D10D316D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D2A8C-FC73-9B52-87B2-9802E4FF2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7D5D8-E9B8-5A07-30B8-566624240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3467E3-C785-67B2-A704-A6444823F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28C2B-8FCF-EF45-1138-BA0D8055E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C43194-A715-7D55-720B-4D127E98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DFA-1197-0D4B-B420-0982B6F30883}" type="datetimeFigureOut">
              <a:rPr lang="es-ES_tradnl" smtClean="0"/>
              <a:t>26/10/23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14D750-027E-A071-2483-D41D8AF5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2C16D-AC47-4393-9E5D-1B3A0EE0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F35-F2F1-D949-941E-DC9DFB826DC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601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A2AAA-51E4-0881-4614-DADF3756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8DF83-138D-B916-B595-BACBAE12F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DFA-1197-0D4B-B420-0982B6F30883}" type="datetimeFigureOut">
              <a:rPr lang="es-ES_tradnl" smtClean="0"/>
              <a:t>26/10/23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DE5BB-DB56-EACF-C6E0-C8065DAB5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D50F9-9206-12C8-59A9-BC93C946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F35-F2F1-D949-941E-DC9DFB826DC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721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468A55-A950-937C-9856-D80535FC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DFA-1197-0D4B-B420-0982B6F30883}" type="datetimeFigureOut">
              <a:rPr lang="es-ES_tradnl" smtClean="0"/>
              <a:t>26/10/23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38793-D2A9-475B-4BDB-442AC5F5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D0871-AF25-93BC-1AEE-3E5AAF7D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F35-F2F1-D949-941E-DC9DFB826DC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773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60FF3-CDC5-2BD2-377C-39AB9CDAD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4E13C-C50A-25E6-498F-5342C7868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54269-F06A-9F15-8795-5DD9CF5E9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647CF-515F-F2A6-9B15-ED174CB01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DFA-1197-0D4B-B420-0982B6F30883}" type="datetimeFigureOut">
              <a:rPr lang="es-ES_tradnl" smtClean="0"/>
              <a:t>26/10/23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F8E92-69D6-5DB2-EE31-5E0A10627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413D-D13F-54D8-4C85-D26FF749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F35-F2F1-D949-941E-DC9DFB826DC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838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C662E-60D0-9899-C254-6CBFA8E0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EA0CF-54FE-8050-21EE-60B71718D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B21BE-E4A3-B392-24B7-A42D31C23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BB78A-23DB-FAFB-17F6-E4F54ADF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DFA-1197-0D4B-B420-0982B6F30883}" type="datetimeFigureOut">
              <a:rPr lang="es-ES_tradnl" smtClean="0"/>
              <a:t>26/10/23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ADD94-3455-06F5-CE82-6B6263D9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F5F82-B433-0E8A-6A07-BFF3C757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F35-F2F1-D949-941E-DC9DFB826DC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248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B6F9E-D2E6-8D9A-4CAC-81D60E8B9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6B3AA-7BBC-BE4D-ABB5-313DAC976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E986A-F0A7-C47F-58B7-30805872B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11DFA-1197-0D4B-B420-0982B6F30883}" type="datetimeFigureOut">
              <a:rPr lang="es-ES_tradnl" smtClean="0"/>
              <a:t>26/10/23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1133E-9FDA-289B-3611-421EEEEB2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F2E7F-B831-947F-FAD7-362E501AE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7F35-F2F1-D949-941E-DC9DFB826DC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177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F2259-0FE3-E836-18AA-3D49CBF8C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rmAutofit/>
          </a:bodyPr>
          <a:lstStyle/>
          <a:p>
            <a:r>
              <a:rPr lang="es-ES_tradnl" sz="4000" dirty="0">
                <a:solidFill>
                  <a:schemeClr val="tx2"/>
                </a:solidFill>
              </a:rPr>
              <a:t>Workshop </a:t>
            </a:r>
            <a:r>
              <a:rPr lang="es-ES_tradnl" sz="4000" dirty="0" err="1">
                <a:solidFill>
                  <a:schemeClr val="tx2"/>
                </a:solidFill>
              </a:rPr>
              <a:t>Summary</a:t>
            </a:r>
            <a:endParaRPr lang="es-ES_tradnl" sz="4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960343B-E499-0767-1EF8-A2471C2A3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r="1" b="1"/>
          <a:stretch/>
        </p:blipFill>
        <p:spPr bwMode="auto">
          <a:xfrm>
            <a:off x="-1" y="10"/>
            <a:ext cx="12192001" cy="42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9BB4524-3BB1-29A2-A9F2-38BD55B88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580785"/>
            <a:ext cx="10874710" cy="484374"/>
          </a:xfrm>
        </p:spPr>
        <p:txBody>
          <a:bodyPr anchor="b">
            <a:normAutofit fontScale="250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600" b="0" i="0" u="none" strike="noStrike" dirty="0">
                <a:solidFill>
                  <a:srgbClr val="000000"/>
                </a:solidFill>
                <a:effectLst/>
              </a:rPr>
              <a:t>Preparatory Phase for the Einstein Telescope Gravitational Wave Observatory</a:t>
            </a:r>
            <a:endParaRPr lang="en-GB" sz="8000" b="0" i="0" u="none" strike="noStrike" dirty="0">
              <a:solidFill>
                <a:srgbClr val="000000"/>
              </a:solidFill>
              <a:effectLst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8000" b="0" i="0" u="none" strike="noStrike" dirty="0">
                <a:solidFill>
                  <a:srgbClr val="000000"/>
                </a:solidFill>
                <a:effectLst/>
              </a:rPr>
              <a:t>   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600" b="1" i="0" u="none" strike="noStrike" dirty="0">
                <a:solidFill>
                  <a:srgbClr val="000000"/>
                </a:solidFill>
                <a:effectLst/>
              </a:rPr>
              <a:t>Deliverable 8.1</a:t>
            </a:r>
            <a:r>
              <a:rPr lang="en-GB" sz="8000" b="0" i="0" u="none" strike="noStrike" dirty="0">
                <a:solidFill>
                  <a:srgbClr val="000000"/>
                </a:solidFill>
                <a:effectLst/>
              </a:rPr>
              <a:t>  </a:t>
            </a:r>
            <a:r>
              <a:rPr lang="en-GB" sz="9600" b="0" i="0" u="none" strike="noStrike" dirty="0">
                <a:solidFill>
                  <a:srgbClr val="000000"/>
                </a:solidFill>
                <a:effectLst/>
              </a:rPr>
              <a:t>Computing and Data Requirements</a:t>
            </a:r>
            <a:endParaRPr lang="en-GB" sz="80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endParaRPr lang="es-ES_tradn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0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F7CB1-CE8B-A295-81FB-2D8B16D3D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5163"/>
            <a:ext cx="8707582" cy="4557712"/>
          </a:xfrm>
        </p:spPr>
        <p:txBody>
          <a:bodyPr>
            <a:normAutofit/>
          </a:bodyPr>
          <a:lstStyle/>
          <a:p>
            <a:r>
              <a:rPr lang="es-ES_tradnl" dirty="0" err="1"/>
              <a:t>Introduction</a:t>
            </a:r>
            <a:r>
              <a:rPr lang="es-ES_tradnl" dirty="0"/>
              <a:t> </a:t>
            </a:r>
            <a:r>
              <a:rPr lang="es-ES_tradnl" dirty="0" err="1"/>
              <a:t>Baseline</a:t>
            </a:r>
            <a:r>
              <a:rPr lang="es-ES_tradnl" dirty="0"/>
              <a:t>: IGWN (VIRGO)</a:t>
            </a:r>
          </a:p>
          <a:p>
            <a:r>
              <a:rPr lang="es-ES_tradnl" dirty="0"/>
              <a:t>ISB: </a:t>
            </a:r>
            <a:r>
              <a:rPr lang="es-ES_tradnl" dirty="0" err="1"/>
              <a:t>Instrument</a:t>
            </a:r>
            <a:r>
              <a:rPr lang="es-ES_tradnl" dirty="0"/>
              <a:t> </a:t>
            </a:r>
            <a:r>
              <a:rPr lang="es-ES_tradnl" dirty="0" err="1"/>
              <a:t>computing</a:t>
            </a:r>
            <a:r>
              <a:rPr lang="es-ES_tradnl" dirty="0"/>
              <a:t> </a:t>
            </a:r>
            <a:r>
              <a:rPr lang="es-ES_tradnl" dirty="0" err="1"/>
              <a:t>requirements</a:t>
            </a:r>
            <a:endParaRPr lang="es-ES_tradnl" dirty="0"/>
          </a:p>
          <a:p>
            <a:r>
              <a:rPr lang="es-ES_tradnl" dirty="0"/>
              <a:t>OSB: Data </a:t>
            </a:r>
            <a:r>
              <a:rPr lang="es-ES_tradnl" dirty="0" err="1"/>
              <a:t>Analysis</a:t>
            </a:r>
            <a:r>
              <a:rPr lang="es-ES_tradnl" dirty="0"/>
              <a:t> </a:t>
            </a:r>
            <a:r>
              <a:rPr lang="es-ES_tradnl" dirty="0" err="1"/>
              <a:t>requirements</a:t>
            </a:r>
            <a:endParaRPr lang="es-ES_tradnl" dirty="0"/>
          </a:p>
          <a:p>
            <a:r>
              <a:rPr lang="es-ES_tradnl" dirty="0" err="1"/>
              <a:t>Discussion</a:t>
            </a:r>
            <a:endParaRPr lang="es-ES_tradnl" dirty="0"/>
          </a:p>
          <a:p>
            <a:pPr lvl="1"/>
            <a:r>
              <a:rPr lang="es-ES_tradnl" dirty="0"/>
              <a:t>Pre-</a:t>
            </a:r>
            <a:r>
              <a:rPr lang="es-ES_tradnl" dirty="0" err="1"/>
              <a:t>merger</a:t>
            </a:r>
            <a:r>
              <a:rPr lang="es-ES_tradnl" dirty="0"/>
              <a:t> </a:t>
            </a:r>
            <a:r>
              <a:rPr lang="es-ES_tradnl" dirty="0" err="1"/>
              <a:t>alert</a:t>
            </a:r>
            <a:r>
              <a:rPr lang="es-ES_tradnl" dirty="0"/>
              <a:t> (premature)</a:t>
            </a:r>
          </a:p>
          <a:p>
            <a:pPr lvl="1"/>
            <a:r>
              <a:rPr lang="es-ES_tradnl" dirty="0"/>
              <a:t>Computing </a:t>
            </a:r>
            <a:r>
              <a:rPr lang="es-ES_tradnl" dirty="0" err="1"/>
              <a:t>needs</a:t>
            </a:r>
            <a:r>
              <a:rPr lang="es-ES_tradnl" dirty="0"/>
              <a:t> </a:t>
            </a:r>
          </a:p>
          <a:p>
            <a:pPr lvl="2"/>
            <a:r>
              <a:rPr lang="es-ES_tradnl" dirty="0" err="1"/>
              <a:t>Scientific</a:t>
            </a:r>
            <a:r>
              <a:rPr lang="es-ES_tradnl" dirty="0"/>
              <a:t> cases: </a:t>
            </a:r>
            <a:r>
              <a:rPr lang="es-ES_tradnl" dirty="0" err="1"/>
              <a:t>Continuous</a:t>
            </a:r>
            <a:r>
              <a:rPr lang="es-ES_tradnl" dirty="0"/>
              <a:t> </a:t>
            </a:r>
            <a:r>
              <a:rPr lang="es-ES_tradnl" dirty="0" err="1"/>
              <a:t>waves</a:t>
            </a:r>
            <a:r>
              <a:rPr lang="es-ES_tradnl" dirty="0"/>
              <a:t>, CBC, …</a:t>
            </a:r>
          </a:p>
          <a:p>
            <a:pPr lvl="2"/>
            <a:r>
              <a:rPr lang="es-ES_tradnl" dirty="0"/>
              <a:t>Hardware </a:t>
            </a:r>
            <a:r>
              <a:rPr lang="es-ES_tradnl" dirty="0" err="1"/>
              <a:t>evolution</a:t>
            </a:r>
            <a:r>
              <a:rPr lang="es-ES_tradnl" dirty="0"/>
              <a:t>: </a:t>
            </a:r>
            <a:r>
              <a:rPr lang="es-ES_tradnl" dirty="0" err="1"/>
              <a:t>from</a:t>
            </a:r>
            <a:r>
              <a:rPr lang="es-ES_tradnl" dirty="0"/>
              <a:t> </a:t>
            </a:r>
            <a:r>
              <a:rPr lang="es-ES_tradnl" dirty="0" err="1"/>
              <a:t>CPUs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GPUs</a:t>
            </a:r>
            <a:r>
              <a:rPr lang="es-ES_tradnl" dirty="0"/>
              <a:t>, </a:t>
            </a:r>
            <a:r>
              <a:rPr lang="es-ES_tradnl" dirty="0" err="1"/>
              <a:t>FPGAs</a:t>
            </a:r>
            <a:r>
              <a:rPr lang="es-ES_tradnl" dirty="0"/>
              <a:t>, …</a:t>
            </a:r>
          </a:p>
          <a:p>
            <a:pPr lvl="2"/>
            <a:r>
              <a:rPr lang="es-ES_tradnl" dirty="0"/>
              <a:t>Computing </a:t>
            </a:r>
            <a:r>
              <a:rPr lang="es-ES_tradnl" dirty="0" err="1"/>
              <a:t>evolution</a:t>
            </a:r>
            <a:r>
              <a:rPr lang="es-ES_tradnl" dirty="0"/>
              <a:t>: </a:t>
            </a:r>
            <a:r>
              <a:rPr lang="es-ES_tradnl" dirty="0" err="1"/>
              <a:t>from</a:t>
            </a:r>
            <a:r>
              <a:rPr lang="es-ES_tradnl" dirty="0"/>
              <a:t> HTC </a:t>
            </a:r>
            <a:r>
              <a:rPr lang="es-ES_tradnl" dirty="0" err="1"/>
              <a:t>to</a:t>
            </a:r>
            <a:r>
              <a:rPr lang="es-ES_tradnl" dirty="0"/>
              <a:t> HPC</a:t>
            </a:r>
          </a:p>
          <a:p>
            <a:pPr lvl="1"/>
            <a:r>
              <a:rPr lang="es-ES_tradnl" dirty="0" err="1"/>
              <a:t>Person</a:t>
            </a:r>
            <a:r>
              <a:rPr lang="es-ES_tradnl" dirty="0"/>
              <a:t> </a:t>
            </a:r>
            <a:r>
              <a:rPr lang="es-ES_tradnl" dirty="0" err="1"/>
              <a:t>power</a:t>
            </a:r>
            <a:r>
              <a:rPr lang="es-ES_tradnl" dirty="0"/>
              <a:t> </a:t>
            </a:r>
            <a:r>
              <a:rPr lang="es-ES_tradnl" dirty="0" err="1"/>
              <a:t>needs</a:t>
            </a:r>
            <a:endParaRPr lang="es-ES_tradnl" dirty="0"/>
          </a:p>
          <a:p>
            <a:pPr lvl="2"/>
            <a:endParaRPr lang="es-ES_tradnl" dirty="0"/>
          </a:p>
          <a:p>
            <a:endParaRPr lang="es-ES_tradnl" dirty="0"/>
          </a:p>
        </p:txBody>
      </p:sp>
      <p:sp>
        <p:nvSpPr>
          <p:cNvPr id="58" name="Title 57">
            <a:extLst>
              <a:ext uri="{FF2B5EF4-FFF2-40B4-BE49-F238E27FC236}">
                <a16:creationId xmlns:a16="http://schemas.microsoft.com/office/drawing/2014/main" id="{204E0D73-704B-71A9-2A71-99C3131D3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Workshop High </a:t>
            </a:r>
            <a:r>
              <a:rPr lang="es-ES_tradnl" dirty="0" err="1"/>
              <a:t>Density</a:t>
            </a:r>
            <a:r>
              <a:rPr lang="es-ES_tradnl" dirty="0"/>
              <a:t> </a:t>
            </a:r>
            <a:r>
              <a:rPr lang="es-ES_tradnl" dirty="0" err="1"/>
              <a:t>content</a:t>
            </a:r>
            <a:r>
              <a:rPr lang="es-ES_tradnl" dirty="0"/>
              <a:t> </a:t>
            </a:r>
            <a:br>
              <a:rPr lang="es-ES_tradnl" dirty="0"/>
            </a:br>
            <a:r>
              <a:rPr lang="es-ES_tradnl" dirty="0"/>
              <a:t>GW </a:t>
            </a:r>
            <a:r>
              <a:rPr lang="es-ES_tradnl" dirty="0" err="1"/>
              <a:t>community</a:t>
            </a:r>
            <a:endParaRPr lang="es-ES_tradnl" dirty="0"/>
          </a:p>
        </p:txBody>
      </p:sp>
      <p:pic>
        <p:nvPicPr>
          <p:cNvPr id="59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5A9E77-36FC-F78B-54C8-1DA193821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r="1" b="1"/>
          <a:stretch/>
        </p:blipFill>
        <p:spPr bwMode="auto">
          <a:xfrm>
            <a:off x="8880764" y="10"/>
            <a:ext cx="3311236" cy="11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76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BBF1A-BBD8-7518-0512-868E9A31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Baseline</a:t>
            </a:r>
            <a:r>
              <a:rPr lang="es-ES_tradnl" dirty="0"/>
              <a:t> - Data </a:t>
            </a:r>
            <a:r>
              <a:rPr lang="es-ES_tradnl" dirty="0" err="1"/>
              <a:t>flow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F7CB1-CE8B-A295-81FB-2D8B16D3D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41" y="1529676"/>
            <a:ext cx="6255924" cy="3915160"/>
          </a:xfrm>
        </p:spPr>
        <p:txBody>
          <a:bodyPr>
            <a:normAutofit/>
          </a:bodyPr>
          <a:lstStyle/>
          <a:p>
            <a:r>
              <a:rPr lang="es-ES_tradnl" sz="2400" dirty="0"/>
              <a:t>CBC </a:t>
            </a:r>
            <a:r>
              <a:rPr lang="es-ES_tradnl" sz="2400" dirty="0" err="1"/>
              <a:t>is</a:t>
            </a:r>
            <a:r>
              <a:rPr lang="es-ES_tradnl" sz="2400" dirty="0"/>
              <a:t>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dominant</a:t>
            </a:r>
            <a:endParaRPr lang="es-ES_tradnl" sz="2400" dirty="0"/>
          </a:p>
          <a:p>
            <a:r>
              <a:rPr lang="es-ES_tradnl" sz="2400" dirty="0"/>
              <a:t>ET:1Msources per </a:t>
            </a:r>
            <a:r>
              <a:rPr lang="es-ES_tradnl" sz="2400" dirty="0" err="1"/>
              <a:t>year</a:t>
            </a:r>
            <a:r>
              <a:rPr lang="es-ES_tradnl" sz="2400" dirty="0"/>
              <a:t>), 60% </a:t>
            </a:r>
            <a:r>
              <a:rPr lang="es-ES_tradnl" sz="2400" dirty="0" err="1"/>
              <a:t>is</a:t>
            </a:r>
            <a:r>
              <a:rPr lang="es-ES_tradnl" sz="2400" dirty="0"/>
              <a:t> </a:t>
            </a:r>
            <a:r>
              <a:rPr lang="es-ES_tradnl" sz="2400" dirty="0" err="1"/>
              <a:t>production</a:t>
            </a:r>
            <a:endParaRPr lang="es-ES_tradnl" sz="2400" dirty="0"/>
          </a:p>
          <a:p>
            <a:endParaRPr lang="es-ES_tradnl" sz="2400" dirty="0"/>
          </a:p>
          <a:p>
            <a:r>
              <a:rPr lang="es-ES_tradnl" sz="2400" dirty="0" err="1"/>
              <a:t>There</a:t>
            </a:r>
            <a:r>
              <a:rPr lang="es-ES_tradnl" sz="2400" dirty="0"/>
              <a:t> </a:t>
            </a:r>
            <a:r>
              <a:rPr lang="es-ES_tradnl" sz="2400" dirty="0" err="1"/>
              <a:t>will</a:t>
            </a:r>
            <a:r>
              <a:rPr lang="es-ES_tradnl" sz="2400" dirty="0"/>
              <a:t> be </a:t>
            </a:r>
            <a:r>
              <a:rPr lang="es-ES_tradnl" sz="2400" dirty="0" err="1"/>
              <a:t>one</a:t>
            </a:r>
            <a:r>
              <a:rPr lang="es-ES_tradnl" sz="2400" dirty="0"/>
              <a:t> pipeline </a:t>
            </a:r>
            <a:r>
              <a:rPr lang="es-ES_tradnl" sz="2400" dirty="0" err="1"/>
              <a:t>for</a:t>
            </a:r>
            <a:r>
              <a:rPr lang="es-ES_tradnl" sz="2400" dirty="0"/>
              <a:t> </a:t>
            </a:r>
            <a:r>
              <a:rPr lang="es-ES_tradnl" sz="2400" dirty="0" err="1"/>
              <a:t>each</a:t>
            </a:r>
            <a:r>
              <a:rPr lang="es-ES_tradnl" sz="2400" dirty="0"/>
              <a:t> </a:t>
            </a:r>
            <a:r>
              <a:rPr lang="es-ES_tradnl" sz="2400" dirty="0" err="1"/>
              <a:t>science</a:t>
            </a:r>
            <a:r>
              <a:rPr lang="es-ES_tradnl" sz="2400" dirty="0"/>
              <a:t> </a:t>
            </a:r>
            <a:r>
              <a:rPr lang="es-ES_tradnl" sz="2400" dirty="0" err="1"/>
              <a:t>group</a:t>
            </a:r>
            <a:r>
              <a:rPr lang="es-ES_tradnl" sz="2400" dirty="0"/>
              <a:t>, </a:t>
            </a:r>
            <a:r>
              <a:rPr lang="es-ES_tradnl" sz="2400" dirty="0" err="1"/>
              <a:t>with</a:t>
            </a:r>
            <a:r>
              <a:rPr lang="es-ES_tradnl" sz="2400" dirty="0"/>
              <a:t> </a:t>
            </a:r>
            <a:r>
              <a:rPr lang="es-ES_tradnl" sz="2400" dirty="0" err="1"/>
              <a:t>multiple</a:t>
            </a:r>
            <a:r>
              <a:rPr lang="es-ES_tradnl" sz="2400" dirty="0"/>
              <a:t> </a:t>
            </a:r>
            <a:r>
              <a:rPr lang="es-ES_tradnl" sz="2400" dirty="0" err="1"/>
              <a:t>subpipelines</a:t>
            </a:r>
            <a:r>
              <a:rPr lang="es-ES_tradnl" sz="2400" dirty="0"/>
              <a:t>.</a:t>
            </a:r>
          </a:p>
          <a:p>
            <a:pPr lvl="1"/>
            <a:r>
              <a:rPr lang="es-ES_tradnl" dirty="0" err="1"/>
              <a:t>Population</a:t>
            </a:r>
            <a:r>
              <a:rPr lang="es-ES_tradnl" dirty="0"/>
              <a:t> </a:t>
            </a:r>
            <a:r>
              <a:rPr lang="es-ES_tradnl" dirty="0" err="1"/>
              <a:t>studies</a:t>
            </a:r>
            <a:endParaRPr lang="es-ES_tradnl" dirty="0"/>
          </a:p>
          <a:p>
            <a:pPr lvl="1"/>
            <a:r>
              <a:rPr lang="es-ES_tradnl" dirty="0"/>
              <a:t>CW can use </a:t>
            </a:r>
            <a:r>
              <a:rPr lang="es-ES_tradnl" dirty="0" err="1"/>
              <a:t>computing</a:t>
            </a:r>
            <a:r>
              <a:rPr lang="es-ES_tradnl" dirty="0"/>
              <a:t> </a:t>
            </a:r>
            <a:r>
              <a:rPr lang="es-ES_tradnl" dirty="0" err="1"/>
              <a:t>power</a:t>
            </a:r>
            <a:r>
              <a:rPr lang="es-ES_tradnl" dirty="0"/>
              <a:t> </a:t>
            </a:r>
            <a:r>
              <a:rPr lang="es-ES_tradnl" dirty="0" err="1"/>
              <a:t>when</a:t>
            </a:r>
            <a:r>
              <a:rPr lang="es-ES_tradnl" dirty="0"/>
              <a:t> </a:t>
            </a:r>
            <a:r>
              <a:rPr lang="es-ES_tradnl" dirty="0" err="1"/>
              <a:t>there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nothing</a:t>
            </a:r>
            <a:r>
              <a:rPr lang="es-ES_tradnl" dirty="0"/>
              <a:t> </a:t>
            </a:r>
            <a:r>
              <a:rPr lang="es-ES_tradnl" dirty="0" err="1"/>
              <a:t>else</a:t>
            </a:r>
            <a:r>
              <a:rPr lang="es-ES_tradnl" dirty="0"/>
              <a:t> running.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00CDB7-C6DE-C569-F814-931FCE7320D2}"/>
              </a:ext>
            </a:extLst>
          </p:cNvPr>
          <p:cNvSpPr txBox="1"/>
          <p:nvPr/>
        </p:nvSpPr>
        <p:spPr>
          <a:xfrm>
            <a:off x="374073" y="5694240"/>
            <a:ext cx="1166255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dirty="0">
                <a:effectLst/>
                <a:latin typeface="AmericanTypewriter" panose="02090604020004020304" pitchFamily="18" charset="77"/>
              </a:rPr>
              <a:t>Extrapolation:</a:t>
            </a:r>
          </a:p>
          <a:p>
            <a:r>
              <a:rPr lang="en-GB" sz="1800" dirty="0">
                <a:effectLst/>
                <a:latin typeface="AmericanTypewriter" panose="02090604020004020304" pitchFamily="18" charset="77"/>
              </a:rPr>
              <a:t>“Current computing needs of the entire GW network are roughly o(10%) of an LHC experiment of today”</a:t>
            </a:r>
          </a:p>
          <a:p>
            <a:r>
              <a:rPr lang="es-ES_tradnl" sz="1800" dirty="0"/>
              <a:t>Total: &lt;100xO5+</a:t>
            </a:r>
            <a:r>
              <a:rPr lang="en-GB" sz="1800" dirty="0">
                <a:effectLst/>
                <a:latin typeface="AmericanTypewriter" panose="02090604020004020304" pitchFamily="18" charset="77"/>
              </a:rPr>
              <a:t> </a:t>
            </a:r>
            <a:endParaRPr lang="en-GB" dirty="0">
              <a:effectLst/>
            </a:endParaRPr>
          </a:p>
        </p:txBody>
      </p:sp>
      <p:pic>
        <p:nvPicPr>
          <p:cNvPr id="18" name="Picture 17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4EBF19EB-4353-B0C4-4385-271B72DFA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522" y="1413164"/>
            <a:ext cx="5500478" cy="4228064"/>
          </a:xfrm>
          <a:prstGeom prst="rect">
            <a:avLst/>
          </a:prstGeom>
        </p:spPr>
      </p:pic>
      <p:pic>
        <p:nvPicPr>
          <p:cNvPr id="19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EFBA3FA-0131-17EA-885E-68F07D729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r="1" b="1"/>
          <a:stretch/>
        </p:blipFill>
        <p:spPr bwMode="auto">
          <a:xfrm>
            <a:off x="8880764" y="10"/>
            <a:ext cx="3311236" cy="11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49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BBF1A-BBD8-7518-0512-868E9A31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Baseline</a:t>
            </a:r>
            <a:r>
              <a:rPr lang="es-ES_tradnl" dirty="0"/>
              <a:t> - Data </a:t>
            </a:r>
            <a:r>
              <a:rPr lang="es-ES_tradnl" dirty="0" err="1"/>
              <a:t>flow</a:t>
            </a:r>
            <a:endParaRPr lang="es-ES_trad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5C21A-BD52-79F0-DC3E-FD8982DBD90E}"/>
              </a:ext>
            </a:extLst>
          </p:cNvPr>
          <p:cNvSpPr txBox="1"/>
          <p:nvPr/>
        </p:nvSpPr>
        <p:spPr>
          <a:xfrm>
            <a:off x="9518073" y="1903030"/>
            <a:ext cx="202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Numerical</a:t>
            </a:r>
            <a:r>
              <a:rPr lang="es-ES_tradnl" dirty="0"/>
              <a:t> </a:t>
            </a:r>
            <a:r>
              <a:rPr lang="es-ES_tradnl" dirty="0" err="1"/>
              <a:t>relativity</a:t>
            </a:r>
            <a:endParaRPr lang="es-ES_trad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4E1D1-B1B0-9870-5BC9-B5D9A2B58E3C}"/>
              </a:ext>
            </a:extLst>
          </p:cNvPr>
          <p:cNvSpPr txBox="1"/>
          <p:nvPr/>
        </p:nvSpPr>
        <p:spPr>
          <a:xfrm>
            <a:off x="9864436" y="2854036"/>
            <a:ext cx="17881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_tradnl" dirty="0" err="1"/>
              <a:t>Templates</a:t>
            </a:r>
            <a:r>
              <a:rPr lang="es-ES_tradnl" dirty="0"/>
              <a:t> (500k)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25C168-AA72-46AD-4F4C-D34E9C7CEDE0}"/>
              </a:ext>
            </a:extLst>
          </p:cNvPr>
          <p:cNvSpPr txBox="1"/>
          <p:nvPr/>
        </p:nvSpPr>
        <p:spPr>
          <a:xfrm>
            <a:off x="7330660" y="2992536"/>
            <a:ext cx="113672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accent1"/>
                </a:solidFill>
              </a:rPr>
              <a:t>Data - h(t)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4DADCF-5027-B68D-2DF9-CCF3958D9A71}"/>
              </a:ext>
            </a:extLst>
          </p:cNvPr>
          <p:cNvSpPr txBox="1"/>
          <p:nvPr/>
        </p:nvSpPr>
        <p:spPr>
          <a:xfrm>
            <a:off x="8354291" y="3699164"/>
            <a:ext cx="92390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_tradnl" dirty="0"/>
              <a:t>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E26F9-D51D-A9F3-387D-E2608013560E}"/>
              </a:ext>
            </a:extLst>
          </p:cNvPr>
          <p:cNvSpPr txBox="1"/>
          <p:nvPr/>
        </p:nvSpPr>
        <p:spPr>
          <a:xfrm>
            <a:off x="10098018" y="2384455"/>
            <a:ext cx="171636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_tradnl" dirty="0"/>
              <a:t>Bank </a:t>
            </a:r>
            <a:r>
              <a:rPr lang="es-ES_tradnl" dirty="0" err="1"/>
              <a:t>generation</a:t>
            </a:r>
            <a:endParaRPr lang="es-ES_trad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26507-B215-741F-FAE9-0ED710EF32D2}"/>
              </a:ext>
            </a:extLst>
          </p:cNvPr>
          <p:cNvSpPr txBox="1"/>
          <p:nvPr/>
        </p:nvSpPr>
        <p:spPr>
          <a:xfrm>
            <a:off x="6956439" y="4414511"/>
            <a:ext cx="185980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_tradnl" i="1" dirty="0">
                <a:solidFill>
                  <a:schemeClr val="accent1"/>
                </a:solidFill>
              </a:rPr>
              <a:t>ET </a:t>
            </a:r>
            <a:r>
              <a:rPr lang="es-ES_tradnl" i="1" dirty="0" err="1">
                <a:solidFill>
                  <a:schemeClr val="accent1"/>
                </a:solidFill>
              </a:rPr>
              <a:t>Triggers</a:t>
            </a:r>
            <a:r>
              <a:rPr lang="es-ES_tradnl" i="1" dirty="0">
                <a:solidFill>
                  <a:schemeClr val="accent1"/>
                </a:solidFill>
              </a:rPr>
              <a:t> </a:t>
            </a:r>
            <a:r>
              <a:rPr lang="es-ES_tradnl" i="1" dirty="0" err="1">
                <a:solidFill>
                  <a:schemeClr val="accent1"/>
                </a:solidFill>
              </a:rPr>
              <a:t>signal</a:t>
            </a:r>
            <a:endParaRPr lang="es-ES_tradnl" i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4BA8C6-1859-A299-0294-8C342B305ABE}"/>
              </a:ext>
            </a:extLst>
          </p:cNvPr>
          <p:cNvSpPr txBox="1"/>
          <p:nvPr/>
        </p:nvSpPr>
        <p:spPr>
          <a:xfrm>
            <a:off x="7797003" y="5088742"/>
            <a:ext cx="230101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_tradnl" dirty="0" err="1"/>
              <a:t>Parameters</a:t>
            </a:r>
            <a:r>
              <a:rPr lang="es-ES_tradnl" dirty="0"/>
              <a:t> </a:t>
            </a:r>
            <a:r>
              <a:rPr lang="es-ES_tradnl" dirty="0" err="1"/>
              <a:t>estimation</a:t>
            </a:r>
            <a:endParaRPr lang="es-ES_tradn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AEB75-3769-CC36-0C93-95B4D5513428}"/>
              </a:ext>
            </a:extLst>
          </p:cNvPr>
          <p:cNvSpPr txBox="1"/>
          <p:nvPr/>
        </p:nvSpPr>
        <p:spPr>
          <a:xfrm>
            <a:off x="9196552" y="4434495"/>
            <a:ext cx="121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waveforms</a:t>
            </a:r>
            <a:endParaRPr lang="es-ES_tradnl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4B86E0-1A60-27AD-4735-C3284582F1BF}"/>
              </a:ext>
            </a:extLst>
          </p:cNvPr>
          <p:cNvCxnSpPr>
            <a:stCxn id="11" idx="1"/>
            <a:endCxn id="9" idx="3"/>
          </p:cNvCxnSpPr>
          <p:nvPr/>
        </p:nvCxnSpPr>
        <p:spPr>
          <a:xfrm flipH="1" flipV="1">
            <a:off x="8816244" y="4599177"/>
            <a:ext cx="380308" cy="19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64043D-7D35-41E6-D9A6-2C500EE7150A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899021" y="3361868"/>
            <a:ext cx="346248" cy="461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6DF097-775A-6678-C9B6-07B73814CC15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9196552" y="3038702"/>
            <a:ext cx="667884" cy="687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C9EA8BF-ABA6-344B-FB6A-6941B668B466}"/>
              </a:ext>
            </a:extLst>
          </p:cNvPr>
          <p:cNvCxnSpPr>
            <a:cxnSpLocks/>
          </p:cNvCxnSpPr>
          <p:nvPr/>
        </p:nvCxnSpPr>
        <p:spPr>
          <a:xfrm>
            <a:off x="10098018" y="2272362"/>
            <a:ext cx="0" cy="618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1215F1-65B7-73F9-A619-B0DA83037DE2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8816245" y="4068496"/>
            <a:ext cx="18978" cy="1043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9BC2937-09B6-A911-D061-0B5E6A20DBB3}"/>
              </a:ext>
            </a:extLst>
          </p:cNvPr>
          <p:cNvSpPr txBox="1"/>
          <p:nvPr/>
        </p:nvSpPr>
        <p:spPr>
          <a:xfrm>
            <a:off x="7115056" y="1762068"/>
            <a:ext cx="105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Raw data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FAC6E5-7023-83EE-4097-E4A1891C4F8B}"/>
              </a:ext>
            </a:extLst>
          </p:cNvPr>
          <p:cNvSpPr txBox="1"/>
          <p:nvPr/>
        </p:nvSpPr>
        <p:spPr>
          <a:xfrm>
            <a:off x="5763802" y="2210200"/>
            <a:ext cx="1833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Noise</a:t>
            </a:r>
            <a:r>
              <a:rPr lang="es-ES_tradnl" dirty="0"/>
              <a:t> </a:t>
            </a:r>
            <a:r>
              <a:rPr lang="es-ES_tradnl" dirty="0" err="1"/>
              <a:t>subtraction</a:t>
            </a:r>
            <a:endParaRPr lang="es-ES_tradnl" dirty="0"/>
          </a:p>
          <a:p>
            <a:r>
              <a:rPr lang="es-ES_tradnl" dirty="0" err="1"/>
              <a:t>calibration</a:t>
            </a:r>
            <a:endParaRPr lang="es-ES_tradnl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27B86B6-B075-392F-9880-77D93AD72334}"/>
              </a:ext>
            </a:extLst>
          </p:cNvPr>
          <p:cNvCxnSpPr>
            <a:cxnSpLocks/>
          </p:cNvCxnSpPr>
          <p:nvPr/>
        </p:nvCxnSpPr>
        <p:spPr>
          <a:xfrm>
            <a:off x="7640937" y="2131400"/>
            <a:ext cx="0" cy="759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diagram of a data analysis&#10;&#10;Description automatically generated with medium confidence">
            <a:extLst>
              <a:ext uri="{FF2B5EF4-FFF2-40B4-BE49-F238E27FC236}">
                <a16:creationId xmlns:a16="http://schemas.microsoft.com/office/drawing/2014/main" id="{7A09772E-73CA-9C37-CAD4-C21FEC518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83" y="1757327"/>
            <a:ext cx="4816618" cy="3845113"/>
          </a:xfrm>
          <a:prstGeom prst="rect">
            <a:avLst/>
          </a:prstGeom>
        </p:spPr>
      </p:pic>
      <p:pic>
        <p:nvPicPr>
          <p:cNvPr id="31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399E8B4-7358-CF77-447A-472ECD935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r="1" b="1"/>
          <a:stretch/>
        </p:blipFill>
        <p:spPr bwMode="auto">
          <a:xfrm>
            <a:off x="8880764" y="10"/>
            <a:ext cx="3311236" cy="11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95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BBF1A-BBD8-7518-0512-868E9A31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Baseline</a:t>
            </a:r>
            <a:r>
              <a:rPr lang="es-ES_tradnl" dirty="0"/>
              <a:t> - Data </a:t>
            </a:r>
            <a:r>
              <a:rPr lang="es-ES_tradnl" dirty="0" err="1"/>
              <a:t>flow</a:t>
            </a:r>
            <a:endParaRPr lang="es-ES_trad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5C21A-BD52-79F0-DC3E-FD8982DBD90E}"/>
              </a:ext>
            </a:extLst>
          </p:cNvPr>
          <p:cNvSpPr txBox="1"/>
          <p:nvPr/>
        </p:nvSpPr>
        <p:spPr>
          <a:xfrm>
            <a:off x="9518073" y="1903030"/>
            <a:ext cx="202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Numerical</a:t>
            </a:r>
            <a:r>
              <a:rPr lang="es-ES_tradnl" dirty="0"/>
              <a:t> </a:t>
            </a:r>
            <a:r>
              <a:rPr lang="es-ES_tradnl" dirty="0" err="1"/>
              <a:t>relativity</a:t>
            </a:r>
            <a:endParaRPr lang="es-ES_trad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4E1D1-B1B0-9870-5BC9-B5D9A2B58E3C}"/>
              </a:ext>
            </a:extLst>
          </p:cNvPr>
          <p:cNvSpPr txBox="1"/>
          <p:nvPr/>
        </p:nvSpPr>
        <p:spPr>
          <a:xfrm>
            <a:off x="9864436" y="2854036"/>
            <a:ext cx="178818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_tradnl" dirty="0" err="1"/>
              <a:t>Templates</a:t>
            </a:r>
            <a:r>
              <a:rPr lang="es-ES_tradnl" dirty="0"/>
              <a:t> (500k)</a:t>
            </a:r>
          </a:p>
          <a:p>
            <a:r>
              <a:rPr lang="es-ES_tradnl" i="1" dirty="0" err="1"/>
              <a:t>Eccentricity</a:t>
            </a:r>
            <a:r>
              <a:rPr lang="es-ES_tradnl" i="1" dirty="0"/>
              <a:t> </a:t>
            </a:r>
            <a:r>
              <a:rPr lang="es-ES_tradnl" i="1" dirty="0" err="1"/>
              <a:t>add</a:t>
            </a:r>
            <a:endParaRPr lang="es-ES_tradnl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25C168-AA72-46AD-4F4C-D34E9C7CEDE0}"/>
              </a:ext>
            </a:extLst>
          </p:cNvPr>
          <p:cNvSpPr txBox="1"/>
          <p:nvPr/>
        </p:nvSpPr>
        <p:spPr>
          <a:xfrm>
            <a:off x="7330660" y="2992536"/>
            <a:ext cx="62055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_tradnl" dirty="0"/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4DADCF-5027-B68D-2DF9-CCF3958D9A71}"/>
              </a:ext>
            </a:extLst>
          </p:cNvPr>
          <p:cNvSpPr txBox="1"/>
          <p:nvPr/>
        </p:nvSpPr>
        <p:spPr>
          <a:xfrm>
            <a:off x="8354291" y="3699164"/>
            <a:ext cx="92390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_tradnl" dirty="0"/>
              <a:t>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E26F9-D51D-A9F3-387D-E2608013560E}"/>
              </a:ext>
            </a:extLst>
          </p:cNvPr>
          <p:cNvSpPr txBox="1"/>
          <p:nvPr/>
        </p:nvSpPr>
        <p:spPr>
          <a:xfrm>
            <a:off x="10293927" y="2521527"/>
            <a:ext cx="171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Bank </a:t>
            </a:r>
            <a:r>
              <a:rPr lang="es-ES_tradnl" dirty="0" err="1"/>
              <a:t>generation</a:t>
            </a:r>
            <a:endParaRPr lang="es-ES_trad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26507-B215-741F-FAE9-0ED710EF32D2}"/>
              </a:ext>
            </a:extLst>
          </p:cNvPr>
          <p:cNvSpPr txBox="1"/>
          <p:nvPr/>
        </p:nvSpPr>
        <p:spPr>
          <a:xfrm>
            <a:off x="8468423" y="4370885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i="1" dirty="0"/>
              <a:t>ET </a:t>
            </a:r>
            <a:r>
              <a:rPr lang="es-ES_tradnl" i="1" dirty="0" err="1"/>
              <a:t>Triggers</a:t>
            </a:r>
            <a:r>
              <a:rPr lang="es-ES_tradnl" i="1" dirty="0"/>
              <a:t> </a:t>
            </a:r>
            <a:r>
              <a:rPr lang="es-ES_tradnl" i="1" dirty="0" err="1"/>
              <a:t>signal</a:t>
            </a:r>
            <a:endParaRPr lang="es-ES_tradnl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4BA8C6-1859-A299-0294-8C342B305ABE}"/>
              </a:ext>
            </a:extLst>
          </p:cNvPr>
          <p:cNvSpPr txBox="1"/>
          <p:nvPr/>
        </p:nvSpPr>
        <p:spPr>
          <a:xfrm>
            <a:off x="7797003" y="5088742"/>
            <a:ext cx="230101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_tradnl" dirty="0" err="1"/>
              <a:t>Parameters</a:t>
            </a:r>
            <a:r>
              <a:rPr lang="es-ES_tradnl" dirty="0"/>
              <a:t> </a:t>
            </a:r>
            <a:r>
              <a:rPr lang="es-ES_tradnl" dirty="0" err="1"/>
              <a:t>estimation</a:t>
            </a:r>
            <a:endParaRPr lang="es-ES_tradn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AEB75-3769-CC36-0C93-95B4D5513428}"/>
              </a:ext>
            </a:extLst>
          </p:cNvPr>
          <p:cNvSpPr txBox="1"/>
          <p:nvPr/>
        </p:nvSpPr>
        <p:spPr>
          <a:xfrm>
            <a:off x="10694610" y="4370885"/>
            <a:ext cx="121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waveforms</a:t>
            </a:r>
            <a:endParaRPr lang="es-ES_tradnl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4B86E0-1A60-27AD-4735-C3284582F1BF}"/>
              </a:ext>
            </a:extLst>
          </p:cNvPr>
          <p:cNvCxnSpPr>
            <a:stCxn id="11" idx="1"/>
            <a:endCxn id="9" idx="3"/>
          </p:cNvCxnSpPr>
          <p:nvPr/>
        </p:nvCxnSpPr>
        <p:spPr>
          <a:xfrm flipH="1">
            <a:off x="10328228" y="4555551"/>
            <a:ext cx="3663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64043D-7D35-41E6-D9A6-2C500EE7150A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640937" y="3361868"/>
            <a:ext cx="604332" cy="461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6DF097-775A-6678-C9B6-07B73814CC15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9196552" y="3177202"/>
            <a:ext cx="667884" cy="54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C9EA8BF-ABA6-344B-FB6A-6941B668B466}"/>
              </a:ext>
            </a:extLst>
          </p:cNvPr>
          <p:cNvCxnSpPr>
            <a:cxnSpLocks/>
          </p:cNvCxnSpPr>
          <p:nvPr/>
        </p:nvCxnSpPr>
        <p:spPr>
          <a:xfrm>
            <a:off x="10098018" y="2272362"/>
            <a:ext cx="0" cy="618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1215F1-65B7-73F9-A619-B0DA83037DE2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8816245" y="4068496"/>
            <a:ext cx="18978" cy="1043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9BC2937-09B6-A911-D061-0B5E6A20DBB3}"/>
              </a:ext>
            </a:extLst>
          </p:cNvPr>
          <p:cNvSpPr txBox="1"/>
          <p:nvPr/>
        </p:nvSpPr>
        <p:spPr>
          <a:xfrm>
            <a:off x="7115056" y="1762068"/>
            <a:ext cx="105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Raw data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FAC6E5-7023-83EE-4097-E4A1891C4F8B}"/>
              </a:ext>
            </a:extLst>
          </p:cNvPr>
          <p:cNvSpPr txBox="1"/>
          <p:nvPr/>
        </p:nvSpPr>
        <p:spPr>
          <a:xfrm>
            <a:off x="6849051" y="2223721"/>
            <a:ext cx="1833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Noise</a:t>
            </a:r>
            <a:r>
              <a:rPr lang="es-ES_tradnl" dirty="0"/>
              <a:t> </a:t>
            </a:r>
            <a:r>
              <a:rPr lang="es-ES_tradnl" dirty="0" err="1"/>
              <a:t>subtraction</a:t>
            </a:r>
            <a:endParaRPr lang="es-ES_tradnl" dirty="0"/>
          </a:p>
          <a:p>
            <a:r>
              <a:rPr lang="es-ES_tradnl" dirty="0" err="1"/>
              <a:t>calibration</a:t>
            </a:r>
            <a:endParaRPr lang="es-ES_tradnl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27B86B6-B075-392F-9880-77D93AD72334}"/>
              </a:ext>
            </a:extLst>
          </p:cNvPr>
          <p:cNvCxnSpPr>
            <a:cxnSpLocks/>
          </p:cNvCxnSpPr>
          <p:nvPr/>
        </p:nvCxnSpPr>
        <p:spPr>
          <a:xfrm>
            <a:off x="7640937" y="2131400"/>
            <a:ext cx="0" cy="759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9E6B2B-8F1A-0E06-948B-71D1F9CA6BFC}"/>
              </a:ext>
            </a:extLst>
          </p:cNvPr>
          <p:cNvSpPr txBox="1"/>
          <p:nvPr/>
        </p:nvSpPr>
        <p:spPr>
          <a:xfrm>
            <a:off x="5053496" y="2931294"/>
            <a:ext cx="2188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ET = </a:t>
            </a:r>
            <a:r>
              <a:rPr lang="es-ES_tradnl" dirty="0" err="1">
                <a:solidFill>
                  <a:srgbClr val="FF0000"/>
                </a:solidFill>
              </a:rPr>
              <a:t>Multiply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by</a:t>
            </a:r>
            <a:r>
              <a:rPr lang="es-ES_tradnl" dirty="0">
                <a:solidFill>
                  <a:srgbClr val="FF0000"/>
                </a:solidFill>
              </a:rPr>
              <a:t> 10 ?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5881E9-B8FF-4896-2AED-1F61870CF340}"/>
              </a:ext>
            </a:extLst>
          </p:cNvPr>
          <p:cNvSpPr txBox="1"/>
          <p:nvPr/>
        </p:nvSpPr>
        <p:spPr>
          <a:xfrm>
            <a:off x="5423001" y="5059423"/>
            <a:ext cx="1900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ET </a:t>
            </a:r>
            <a:r>
              <a:rPr lang="es-ES_tradnl" dirty="0" err="1">
                <a:solidFill>
                  <a:srgbClr val="FF0000"/>
                </a:solidFill>
              </a:rPr>
              <a:t>will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need</a:t>
            </a:r>
            <a:r>
              <a:rPr lang="es-ES_tradnl" dirty="0">
                <a:solidFill>
                  <a:srgbClr val="FF0000"/>
                </a:solidFill>
              </a:rPr>
              <a:t> a </a:t>
            </a:r>
            <a:r>
              <a:rPr lang="es-ES_tradnl" dirty="0" err="1">
                <a:solidFill>
                  <a:srgbClr val="FF0000"/>
                </a:solidFill>
              </a:rPr>
              <a:t>much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better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method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than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now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80E955-8FE5-44A7-AEC1-D34CBC841278}"/>
              </a:ext>
            </a:extLst>
          </p:cNvPr>
          <p:cNvSpPr txBox="1"/>
          <p:nvPr/>
        </p:nvSpPr>
        <p:spPr>
          <a:xfrm>
            <a:off x="8971812" y="5575797"/>
            <a:ext cx="11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posteriors</a:t>
            </a:r>
            <a:endParaRPr lang="es-ES_tradnl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7ABFAD9-CD72-EBF8-1C27-C3CE6BBB8A1C}"/>
              </a:ext>
            </a:extLst>
          </p:cNvPr>
          <p:cNvCxnSpPr>
            <a:cxnSpLocks/>
          </p:cNvCxnSpPr>
          <p:nvPr/>
        </p:nvCxnSpPr>
        <p:spPr>
          <a:xfrm flipH="1">
            <a:off x="8816244" y="5504161"/>
            <a:ext cx="18979" cy="572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4E8EBBE-3FBB-0E8B-E2CF-B0664933BBCA}"/>
              </a:ext>
            </a:extLst>
          </p:cNvPr>
          <p:cNvSpPr txBox="1"/>
          <p:nvPr/>
        </p:nvSpPr>
        <p:spPr>
          <a:xfrm>
            <a:off x="5498744" y="4465518"/>
            <a:ext cx="226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Test General </a:t>
            </a:r>
            <a:r>
              <a:rPr lang="es-ES_tradnl" dirty="0" err="1"/>
              <a:t>Relativity</a:t>
            </a:r>
            <a:endParaRPr lang="es-ES_tradnl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003BFA-5E81-7B69-62BF-7C7CA96D6CB6}"/>
              </a:ext>
            </a:extLst>
          </p:cNvPr>
          <p:cNvSpPr txBox="1"/>
          <p:nvPr/>
        </p:nvSpPr>
        <p:spPr>
          <a:xfrm>
            <a:off x="8104457" y="6076972"/>
            <a:ext cx="129663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_tradnl" dirty="0" err="1"/>
              <a:t>populations</a:t>
            </a:r>
            <a:endParaRPr lang="es-ES_tradnl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2C5845A-BD63-F8B7-4D41-6C747307A504}"/>
              </a:ext>
            </a:extLst>
          </p:cNvPr>
          <p:cNvCxnSpPr>
            <a:cxnSpLocks/>
            <a:endCxn id="39" idx="3"/>
          </p:cNvCxnSpPr>
          <p:nvPr/>
        </p:nvCxnSpPr>
        <p:spPr>
          <a:xfrm flipH="1">
            <a:off x="7763788" y="4057029"/>
            <a:ext cx="675153" cy="593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3441784-51B0-5DBF-1FDD-DD7FC6A9D035}"/>
              </a:ext>
            </a:extLst>
          </p:cNvPr>
          <p:cNvSpPr txBox="1"/>
          <p:nvPr/>
        </p:nvSpPr>
        <p:spPr>
          <a:xfrm>
            <a:off x="5202352" y="3708953"/>
            <a:ext cx="189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Non GR </a:t>
            </a:r>
            <a:r>
              <a:rPr lang="es-ES_tradnl" dirty="0" err="1"/>
              <a:t>templates</a:t>
            </a:r>
            <a:endParaRPr lang="es-ES_tradnl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52A84E0-ED29-A69D-A1DA-65EC04389D86}"/>
              </a:ext>
            </a:extLst>
          </p:cNvPr>
          <p:cNvCxnSpPr>
            <a:cxnSpLocks/>
          </p:cNvCxnSpPr>
          <p:nvPr/>
        </p:nvCxnSpPr>
        <p:spPr>
          <a:xfrm flipH="1">
            <a:off x="6631266" y="3315781"/>
            <a:ext cx="691974" cy="381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C1BCD9F-058C-1C51-3891-67EEE78629AB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6147931" y="4078285"/>
            <a:ext cx="1" cy="384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0CE1C2DC-D621-A701-4C35-42604F633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17" y="1667474"/>
            <a:ext cx="4031674" cy="3908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err="1"/>
              <a:t>Requirements</a:t>
            </a:r>
            <a:endParaRPr lang="es-ES_tradnl" dirty="0"/>
          </a:p>
          <a:p>
            <a:r>
              <a:rPr lang="es-ES_tradnl" dirty="0"/>
              <a:t>Pipelines </a:t>
            </a:r>
            <a:r>
              <a:rPr lang="es-ES_tradnl" dirty="0" err="1"/>
              <a:t>flexibility</a:t>
            </a:r>
            <a:endParaRPr lang="es-ES_tradnl" dirty="0"/>
          </a:p>
          <a:p>
            <a:r>
              <a:rPr lang="es-ES_tradnl" dirty="0"/>
              <a:t>Modular </a:t>
            </a:r>
            <a:r>
              <a:rPr lang="es-ES_tradnl" dirty="0" err="1"/>
              <a:t>code</a:t>
            </a:r>
            <a:endParaRPr lang="es-ES_tradnl" dirty="0"/>
          </a:p>
          <a:p>
            <a:r>
              <a:rPr lang="es-ES_tradnl" dirty="0" err="1"/>
              <a:t>Collaboration</a:t>
            </a:r>
            <a:r>
              <a:rPr lang="es-ES_tradnl" dirty="0"/>
              <a:t> </a:t>
            </a:r>
            <a:r>
              <a:rPr lang="es-ES_tradnl" dirty="0" err="1"/>
              <a:t>algorithms</a:t>
            </a:r>
            <a:endParaRPr lang="es-ES_tradnl" dirty="0"/>
          </a:p>
          <a:p>
            <a:r>
              <a:rPr lang="es-ES_tradnl" dirty="0" err="1"/>
              <a:t>Joint</a:t>
            </a:r>
            <a:r>
              <a:rPr lang="es-ES_tradnl" dirty="0"/>
              <a:t> </a:t>
            </a:r>
            <a:r>
              <a:rPr lang="es-ES_tradnl" dirty="0" err="1"/>
              <a:t>development</a:t>
            </a:r>
            <a:endParaRPr lang="es-ES_tradnl" dirty="0"/>
          </a:p>
          <a:p>
            <a:r>
              <a:rPr lang="es-ES_tradnl" dirty="0" err="1"/>
              <a:t>Common</a:t>
            </a:r>
            <a:r>
              <a:rPr lang="es-ES_tradnl" dirty="0"/>
              <a:t> </a:t>
            </a:r>
            <a:r>
              <a:rPr lang="es-ES_tradnl" dirty="0" err="1"/>
              <a:t>catalog</a:t>
            </a:r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19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C7DF556-0194-D55C-C1F9-E5FA6FEA6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r="1" b="1"/>
          <a:stretch/>
        </p:blipFill>
        <p:spPr bwMode="auto">
          <a:xfrm>
            <a:off x="8880764" y="10"/>
            <a:ext cx="3311236" cy="11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65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BBF1A-BBD8-7518-0512-868E9A31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Requirements</a:t>
            </a:r>
            <a:r>
              <a:rPr lang="es-ES_tradnl" dirty="0"/>
              <a:t> </a:t>
            </a:r>
            <a:r>
              <a:rPr lang="es-ES_tradnl" dirty="0" err="1"/>
              <a:t>Document</a:t>
            </a:r>
            <a:br>
              <a:rPr lang="es-ES_tradnl" dirty="0"/>
            </a:br>
            <a:r>
              <a:rPr lang="es-ES_tradnl" sz="2800" dirty="0"/>
              <a:t>Short </a:t>
            </a:r>
            <a:r>
              <a:rPr lang="es-ES_tradnl" sz="2800" dirty="0" err="1"/>
              <a:t>term</a:t>
            </a:r>
            <a:r>
              <a:rPr lang="es-ES_tradnl" sz="2800" dirty="0"/>
              <a:t> </a:t>
            </a:r>
            <a:r>
              <a:rPr lang="es-ES_tradnl" sz="2800" dirty="0" err="1"/>
              <a:t>reason</a:t>
            </a:r>
            <a:r>
              <a:rPr lang="es-ES_tradnl" sz="2800" dirty="0"/>
              <a:t> </a:t>
            </a:r>
            <a:r>
              <a:rPr lang="es-ES_tradnl" sz="2800" dirty="0" err="1"/>
              <a:t>why</a:t>
            </a:r>
            <a:r>
              <a:rPr lang="es-ES_tradnl" sz="2800" dirty="0"/>
              <a:t> </a:t>
            </a:r>
            <a:r>
              <a:rPr lang="es-ES_tradnl" sz="2800" dirty="0" err="1"/>
              <a:t>we</a:t>
            </a:r>
            <a:r>
              <a:rPr lang="es-ES_tradnl" sz="2800" dirty="0"/>
              <a:t> are </a:t>
            </a:r>
            <a:r>
              <a:rPr lang="es-ES_tradnl" sz="2800" dirty="0" err="1"/>
              <a:t>here</a:t>
            </a:r>
            <a:endParaRPr lang="es-ES_tradnl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ECAA33-2ACE-E754-88E5-0900FB40DA17}"/>
              </a:ext>
            </a:extLst>
          </p:cNvPr>
          <p:cNvSpPr txBox="1"/>
          <p:nvPr/>
        </p:nvSpPr>
        <p:spPr>
          <a:xfrm>
            <a:off x="838199" y="1718830"/>
            <a:ext cx="52577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/>
              <a:t>Document</a:t>
            </a:r>
            <a:r>
              <a:rPr lang="es-ES_tradnl" dirty="0"/>
              <a:t> </a:t>
            </a:r>
            <a:r>
              <a:rPr lang="es-ES_tradnl" dirty="0" err="1"/>
              <a:t>Breakdown</a:t>
            </a:r>
            <a:r>
              <a:rPr lang="es-ES_tradnl" dirty="0"/>
              <a:t> </a:t>
            </a:r>
            <a:r>
              <a:rPr lang="es-ES_tradnl" dirty="0" err="1"/>
              <a:t>structure</a:t>
            </a:r>
            <a:r>
              <a:rPr lang="es-ES_tradnl" dirty="0"/>
              <a:t>:</a:t>
            </a:r>
          </a:p>
          <a:p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/>
              <a:t>Summary</a:t>
            </a:r>
            <a:r>
              <a:rPr lang="es-ES_tradnl" dirty="0"/>
              <a:t> tables </a:t>
            </a:r>
            <a:r>
              <a:rPr lang="es-ES_tradnl" dirty="0" err="1"/>
              <a:t>collecting</a:t>
            </a:r>
            <a:r>
              <a:rPr lang="es-ES_tradnl" dirty="0"/>
              <a:t> </a:t>
            </a:r>
            <a:r>
              <a:rPr lang="es-ES_tradnl" dirty="0" err="1"/>
              <a:t>first</a:t>
            </a:r>
            <a:r>
              <a:rPr lang="es-ES_tradnl" dirty="0"/>
              <a:t> </a:t>
            </a:r>
            <a:r>
              <a:rPr lang="es-ES_tradnl" dirty="0" err="1"/>
              <a:t>estimates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:</a:t>
            </a:r>
          </a:p>
          <a:p>
            <a:pPr marL="450215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Online (DAQ, environmental monitoring, online data preparation)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450215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Low latency alert infrastructure and pipelines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450215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Offline computing (data management, offline analysis)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endParaRPr lang="es-ES_trad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E294E1-E468-73F6-DA1D-1DFBBA99FADD}"/>
              </a:ext>
            </a:extLst>
          </p:cNvPr>
          <p:cNvSpPr txBox="1"/>
          <p:nvPr/>
        </p:nvSpPr>
        <p:spPr>
          <a:xfrm>
            <a:off x="838200" y="4228524"/>
            <a:ext cx="382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Collection</a:t>
            </a:r>
            <a:r>
              <a:rPr lang="es-ES_tradnl" dirty="0"/>
              <a:t> </a:t>
            </a:r>
            <a:r>
              <a:rPr lang="es-ES_tradnl" dirty="0" err="1"/>
              <a:t>method</a:t>
            </a:r>
            <a:r>
              <a:rPr lang="es-ES_tradnl" dirty="0"/>
              <a:t>: </a:t>
            </a:r>
            <a:r>
              <a:rPr lang="es-ES_tradnl" dirty="0" err="1"/>
              <a:t>requirements</a:t>
            </a:r>
            <a:r>
              <a:rPr lang="es-ES_tradnl" dirty="0"/>
              <a:t> table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0E00F2-9A4C-B034-ADF5-7A063297A1DE}"/>
              </a:ext>
            </a:extLst>
          </p:cNvPr>
          <p:cNvSpPr txBox="1"/>
          <p:nvPr/>
        </p:nvSpPr>
        <p:spPr>
          <a:xfrm>
            <a:off x="1586344" y="4708987"/>
            <a:ext cx="40316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/>
              <a:t>Name</a:t>
            </a: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/>
              <a:t>DescriptionMotivation</a:t>
            </a: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/>
              <a:t>Required</a:t>
            </a:r>
            <a:r>
              <a:rPr lang="es-ES_tradnl" dirty="0"/>
              <a:t> </a:t>
            </a:r>
            <a:r>
              <a:rPr lang="es-ES_tradnl" dirty="0" err="1"/>
              <a:t>value</a:t>
            </a: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/>
              <a:t>Preferred</a:t>
            </a:r>
            <a:r>
              <a:rPr lang="es-ES_tradnl" dirty="0"/>
              <a:t> </a:t>
            </a:r>
            <a:r>
              <a:rPr lang="es-ES_tradnl" dirty="0" err="1"/>
              <a:t>value</a:t>
            </a: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/>
              <a:t>Risk</a:t>
            </a:r>
            <a:r>
              <a:rPr lang="es-ES_tradnl" dirty="0"/>
              <a:t> </a:t>
            </a:r>
            <a:r>
              <a:rPr lang="es-ES_tradnl" dirty="0" err="1"/>
              <a:t>assessment</a:t>
            </a: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PBS ID</a:t>
            </a:r>
          </a:p>
        </p:txBody>
      </p:sp>
      <p:pic>
        <p:nvPicPr>
          <p:cNvPr id="18" name="Picture 17" descr="A diagram of a structure&#10;&#10;Description automatically generated with medium confidence">
            <a:extLst>
              <a:ext uri="{FF2B5EF4-FFF2-40B4-BE49-F238E27FC236}">
                <a16:creationId xmlns:a16="http://schemas.microsoft.com/office/drawing/2014/main" id="{1BF125AD-DB88-ACC9-3983-251CEDEAE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145" y="1718830"/>
            <a:ext cx="6109855" cy="3210913"/>
          </a:xfrm>
          <a:prstGeom prst="rect">
            <a:avLst/>
          </a:prstGeom>
        </p:spPr>
      </p:pic>
      <p:pic>
        <p:nvPicPr>
          <p:cNvPr id="19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7183F7A-C4BE-DB12-5A4B-3356FCCBE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r="1" b="1"/>
          <a:stretch/>
        </p:blipFill>
        <p:spPr bwMode="auto">
          <a:xfrm>
            <a:off x="8880764" y="10"/>
            <a:ext cx="3311236" cy="11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A3293B-BFC6-AD06-2350-B5CBF8593271}"/>
              </a:ext>
            </a:extLst>
          </p:cNvPr>
          <p:cNvSpPr txBox="1"/>
          <p:nvPr/>
        </p:nvSpPr>
        <p:spPr>
          <a:xfrm>
            <a:off x="6138255" y="5845522"/>
            <a:ext cx="439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Deadline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distributing</a:t>
            </a:r>
            <a:r>
              <a:rPr lang="es-ES_tradnl" dirty="0"/>
              <a:t> </a:t>
            </a:r>
            <a:r>
              <a:rPr lang="es-ES_tradnl" dirty="0" err="1"/>
              <a:t>internally</a:t>
            </a:r>
            <a:r>
              <a:rPr lang="es-ES_tradnl" dirty="0"/>
              <a:t>: </a:t>
            </a:r>
            <a:r>
              <a:rPr lang="es-ES_tradnl" dirty="0" err="1"/>
              <a:t>Dec</a:t>
            </a:r>
            <a:r>
              <a:rPr lang="es-ES_tradnl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69021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315</Words>
  <Application>Microsoft Macintosh PowerPoint</Application>
  <PresentationFormat>Widescreen</PresentationFormat>
  <Paragraphs>77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AmericanTypewriter</vt:lpstr>
      <vt:lpstr>Arial</vt:lpstr>
      <vt:lpstr>Calibri</vt:lpstr>
      <vt:lpstr>Calibri Light</vt:lpstr>
      <vt:lpstr>Office Theme</vt:lpstr>
      <vt:lpstr>Workshop Summary</vt:lpstr>
      <vt:lpstr>Workshop High Density content  GW community</vt:lpstr>
      <vt:lpstr>Baseline - Data flow</vt:lpstr>
      <vt:lpstr>Baseline - Data flow</vt:lpstr>
      <vt:lpstr>Baseline - Data flow</vt:lpstr>
      <vt:lpstr>Requirements Document Short term reason why we are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 Tonello</dc:creator>
  <cp:lastModifiedBy>Nadia Tonello</cp:lastModifiedBy>
  <cp:revision>5</cp:revision>
  <dcterms:created xsi:type="dcterms:W3CDTF">2023-10-26T15:46:30Z</dcterms:created>
  <dcterms:modified xsi:type="dcterms:W3CDTF">2023-10-27T09:37:42Z</dcterms:modified>
</cp:coreProperties>
</file>