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x-e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5"/>
  </p:notesMasterIdLst>
  <p:handoutMasterIdLst>
    <p:handoutMasterId r:id="rId26"/>
  </p:handoutMasterIdLst>
  <p:sldIdLst>
    <p:sldId id="268" r:id="rId5"/>
    <p:sldId id="293" r:id="rId6"/>
    <p:sldId id="294" r:id="rId7"/>
    <p:sldId id="288" r:id="rId8"/>
    <p:sldId id="308" r:id="rId9"/>
    <p:sldId id="299" r:id="rId10"/>
    <p:sldId id="295" r:id="rId11"/>
    <p:sldId id="307" r:id="rId12"/>
    <p:sldId id="300" r:id="rId13"/>
    <p:sldId id="296" r:id="rId14"/>
    <p:sldId id="273" r:id="rId15"/>
    <p:sldId id="301" r:id="rId16"/>
    <p:sldId id="257" r:id="rId17"/>
    <p:sldId id="283" r:id="rId18"/>
    <p:sldId id="305" r:id="rId19"/>
    <p:sldId id="303" r:id="rId20"/>
    <p:sldId id="304" r:id="rId21"/>
    <p:sldId id="290" r:id="rId22"/>
    <p:sldId id="292" r:id="rId23"/>
    <p:sldId id="30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DBD823-C07A-469A-A14C-3B82C2A8F20F}" v="2" dt="2023-09-05T12:29:21.6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96" autoAdjust="0"/>
    <p:restoredTop sz="96801" autoAdjust="0"/>
  </p:normalViewPr>
  <p:slideViewPr>
    <p:cSldViewPr snapToGrid="0">
      <p:cViewPr varScale="1">
        <p:scale>
          <a:sx n="68" d="100"/>
          <a:sy n="68" d="100"/>
        </p:scale>
        <p:origin x="460" y="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9" d="100"/>
          <a:sy n="99" d="100"/>
        </p:scale>
        <p:origin x="262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ssandro variola" userId="17df1f41d7fed14e" providerId="LiveId" clId="{EEDBD823-C07A-469A-A14C-3B82C2A8F20F}"/>
    <pc:docChg chg="undo redo custSel addSld modSld sldOrd">
      <pc:chgData name="alessandro variola" userId="17df1f41d7fed14e" providerId="LiveId" clId="{EEDBD823-C07A-469A-A14C-3B82C2A8F20F}" dt="2023-09-05T12:29:33.197" v="873" actId="207"/>
      <pc:docMkLst>
        <pc:docMk/>
      </pc:docMkLst>
      <pc:sldChg chg="modSp mod">
        <pc:chgData name="alessandro variola" userId="17df1f41d7fed14e" providerId="LiveId" clId="{EEDBD823-C07A-469A-A14C-3B82C2A8F20F}" dt="2023-09-05T09:51:06.907" v="24" actId="20577"/>
        <pc:sldMkLst>
          <pc:docMk/>
          <pc:sldMk cId="3080583618" sldId="268"/>
        </pc:sldMkLst>
        <pc:spChg chg="mod">
          <ac:chgData name="alessandro variola" userId="17df1f41d7fed14e" providerId="LiveId" clId="{EEDBD823-C07A-469A-A14C-3B82C2A8F20F}" dt="2023-09-05T09:51:06.907" v="24" actId="20577"/>
          <ac:spMkLst>
            <pc:docMk/>
            <pc:sldMk cId="3080583618" sldId="268"/>
            <ac:spMk id="2" creationId="{207834DD-470E-4504-8BBD-4DAF0EFFE41A}"/>
          </ac:spMkLst>
        </pc:spChg>
      </pc:sldChg>
      <pc:sldChg chg="modSp new mod ord">
        <pc:chgData name="alessandro variola" userId="17df1f41d7fed14e" providerId="LiveId" clId="{EEDBD823-C07A-469A-A14C-3B82C2A8F20F}" dt="2023-09-05T09:57:42.519" v="766" actId="20577"/>
        <pc:sldMkLst>
          <pc:docMk/>
          <pc:sldMk cId="2026977460" sldId="308"/>
        </pc:sldMkLst>
        <pc:spChg chg="mod">
          <ac:chgData name="alessandro variola" userId="17df1f41d7fed14e" providerId="LiveId" clId="{EEDBD823-C07A-469A-A14C-3B82C2A8F20F}" dt="2023-09-05T09:51:44.238" v="32" actId="20577"/>
          <ac:spMkLst>
            <pc:docMk/>
            <pc:sldMk cId="2026977460" sldId="308"/>
            <ac:spMk id="2" creationId="{B5A6F1DE-C7E0-D30E-C3B3-183BA49EEE5A}"/>
          </ac:spMkLst>
        </pc:spChg>
        <pc:spChg chg="mod">
          <ac:chgData name="alessandro variola" userId="17df1f41d7fed14e" providerId="LiveId" clId="{EEDBD823-C07A-469A-A14C-3B82C2A8F20F}" dt="2023-09-05T09:57:42.519" v="766" actId="20577"/>
          <ac:spMkLst>
            <pc:docMk/>
            <pc:sldMk cId="2026977460" sldId="308"/>
            <ac:spMk id="3" creationId="{734B0769-2C67-608A-61D4-5165FCFE64F1}"/>
          </ac:spMkLst>
        </pc:spChg>
      </pc:sldChg>
      <pc:sldChg chg="addSp delSp modSp new mod">
        <pc:chgData name="alessandro variola" userId="17df1f41d7fed14e" providerId="LiveId" clId="{EEDBD823-C07A-469A-A14C-3B82C2A8F20F}" dt="2023-09-05T12:29:33.197" v="873" actId="207"/>
        <pc:sldMkLst>
          <pc:docMk/>
          <pc:sldMk cId="2907918061" sldId="309"/>
        </pc:sldMkLst>
        <pc:spChg chg="mod">
          <ac:chgData name="alessandro variola" userId="17df1f41d7fed14e" providerId="LiveId" clId="{EEDBD823-C07A-469A-A14C-3B82C2A8F20F}" dt="2023-09-05T12:27:44.192" v="812" actId="20577"/>
          <ac:spMkLst>
            <pc:docMk/>
            <pc:sldMk cId="2907918061" sldId="309"/>
            <ac:spMk id="2" creationId="{9A9F11C8-BD81-5FB5-C883-8FFE885A401B}"/>
          </ac:spMkLst>
        </pc:spChg>
        <pc:spChg chg="del">
          <ac:chgData name="alessandro variola" userId="17df1f41d7fed14e" providerId="LiveId" clId="{EEDBD823-C07A-469A-A14C-3B82C2A8F20F}" dt="2023-09-05T12:28:04.843" v="813"/>
          <ac:spMkLst>
            <pc:docMk/>
            <pc:sldMk cId="2907918061" sldId="309"/>
            <ac:spMk id="3" creationId="{ED6C8B2A-73F7-8257-590A-107B31D3EE28}"/>
          </ac:spMkLst>
        </pc:spChg>
        <pc:spChg chg="add mod">
          <ac:chgData name="alessandro variola" userId="17df1f41d7fed14e" providerId="LiveId" clId="{EEDBD823-C07A-469A-A14C-3B82C2A8F20F}" dt="2023-09-05T12:29:33.197" v="873" actId="207"/>
          <ac:spMkLst>
            <pc:docMk/>
            <pc:sldMk cId="2907918061" sldId="309"/>
            <ac:spMk id="5" creationId="{D7AEA3D7-EC3A-339D-ACEF-2842D4232AC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659278-BEEF-4F6E-9CC4-0C22807E89F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a:extLst>
              <a:ext uri="{FF2B5EF4-FFF2-40B4-BE49-F238E27FC236}">
                <a16:creationId xmlns:a16="http://schemas.microsoft.com/office/drawing/2014/main" id="{241B5B69-0798-4959-B332-9A233F783E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3E05EE-7A45-47F2-BDD6-56E449A94977}" type="datetimeFigureOut">
              <a:rPr lang="fr-FR" smtClean="0"/>
              <a:t>05/09/2023</a:t>
            </a:fld>
            <a:endParaRPr lang="fr-FR"/>
          </a:p>
        </p:txBody>
      </p:sp>
      <p:sp>
        <p:nvSpPr>
          <p:cNvPr id="4" name="Footer Placeholder 3">
            <a:extLst>
              <a:ext uri="{FF2B5EF4-FFF2-40B4-BE49-F238E27FC236}">
                <a16:creationId xmlns:a16="http://schemas.microsoft.com/office/drawing/2014/main" id="{541596BB-1F3B-4056-A9F9-8B88EDCBA7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a:extLst>
              <a:ext uri="{FF2B5EF4-FFF2-40B4-BE49-F238E27FC236}">
                <a16:creationId xmlns:a16="http://schemas.microsoft.com/office/drawing/2014/main" id="{4150A4A8-59FF-4474-8043-0E3E07BF38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D0E089-DCDA-4A0F-BB5D-EEC8CDE73E6A}" type="slidenum">
              <a:rPr lang="fr-FR" smtClean="0"/>
              <a:t>‹N›</a:t>
            </a:fld>
            <a:endParaRPr lang="fr-FR"/>
          </a:p>
        </p:txBody>
      </p:sp>
    </p:spTree>
    <p:extLst>
      <p:ext uri="{BB962C8B-B14F-4D97-AF65-F5344CB8AC3E}">
        <p14:creationId xmlns:p14="http://schemas.microsoft.com/office/powerpoint/2010/main" val="16113766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F043CD-66C4-49BB-ABDD-C142140B1342}" type="datetimeFigureOut">
              <a:rPr lang="fr-FR" smtClean="0"/>
              <a:t>05/09/2023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B24C85-7843-4D8D-9DC3-4894194BAA4E}" type="slidenum">
              <a:rPr lang="fr-FR" smtClean="0"/>
              <a:t>‹N›</a:t>
            </a:fld>
            <a:endParaRPr lang="fr-FR"/>
          </a:p>
        </p:txBody>
      </p:sp>
    </p:spTree>
    <p:extLst>
      <p:ext uri="{BB962C8B-B14F-4D97-AF65-F5344CB8AC3E}">
        <p14:creationId xmlns:p14="http://schemas.microsoft.com/office/powerpoint/2010/main" val="121463491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intestazione 3"/>
          <p:cNvSpPr>
            <a:spLocks noGrp="1"/>
          </p:cNvSpPr>
          <p:nvPr>
            <p:ph type="hdr" sz="quarter"/>
          </p:nvPr>
        </p:nvSpPr>
        <p:spPr/>
        <p:txBody>
          <a:bodyPr/>
          <a:lstStyle/>
          <a:p>
            <a:endParaRPr lang="fr-FR"/>
          </a:p>
        </p:txBody>
      </p:sp>
      <p:sp>
        <p:nvSpPr>
          <p:cNvPr id="5" name="Segnaposto numero diapositiva 4"/>
          <p:cNvSpPr>
            <a:spLocks noGrp="1"/>
          </p:cNvSpPr>
          <p:nvPr>
            <p:ph type="sldNum" sz="quarter" idx="5"/>
          </p:nvPr>
        </p:nvSpPr>
        <p:spPr/>
        <p:txBody>
          <a:bodyPr/>
          <a:lstStyle/>
          <a:p>
            <a:fld id="{AAB24C85-7843-4D8D-9DC3-4894194BAA4E}" type="slidenum">
              <a:rPr lang="fr-FR" smtClean="0"/>
              <a:t>7</a:t>
            </a:fld>
            <a:endParaRPr lang="fr-FR"/>
          </a:p>
        </p:txBody>
      </p:sp>
    </p:spTree>
    <p:extLst>
      <p:ext uri="{BB962C8B-B14F-4D97-AF65-F5344CB8AC3E}">
        <p14:creationId xmlns:p14="http://schemas.microsoft.com/office/powerpoint/2010/main" val="177457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intestazione 3"/>
          <p:cNvSpPr>
            <a:spLocks noGrp="1"/>
          </p:cNvSpPr>
          <p:nvPr>
            <p:ph type="hdr" sz="quarter"/>
          </p:nvPr>
        </p:nvSpPr>
        <p:spPr/>
        <p:txBody>
          <a:bodyPr/>
          <a:lstStyle/>
          <a:p>
            <a:endParaRPr lang="fr-FR"/>
          </a:p>
        </p:txBody>
      </p:sp>
      <p:sp>
        <p:nvSpPr>
          <p:cNvPr id="5" name="Segnaposto numero diapositiva 4"/>
          <p:cNvSpPr>
            <a:spLocks noGrp="1"/>
          </p:cNvSpPr>
          <p:nvPr>
            <p:ph type="sldNum" sz="quarter" idx="5"/>
          </p:nvPr>
        </p:nvSpPr>
        <p:spPr/>
        <p:txBody>
          <a:bodyPr/>
          <a:lstStyle/>
          <a:p>
            <a:fld id="{AAB24C85-7843-4D8D-9DC3-4894194BAA4E}" type="slidenum">
              <a:rPr lang="fr-FR" smtClean="0"/>
              <a:t>10</a:t>
            </a:fld>
            <a:endParaRPr lang="fr-FR"/>
          </a:p>
        </p:txBody>
      </p:sp>
    </p:spTree>
    <p:extLst>
      <p:ext uri="{BB962C8B-B14F-4D97-AF65-F5344CB8AC3E}">
        <p14:creationId xmlns:p14="http://schemas.microsoft.com/office/powerpoint/2010/main" val="108884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Header Placeholder 3"/>
          <p:cNvSpPr>
            <a:spLocks noGrp="1"/>
          </p:cNvSpPr>
          <p:nvPr>
            <p:ph type="hdr" sz="quarter"/>
          </p:nvPr>
        </p:nvSpPr>
        <p:spPr/>
        <p:txBody>
          <a:bodyPr/>
          <a:lstStyle/>
          <a:p>
            <a:endParaRPr lang="fr-FR"/>
          </a:p>
        </p:txBody>
      </p:sp>
      <p:sp>
        <p:nvSpPr>
          <p:cNvPr id="5" name="Slide Number Placeholder 4"/>
          <p:cNvSpPr>
            <a:spLocks noGrp="1"/>
          </p:cNvSpPr>
          <p:nvPr>
            <p:ph type="sldNum" sz="quarter" idx="5"/>
          </p:nvPr>
        </p:nvSpPr>
        <p:spPr/>
        <p:txBody>
          <a:bodyPr/>
          <a:lstStyle/>
          <a:p>
            <a:fld id="{AAB24C85-7843-4D8D-9DC3-4894194BAA4E}" type="slidenum">
              <a:rPr lang="fr-FR" smtClean="0"/>
              <a:t>13</a:t>
            </a:fld>
            <a:endParaRPr lang="fr-FR"/>
          </a:p>
        </p:txBody>
      </p:sp>
    </p:spTree>
    <p:extLst>
      <p:ext uri="{BB962C8B-B14F-4D97-AF65-F5344CB8AC3E}">
        <p14:creationId xmlns:p14="http://schemas.microsoft.com/office/powerpoint/2010/main" val="2903185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255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5601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z="1000">
                <a:latin typeface="Comic Sans MS" panose="030F0702030302020204" pitchFamily="66" charset="0"/>
              </a:defRPr>
            </a:lvl1pPr>
          </a:lstStyle>
          <a:p>
            <a:fld id="{E4122F36-18E2-474F-AE49-6F92D4309C99}" type="datetime1">
              <a:rPr lang="en-GB" smtClean="0"/>
              <a:t>05/09/2023</a:t>
            </a:fld>
            <a:endParaRPr lang="en-GB" dirty="0"/>
          </a:p>
        </p:txBody>
      </p:sp>
      <p:sp>
        <p:nvSpPr>
          <p:cNvPr id="5" name="Footer Placeholder 4"/>
          <p:cNvSpPr>
            <a:spLocks noGrp="1"/>
          </p:cNvSpPr>
          <p:nvPr>
            <p:ph type="ftr" sz="quarter" idx="11"/>
          </p:nvPr>
        </p:nvSpPr>
        <p:spPr/>
        <p:txBody>
          <a:bodyPr/>
          <a:lstStyle>
            <a:lvl1pPr>
              <a:defRPr sz="1000">
                <a:latin typeface="Comic Sans MS" panose="030F0702030302020204" pitchFamily="66" charset="0"/>
              </a:defRPr>
            </a:lvl1pPr>
          </a:lstStyle>
          <a:p>
            <a:r>
              <a:rPr lang="en-US" dirty="0"/>
              <a:t>Alessandro Variola, INFN Roma1, Remote mode.</a:t>
            </a:r>
            <a:endParaRPr lang="en-GB" dirty="0"/>
          </a:p>
        </p:txBody>
      </p:sp>
      <p:sp>
        <p:nvSpPr>
          <p:cNvPr id="6" name="Slide Number Placeholder 5"/>
          <p:cNvSpPr>
            <a:spLocks noGrp="1"/>
          </p:cNvSpPr>
          <p:nvPr>
            <p:ph type="sldNum" sz="quarter" idx="12"/>
          </p:nvPr>
        </p:nvSpPr>
        <p:spPr/>
        <p:txBody>
          <a:bodyPr/>
          <a:lstStyle>
            <a:lvl1pPr>
              <a:defRPr sz="1000">
                <a:latin typeface="Comic Sans MS" panose="030F0702030302020204" pitchFamily="66" charset="0"/>
              </a:defRPr>
            </a:lvl1pPr>
          </a:lstStyle>
          <a:p>
            <a:fld id="{11D30B3F-5F85-4122-A289-BDFAA512B17E}" type="slidenum">
              <a:rPr lang="en-GB" smtClean="0"/>
              <a:pPr/>
              <a:t>‹N›</a:t>
            </a:fld>
            <a:endParaRPr lang="en-GB" dirty="0"/>
          </a:p>
        </p:txBody>
      </p:sp>
    </p:spTree>
    <p:extLst>
      <p:ext uri="{BB962C8B-B14F-4D97-AF65-F5344CB8AC3E}">
        <p14:creationId xmlns:p14="http://schemas.microsoft.com/office/powerpoint/2010/main" val="421248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EB574-43F1-4DE4-A7D6-9164B0CEFFFF}" type="datetime1">
              <a:rPr lang="en-GB" smtClean="0"/>
              <a:t>05/09/2023</a:t>
            </a:fld>
            <a:endParaRPr lang="en-GB"/>
          </a:p>
        </p:txBody>
      </p:sp>
      <p:sp>
        <p:nvSpPr>
          <p:cNvPr id="6" name="Footer Placeholder 5"/>
          <p:cNvSpPr>
            <a:spLocks noGrp="1"/>
          </p:cNvSpPr>
          <p:nvPr>
            <p:ph type="ftr" sz="quarter" idx="11"/>
          </p:nvPr>
        </p:nvSpPr>
        <p:spPr/>
        <p:txBody>
          <a:bodyPr/>
          <a:lstStyle/>
          <a:p>
            <a:r>
              <a:rPr lang="en-US"/>
              <a:t>Alessandro Variola, INFN Roma1, Parameters and Layouts Meeting. Remote mode.</a:t>
            </a:r>
            <a:endParaRPr lang="en-GB"/>
          </a:p>
        </p:txBody>
      </p:sp>
      <p:sp>
        <p:nvSpPr>
          <p:cNvPr id="7" name="Slide Number Placeholder 6"/>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88364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BCBA8-8DCD-4F54-9147-8932E7632482}" type="datetime1">
              <a:rPr lang="en-GB" smtClean="0"/>
              <a:t>05/09/2023</a:t>
            </a:fld>
            <a:endParaRPr lang="en-GB"/>
          </a:p>
        </p:txBody>
      </p:sp>
      <p:sp>
        <p:nvSpPr>
          <p:cNvPr id="5" name="Footer Placeholder 4"/>
          <p:cNvSpPr>
            <a:spLocks noGrp="1"/>
          </p:cNvSpPr>
          <p:nvPr>
            <p:ph type="ftr" sz="quarter" idx="11"/>
          </p:nvPr>
        </p:nvSpPr>
        <p:spPr/>
        <p:txBody>
          <a:bodyPr/>
          <a:lstStyle/>
          <a:p>
            <a:r>
              <a:rPr lang="en-US"/>
              <a:t>Alessandro Variola, INFN Roma1, Parameters and Layouts Meeting. Remote mode.</a:t>
            </a:r>
            <a:endParaRPr lang="en-GB"/>
          </a:p>
        </p:txBody>
      </p:sp>
      <p:sp>
        <p:nvSpPr>
          <p:cNvPr id="6" name="Slide Number Placeholder 5"/>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727975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3B1B8-EEEC-46E3-94E8-DD27E2B53BEF}" type="datetime1">
              <a:rPr lang="en-GB" smtClean="0"/>
              <a:t>05/09/2023</a:t>
            </a:fld>
            <a:endParaRPr lang="en-GB"/>
          </a:p>
        </p:txBody>
      </p:sp>
      <p:sp>
        <p:nvSpPr>
          <p:cNvPr id="5" name="Footer Placeholder 4"/>
          <p:cNvSpPr>
            <a:spLocks noGrp="1"/>
          </p:cNvSpPr>
          <p:nvPr>
            <p:ph type="ftr" sz="quarter" idx="11"/>
          </p:nvPr>
        </p:nvSpPr>
        <p:spPr/>
        <p:txBody>
          <a:bodyPr/>
          <a:lstStyle/>
          <a:p>
            <a:r>
              <a:rPr lang="en-US"/>
              <a:t>Alessandro Variola, INFN Roma1, Parameters and Layouts Meeting. Remote mode.</a:t>
            </a:r>
            <a:endParaRPr lang="en-GB"/>
          </a:p>
        </p:txBody>
      </p:sp>
      <p:sp>
        <p:nvSpPr>
          <p:cNvPr id="6" name="Slide Number Placeholder 5"/>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73643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00300" y="1522654"/>
            <a:ext cx="7124700" cy="720000"/>
          </a:xfrm>
          <a:solidFill>
            <a:srgbClr val="00CC99"/>
          </a:solidFill>
          <a:effectLst>
            <a:outerShdw blurRad="50800" dist="50800" dir="5400000" algn="ctr" rotWithShape="0">
              <a:schemeClr val="bg1">
                <a:lumMod val="95000"/>
              </a:schemeClr>
            </a:outerShdw>
          </a:effectLst>
        </p:spPr>
        <p:txBody>
          <a:bodyPr anchor="ctr" anchorCtr="1">
            <a:normAutofit/>
          </a:bodyPr>
          <a:lstStyle>
            <a:lvl1pPr>
              <a:defRPr sz="2400" b="1" i="1" baseline="0">
                <a:ln>
                  <a:noFill/>
                </a:ln>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838200" y="2654301"/>
            <a:ext cx="10515600" cy="3522662"/>
          </a:xfrm>
          <a:noFill/>
          <a:ln w="79375" cmpd="thinThick">
            <a:solidFill>
              <a:srgbClr val="00CC99"/>
            </a:solidFill>
            <a:prstDash val="solid"/>
            <a:round/>
            <a:extLst>
              <a:ext uri="{C807C97D-BFC1-408E-A445-0C87EB9F89A2}">
                <ask:lineSketchStyleProps xmlns:ask="http://schemas.microsoft.com/office/drawing/2018/sketchyshapes" sd="1219033472">
                  <a:custGeom>
                    <a:avLst/>
                    <a:gdLst>
                      <a:gd name="connsiteX0" fmla="*/ 0 w 10515600"/>
                      <a:gd name="connsiteY0" fmla="*/ 0 h 4351338"/>
                      <a:gd name="connsiteX1" fmla="*/ 479044 w 10515600"/>
                      <a:gd name="connsiteY1" fmla="*/ 0 h 4351338"/>
                      <a:gd name="connsiteX2" fmla="*/ 747776 w 10515600"/>
                      <a:gd name="connsiteY2" fmla="*/ 0 h 4351338"/>
                      <a:gd name="connsiteX3" fmla="*/ 1542288 w 10515600"/>
                      <a:gd name="connsiteY3" fmla="*/ 0 h 4351338"/>
                      <a:gd name="connsiteX4" fmla="*/ 2021332 w 10515600"/>
                      <a:gd name="connsiteY4" fmla="*/ 0 h 4351338"/>
                      <a:gd name="connsiteX5" fmla="*/ 2500376 w 10515600"/>
                      <a:gd name="connsiteY5" fmla="*/ 0 h 4351338"/>
                      <a:gd name="connsiteX6" fmla="*/ 3294888 w 10515600"/>
                      <a:gd name="connsiteY6" fmla="*/ 0 h 4351338"/>
                      <a:gd name="connsiteX7" fmla="*/ 3668776 w 10515600"/>
                      <a:gd name="connsiteY7" fmla="*/ 0 h 4351338"/>
                      <a:gd name="connsiteX8" fmla="*/ 4463288 w 10515600"/>
                      <a:gd name="connsiteY8" fmla="*/ 0 h 4351338"/>
                      <a:gd name="connsiteX9" fmla="*/ 5257800 w 10515600"/>
                      <a:gd name="connsiteY9" fmla="*/ 0 h 4351338"/>
                      <a:gd name="connsiteX10" fmla="*/ 5842000 w 10515600"/>
                      <a:gd name="connsiteY10" fmla="*/ 0 h 4351338"/>
                      <a:gd name="connsiteX11" fmla="*/ 6636512 w 10515600"/>
                      <a:gd name="connsiteY11" fmla="*/ 0 h 4351338"/>
                      <a:gd name="connsiteX12" fmla="*/ 7115556 w 10515600"/>
                      <a:gd name="connsiteY12" fmla="*/ 0 h 4351338"/>
                      <a:gd name="connsiteX13" fmla="*/ 7594600 w 10515600"/>
                      <a:gd name="connsiteY13" fmla="*/ 0 h 4351338"/>
                      <a:gd name="connsiteX14" fmla="*/ 8283956 w 10515600"/>
                      <a:gd name="connsiteY14" fmla="*/ 0 h 4351338"/>
                      <a:gd name="connsiteX15" fmla="*/ 8763000 w 10515600"/>
                      <a:gd name="connsiteY15" fmla="*/ 0 h 4351338"/>
                      <a:gd name="connsiteX16" fmla="*/ 9557512 w 10515600"/>
                      <a:gd name="connsiteY16" fmla="*/ 0 h 4351338"/>
                      <a:gd name="connsiteX17" fmla="*/ 10515600 w 10515600"/>
                      <a:gd name="connsiteY17" fmla="*/ 0 h 4351338"/>
                      <a:gd name="connsiteX18" fmla="*/ 10515600 w 10515600"/>
                      <a:gd name="connsiteY18" fmla="*/ 543917 h 4351338"/>
                      <a:gd name="connsiteX19" fmla="*/ 10515600 w 10515600"/>
                      <a:gd name="connsiteY19" fmla="*/ 1131348 h 4351338"/>
                      <a:gd name="connsiteX20" fmla="*/ 10515600 w 10515600"/>
                      <a:gd name="connsiteY20" fmla="*/ 1544725 h 4351338"/>
                      <a:gd name="connsiteX21" fmla="*/ 10515600 w 10515600"/>
                      <a:gd name="connsiteY21" fmla="*/ 2001615 h 4351338"/>
                      <a:gd name="connsiteX22" fmla="*/ 10515600 w 10515600"/>
                      <a:gd name="connsiteY22" fmla="*/ 2589046 h 4351338"/>
                      <a:gd name="connsiteX23" fmla="*/ 10515600 w 10515600"/>
                      <a:gd name="connsiteY23" fmla="*/ 3089450 h 4351338"/>
                      <a:gd name="connsiteX24" fmla="*/ 10515600 w 10515600"/>
                      <a:gd name="connsiteY24" fmla="*/ 3546340 h 4351338"/>
                      <a:gd name="connsiteX25" fmla="*/ 10515600 w 10515600"/>
                      <a:gd name="connsiteY25" fmla="*/ 4351338 h 4351338"/>
                      <a:gd name="connsiteX26" fmla="*/ 9931400 w 10515600"/>
                      <a:gd name="connsiteY26" fmla="*/ 4351338 h 4351338"/>
                      <a:gd name="connsiteX27" fmla="*/ 9347200 w 10515600"/>
                      <a:gd name="connsiteY27" fmla="*/ 4351338 h 4351338"/>
                      <a:gd name="connsiteX28" fmla="*/ 8973312 w 10515600"/>
                      <a:gd name="connsiteY28" fmla="*/ 4351338 h 4351338"/>
                      <a:gd name="connsiteX29" fmla="*/ 8283956 w 10515600"/>
                      <a:gd name="connsiteY29" fmla="*/ 4351338 h 4351338"/>
                      <a:gd name="connsiteX30" fmla="*/ 7910068 w 10515600"/>
                      <a:gd name="connsiteY30" fmla="*/ 4351338 h 4351338"/>
                      <a:gd name="connsiteX31" fmla="*/ 7220712 w 10515600"/>
                      <a:gd name="connsiteY31" fmla="*/ 4351338 h 4351338"/>
                      <a:gd name="connsiteX32" fmla="*/ 6951980 w 10515600"/>
                      <a:gd name="connsiteY32" fmla="*/ 4351338 h 4351338"/>
                      <a:gd name="connsiteX33" fmla="*/ 6262624 w 10515600"/>
                      <a:gd name="connsiteY33" fmla="*/ 4351338 h 4351338"/>
                      <a:gd name="connsiteX34" fmla="*/ 5888736 w 10515600"/>
                      <a:gd name="connsiteY34" fmla="*/ 4351338 h 4351338"/>
                      <a:gd name="connsiteX35" fmla="*/ 5620004 w 10515600"/>
                      <a:gd name="connsiteY35" fmla="*/ 4351338 h 4351338"/>
                      <a:gd name="connsiteX36" fmla="*/ 5246116 w 10515600"/>
                      <a:gd name="connsiteY36" fmla="*/ 4351338 h 4351338"/>
                      <a:gd name="connsiteX37" fmla="*/ 4556760 w 10515600"/>
                      <a:gd name="connsiteY37" fmla="*/ 4351338 h 4351338"/>
                      <a:gd name="connsiteX38" fmla="*/ 4182872 w 10515600"/>
                      <a:gd name="connsiteY38" fmla="*/ 4351338 h 4351338"/>
                      <a:gd name="connsiteX39" fmla="*/ 3914140 w 10515600"/>
                      <a:gd name="connsiteY39" fmla="*/ 4351338 h 4351338"/>
                      <a:gd name="connsiteX40" fmla="*/ 3540252 w 10515600"/>
                      <a:gd name="connsiteY40" fmla="*/ 4351338 h 4351338"/>
                      <a:gd name="connsiteX41" fmla="*/ 3061208 w 10515600"/>
                      <a:gd name="connsiteY41" fmla="*/ 4351338 h 4351338"/>
                      <a:gd name="connsiteX42" fmla="*/ 2477008 w 10515600"/>
                      <a:gd name="connsiteY42" fmla="*/ 4351338 h 4351338"/>
                      <a:gd name="connsiteX43" fmla="*/ 2103120 w 10515600"/>
                      <a:gd name="connsiteY43" fmla="*/ 4351338 h 4351338"/>
                      <a:gd name="connsiteX44" fmla="*/ 1308608 w 10515600"/>
                      <a:gd name="connsiteY44" fmla="*/ 4351338 h 4351338"/>
                      <a:gd name="connsiteX45" fmla="*/ 724408 w 10515600"/>
                      <a:gd name="connsiteY45" fmla="*/ 4351338 h 4351338"/>
                      <a:gd name="connsiteX46" fmla="*/ 0 w 10515600"/>
                      <a:gd name="connsiteY46" fmla="*/ 4351338 h 4351338"/>
                      <a:gd name="connsiteX47" fmla="*/ 0 w 10515600"/>
                      <a:gd name="connsiteY47" fmla="*/ 3763907 h 4351338"/>
                      <a:gd name="connsiteX48" fmla="*/ 0 w 10515600"/>
                      <a:gd name="connsiteY48" fmla="*/ 3219990 h 4351338"/>
                      <a:gd name="connsiteX49" fmla="*/ 0 w 10515600"/>
                      <a:gd name="connsiteY49" fmla="*/ 2719586 h 4351338"/>
                      <a:gd name="connsiteX50" fmla="*/ 0 w 10515600"/>
                      <a:gd name="connsiteY50" fmla="*/ 2132156 h 4351338"/>
                      <a:gd name="connsiteX51" fmla="*/ 0 w 10515600"/>
                      <a:gd name="connsiteY51" fmla="*/ 1588238 h 4351338"/>
                      <a:gd name="connsiteX52" fmla="*/ 0 w 10515600"/>
                      <a:gd name="connsiteY52" fmla="*/ 957294 h 4351338"/>
                      <a:gd name="connsiteX53" fmla="*/ 0 w 10515600"/>
                      <a:gd name="connsiteY5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515600" h="4351338" extrusionOk="0">
                        <a:moveTo>
                          <a:pt x="0" y="0"/>
                        </a:moveTo>
                        <a:cubicBezTo>
                          <a:pt x="117769" y="-54612"/>
                          <a:pt x="363642" y="16397"/>
                          <a:pt x="479044" y="0"/>
                        </a:cubicBezTo>
                        <a:cubicBezTo>
                          <a:pt x="594446" y="-16397"/>
                          <a:pt x="677892" y="18700"/>
                          <a:pt x="747776" y="0"/>
                        </a:cubicBezTo>
                        <a:cubicBezTo>
                          <a:pt x="817660" y="-18700"/>
                          <a:pt x="1147191" y="42425"/>
                          <a:pt x="1542288" y="0"/>
                        </a:cubicBezTo>
                        <a:cubicBezTo>
                          <a:pt x="1937385" y="-42425"/>
                          <a:pt x="1903667" y="55036"/>
                          <a:pt x="2021332" y="0"/>
                        </a:cubicBezTo>
                        <a:cubicBezTo>
                          <a:pt x="2138997" y="-55036"/>
                          <a:pt x="2261555" y="30614"/>
                          <a:pt x="2500376" y="0"/>
                        </a:cubicBezTo>
                        <a:cubicBezTo>
                          <a:pt x="2739197" y="-30614"/>
                          <a:pt x="2992326" y="934"/>
                          <a:pt x="3294888" y="0"/>
                        </a:cubicBezTo>
                        <a:cubicBezTo>
                          <a:pt x="3597450" y="-934"/>
                          <a:pt x="3536470" y="20588"/>
                          <a:pt x="3668776" y="0"/>
                        </a:cubicBezTo>
                        <a:cubicBezTo>
                          <a:pt x="3801082" y="-20588"/>
                          <a:pt x="4167052" y="95069"/>
                          <a:pt x="4463288" y="0"/>
                        </a:cubicBezTo>
                        <a:cubicBezTo>
                          <a:pt x="4759524" y="-95069"/>
                          <a:pt x="4927052" y="44879"/>
                          <a:pt x="5257800" y="0"/>
                        </a:cubicBezTo>
                        <a:cubicBezTo>
                          <a:pt x="5588548" y="-44879"/>
                          <a:pt x="5635378" y="45685"/>
                          <a:pt x="5842000" y="0"/>
                        </a:cubicBezTo>
                        <a:cubicBezTo>
                          <a:pt x="6048622" y="-45685"/>
                          <a:pt x="6336244" y="84925"/>
                          <a:pt x="6636512" y="0"/>
                        </a:cubicBezTo>
                        <a:cubicBezTo>
                          <a:pt x="6936780" y="-84925"/>
                          <a:pt x="6983770" y="37784"/>
                          <a:pt x="7115556" y="0"/>
                        </a:cubicBezTo>
                        <a:cubicBezTo>
                          <a:pt x="7247342" y="-37784"/>
                          <a:pt x="7473141" y="52757"/>
                          <a:pt x="7594600" y="0"/>
                        </a:cubicBezTo>
                        <a:cubicBezTo>
                          <a:pt x="7716059" y="-52757"/>
                          <a:pt x="8131150" y="920"/>
                          <a:pt x="8283956" y="0"/>
                        </a:cubicBezTo>
                        <a:cubicBezTo>
                          <a:pt x="8436762" y="-920"/>
                          <a:pt x="8664826" y="24800"/>
                          <a:pt x="8763000" y="0"/>
                        </a:cubicBezTo>
                        <a:cubicBezTo>
                          <a:pt x="8861174" y="-24800"/>
                          <a:pt x="9272964" y="43339"/>
                          <a:pt x="9557512" y="0"/>
                        </a:cubicBezTo>
                        <a:cubicBezTo>
                          <a:pt x="9842060" y="-43339"/>
                          <a:pt x="10044680" y="73864"/>
                          <a:pt x="10515600" y="0"/>
                        </a:cubicBezTo>
                        <a:cubicBezTo>
                          <a:pt x="10546492" y="157147"/>
                          <a:pt x="10479479" y="334035"/>
                          <a:pt x="10515600" y="543917"/>
                        </a:cubicBezTo>
                        <a:cubicBezTo>
                          <a:pt x="10551721" y="753799"/>
                          <a:pt x="10462639" y="982724"/>
                          <a:pt x="10515600" y="1131348"/>
                        </a:cubicBezTo>
                        <a:cubicBezTo>
                          <a:pt x="10568561" y="1279972"/>
                          <a:pt x="10515134" y="1423263"/>
                          <a:pt x="10515600" y="1544725"/>
                        </a:cubicBezTo>
                        <a:cubicBezTo>
                          <a:pt x="10516066" y="1666187"/>
                          <a:pt x="10501469" y="1799177"/>
                          <a:pt x="10515600" y="2001615"/>
                        </a:cubicBezTo>
                        <a:cubicBezTo>
                          <a:pt x="10529731" y="2204053"/>
                          <a:pt x="10487581" y="2435732"/>
                          <a:pt x="10515600" y="2589046"/>
                        </a:cubicBezTo>
                        <a:cubicBezTo>
                          <a:pt x="10543619" y="2742360"/>
                          <a:pt x="10507407" y="2930121"/>
                          <a:pt x="10515600" y="3089450"/>
                        </a:cubicBezTo>
                        <a:cubicBezTo>
                          <a:pt x="10523793" y="3248779"/>
                          <a:pt x="10504783" y="3385780"/>
                          <a:pt x="10515600" y="3546340"/>
                        </a:cubicBezTo>
                        <a:cubicBezTo>
                          <a:pt x="10526417" y="3706900"/>
                          <a:pt x="10447853" y="4125587"/>
                          <a:pt x="10515600" y="4351338"/>
                        </a:cubicBezTo>
                        <a:cubicBezTo>
                          <a:pt x="10227586" y="4402638"/>
                          <a:pt x="10119660" y="4340040"/>
                          <a:pt x="9931400" y="4351338"/>
                        </a:cubicBezTo>
                        <a:cubicBezTo>
                          <a:pt x="9743140" y="4362636"/>
                          <a:pt x="9572454" y="4331210"/>
                          <a:pt x="9347200" y="4351338"/>
                        </a:cubicBezTo>
                        <a:cubicBezTo>
                          <a:pt x="9121946" y="4371466"/>
                          <a:pt x="9122157" y="4329232"/>
                          <a:pt x="8973312" y="4351338"/>
                        </a:cubicBezTo>
                        <a:cubicBezTo>
                          <a:pt x="8824467" y="4373444"/>
                          <a:pt x="8600522" y="4292697"/>
                          <a:pt x="8283956" y="4351338"/>
                        </a:cubicBezTo>
                        <a:cubicBezTo>
                          <a:pt x="7967390" y="4409979"/>
                          <a:pt x="8078544" y="4317380"/>
                          <a:pt x="7910068" y="4351338"/>
                        </a:cubicBezTo>
                        <a:cubicBezTo>
                          <a:pt x="7741592" y="4385296"/>
                          <a:pt x="7482196" y="4276703"/>
                          <a:pt x="7220712" y="4351338"/>
                        </a:cubicBezTo>
                        <a:cubicBezTo>
                          <a:pt x="6959228" y="4425973"/>
                          <a:pt x="7083994" y="4324803"/>
                          <a:pt x="6951980" y="4351338"/>
                        </a:cubicBezTo>
                        <a:cubicBezTo>
                          <a:pt x="6819966" y="4377873"/>
                          <a:pt x="6534052" y="4318043"/>
                          <a:pt x="6262624" y="4351338"/>
                        </a:cubicBezTo>
                        <a:cubicBezTo>
                          <a:pt x="5991196" y="4384633"/>
                          <a:pt x="6071788" y="4320569"/>
                          <a:pt x="5888736" y="4351338"/>
                        </a:cubicBezTo>
                        <a:cubicBezTo>
                          <a:pt x="5705684" y="4382107"/>
                          <a:pt x="5703122" y="4328319"/>
                          <a:pt x="5620004" y="4351338"/>
                        </a:cubicBezTo>
                        <a:cubicBezTo>
                          <a:pt x="5536886" y="4374357"/>
                          <a:pt x="5428214" y="4315026"/>
                          <a:pt x="5246116" y="4351338"/>
                        </a:cubicBezTo>
                        <a:cubicBezTo>
                          <a:pt x="5064018" y="4387650"/>
                          <a:pt x="4804133" y="4286224"/>
                          <a:pt x="4556760" y="4351338"/>
                        </a:cubicBezTo>
                        <a:cubicBezTo>
                          <a:pt x="4309387" y="4416452"/>
                          <a:pt x="4278713" y="4311847"/>
                          <a:pt x="4182872" y="4351338"/>
                        </a:cubicBezTo>
                        <a:cubicBezTo>
                          <a:pt x="4087031" y="4390829"/>
                          <a:pt x="3985387" y="4348749"/>
                          <a:pt x="3914140" y="4351338"/>
                        </a:cubicBezTo>
                        <a:cubicBezTo>
                          <a:pt x="3842893" y="4353927"/>
                          <a:pt x="3616144" y="4338873"/>
                          <a:pt x="3540252" y="4351338"/>
                        </a:cubicBezTo>
                        <a:cubicBezTo>
                          <a:pt x="3464360" y="4363803"/>
                          <a:pt x="3231048" y="4300212"/>
                          <a:pt x="3061208" y="4351338"/>
                        </a:cubicBezTo>
                        <a:cubicBezTo>
                          <a:pt x="2891368" y="4402464"/>
                          <a:pt x="2616460" y="4285386"/>
                          <a:pt x="2477008" y="4351338"/>
                        </a:cubicBezTo>
                        <a:cubicBezTo>
                          <a:pt x="2337556" y="4417290"/>
                          <a:pt x="2195858" y="4330706"/>
                          <a:pt x="2103120" y="4351338"/>
                        </a:cubicBezTo>
                        <a:cubicBezTo>
                          <a:pt x="2010382" y="4371970"/>
                          <a:pt x="1554116" y="4294608"/>
                          <a:pt x="1308608" y="4351338"/>
                        </a:cubicBezTo>
                        <a:cubicBezTo>
                          <a:pt x="1063100" y="4408068"/>
                          <a:pt x="872362" y="4314057"/>
                          <a:pt x="724408" y="4351338"/>
                        </a:cubicBezTo>
                        <a:cubicBezTo>
                          <a:pt x="576454" y="4388619"/>
                          <a:pt x="239070" y="4304748"/>
                          <a:pt x="0" y="4351338"/>
                        </a:cubicBezTo>
                        <a:cubicBezTo>
                          <a:pt x="-58047" y="4110717"/>
                          <a:pt x="67455" y="3882443"/>
                          <a:pt x="0" y="3763907"/>
                        </a:cubicBezTo>
                        <a:cubicBezTo>
                          <a:pt x="-67455" y="3645371"/>
                          <a:pt x="25090" y="3421876"/>
                          <a:pt x="0" y="3219990"/>
                        </a:cubicBezTo>
                        <a:cubicBezTo>
                          <a:pt x="-25090" y="3018104"/>
                          <a:pt x="17279" y="2862178"/>
                          <a:pt x="0" y="2719586"/>
                        </a:cubicBezTo>
                        <a:cubicBezTo>
                          <a:pt x="-17279" y="2576994"/>
                          <a:pt x="33236" y="2403806"/>
                          <a:pt x="0" y="2132156"/>
                        </a:cubicBezTo>
                        <a:cubicBezTo>
                          <a:pt x="-33236" y="1860506"/>
                          <a:pt x="27976" y="1787248"/>
                          <a:pt x="0" y="1588238"/>
                        </a:cubicBezTo>
                        <a:cubicBezTo>
                          <a:pt x="-27976" y="1389228"/>
                          <a:pt x="5600" y="1255644"/>
                          <a:pt x="0" y="957294"/>
                        </a:cubicBezTo>
                        <a:cubicBezTo>
                          <a:pt x="-5600" y="658944"/>
                          <a:pt x="114221" y="448404"/>
                          <a:pt x="0" y="0"/>
                        </a:cubicBezTo>
                        <a:close/>
                      </a:path>
                    </a:pathLst>
                  </a:custGeom>
                  <ask:type>
                    <ask:lineSketchNone/>
                  </ask:type>
                </ask:lineSketchStyleProps>
              </a:ext>
            </a:extLst>
          </a:ln>
          <a:effectLst>
            <a:outerShdw blurRad="50800" dist="50800" dir="5400000" algn="ctr" rotWithShape="0">
              <a:schemeClr val="bg1"/>
            </a:outerShdw>
          </a:effectLst>
        </p:spPr>
        <p:txBody>
          <a:bodyPr>
            <a:normAutofit/>
          </a:bodyPr>
          <a:lstStyle>
            <a:lvl1pPr>
              <a:defRPr sz="2000"/>
            </a:lvl1pPr>
            <a:lvl2pPr>
              <a:defRPr sz="2000"/>
            </a:lvl2pPr>
            <a:lvl3pPr>
              <a:defRPr sz="2000"/>
            </a:lvl3pPr>
            <a:lvl4pPr>
              <a:defRPr sz="2000"/>
            </a:lvl4pPr>
            <a:lvl5pPr>
              <a:defRPr sz="2000"/>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1000" baseline="0">
                <a:latin typeface="Comic Sans MS" panose="030F0702030302020204" pitchFamily="66" charset="0"/>
              </a:defRPr>
            </a:lvl1pPr>
          </a:lstStyle>
          <a:p>
            <a:fld id="{088172E9-3091-4986-80D5-7765EAA30C28}" type="datetime1">
              <a:rPr lang="en-GB" smtClean="0"/>
              <a:t>05/09/2023</a:t>
            </a:fld>
            <a:endParaRPr lang="en-GB" dirty="0"/>
          </a:p>
        </p:txBody>
      </p:sp>
      <p:sp>
        <p:nvSpPr>
          <p:cNvPr id="5" name="Footer Placeholder 4"/>
          <p:cNvSpPr>
            <a:spLocks noGrp="1"/>
          </p:cNvSpPr>
          <p:nvPr>
            <p:ph type="ftr" sz="quarter" idx="11"/>
          </p:nvPr>
        </p:nvSpPr>
        <p:spPr>
          <a:xfrm>
            <a:off x="3866827" y="6356350"/>
            <a:ext cx="4286573" cy="365125"/>
          </a:xfrm>
        </p:spPr>
        <p:txBody>
          <a:bodyPr/>
          <a:lstStyle>
            <a:lvl1pPr>
              <a:defRPr sz="1000" baseline="0">
                <a:latin typeface="Comic Sans MS" panose="030F0702030302020204" pitchFamily="66" charset="0"/>
              </a:defRPr>
            </a:lvl1pPr>
          </a:lstStyle>
          <a:p>
            <a:r>
              <a:rPr lang="en-US" dirty="0"/>
              <a:t>Alessandro Variola, INFN Roma1. Remote mode.</a:t>
            </a:r>
            <a:endParaRPr lang="en-GB" dirty="0"/>
          </a:p>
        </p:txBody>
      </p:sp>
      <p:sp>
        <p:nvSpPr>
          <p:cNvPr id="6" name="Slide Number Placeholder 5"/>
          <p:cNvSpPr>
            <a:spLocks noGrp="1"/>
          </p:cNvSpPr>
          <p:nvPr>
            <p:ph type="sldNum" sz="quarter" idx="12"/>
          </p:nvPr>
        </p:nvSpPr>
        <p:spPr/>
        <p:txBody>
          <a:bodyPr/>
          <a:lstStyle>
            <a:lvl1pPr>
              <a:defRPr sz="1000" baseline="0">
                <a:latin typeface="Comic Sans MS" panose="030F0702030302020204" pitchFamily="66" charset="0"/>
              </a:defRPr>
            </a:lvl1pPr>
          </a:lstStyle>
          <a:p>
            <a:fld id="{11D30B3F-5F85-4122-A289-BDFAA512B17E}" type="slidenum">
              <a:rPr lang="en-GB" smtClean="0"/>
              <a:pPr/>
              <a:t>‹N›</a:t>
            </a:fld>
            <a:endParaRPr lang="en-GB" dirty="0"/>
          </a:p>
        </p:txBody>
      </p:sp>
    </p:spTree>
    <p:extLst>
      <p:ext uri="{BB962C8B-B14F-4D97-AF65-F5344CB8AC3E}">
        <p14:creationId xmlns:p14="http://schemas.microsoft.com/office/powerpoint/2010/main" val="201419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1000" baseline="0">
                <a:latin typeface="Comic Sans MS" panose="030F0702030302020204" pitchFamily="66" charset="0"/>
              </a:defRPr>
            </a:lvl1pPr>
          </a:lstStyle>
          <a:p>
            <a:fld id="{0788F43B-52A4-4355-B54C-828938C72B25}" type="datetime1">
              <a:rPr lang="en-GB" smtClean="0"/>
              <a:t>05/09/2023</a:t>
            </a:fld>
            <a:endParaRPr lang="en-GB" dirty="0"/>
          </a:p>
        </p:txBody>
      </p:sp>
      <p:sp>
        <p:nvSpPr>
          <p:cNvPr id="5" name="Footer Placeholder 4"/>
          <p:cNvSpPr>
            <a:spLocks noGrp="1"/>
          </p:cNvSpPr>
          <p:nvPr>
            <p:ph type="ftr" sz="quarter" idx="11"/>
          </p:nvPr>
        </p:nvSpPr>
        <p:spPr>
          <a:xfrm>
            <a:off x="3727344" y="6356350"/>
            <a:ext cx="4579748" cy="365125"/>
          </a:xfrm>
        </p:spPr>
        <p:txBody>
          <a:bodyPr/>
          <a:lstStyle>
            <a:lvl1pPr>
              <a:defRPr sz="1000">
                <a:latin typeface="Comic Sans MS" panose="030F0702030302020204" pitchFamily="66" charset="0"/>
              </a:defRPr>
            </a:lvl1pPr>
          </a:lstStyle>
          <a:p>
            <a:r>
              <a:rPr lang="en-US" dirty="0"/>
              <a:t>Alessandro Variola, INFN Roma1, Remote mode.</a:t>
            </a:r>
            <a:endParaRPr lang="en-GB" dirty="0"/>
          </a:p>
        </p:txBody>
      </p:sp>
      <p:sp>
        <p:nvSpPr>
          <p:cNvPr id="6" name="Slide Number Placeholder 5"/>
          <p:cNvSpPr>
            <a:spLocks noGrp="1"/>
          </p:cNvSpPr>
          <p:nvPr>
            <p:ph type="sldNum" sz="quarter" idx="12"/>
          </p:nvPr>
        </p:nvSpPr>
        <p:spPr/>
        <p:txBody>
          <a:bodyPr/>
          <a:lstStyle>
            <a:lvl1pPr>
              <a:defRPr sz="1000">
                <a:latin typeface="Comic Sans MS" panose="030F0702030302020204" pitchFamily="66" charset="0"/>
              </a:defRPr>
            </a:lvl1pPr>
          </a:lstStyle>
          <a:p>
            <a:fld id="{11D30B3F-5F85-4122-A289-BDFAA512B17E}" type="slidenum">
              <a:rPr lang="en-GB" smtClean="0"/>
              <a:pPr/>
              <a:t>‹N›</a:t>
            </a:fld>
            <a:endParaRPr lang="en-GB" dirty="0"/>
          </a:p>
        </p:txBody>
      </p:sp>
    </p:spTree>
    <p:extLst>
      <p:ext uri="{BB962C8B-B14F-4D97-AF65-F5344CB8AC3E}">
        <p14:creationId xmlns:p14="http://schemas.microsoft.com/office/powerpoint/2010/main" val="14115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2BA83-AB47-4F05-9E7C-1F2830A4EAC7}"/>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C4D8FEE3-9C66-41D2-A4BC-994DEB5DC0BF}"/>
              </a:ext>
            </a:extLst>
          </p:cNvPr>
          <p:cNvSpPr>
            <a:spLocks noGrp="1"/>
          </p:cNvSpPr>
          <p:nvPr>
            <p:ph type="dt" sz="half" idx="10"/>
          </p:nvPr>
        </p:nvSpPr>
        <p:spPr/>
        <p:txBody>
          <a:bodyPr/>
          <a:lstStyle/>
          <a:p>
            <a:fld id="{2EEA2547-A0DE-4108-BA71-6DDF3A79110F}" type="datetime1">
              <a:rPr lang="en-GB" smtClean="0"/>
              <a:t>05/09/2023</a:t>
            </a:fld>
            <a:endParaRPr lang="en-GB"/>
          </a:p>
        </p:txBody>
      </p:sp>
      <p:sp>
        <p:nvSpPr>
          <p:cNvPr id="4" name="Footer Placeholder 3">
            <a:extLst>
              <a:ext uri="{FF2B5EF4-FFF2-40B4-BE49-F238E27FC236}">
                <a16:creationId xmlns:a16="http://schemas.microsoft.com/office/drawing/2014/main" id="{78A96AD6-ECAF-49D9-AD75-FD89EB5C38AF}"/>
              </a:ext>
            </a:extLst>
          </p:cNvPr>
          <p:cNvSpPr>
            <a:spLocks noGrp="1"/>
          </p:cNvSpPr>
          <p:nvPr>
            <p:ph type="ftr" sz="quarter" idx="11"/>
          </p:nvPr>
        </p:nvSpPr>
        <p:spPr>
          <a:xfrm>
            <a:off x="3969502" y="6356350"/>
            <a:ext cx="4237495" cy="365125"/>
          </a:xfrm>
        </p:spPr>
        <p:txBody>
          <a:bodyPr/>
          <a:lstStyle/>
          <a:p>
            <a:r>
              <a:rPr lang="en-US" dirty="0"/>
              <a:t>Alessandro Variola, INFN Roma1. Remote mode.</a:t>
            </a:r>
            <a:endParaRPr lang="en-GB" dirty="0"/>
          </a:p>
        </p:txBody>
      </p:sp>
      <p:sp>
        <p:nvSpPr>
          <p:cNvPr id="5" name="Slide Number Placeholder 4">
            <a:extLst>
              <a:ext uri="{FF2B5EF4-FFF2-40B4-BE49-F238E27FC236}">
                <a16:creationId xmlns:a16="http://schemas.microsoft.com/office/drawing/2014/main" id="{21F26C75-36C7-47BF-9C0B-B71B50586C4F}"/>
              </a:ext>
            </a:extLst>
          </p:cNvPr>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29530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6D3FC1-F7C6-4ED8-89EC-F16A34E0AFFF}" type="datetime1">
              <a:rPr lang="en-GB" smtClean="0"/>
              <a:t>05/09/2023</a:t>
            </a:fld>
            <a:endParaRPr lang="en-GB"/>
          </a:p>
        </p:txBody>
      </p:sp>
      <p:sp>
        <p:nvSpPr>
          <p:cNvPr id="6" name="Footer Placeholder 5"/>
          <p:cNvSpPr>
            <a:spLocks noGrp="1"/>
          </p:cNvSpPr>
          <p:nvPr>
            <p:ph type="ftr" sz="quarter" idx="11"/>
          </p:nvPr>
        </p:nvSpPr>
        <p:spPr>
          <a:xfrm>
            <a:off x="3959817" y="6356350"/>
            <a:ext cx="4231037" cy="365125"/>
          </a:xfrm>
        </p:spPr>
        <p:txBody>
          <a:bodyPr/>
          <a:lstStyle/>
          <a:p>
            <a:r>
              <a:rPr lang="en-US"/>
              <a:t>Alessandro Variola, INFN Roma1, Parameters and Layouts Meeting. Remote mode.</a:t>
            </a:r>
            <a:endParaRPr lang="en-GB" dirty="0"/>
          </a:p>
        </p:txBody>
      </p:sp>
      <p:sp>
        <p:nvSpPr>
          <p:cNvPr id="7" name="Slide Number Placeholder 6"/>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73069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2A89D-EDBA-471A-BDCC-F289F64E69DC}" type="datetime1">
              <a:rPr lang="en-GB" smtClean="0"/>
              <a:t>05/09/2023</a:t>
            </a:fld>
            <a:endParaRPr lang="en-GB"/>
          </a:p>
        </p:txBody>
      </p:sp>
      <p:sp>
        <p:nvSpPr>
          <p:cNvPr id="8" name="Footer Placeholder 7"/>
          <p:cNvSpPr>
            <a:spLocks noGrp="1"/>
          </p:cNvSpPr>
          <p:nvPr>
            <p:ph type="ftr" sz="quarter" idx="11"/>
          </p:nvPr>
        </p:nvSpPr>
        <p:spPr/>
        <p:txBody>
          <a:bodyPr/>
          <a:lstStyle/>
          <a:p>
            <a:r>
              <a:rPr lang="en-US"/>
              <a:t>Alessandro Variola, INFN Roma1, Parameters and Layouts Meeting. Remote mode.</a:t>
            </a:r>
            <a:endParaRPr lang="en-GB" dirty="0"/>
          </a:p>
        </p:txBody>
      </p:sp>
      <p:sp>
        <p:nvSpPr>
          <p:cNvPr id="9" name="Slide Number Placeholder 8"/>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335636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FF555-80D2-4F0D-9ADA-A448741B4CF9}" type="datetime1">
              <a:rPr lang="en-GB" smtClean="0"/>
              <a:t>05/09/2023</a:t>
            </a:fld>
            <a:endParaRPr lang="en-GB"/>
          </a:p>
        </p:txBody>
      </p:sp>
      <p:sp>
        <p:nvSpPr>
          <p:cNvPr id="4" name="Footer Placeholder 3"/>
          <p:cNvSpPr>
            <a:spLocks noGrp="1"/>
          </p:cNvSpPr>
          <p:nvPr>
            <p:ph type="ftr" sz="quarter" idx="11"/>
          </p:nvPr>
        </p:nvSpPr>
        <p:spPr/>
        <p:txBody>
          <a:bodyPr/>
          <a:lstStyle/>
          <a:p>
            <a:r>
              <a:rPr lang="en-US"/>
              <a:t>Alessandro Variola, INFN Roma1, Parameters and Layouts Meeting. Remote mode.</a:t>
            </a:r>
            <a:endParaRPr lang="en-GB" dirty="0"/>
          </a:p>
        </p:txBody>
      </p:sp>
      <p:sp>
        <p:nvSpPr>
          <p:cNvPr id="5" name="Slide Number Placeholder 4"/>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81119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46922-5CBF-41F1-81AB-B43A89F24EA2}" type="datetime1">
              <a:rPr lang="en-GB" smtClean="0"/>
              <a:t>05/09/2023</a:t>
            </a:fld>
            <a:endParaRPr lang="en-GB"/>
          </a:p>
        </p:txBody>
      </p:sp>
      <p:sp>
        <p:nvSpPr>
          <p:cNvPr id="3" name="Footer Placeholder 2"/>
          <p:cNvSpPr>
            <a:spLocks noGrp="1"/>
          </p:cNvSpPr>
          <p:nvPr>
            <p:ph type="ftr" sz="quarter" idx="11"/>
          </p:nvPr>
        </p:nvSpPr>
        <p:spPr/>
        <p:txBody>
          <a:bodyPr/>
          <a:lstStyle/>
          <a:p>
            <a:r>
              <a:rPr lang="en-US"/>
              <a:t>Alessandro Variola, INFN Roma1, Parameters and Layouts Meeting. Remote mode.</a:t>
            </a:r>
            <a:endParaRPr lang="en-GB" dirty="0"/>
          </a:p>
        </p:txBody>
      </p:sp>
      <p:sp>
        <p:nvSpPr>
          <p:cNvPr id="4" name="Slide Number Placeholder 3"/>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239741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BFDE81-98E2-4536-91DC-147F2A7F1E4E}" type="datetime1">
              <a:rPr lang="en-GB" smtClean="0"/>
              <a:t>05/09/2023</a:t>
            </a:fld>
            <a:endParaRPr lang="en-GB"/>
          </a:p>
        </p:txBody>
      </p:sp>
      <p:sp>
        <p:nvSpPr>
          <p:cNvPr id="6" name="Footer Placeholder 5"/>
          <p:cNvSpPr>
            <a:spLocks noGrp="1"/>
          </p:cNvSpPr>
          <p:nvPr>
            <p:ph type="ftr" sz="quarter" idx="11"/>
          </p:nvPr>
        </p:nvSpPr>
        <p:spPr/>
        <p:txBody>
          <a:bodyPr/>
          <a:lstStyle/>
          <a:p>
            <a:r>
              <a:rPr lang="en-US"/>
              <a:t>Alessandro Variola, INFN Roma1, Parameters and Layouts Meeting. Remote mode.</a:t>
            </a:r>
            <a:endParaRPr lang="en-GB"/>
          </a:p>
        </p:txBody>
      </p:sp>
      <p:sp>
        <p:nvSpPr>
          <p:cNvPr id="7" name="Slide Number Placeholder 6"/>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43095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915202"/>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3617236"/>
            <a:ext cx="10515600" cy="14450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latin typeface="Comic Sans MS" panose="030F0702030302020204" pitchFamily="66" charset="0"/>
              </a:defRPr>
            </a:lvl1pPr>
          </a:lstStyle>
          <a:p>
            <a:fld id="{91FA2A52-09C2-4109-9153-1DFC04FCE052}" type="datetime1">
              <a:rPr lang="en-GB" smtClean="0"/>
              <a:t>05/09/2023</a:t>
            </a:fld>
            <a:endParaRPr lang="en-GB" dirty="0"/>
          </a:p>
        </p:txBody>
      </p:sp>
      <p:sp>
        <p:nvSpPr>
          <p:cNvPr id="5" name="Footer Placeholder 4"/>
          <p:cNvSpPr>
            <a:spLocks noGrp="1"/>
          </p:cNvSpPr>
          <p:nvPr>
            <p:ph type="ftr" sz="quarter" idx="3"/>
          </p:nvPr>
        </p:nvSpPr>
        <p:spPr>
          <a:xfrm>
            <a:off x="3959817" y="6356350"/>
            <a:ext cx="4254285" cy="365125"/>
          </a:xfrm>
          <a:prstGeom prst="rect">
            <a:avLst/>
          </a:prstGeom>
        </p:spPr>
        <p:txBody>
          <a:bodyPr vert="horz" lIns="91440" tIns="45720" rIns="91440" bIns="45720" rtlCol="0" anchor="ctr"/>
          <a:lstStyle>
            <a:lvl1pPr algn="ctr">
              <a:defRPr sz="1000">
                <a:solidFill>
                  <a:schemeClr val="tx1">
                    <a:tint val="75000"/>
                  </a:schemeClr>
                </a:solidFill>
                <a:latin typeface="Comic Sans MS" panose="030F0702030302020204" pitchFamily="66" charset="0"/>
              </a:defRPr>
            </a:lvl1pPr>
          </a:lstStyle>
          <a:p>
            <a:r>
              <a:rPr lang="en-US"/>
              <a:t>Alessandro Variola, INFN Roma1, Parameters and Layouts Meeting. Remote mode.</a:t>
            </a:r>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latin typeface="Comic Sans MS" panose="030F0702030302020204" pitchFamily="66" charset="0"/>
              </a:defRPr>
            </a:lvl1pPr>
          </a:lstStyle>
          <a:p>
            <a:fld id="{11D30B3F-5F85-4122-A289-BDFAA512B17E}" type="slidenum">
              <a:rPr lang="en-GB" smtClean="0"/>
              <a:pPr/>
              <a:t>‹N›</a:t>
            </a:fld>
            <a:endParaRPr lang="en-GB" dirty="0"/>
          </a:p>
        </p:txBody>
      </p:sp>
      <p:pic>
        <p:nvPicPr>
          <p:cNvPr id="7" name="image1.jpeg">
            <a:extLst>
              <a:ext uri="{FF2B5EF4-FFF2-40B4-BE49-F238E27FC236}">
                <a16:creationId xmlns:a16="http://schemas.microsoft.com/office/drawing/2014/main" id="{36AB96BB-AFD8-451E-A5FE-DA82343B7323}"/>
              </a:ext>
            </a:extLst>
          </p:cNvPr>
          <p:cNvPicPr>
            <a:picLocks noChangeAspect="1"/>
          </p:cNvPicPr>
          <p:nvPr userDrawn="1"/>
        </p:nvPicPr>
        <p:blipFill>
          <a:blip r:embed="rId14" cstate="print"/>
          <a:stretch>
            <a:fillRect/>
          </a:stretch>
        </p:blipFill>
        <p:spPr>
          <a:xfrm>
            <a:off x="5192528" y="232016"/>
            <a:ext cx="1793063" cy="612407"/>
          </a:xfrm>
          <a:prstGeom prst="rect">
            <a:avLst/>
          </a:prstGeom>
        </p:spPr>
      </p:pic>
    </p:spTree>
    <p:extLst>
      <p:ext uri="{BB962C8B-B14F-4D97-AF65-F5344CB8AC3E}">
        <p14:creationId xmlns:p14="http://schemas.microsoft.com/office/powerpoint/2010/main" val="232905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pps.et-gw.eu/tds/?content=3&amp;r=18408" TargetMode="External"/><Relationship Id="rId2" Type="http://schemas.openxmlformats.org/officeDocument/2006/relationships/hyperlink" Target="https://apps.et-gw.eu/tds/?content=3&amp;r=18407" TargetMode="External"/><Relationship Id="rId1" Type="http://schemas.openxmlformats.org/officeDocument/2006/relationships/slideLayout" Target="../slideLayouts/slideLayout2.xml"/><Relationship Id="rId4" Type="http://schemas.openxmlformats.org/officeDocument/2006/relationships/hyperlink" Target="https://apps.et-gw.eu/tds/?content=3&amp;r=1840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34DD-470E-4504-8BBD-4DAF0EFFE41A}"/>
              </a:ext>
            </a:extLst>
          </p:cNvPr>
          <p:cNvSpPr>
            <a:spLocks noGrp="1"/>
          </p:cNvSpPr>
          <p:nvPr>
            <p:ph type="ctrTitle"/>
          </p:nvPr>
        </p:nvSpPr>
        <p:spPr>
          <a:xfrm>
            <a:off x="1548166" y="2961338"/>
            <a:ext cx="9144000" cy="879316"/>
          </a:xfrm>
          <a:solidFill>
            <a:srgbClr val="00CC99"/>
          </a:solidFill>
          <a:ln w="38100">
            <a:solidFill>
              <a:schemeClr val="bg1"/>
            </a:solidFill>
          </a:ln>
        </p:spPr>
        <p:txBody>
          <a:bodyPr>
            <a:noAutofit/>
          </a:bodyPr>
          <a:lstStyle/>
          <a:p>
            <a:r>
              <a:rPr lang="en-GB" sz="4000" b="1" i="1" dirty="0">
                <a:solidFill>
                  <a:schemeClr val="bg1"/>
                </a:solidFill>
              </a:rPr>
              <a:t>From PBS to TDR</a:t>
            </a:r>
            <a:endParaRPr lang="fr-FR" sz="4000" b="1" i="1" dirty="0">
              <a:solidFill>
                <a:schemeClr val="bg1"/>
              </a:solidFill>
              <a:latin typeface="Comic Sans MS" panose="030F0702030302020204" pitchFamily="66" charset="0"/>
            </a:endParaRPr>
          </a:p>
        </p:txBody>
      </p:sp>
      <p:sp>
        <p:nvSpPr>
          <p:cNvPr id="3" name="Subtitle 2">
            <a:extLst>
              <a:ext uri="{FF2B5EF4-FFF2-40B4-BE49-F238E27FC236}">
                <a16:creationId xmlns:a16="http://schemas.microsoft.com/office/drawing/2014/main" id="{9F52933C-4001-46EB-ACD3-3FB9D8572270}"/>
              </a:ext>
            </a:extLst>
          </p:cNvPr>
          <p:cNvSpPr>
            <a:spLocks noGrp="1"/>
          </p:cNvSpPr>
          <p:nvPr>
            <p:ph type="subTitle" idx="1"/>
          </p:nvPr>
        </p:nvSpPr>
        <p:spPr>
          <a:xfrm>
            <a:off x="3261815" y="4564212"/>
            <a:ext cx="5663821" cy="1577398"/>
          </a:xfrm>
          <a:ln w="38100">
            <a:solidFill>
              <a:srgbClr val="00FF99"/>
            </a:solidFill>
          </a:ln>
        </p:spPr>
        <p:txBody>
          <a:bodyPr>
            <a:normAutofit/>
          </a:bodyPr>
          <a:lstStyle/>
          <a:p>
            <a:endParaRPr lang="fr-FR" dirty="0"/>
          </a:p>
          <a:p>
            <a:endParaRPr lang="fr-FR" dirty="0"/>
          </a:p>
        </p:txBody>
      </p:sp>
      <p:graphicFrame>
        <p:nvGraphicFramePr>
          <p:cNvPr id="6" name="Table 5">
            <a:extLst>
              <a:ext uri="{FF2B5EF4-FFF2-40B4-BE49-F238E27FC236}">
                <a16:creationId xmlns:a16="http://schemas.microsoft.com/office/drawing/2014/main" id="{B8F733A8-BFCF-4CB8-B1AC-E0044F6B39FC}"/>
              </a:ext>
            </a:extLst>
          </p:cNvPr>
          <p:cNvGraphicFramePr>
            <a:graphicFrameLocks noGrp="1"/>
          </p:cNvGraphicFramePr>
          <p:nvPr>
            <p:extLst>
              <p:ext uri="{D42A27DB-BD31-4B8C-83A1-F6EECF244321}">
                <p14:modId xmlns:p14="http://schemas.microsoft.com/office/powerpoint/2010/main" val="3690946396"/>
              </p:ext>
            </p:extLst>
          </p:nvPr>
        </p:nvGraphicFramePr>
        <p:xfrm>
          <a:off x="1010955" y="1313491"/>
          <a:ext cx="10218421" cy="975360"/>
        </p:xfrm>
        <a:graphic>
          <a:graphicData uri="http://schemas.openxmlformats.org/drawingml/2006/table">
            <a:tbl>
              <a:tblPr firstRow="1" firstCol="1" bandRow="1"/>
              <a:tblGrid>
                <a:gridCol w="2757113">
                  <a:extLst>
                    <a:ext uri="{9D8B030D-6E8A-4147-A177-3AD203B41FA5}">
                      <a16:colId xmlns:a16="http://schemas.microsoft.com/office/drawing/2014/main" val="3298907937"/>
                    </a:ext>
                  </a:extLst>
                </a:gridCol>
                <a:gridCol w="3575710">
                  <a:extLst>
                    <a:ext uri="{9D8B030D-6E8A-4147-A177-3AD203B41FA5}">
                      <a16:colId xmlns:a16="http://schemas.microsoft.com/office/drawing/2014/main" val="2916490797"/>
                    </a:ext>
                  </a:extLst>
                </a:gridCol>
                <a:gridCol w="3885598">
                  <a:extLst>
                    <a:ext uri="{9D8B030D-6E8A-4147-A177-3AD203B41FA5}">
                      <a16:colId xmlns:a16="http://schemas.microsoft.com/office/drawing/2014/main" val="3478045475"/>
                    </a:ext>
                  </a:extLst>
                </a:gridCol>
              </a:tblGrid>
              <a:tr h="160179">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Document ID</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gridSpan="2">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ET.IDV.05.00.SMT.00007 </a:t>
                      </a:r>
                      <a:r>
                        <a:rPr lang="en-US" sz="1600" dirty="0">
                          <a:solidFill>
                            <a:srgbClr val="00000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it-IT" sz="1600" dirty="0">
                        <a:effectLst/>
                        <a:latin typeface="Comic Sans MS" panose="030F0702030302020204" pitchFamily="66" charset="0"/>
                        <a:ea typeface="MS Mincho" panose="02020609040205080304" pitchFamily="49" charset="-128"/>
                        <a:cs typeface="Times New Roman" panose="02020603050405020304" pitchFamily="18" charset="0"/>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018765175"/>
                  </a:ext>
                </a:extLst>
              </a:tr>
              <a:tr h="213360">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Author: A.</a:t>
                      </a:r>
                      <a:r>
                        <a:rPr lang="en-GB" sz="1600" b="0" i="0" kern="1200" dirty="0">
                          <a:solidFill>
                            <a:schemeClr val="tx1"/>
                          </a:solidFill>
                          <a:effectLst/>
                          <a:latin typeface="Comic Sans MS" panose="030F0702030302020204" pitchFamily="66" charset="0"/>
                          <a:ea typeface="+mn-ea"/>
                          <a:cs typeface="+mn-cs"/>
                        </a:rPr>
                        <a:t>Variola</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a:txBody>
                    <a:bodyPr/>
                    <a:lstStyle/>
                    <a:p>
                      <a:pPr marL="0" algn="ctr" defTabSz="914400" rtl="0" eaLnBrk="1" latinLnBrk="0" hangingPunct="1">
                        <a:spcBef>
                          <a:spcPts val="600"/>
                        </a:spcBef>
                        <a:spcAft>
                          <a:spcPts val="0"/>
                        </a:spcAft>
                      </a:pPr>
                      <a:r>
                        <a:rPr lang="en-US" sz="1600" b="0" i="0" kern="1200" dirty="0">
                          <a:solidFill>
                            <a:schemeClr val="tx1"/>
                          </a:solidFill>
                          <a:effectLst/>
                          <a:latin typeface="Comic Sans MS" panose="030F0702030302020204" pitchFamily="66" charset="0"/>
                          <a:ea typeface="+mn-ea"/>
                          <a:cs typeface="+mn-cs"/>
                        </a:rPr>
                        <a:t>Verified: </a:t>
                      </a:r>
                      <a:r>
                        <a:rPr lang="en-GB" sz="1600" b="0" i="0" kern="1200" dirty="0" err="1">
                          <a:solidFill>
                            <a:schemeClr val="tx1"/>
                          </a:solidFill>
                          <a:effectLst/>
                          <a:latin typeface="Comic Sans MS" panose="030F0702030302020204" pitchFamily="66" charset="0"/>
                          <a:ea typeface="+mn-ea"/>
                          <a:cs typeface="+mn-cs"/>
                        </a:rPr>
                        <a:t>A.Variola</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a:txBody>
                    <a:bodyPr/>
                    <a:lstStyle/>
                    <a:p>
                      <a:pPr marL="0" algn="ctr" defTabSz="914400" rtl="0" eaLnBrk="1" latinLnBrk="0" hangingPunct="1">
                        <a:spcBef>
                          <a:spcPts val="600"/>
                        </a:spcBef>
                        <a:spcAft>
                          <a:spcPts val="0"/>
                        </a:spcAft>
                      </a:pPr>
                      <a:r>
                        <a:rPr lang="it-IT" sz="1600" b="0" i="0" kern="1200" dirty="0" err="1">
                          <a:solidFill>
                            <a:schemeClr val="tx1"/>
                          </a:solidFill>
                          <a:effectLst/>
                          <a:latin typeface="Comic Sans MS" panose="030F0702030302020204" pitchFamily="66" charset="0"/>
                          <a:ea typeface="+mn-ea"/>
                          <a:cs typeface="+mn-cs"/>
                        </a:rPr>
                        <a:t>Validated</a:t>
                      </a:r>
                      <a:r>
                        <a:rPr lang="it-IT" sz="1600" b="0" i="0" kern="1200" dirty="0">
                          <a:solidFill>
                            <a:schemeClr val="tx1"/>
                          </a:solidFill>
                          <a:effectLst/>
                          <a:latin typeface="Comic Sans MS" panose="030F0702030302020204" pitchFamily="66" charset="0"/>
                          <a:ea typeface="+mn-ea"/>
                          <a:cs typeface="+mn-cs"/>
                        </a:rPr>
                        <a:t>: </a:t>
                      </a:r>
                      <a:r>
                        <a:rPr lang="it-IT" sz="1600" b="0" i="0" kern="1200" dirty="0" err="1">
                          <a:solidFill>
                            <a:schemeClr val="tx1"/>
                          </a:solidFill>
                          <a:effectLst/>
                          <a:latin typeface="Comic Sans MS" panose="030F0702030302020204" pitchFamily="66" charset="0"/>
                          <a:ea typeface="+mn-ea"/>
                          <a:cs typeface="+mn-cs"/>
                        </a:rPr>
                        <a:t>A.Variola</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extLst>
                  <a:ext uri="{0D108BD9-81ED-4DB2-BD59-A6C34878D82A}">
                    <a16:rowId xmlns:a16="http://schemas.microsoft.com/office/drawing/2014/main" val="3901321565"/>
                  </a:ext>
                </a:extLst>
              </a:tr>
              <a:tr h="107950">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Document type</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gridSpan="2">
                  <a:txBody>
                    <a:bodyPr/>
                    <a:lstStyle/>
                    <a:p>
                      <a:pPr marL="0" algn="ctr" defTabSz="914400" rtl="0" eaLnBrk="1" latinLnBrk="0" hangingPunct="1">
                        <a:spcBef>
                          <a:spcPts val="600"/>
                        </a:spcBef>
                        <a:spcAft>
                          <a:spcPts val="0"/>
                        </a:spcAft>
                      </a:pPr>
                      <a:r>
                        <a:rPr lang="en-US" sz="1600" b="0" i="0" kern="1200" dirty="0">
                          <a:solidFill>
                            <a:schemeClr val="tx1"/>
                          </a:solidFill>
                          <a:effectLst/>
                          <a:latin typeface="Comic Sans MS" panose="030F0702030302020204" pitchFamily="66" charset="0"/>
                          <a:ea typeface="+mn-ea"/>
                          <a:cs typeface="+mn-cs"/>
                        </a:rPr>
                        <a:t>Meeting Slides </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302320634"/>
                  </a:ext>
                </a:extLst>
              </a:tr>
              <a:tr h="0">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Status</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gridSpan="2">
                  <a:txBody>
                    <a:bodyPr/>
                    <a:lstStyle/>
                    <a:p>
                      <a:pPr marL="0" algn="ctr" defTabSz="914400" rtl="0" eaLnBrk="1" latinLnBrk="0" hangingPunct="1">
                        <a:spcBef>
                          <a:spcPts val="600"/>
                        </a:spcBef>
                        <a:spcAft>
                          <a:spcPts val="0"/>
                        </a:spcAft>
                      </a:pPr>
                      <a:r>
                        <a:rPr lang="en-US" sz="1600" b="0" i="0" kern="1200" dirty="0">
                          <a:solidFill>
                            <a:schemeClr val="tx1"/>
                          </a:solidFill>
                          <a:effectLst/>
                          <a:latin typeface="Comic Sans MS" panose="030F0702030302020204" pitchFamily="66" charset="0"/>
                          <a:ea typeface="+mn-ea"/>
                          <a:cs typeface="+mn-cs"/>
                        </a:rPr>
                        <a:t>Approved </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360815468"/>
                  </a:ext>
                </a:extLst>
              </a:tr>
            </a:tbl>
          </a:graphicData>
        </a:graphic>
      </p:graphicFrame>
      <p:sp>
        <p:nvSpPr>
          <p:cNvPr id="5" name="CasellaDiTesto 4">
            <a:extLst>
              <a:ext uri="{FF2B5EF4-FFF2-40B4-BE49-F238E27FC236}">
                <a16:creationId xmlns:a16="http://schemas.microsoft.com/office/drawing/2014/main" id="{E58C77DA-2B5F-9B90-E6EA-A7AE9579F0F0}"/>
              </a:ext>
            </a:extLst>
          </p:cNvPr>
          <p:cNvSpPr txBox="1"/>
          <p:nvPr/>
        </p:nvSpPr>
        <p:spPr>
          <a:xfrm>
            <a:off x="4146233" y="5021289"/>
            <a:ext cx="4323397" cy="523220"/>
          </a:xfrm>
          <a:prstGeom prst="rect">
            <a:avLst/>
          </a:prstGeom>
          <a:noFill/>
        </p:spPr>
        <p:txBody>
          <a:bodyPr wrap="square">
            <a:spAutoFit/>
          </a:bodyPr>
          <a:lstStyle/>
          <a:p>
            <a:pPr algn="ctr"/>
            <a:r>
              <a:rPr lang="fr-FR" sz="1400" dirty="0">
                <a:latin typeface="Comic Sans MS" panose="030F0702030302020204" pitchFamily="66" charset="0"/>
              </a:rPr>
              <a:t>Alessandro Variola, INFN </a:t>
            </a:r>
            <a:r>
              <a:rPr lang="fr-FR" sz="1400" dirty="0" err="1">
                <a:latin typeface="Comic Sans MS" panose="030F0702030302020204" pitchFamily="66" charset="0"/>
              </a:rPr>
              <a:t>sezione</a:t>
            </a:r>
            <a:r>
              <a:rPr lang="fr-FR" sz="1400" dirty="0">
                <a:latin typeface="Comic Sans MS" panose="030F0702030302020204" pitchFamily="66" charset="0"/>
              </a:rPr>
              <a:t> Roma1.</a:t>
            </a:r>
          </a:p>
          <a:p>
            <a:pPr algn="ctr"/>
            <a:r>
              <a:rPr lang="en-US" sz="1400" dirty="0">
                <a:latin typeface="Comic Sans MS" panose="030F0702030302020204" pitchFamily="66" charset="0"/>
              </a:rPr>
              <a:t>PO-Collaboration Meeting. Remote mode.</a:t>
            </a:r>
            <a:endParaRPr lang="fr-FR" sz="1400" dirty="0">
              <a:latin typeface="Comic Sans MS" panose="030F0702030302020204" pitchFamily="66" charset="0"/>
            </a:endParaRPr>
          </a:p>
        </p:txBody>
      </p:sp>
    </p:spTree>
    <p:extLst>
      <p:ext uri="{BB962C8B-B14F-4D97-AF65-F5344CB8AC3E}">
        <p14:creationId xmlns:p14="http://schemas.microsoft.com/office/powerpoint/2010/main" val="308058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9BA19F-8147-B922-1FFD-B0883FB3A06B}"/>
              </a:ext>
            </a:extLst>
          </p:cNvPr>
          <p:cNvSpPr>
            <a:spLocks noGrp="1"/>
          </p:cNvSpPr>
          <p:nvPr>
            <p:ph type="title"/>
          </p:nvPr>
        </p:nvSpPr>
        <p:spPr/>
        <p:txBody>
          <a:bodyPr/>
          <a:lstStyle/>
          <a:p>
            <a:r>
              <a:rPr lang="en-GB" dirty="0"/>
              <a:t>Parameters definition</a:t>
            </a:r>
          </a:p>
        </p:txBody>
      </p:sp>
      <p:sp>
        <p:nvSpPr>
          <p:cNvPr id="3" name="Segnaposto contenuto 2">
            <a:extLst>
              <a:ext uri="{FF2B5EF4-FFF2-40B4-BE49-F238E27FC236}">
                <a16:creationId xmlns:a16="http://schemas.microsoft.com/office/drawing/2014/main" id="{5A12150B-F1D5-E45D-D482-E00E722D1C74}"/>
              </a:ext>
            </a:extLst>
          </p:cNvPr>
          <p:cNvSpPr>
            <a:spLocks noGrp="1"/>
          </p:cNvSpPr>
          <p:nvPr>
            <p:ph idx="1"/>
          </p:nvPr>
        </p:nvSpPr>
        <p:spPr>
          <a:xfrm>
            <a:off x="959843" y="2538171"/>
            <a:ext cx="10515600" cy="3522662"/>
          </a:xfrm>
          <a:ln>
            <a:noFill/>
          </a:ln>
        </p:spPr>
        <p:txBody>
          <a:bodyPr>
            <a:normAutofit fontScale="92500"/>
          </a:bodyPr>
          <a:lstStyle/>
          <a:p>
            <a:pPr marL="0" indent="0" algn="just">
              <a:buNone/>
            </a:pPr>
            <a:r>
              <a:rPr lang="en-GB" dirty="0"/>
              <a:t>What parameters we are talking about? PBS defines the classes….</a:t>
            </a:r>
          </a:p>
          <a:p>
            <a:pPr marL="0" indent="0" algn="just">
              <a:buNone/>
            </a:pPr>
            <a:endParaRPr lang="en-GB" dirty="0"/>
          </a:p>
          <a:p>
            <a:pPr marL="0" indent="0" algn="just">
              <a:buNone/>
            </a:pPr>
            <a:r>
              <a:rPr lang="en-GB" dirty="0"/>
              <a:t>High Tiers and systems characterize the design of a system, as an ensemble of elements integrated to provide a precise performance (i.e. the FP cavity want to store laser power)</a:t>
            </a:r>
          </a:p>
          <a:p>
            <a:pPr marL="0" indent="0" algn="just">
              <a:buNone/>
            </a:pPr>
            <a:r>
              <a:rPr lang="en-GB" dirty="0"/>
              <a:t>Low Tiers defines the technical specifications of the single elements (mirrors reflectivity)</a:t>
            </a:r>
          </a:p>
          <a:p>
            <a:pPr marL="0" indent="0" algn="just">
              <a:buNone/>
            </a:pPr>
            <a:endParaRPr lang="en-GB" dirty="0"/>
          </a:p>
          <a:p>
            <a:pPr marL="0" indent="0" algn="just">
              <a:buNone/>
            </a:pPr>
            <a:r>
              <a:rPr lang="en-GB" dirty="0"/>
              <a:t>At the end a communication strategy must be implemented to provide to everybody the validated parameters baseline and the change process description</a:t>
            </a:r>
          </a:p>
          <a:p>
            <a:pPr marL="0" indent="0" algn="just">
              <a:buNone/>
            </a:pPr>
            <a:r>
              <a:rPr lang="en-GB" dirty="0"/>
              <a:t>All this…if possible, supported by a first database version…..</a:t>
            </a:r>
          </a:p>
          <a:p>
            <a:pPr marL="0" indent="0">
              <a:buNone/>
            </a:pPr>
            <a:endParaRPr lang="en-GB" dirty="0"/>
          </a:p>
          <a:p>
            <a:pPr marL="0" indent="0">
              <a:buNone/>
            </a:pPr>
            <a:endParaRPr lang="en-GB" dirty="0"/>
          </a:p>
          <a:p>
            <a:pPr marL="0" indent="0">
              <a:buNone/>
            </a:pPr>
            <a:endParaRPr lang="en-GB" dirty="0"/>
          </a:p>
        </p:txBody>
      </p:sp>
      <p:sp>
        <p:nvSpPr>
          <p:cNvPr id="4" name="Segnaposto piè di pagina 3">
            <a:extLst>
              <a:ext uri="{FF2B5EF4-FFF2-40B4-BE49-F238E27FC236}">
                <a16:creationId xmlns:a16="http://schemas.microsoft.com/office/drawing/2014/main" id="{FDE1798A-6A2F-B31A-2CE6-A564DB5D440E}"/>
              </a:ext>
            </a:extLst>
          </p:cNvPr>
          <p:cNvSpPr>
            <a:spLocks noGrp="1"/>
          </p:cNvSpPr>
          <p:nvPr>
            <p:ph type="ftr" sz="quarter" idx="11"/>
          </p:nvPr>
        </p:nvSpPr>
        <p:spPr/>
        <p:txBody>
          <a:bodyPr/>
          <a:lstStyle/>
          <a:p>
            <a:r>
              <a:rPr lang="en-US"/>
              <a:t>Alessandro Variola, INFN Roma1. Remote mode.</a:t>
            </a:r>
            <a:endParaRPr lang="en-GB" dirty="0"/>
          </a:p>
        </p:txBody>
      </p:sp>
    </p:spTree>
    <p:extLst>
      <p:ext uri="{BB962C8B-B14F-4D97-AF65-F5344CB8AC3E}">
        <p14:creationId xmlns:p14="http://schemas.microsoft.com/office/powerpoint/2010/main" val="314212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C37809-A4EE-49D6-ADD6-7D1DB6026C33}"/>
              </a:ext>
            </a:extLst>
          </p:cNvPr>
          <p:cNvSpPr>
            <a:spLocks noGrp="1"/>
          </p:cNvSpPr>
          <p:nvPr>
            <p:ph type="title"/>
          </p:nvPr>
        </p:nvSpPr>
        <p:spPr>
          <a:xfrm>
            <a:off x="2392417" y="1215227"/>
            <a:ext cx="7124700" cy="720000"/>
          </a:xfrm>
        </p:spPr>
        <p:txBody>
          <a:bodyPr/>
          <a:lstStyle/>
          <a:p>
            <a:pPr algn="ctr"/>
            <a:r>
              <a:rPr lang="en-GB" dirty="0"/>
              <a:t>Parameters</a:t>
            </a:r>
            <a:endParaRPr lang="en-US"/>
          </a:p>
        </p:txBody>
      </p:sp>
      <p:sp>
        <p:nvSpPr>
          <p:cNvPr id="3" name="Segnaposto contenuto 2">
            <a:extLst>
              <a:ext uri="{FF2B5EF4-FFF2-40B4-BE49-F238E27FC236}">
                <a16:creationId xmlns:a16="http://schemas.microsoft.com/office/drawing/2014/main" id="{16625F7B-B883-5430-9D95-E997E4C6BEA6}"/>
              </a:ext>
            </a:extLst>
          </p:cNvPr>
          <p:cNvSpPr>
            <a:spLocks noGrp="1"/>
          </p:cNvSpPr>
          <p:nvPr>
            <p:ph idx="1"/>
          </p:nvPr>
        </p:nvSpPr>
        <p:spPr>
          <a:xfrm>
            <a:off x="696967" y="2372129"/>
            <a:ext cx="10515600" cy="3547319"/>
          </a:xfrm>
          <a:solidFill>
            <a:schemeClr val="bg1"/>
          </a:solidFill>
          <a:ln>
            <a:solidFill>
              <a:schemeClr val="bg1"/>
            </a:solidFill>
          </a:ln>
        </p:spPr>
        <p:txBody>
          <a:bodyPr>
            <a:normAutofit fontScale="62500" lnSpcReduction="20000"/>
          </a:bodyPr>
          <a:lstStyle/>
          <a:p>
            <a:r>
              <a:rPr lang="en-GB">
                <a:solidFill>
                  <a:srgbClr val="0070C0"/>
                </a:solidFill>
              </a:rPr>
              <a:t>Functional parameters :</a:t>
            </a:r>
          </a:p>
          <a:p>
            <a:pPr marL="457200" indent="-457200">
              <a:buAutoNum type="alphaLcParenR"/>
            </a:pPr>
            <a:r>
              <a:rPr lang="en-GB" dirty="0"/>
              <a:t>Parameters that characterize the function and the consequent performance of the specific PBS unit. (laser wavelength)</a:t>
            </a:r>
          </a:p>
          <a:p>
            <a:pPr marL="457200" indent="-457200">
              <a:buAutoNum type="alphaLcParenR"/>
            </a:pPr>
            <a:r>
              <a:rPr lang="en-GB" dirty="0"/>
              <a:t>Parameters that has an impact on the PBS Tier </a:t>
            </a:r>
            <a:r>
              <a:rPr lang="en-GB" dirty="0" err="1"/>
              <a:t>n+m</a:t>
            </a:r>
            <a:r>
              <a:rPr lang="en-GB" dirty="0"/>
              <a:t> (so proceeding in the breakdown) units, when applicable.</a:t>
            </a:r>
          </a:p>
          <a:p>
            <a:pPr marL="457200" indent="-457200">
              <a:buAutoNum type="alphaLcParenR"/>
            </a:pPr>
            <a:r>
              <a:rPr lang="en-GB" dirty="0"/>
              <a:t>Parameters that has a major impact on the final design of other units (when applicable)</a:t>
            </a:r>
          </a:p>
          <a:p>
            <a:pPr marL="0" indent="0">
              <a:buNone/>
            </a:pPr>
            <a:endParaRPr lang="en-GB" dirty="0"/>
          </a:p>
          <a:p>
            <a:pPr marL="0" indent="0">
              <a:buNone/>
            </a:pPr>
            <a:r>
              <a:rPr lang="en-GB" dirty="0"/>
              <a:t>b and c (</a:t>
            </a:r>
            <a:r>
              <a:rPr lang="en-GB" dirty="0" err="1"/>
              <a:t>cryoplants</a:t>
            </a:r>
            <a:r>
              <a:rPr lang="en-GB" dirty="0"/>
              <a:t> vibration, wire magnetic coupling) – </a:t>
            </a:r>
          </a:p>
          <a:p>
            <a:pPr marL="0" indent="0">
              <a:buNone/>
            </a:pPr>
            <a:r>
              <a:rPr lang="en-GB" dirty="0"/>
              <a:t>This are </a:t>
            </a:r>
            <a:r>
              <a:rPr lang="en-GB" dirty="0">
                <a:solidFill>
                  <a:srgbClr val="0070C0"/>
                </a:solidFill>
              </a:rPr>
              <a:t>Functional Interfaces</a:t>
            </a:r>
          </a:p>
          <a:p>
            <a:pPr marL="0" indent="0">
              <a:buNone/>
            </a:pPr>
            <a:endParaRPr lang="en-GB" dirty="0">
              <a:solidFill>
                <a:srgbClr val="0070C0"/>
              </a:solidFill>
            </a:endParaRPr>
          </a:p>
          <a:p>
            <a:pPr marL="0" indent="0">
              <a:buNone/>
            </a:pPr>
            <a:r>
              <a:rPr lang="en-GB" dirty="0"/>
              <a:t> </a:t>
            </a:r>
            <a:r>
              <a:rPr lang="en-GB" dirty="0">
                <a:solidFill>
                  <a:srgbClr val="0070C0"/>
                </a:solidFill>
              </a:rPr>
              <a:t>Integration parameters :</a:t>
            </a:r>
          </a:p>
          <a:p>
            <a:pPr marL="457200" indent="-457200">
              <a:buAutoNum type="alphaLcParenR"/>
            </a:pPr>
            <a:r>
              <a:rPr lang="en-GB" dirty="0"/>
              <a:t>Parameters that has an impact on the design and definition of unit n of the civil infrastructure PBS (effective diameter of a vacuum module, integrated pump dimensions)</a:t>
            </a:r>
          </a:p>
          <a:p>
            <a:pPr marL="457200" indent="-457200">
              <a:buAutoNum type="alphaLcParenR"/>
            </a:pPr>
            <a:r>
              <a:rPr lang="en-GB" sz="2100" dirty="0"/>
              <a:t>Parameters that has an impact on the integration of the interferometer systems and subsystems (weight of the mirrors)</a:t>
            </a:r>
          </a:p>
          <a:p>
            <a:pPr marL="457200" indent="-457200">
              <a:buAutoNum type="alphaLcParenR"/>
            </a:pPr>
            <a:r>
              <a:rPr lang="en-GB" dirty="0"/>
              <a:t>Parameters expressing utilities requirements (specifications, less then, more than…) (laser load or total power)</a:t>
            </a:r>
          </a:p>
          <a:p>
            <a:pPr marL="0" indent="0">
              <a:buNone/>
            </a:pPr>
            <a:endParaRPr lang="en-GB" dirty="0"/>
          </a:p>
        </p:txBody>
      </p:sp>
      <p:sp>
        <p:nvSpPr>
          <p:cNvPr id="5" name="Segnaposto piè di pagina 4">
            <a:extLst>
              <a:ext uri="{FF2B5EF4-FFF2-40B4-BE49-F238E27FC236}">
                <a16:creationId xmlns:a16="http://schemas.microsoft.com/office/drawing/2014/main" id="{F7876CC3-EC98-8336-009E-9A2E85B66CC2}"/>
              </a:ext>
            </a:extLst>
          </p:cNvPr>
          <p:cNvSpPr>
            <a:spLocks noGrp="1"/>
          </p:cNvSpPr>
          <p:nvPr>
            <p:ph type="ftr" sz="quarter" idx="11"/>
          </p:nvPr>
        </p:nvSpPr>
        <p:spPr/>
        <p:txBody>
          <a:bodyPr/>
          <a:lstStyle/>
          <a:p>
            <a:r>
              <a:rPr lang="en-US"/>
              <a:t>Alessandro Variola, INFN Roma1, Parameters and Layouts Meeting. Remote mode.</a:t>
            </a:r>
            <a:endParaRPr lang="en-GB" dirty="0"/>
          </a:p>
        </p:txBody>
      </p:sp>
    </p:spTree>
    <p:extLst>
      <p:ext uri="{BB962C8B-B14F-4D97-AF65-F5344CB8AC3E}">
        <p14:creationId xmlns:p14="http://schemas.microsoft.com/office/powerpoint/2010/main" val="3726801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C75C6-B347-530E-C2F5-8CC0311C51B8}"/>
              </a:ext>
            </a:extLst>
          </p:cNvPr>
          <p:cNvSpPr>
            <a:spLocks noGrp="1"/>
          </p:cNvSpPr>
          <p:nvPr>
            <p:ph type="title"/>
          </p:nvPr>
        </p:nvSpPr>
        <p:spPr/>
        <p:txBody>
          <a:bodyPr/>
          <a:lstStyle/>
          <a:p>
            <a:endParaRPr lang="en-GB" dirty="0"/>
          </a:p>
        </p:txBody>
      </p:sp>
      <p:sp>
        <p:nvSpPr>
          <p:cNvPr id="3" name="Segnaposto contenuto 2">
            <a:extLst>
              <a:ext uri="{FF2B5EF4-FFF2-40B4-BE49-F238E27FC236}">
                <a16:creationId xmlns:a16="http://schemas.microsoft.com/office/drawing/2014/main" id="{140515F7-4654-1593-1A4F-573F1D4517CE}"/>
              </a:ext>
            </a:extLst>
          </p:cNvPr>
          <p:cNvSpPr>
            <a:spLocks noGrp="1"/>
          </p:cNvSpPr>
          <p:nvPr>
            <p:ph idx="1"/>
          </p:nvPr>
        </p:nvSpPr>
        <p:spPr/>
        <p:txBody>
          <a:bodyPr/>
          <a:lstStyle/>
          <a:p>
            <a:endParaRPr lang="en-GB"/>
          </a:p>
          <a:p>
            <a:r>
              <a:rPr lang="en-GB" dirty="0"/>
              <a:t>It is EXTREMELY important, in this phase, that the expert responsible IDENTIFY the parameters, also if they are not still ‘quantified’. </a:t>
            </a:r>
          </a:p>
          <a:p>
            <a:r>
              <a:rPr lang="en-GB" dirty="0"/>
              <a:t>This requires to spend time on this first process (identification) with different loops with the verifier (the responsible for the upper PBS unit…see later)</a:t>
            </a:r>
          </a:p>
          <a:p>
            <a:r>
              <a:rPr lang="en-GB" dirty="0"/>
              <a:t>This will further help in defining the missing areas….</a:t>
            </a:r>
          </a:p>
        </p:txBody>
      </p:sp>
      <p:sp>
        <p:nvSpPr>
          <p:cNvPr id="4" name="Segnaposto piè di pagina 3">
            <a:extLst>
              <a:ext uri="{FF2B5EF4-FFF2-40B4-BE49-F238E27FC236}">
                <a16:creationId xmlns:a16="http://schemas.microsoft.com/office/drawing/2014/main" id="{3B4A91A3-E8B6-C7DE-13D8-7EA80AB08BB3}"/>
              </a:ext>
            </a:extLst>
          </p:cNvPr>
          <p:cNvSpPr>
            <a:spLocks noGrp="1"/>
          </p:cNvSpPr>
          <p:nvPr>
            <p:ph type="ftr" sz="quarter" idx="11"/>
          </p:nvPr>
        </p:nvSpPr>
        <p:spPr/>
        <p:txBody>
          <a:bodyPr/>
          <a:lstStyle/>
          <a:p>
            <a:r>
              <a:rPr lang="en-US"/>
              <a:t>Alessandro Variola, INFN Roma1. Remote mode.</a:t>
            </a:r>
            <a:endParaRPr lang="en-GB" dirty="0"/>
          </a:p>
        </p:txBody>
      </p:sp>
    </p:spTree>
    <p:extLst>
      <p:ext uri="{BB962C8B-B14F-4D97-AF65-F5344CB8AC3E}">
        <p14:creationId xmlns:p14="http://schemas.microsoft.com/office/powerpoint/2010/main" val="171337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ADA706-6053-EFE1-2CB2-73F698D4AD2D}"/>
              </a:ext>
            </a:extLst>
          </p:cNvPr>
          <p:cNvSpPr>
            <a:spLocks noGrp="1"/>
          </p:cNvSpPr>
          <p:nvPr>
            <p:ph type="title"/>
          </p:nvPr>
        </p:nvSpPr>
        <p:spPr>
          <a:xfrm>
            <a:off x="1904961" y="1110526"/>
            <a:ext cx="8382075" cy="936000"/>
          </a:xfrm>
        </p:spPr>
        <p:txBody>
          <a:bodyPr>
            <a:normAutofit/>
          </a:bodyPr>
          <a:lstStyle/>
          <a:p>
            <a:r>
              <a:rPr lang="en-GB" sz="2400" dirty="0">
                <a:latin typeface="Comic Sans MS" panose="030F0702030302020204" pitchFamily="66" charset="0"/>
              </a:rPr>
              <a:t>Some example (from CDR, interferometers table)</a:t>
            </a:r>
          </a:p>
        </p:txBody>
      </p:sp>
      <p:sp>
        <p:nvSpPr>
          <p:cNvPr id="6" name="Footer Placeholder 5">
            <a:extLst>
              <a:ext uri="{FF2B5EF4-FFF2-40B4-BE49-F238E27FC236}">
                <a16:creationId xmlns:a16="http://schemas.microsoft.com/office/drawing/2014/main" id="{B3EF4784-3070-4752-847E-C6A89D9E946E}"/>
              </a:ext>
            </a:extLst>
          </p:cNvPr>
          <p:cNvSpPr>
            <a:spLocks noGrp="1"/>
          </p:cNvSpPr>
          <p:nvPr>
            <p:ph type="ftr" sz="quarter" idx="11"/>
          </p:nvPr>
        </p:nvSpPr>
        <p:spPr>
          <a:xfrm>
            <a:off x="4038600" y="6356350"/>
            <a:ext cx="4572000" cy="365125"/>
          </a:xfrm>
        </p:spPr>
        <p:txBody>
          <a:bodyPr/>
          <a:lstStyle/>
          <a:p>
            <a:r>
              <a:rPr lang="en-US"/>
              <a:t>Alessandro Variola, INFN Roma1, Parameters and Layouts Meeting. Remote mode.</a:t>
            </a:r>
            <a:endParaRPr lang="en-GB" dirty="0"/>
          </a:p>
        </p:txBody>
      </p:sp>
      <p:sp>
        <p:nvSpPr>
          <p:cNvPr id="9" name="Content Placeholder 8">
            <a:extLst>
              <a:ext uri="{FF2B5EF4-FFF2-40B4-BE49-F238E27FC236}">
                <a16:creationId xmlns:a16="http://schemas.microsoft.com/office/drawing/2014/main" id="{1D65EC70-1221-4A1A-AFB0-530ABE487C60}"/>
              </a:ext>
            </a:extLst>
          </p:cNvPr>
          <p:cNvSpPr>
            <a:spLocks noGrp="1"/>
          </p:cNvSpPr>
          <p:nvPr>
            <p:ph idx="1"/>
          </p:nvPr>
        </p:nvSpPr>
        <p:spPr>
          <a:xfrm>
            <a:off x="838200" y="2741827"/>
            <a:ext cx="10515600" cy="2267295"/>
          </a:xfrm>
          <a:ln>
            <a:noFill/>
          </a:ln>
        </p:spPr>
        <p:txBody>
          <a:bodyPr>
            <a:normAutofit/>
          </a:bodyPr>
          <a:lstStyle/>
          <a:p>
            <a:pPr algn="ctr">
              <a:lnSpc>
                <a:spcPct val="100000"/>
              </a:lnSpc>
            </a:pPr>
            <a:endParaRPr lang="en-GB" sz="2400" dirty="0">
              <a:latin typeface="Comic Sans MS" panose="030F0702030302020204" pitchFamily="66" charset="0"/>
            </a:endParaRPr>
          </a:p>
          <a:p>
            <a:pPr algn="ctr">
              <a:lnSpc>
                <a:spcPct val="100000"/>
              </a:lnSpc>
            </a:pPr>
            <a:endParaRPr lang="en-GB" sz="2400" dirty="0">
              <a:latin typeface="Comic Sans MS" panose="030F0702030302020204" pitchFamily="66" charset="0"/>
            </a:endParaRPr>
          </a:p>
          <a:p>
            <a:pPr algn="ctr">
              <a:lnSpc>
                <a:spcPct val="100000"/>
              </a:lnSpc>
            </a:pPr>
            <a:endParaRPr lang="en-GB" sz="2400" dirty="0">
              <a:latin typeface="Comic Sans MS" panose="030F0702030302020204" pitchFamily="66" charset="0"/>
            </a:endParaRPr>
          </a:p>
          <a:p>
            <a:pPr marL="0" lvl="0" indent="0" algn="ctr">
              <a:lnSpc>
                <a:spcPct val="100000"/>
              </a:lnSpc>
              <a:buNone/>
            </a:pPr>
            <a:endParaRPr lang="en-GB" sz="2400" dirty="0">
              <a:latin typeface="Comic Sans MS" panose="030F0702030302020204" pitchFamily="66" charset="0"/>
            </a:endParaRPr>
          </a:p>
          <a:p>
            <a:pPr lvl="0">
              <a:lnSpc>
                <a:spcPct val="100000"/>
              </a:lnSpc>
            </a:pPr>
            <a:endParaRPr lang="en-US" dirty="0"/>
          </a:p>
        </p:txBody>
      </p:sp>
      <p:pic>
        <p:nvPicPr>
          <p:cNvPr id="4" name="Immagine 3">
            <a:extLst>
              <a:ext uri="{FF2B5EF4-FFF2-40B4-BE49-F238E27FC236}">
                <a16:creationId xmlns:a16="http://schemas.microsoft.com/office/drawing/2014/main" id="{DC5218D1-0792-EAC6-A987-CDAE20EB2A25}"/>
              </a:ext>
            </a:extLst>
          </p:cNvPr>
          <p:cNvPicPr>
            <a:picLocks noChangeAspect="1"/>
          </p:cNvPicPr>
          <p:nvPr/>
        </p:nvPicPr>
        <p:blipFill>
          <a:blip r:embed="rId3"/>
          <a:stretch>
            <a:fillRect/>
          </a:stretch>
        </p:blipFill>
        <p:spPr>
          <a:xfrm>
            <a:off x="5902275" y="2216258"/>
            <a:ext cx="5823676" cy="3847027"/>
          </a:xfrm>
          <a:prstGeom prst="rect">
            <a:avLst/>
          </a:prstGeom>
        </p:spPr>
      </p:pic>
      <p:cxnSp>
        <p:nvCxnSpPr>
          <p:cNvPr id="10" name="Connettore 2 9">
            <a:extLst>
              <a:ext uri="{FF2B5EF4-FFF2-40B4-BE49-F238E27FC236}">
                <a16:creationId xmlns:a16="http://schemas.microsoft.com/office/drawing/2014/main" id="{3C9DA3ED-3835-700F-C3F5-2FDF236A2475}"/>
              </a:ext>
            </a:extLst>
          </p:cNvPr>
          <p:cNvCxnSpPr>
            <a:cxnSpLocks/>
          </p:cNvCxnSpPr>
          <p:nvPr/>
        </p:nvCxnSpPr>
        <p:spPr>
          <a:xfrm>
            <a:off x="4770893" y="2541722"/>
            <a:ext cx="15808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CasellaDiTesto 12">
            <a:extLst>
              <a:ext uri="{FF2B5EF4-FFF2-40B4-BE49-F238E27FC236}">
                <a16:creationId xmlns:a16="http://schemas.microsoft.com/office/drawing/2014/main" id="{4C793B25-2F22-1AFF-EE13-0D78497F8066}"/>
              </a:ext>
            </a:extLst>
          </p:cNvPr>
          <p:cNvSpPr txBox="1"/>
          <p:nvPr/>
        </p:nvSpPr>
        <p:spPr>
          <a:xfrm>
            <a:off x="1184012" y="2339591"/>
            <a:ext cx="3623043" cy="276999"/>
          </a:xfrm>
          <a:prstGeom prst="rect">
            <a:avLst/>
          </a:prstGeom>
          <a:noFill/>
        </p:spPr>
        <p:txBody>
          <a:bodyPr wrap="none" rtlCol="0">
            <a:spAutoFit/>
          </a:bodyPr>
          <a:lstStyle/>
          <a:p>
            <a:r>
              <a:rPr lang="en-GB" sz="1200" dirty="0"/>
              <a:t>Ok, but also in integration if not specified (redundancy)</a:t>
            </a:r>
          </a:p>
        </p:txBody>
      </p:sp>
      <p:cxnSp>
        <p:nvCxnSpPr>
          <p:cNvPr id="14" name="Connettore 2 13">
            <a:extLst>
              <a:ext uri="{FF2B5EF4-FFF2-40B4-BE49-F238E27FC236}">
                <a16:creationId xmlns:a16="http://schemas.microsoft.com/office/drawing/2014/main" id="{98290D76-EB4E-C042-54E4-A061051D6831}"/>
              </a:ext>
            </a:extLst>
          </p:cNvPr>
          <p:cNvCxnSpPr>
            <a:cxnSpLocks/>
          </p:cNvCxnSpPr>
          <p:nvPr/>
        </p:nvCxnSpPr>
        <p:spPr>
          <a:xfrm>
            <a:off x="4801894" y="2741827"/>
            <a:ext cx="15808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37C08D30-2F4C-2C65-CA4D-1C535006E964}"/>
              </a:ext>
            </a:extLst>
          </p:cNvPr>
          <p:cNvSpPr txBox="1"/>
          <p:nvPr/>
        </p:nvSpPr>
        <p:spPr>
          <a:xfrm>
            <a:off x="1189174" y="2609850"/>
            <a:ext cx="3612720" cy="276999"/>
          </a:xfrm>
          <a:prstGeom prst="rect">
            <a:avLst/>
          </a:prstGeom>
          <a:noFill/>
        </p:spPr>
        <p:txBody>
          <a:bodyPr wrap="none" rtlCol="0">
            <a:spAutoFit/>
          </a:bodyPr>
          <a:lstStyle/>
          <a:p>
            <a:r>
              <a:rPr lang="en-GB" sz="1200" dirty="0"/>
              <a:t>Ok, the power defines the interferometer performance</a:t>
            </a:r>
          </a:p>
        </p:txBody>
      </p:sp>
      <p:cxnSp>
        <p:nvCxnSpPr>
          <p:cNvPr id="16" name="Connettore 2 15">
            <a:extLst>
              <a:ext uri="{FF2B5EF4-FFF2-40B4-BE49-F238E27FC236}">
                <a16:creationId xmlns:a16="http://schemas.microsoft.com/office/drawing/2014/main" id="{06AF2680-098A-6DBB-7D36-9C25F8EE8949}"/>
              </a:ext>
            </a:extLst>
          </p:cNvPr>
          <p:cNvCxnSpPr>
            <a:cxnSpLocks/>
          </p:cNvCxnSpPr>
          <p:nvPr/>
        </p:nvCxnSpPr>
        <p:spPr>
          <a:xfrm>
            <a:off x="4652082" y="3490912"/>
            <a:ext cx="15808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Parentesi graffa aperta 16">
            <a:extLst>
              <a:ext uri="{FF2B5EF4-FFF2-40B4-BE49-F238E27FC236}">
                <a16:creationId xmlns:a16="http://schemas.microsoft.com/office/drawing/2014/main" id="{5BF2C482-E39A-E2F3-5008-C3058E97ACB9}"/>
              </a:ext>
            </a:extLst>
          </p:cNvPr>
          <p:cNvSpPr/>
          <p:nvPr/>
        </p:nvSpPr>
        <p:spPr>
          <a:xfrm>
            <a:off x="6382721" y="3223647"/>
            <a:ext cx="72323" cy="46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CasellaDiTesto 17">
            <a:extLst>
              <a:ext uri="{FF2B5EF4-FFF2-40B4-BE49-F238E27FC236}">
                <a16:creationId xmlns:a16="http://schemas.microsoft.com/office/drawing/2014/main" id="{76902DD0-E4A1-57E0-0D71-81DF70072ED5}"/>
              </a:ext>
            </a:extLst>
          </p:cNvPr>
          <p:cNvSpPr txBox="1"/>
          <p:nvPr/>
        </p:nvSpPr>
        <p:spPr>
          <a:xfrm>
            <a:off x="2684029" y="3329300"/>
            <a:ext cx="1646285" cy="276999"/>
          </a:xfrm>
          <a:prstGeom prst="rect">
            <a:avLst/>
          </a:prstGeom>
          <a:noFill/>
        </p:spPr>
        <p:txBody>
          <a:bodyPr wrap="none" rtlCol="0">
            <a:spAutoFit/>
          </a:bodyPr>
          <a:lstStyle/>
          <a:p>
            <a:r>
              <a:rPr lang="en-GB" sz="1200" dirty="0"/>
              <a:t>In the mirrors PBS units</a:t>
            </a:r>
          </a:p>
        </p:txBody>
      </p:sp>
      <p:cxnSp>
        <p:nvCxnSpPr>
          <p:cNvPr id="19" name="Connettore 2 18">
            <a:extLst>
              <a:ext uri="{FF2B5EF4-FFF2-40B4-BE49-F238E27FC236}">
                <a16:creationId xmlns:a16="http://schemas.microsoft.com/office/drawing/2014/main" id="{5204BB44-3CFE-E802-A9F9-604D6B37861A}"/>
              </a:ext>
            </a:extLst>
          </p:cNvPr>
          <p:cNvCxnSpPr>
            <a:cxnSpLocks/>
          </p:cNvCxnSpPr>
          <p:nvPr/>
        </p:nvCxnSpPr>
        <p:spPr>
          <a:xfrm>
            <a:off x="3184901" y="4729469"/>
            <a:ext cx="32339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776EFC12-1199-136C-2771-B22A2C184624}"/>
              </a:ext>
            </a:extLst>
          </p:cNvPr>
          <p:cNvSpPr txBox="1"/>
          <p:nvPr/>
        </p:nvSpPr>
        <p:spPr>
          <a:xfrm>
            <a:off x="1634717" y="4593624"/>
            <a:ext cx="1484894" cy="276999"/>
          </a:xfrm>
          <a:prstGeom prst="rect">
            <a:avLst/>
          </a:prstGeom>
          <a:noFill/>
        </p:spPr>
        <p:txBody>
          <a:bodyPr wrap="none" rtlCol="0">
            <a:spAutoFit/>
          </a:bodyPr>
          <a:lstStyle/>
          <a:p>
            <a:r>
              <a:rPr lang="en-GB" sz="1200" dirty="0"/>
              <a:t>IF, Squeezing cavity ?</a:t>
            </a:r>
          </a:p>
        </p:txBody>
      </p:sp>
      <p:cxnSp>
        <p:nvCxnSpPr>
          <p:cNvPr id="23" name="Connettore 2 22">
            <a:extLst>
              <a:ext uri="{FF2B5EF4-FFF2-40B4-BE49-F238E27FC236}">
                <a16:creationId xmlns:a16="http://schemas.microsoft.com/office/drawing/2014/main" id="{7C985593-169A-9358-80FC-C4008111290B}"/>
              </a:ext>
            </a:extLst>
          </p:cNvPr>
          <p:cNvCxnSpPr>
            <a:cxnSpLocks/>
          </p:cNvCxnSpPr>
          <p:nvPr/>
        </p:nvCxnSpPr>
        <p:spPr>
          <a:xfrm flipV="1">
            <a:off x="4652082" y="3837301"/>
            <a:ext cx="1766800" cy="13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44678D88-785C-301F-CE2C-01094F03BE73}"/>
              </a:ext>
            </a:extLst>
          </p:cNvPr>
          <p:cNvSpPr txBox="1"/>
          <p:nvPr/>
        </p:nvSpPr>
        <p:spPr>
          <a:xfrm>
            <a:off x="2684029" y="3684031"/>
            <a:ext cx="1494320" cy="276999"/>
          </a:xfrm>
          <a:prstGeom prst="rect">
            <a:avLst/>
          </a:prstGeom>
          <a:noFill/>
        </p:spPr>
        <p:txBody>
          <a:bodyPr wrap="none" rtlCol="0">
            <a:spAutoFit/>
          </a:bodyPr>
          <a:lstStyle/>
          <a:p>
            <a:r>
              <a:rPr lang="en-GB" sz="1200" dirty="0"/>
              <a:t>In the laser PBS units</a:t>
            </a:r>
          </a:p>
        </p:txBody>
      </p:sp>
      <p:cxnSp>
        <p:nvCxnSpPr>
          <p:cNvPr id="29" name="Connettore 2 28">
            <a:extLst>
              <a:ext uri="{FF2B5EF4-FFF2-40B4-BE49-F238E27FC236}">
                <a16:creationId xmlns:a16="http://schemas.microsoft.com/office/drawing/2014/main" id="{E221D2F6-11F4-9FC2-C705-ACC745AEA5ED}"/>
              </a:ext>
            </a:extLst>
          </p:cNvPr>
          <p:cNvCxnSpPr>
            <a:cxnSpLocks/>
          </p:cNvCxnSpPr>
          <p:nvPr/>
        </p:nvCxnSpPr>
        <p:spPr>
          <a:xfrm>
            <a:off x="3431188" y="3122908"/>
            <a:ext cx="30238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CasellaDiTesto 30">
            <a:extLst>
              <a:ext uri="{FF2B5EF4-FFF2-40B4-BE49-F238E27FC236}">
                <a16:creationId xmlns:a16="http://schemas.microsoft.com/office/drawing/2014/main" id="{FFB6E5A8-BF8F-C19D-7ABA-B737B708F064}"/>
              </a:ext>
            </a:extLst>
          </p:cNvPr>
          <p:cNvSpPr txBox="1"/>
          <p:nvPr/>
        </p:nvSpPr>
        <p:spPr>
          <a:xfrm>
            <a:off x="242972" y="2886849"/>
            <a:ext cx="3935377" cy="276999"/>
          </a:xfrm>
          <a:prstGeom prst="rect">
            <a:avLst/>
          </a:prstGeom>
          <a:noFill/>
        </p:spPr>
        <p:txBody>
          <a:bodyPr wrap="square" rtlCol="0">
            <a:spAutoFit/>
          </a:bodyPr>
          <a:lstStyle/>
          <a:p>
            <a:r>
              <a:rPr lang="en-GB" sz="1200" dirty="0"/>
              <a:t>Ok, it defines </a:t>
            </a:r>
            <a:r>
              <a:rPr lang="en-GB" sz="1200" dirty="0" err="1"/>
              <a:t>cryo</a:t>
            </a:r>
            <a:r>
              <a:rPr lang="en-GB" sz="1200" dirty="0"/>
              <a:t> performance and not </a:t>
            </a:r>
            <a:r>
              <a:rPr lang="en-GB" sz="1200" dirty="0" err="1"/>
              <a:t>cryo</a:t>
            </a:r>
            <a:r>
              <a:rPr lang="en-GB" sz="1200" dirty="0"/>
              <a:t> specifications</a:t>
            </a:r>
          </a:p>
        </p:txBody>
      </p:sp>
      <p:cxnSp>
        <p:nvCxnSpPr>
          <p:cNvPr id="33" name="Connettore 2 32">
            <a:extLst>
              <a:ext uri="{FF2B5EF4-FFF2-40B4-BE49-F238E27FC236}">
                <a16:creationId xmlns:a16="http://schemas.microsoft.com/office/drawing/2014/main" id="{E2534C7A-D9DF-21DA-044D-E432D94FFEFF}"/>
              </a:ext>
            </a:extLst>
          </p:cNvPr>
          <p:cNvCxnSpPr>
            <a:cxnSpLocks/>
          </p:cNvCxnSpPr>
          <p:nvPr/>
        </p:nvCxnSpPr>
        <p:spPr>
          <a:xfrm>
            <a:off x="4072934" y="4503468"/>
            <a:ext cx="234594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CasellaDiTesto 35">
            <a:extLst>
              <a:ext uri="{FF2B5EF4-FFF2-40B4-BE49-F238E27FC236}">
                <a16:creationId xmlns:a16="http://schemas.microsoft.com/office/drawing/2014/main" id="{389EBE82-6FEA-0654-66AD-26A3384C821D}"/>
              </a:ext>
            </a:extLst>
          </p:cNvPr>
          <p:cNvSpPr txBox="1"/>
          <p:nvPr/>
        </p:nvSpPr>
        <p:spPr>
          <a:xfrm>
            <a:off x="1634717" y="4331637"/>
            <a:ext cx="2481641" cy="276999"/>
          </a:xfrm>
          <a:prstGeom prst="rect">
            <a:avLst/>
          </a:prstGeom>
          <a:noFill/>
        </p:spPr>
        <p:txBody>
          <a:bodyPr wrap="none" rtlCol="0">
            <a:spAutoFit/>
          </a:bodyPr>
          <a:lstStyle/>
          <a:p>
            <a:r>
              <a:rPr lang="en-GB" sz="1200" dirty="0"/>
              <a:t>This should go in the filter cavity unit</a:t>
            </a:r>
          </a:p>
        </p:txBody>
      </p:sp>
    </p:spTree>
    <p:extLst>
      <p:ext uri="{BB962C8B-B14F-4D97-AF65-F5344CB8AC3E}">
        <p14:creationId xmlns:p14="http://schemas.microsoft.com/office/powerpoint/2010/main" val="884424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8516AC-B572-0970-5400-D2558AC303F0}"/>
              </a:ext>
            </a:extLst>
          </p:cNvPr>
          <p:cNvSpPr>
            <a:spLocks noGrp="1"/>
          </p:cNvSpPr>
          <p:nvPr>
            <p:ph type="title"/>
          </p:nvPr>
        </p:nvSpPr>
        <p:spPr/>
        <p:txBody>
          <a:bodyPr/>
          <a:lstStyle/>
          <a:p>
            <a:r>
              <a:rPr lang="en-GB" dirty="0"/>
              <a:t>Arm cavity</a:t>
            </a:r>
          </a:p>
        </p:txBody>
      </p:sp>
      <p:sp>
        <p:nvSpPr>
          <p:cNvPr id="3" name="Segnaposto contenuto 2">
            <a:extLst>
              <a:ext uri="{FF2B5EF4-FFF2-40B4-BE49-F238E27FC236}">
                <a16:creationId xmlns:a16="http://schemas.microsoft.com/office/drawing/2014/main" id="{3C86FA7E-A13B-9925-8CD2-E531083D9239}"/>
              </a:ext>
            </a:extLst>
          </p:cNvPr>
          <p:cNvSpPr>
            <a:spLocks noGrp="1"/>
          </p:cNvSpPr>
          <p:nvPr>
            <p:ph idx="1"/>
          </p:nvPr>
        </p:nvSpPr>
        <p:spPr>
          <a:noFill/>
          <a:ln w="79375" cmpd="thinThick">
            <a:noFill/>
            <a:prstDash val="solid"/>
            <a:round/>
            <a:extLst>
              <a:ext uri="{C807C97D-BFC1-408E-A445-0C87EB9F89A2}">
                <ask:lineSketchStyleProps xmlns:ask="http://schemas.microsoft.com/office/drawing/2018/sketchyshapes" sd="1219033472">
                  <a:custGeom>
                    <a:avLst/>
                    <a:gdLst>
                      <a:gd name="connsiteX0" fmla="*/ 0 w 10515600"/>
                      <a:gd name="connsiteY0" fmla="*/ 0 h 4351338"/>
                      <a:gd name="connsiteX1" fmla="*/ 479044 w 10515600"/>
                      <a:gd name="connsiteY1" fmla="*/ 0 h 4351338"/>
                      <a:gd name="connsiteX2" fmla="*/ 747776 w 10515600"/>
                      <a:gd name="connsiteY2" fmla="*/ 0 h 4351338"/>
                      <a:gd name="connsiteX3" fmla="*/ 1542288 w 10515600"/>
                      <a:gd name="connsiteY3" fmla="*/ 0 h 4351338"/>
                      <a:gd name="connsiteX4" fmla="*/ 2021332 w 10515600"/>
                      <a:gd name="connsiteY4" fmla="*/ 0 h 4351338"/>
                      <a:gd name="connsiteX5" fmla="*/ 2500376 w 10515600"/>
                      <a:gd name="connsiteY5" fmla="*/ 0 h 4351338"/>
                      <a:gd name="connsiteX6" fmla="*/ 3294888 w 10515600"/>
                      <a:gd name="connsiteY6" fmla="*/ 0 h 4351338"/>
                      <a:gd name="connsiteX7" fmla="*/ 3668776 w 10515600"/>
                      <a:gd name="connsiteY7" fmla="*/ 0 h 4351338"/>
                      <a:gd name="connsiteX8" fmla="*/ 4463288 w 10515600"/>
                      <a:gd name="connsiteY8" fmla="*/ 0 h 4351338"/>
                      <a:gd name="connsiteX9" fmla="*/ 5257800 w 10515600"/>
                      <a:gd name="connsiteY9" fmla="*/ 0 h 4351338"/>
                      <a:gd name="connsiteX10" fmla="*/ 5842000 w 10515600"/>
                      <a:gd name="connsiteY10" fmla="*/ 0 h 4351338"/>
                      <a:gd name="connsiteX11" fmla="*/ 6636512 w 10515600"/>
                      <a:gd name="connsiteY11" fmla="*/ 0 h 4351338"/>
                      <a:gd name="connsiteX12" fmla="*/ 7115556 w 10515600"/>
                      <a:gd name="connsiteY12" fmla="*/ 0 h 4351338"/>
                      <a:gd name="connsiteX13" fmla="*/ 7594600 w 10515600"/>
                      <a:gd name="connsiteY13" fmla="*/ 0 h 4351338"/>
                      <a:gd name="connsiteX14" fmla="*/ 8283956 w 10515600"/>
                      <a:gd name="connsiteY14" fmla="*/ 0 h 4351338"/>
                      <a:gd name="connsiteX15" fmla="*/ 8763000 w 10515600"/>
                      <a:gd name="connsiteY15" fmla="*/ 0 h 4351338"/>
                      <a:gd name="connsiteX16" fmla="*/ 9557512 w 10515600"/>
                      <a:gd name="connsiteY16" fmla="*/ 0 h 4351338"/>
                      <a:gd name="connsiteX17" fmla="*/ 10515600 w 10515600"/>
                      <a:gd name="connsiteY17" fmla="*/ 0 h 4351338"/>
                      <a:gd name="connsiteX18" fmla="*/ 10515600 w 10515600"/>
                      <a:gd name="connsiteY18" fmla="*/ 543917 h 4351338"/>
                      <a:gd name="connsiteX19" fmla="*/ 10515600 w 10515600"/>
                      <a:gd name="connsiteY19" fmla="*/ 1131348 h 4351338"/>
                      <a:gd name="connsiteX20" fmla="*/ 10515600 w 10515600"/>
                      <a:gd name="connsiteY20" fmla="*/ 1544725 h 4351338"/>
                      <a:gd name="connsiteX21" fmla="*/ 10515600 w 10515600"/>
                      <a:gd name="connsiteY21" fmla="*/ 2001615 h 4351338"/>
                      <a:gd name="connsiteX22" fmla="*/ 10515600 w 10515600"/>
                      <a:gd name="connsiteY22" fmla="*/ 2589046 h 4351338"/>
                      <a:gd name="connsiteX23" fmla="*/ 10515600 w 10515600"/>
                      <a:gd name="connsiteY23" fmla="*/ 3089450 h 4351338"/>
                      <a:gd name="connsiteX24" fmla="*/ 10515600 w 10515600"/>
                      <a:gd name="connsiteY24" fmla="*/ 3546340 h 4351338"/>
                      <a:gd name="connsiteX25" fmla="*/ 10515600 w 10515600"/>
                      <a:gd name="connsiteY25" fmla="*/ 4351338 h 4351338"/>
                      <a:gd name="connsiteX26" fmla="*/ 9931400 w 10515600"/>
                      <a:gd name="connsiteY26" fmla="*/ 4351338 h 4351338"/>
                      <a:gd name="connsiteX27" fmla="*/ 9347200 w 10515600"/>
                      <a:gd name="connsiteY27" fmla="*/ 4351338 h 4351338"/>
                      <a:gd name="connsiteX28" fmla="*/ 8973312 w 10515600"/>
                      <a:gd name="connsiteY28" fmla="*/ 4351338 h 4351338"/>
                      <a:gd name="connsiteX29" fmla="*/ 8283956 w 10515600"/>
                      <a:gd name="connsiteY29" fmla="*/ 4351338 h 4351338"/>
                      <a:gd name="connsiteX30" fmla="*/ 7910068 w 10515600"/>
                      <a:gd name="connsiteY30" fmla="*/ 4351338 h 4351338"/>
                      <a:gd name="connsiteX31" fmla="*/ 7220712 w 10515600"/>
                      <a:gd name="connsiteY31" fmla="*/ 4351338 h 4351338"/>
                      <a:gd name="connsiteX32" fmla="*/ 6951980 w 10515600"/>
                      <a:gd name="connsiteY32" fmla="*/ 4351338 h 4351338"/>
                      <a:gd name="connsiteX33" fmla="*/ 6262624 w 10515600"/>
                      <a:gd name="connsiteY33" fmla="*/ 4351338 h 4351338"/>
                      <a:gd name="connsiteX34" fmla="*/ 5888736 w 10515600"/>
                      <a:gd name="connsiteY34" fmla="*/ 4351338 h 4351338"/>
                      <a:gd name="connsiteX35" fmla="*/ 5620004 w 10515600"/>
                      <a:gd name="connsiteY35" fmla="*/ 4351338 h 4351338"/>
                      <a:gd name="connsiteX36" fmla="*/ 5246116 w 10515600"/>
                      <a:gd name="connsiteY36" fmla="*/ 4351338 h 4351338"/>
                      <a:gd name="connsiteX37" fmla="*/ 4556760 w 10515600"/>
                      <a:gd name="connsiteY37" fmla="*/ 4351338 h 4351338"/>
                      <a:gd name="connsiteX38" fmla="*/ 4182872 w 10515600"/>
                      <a:gd name="connsiteY38" fmla="*/ 4351338 h 4351338"/>
                      <a:gd name="connsiteX39" fmla="*/ 3914140 w 10515600"/>
                      <a:gd name="connsiteY39" fmla="*/ 4351338 h 4351338"/>
                      <a:gd name="connsiteX40" fmla="*/ 3540252 w 10515600"/>
                      <a:gd name="connsiteY40" fmla="*/ 4351338 h 4351338"/>
                      <a:gd name="connsiteX41" fmla="*/ 3061208 w 10515600"/>
                      <a:gd name="connsiteY41" fmla="*/ 4351338 h 4351338"/>
                      <a:gd name="connsiteX42" fmla="*/ 2477008 w 10515600"/>
                      <a:gd name="connsiteY42" fmla="*/ 4351338 h 4351338"/>
                      <a:gd name="connsiteX43" fmla="*/ 2103120 w 10515600"/>
                      <a:gd name="connsiteY43" fmla="*/ 4351338 h 4351338"/>
                      <a:gd name="connsiteX44" fmla="*/ 1308608 w 10515600"/>
                      <a:gd name="connsiteY44" fmla="*/ 4351338 h 4351338"/>
                      <a:gd name="connsiteX45" fmla="*/ 724408 w 10515600"/>
                      <a:gd name="connsiteY45" fmla="*/ 4351338 h 4351338"/>
                      <a:gd name="connsiteX46" fmla="*/ 0 w 10515600"/>
                      <a:gd name="connsiteY46" fmla="*/ 4351338 h 4351338"/>
                      <a:gd name="connsiteX47" fmla="*/ 0 w 10515600"/>
                      <a:gd name="connsiteY47" fmla="*/ 3763907 h 4351338"/>
                      <a:gd name="connsiteX48" fmla="*/ 0 w 10515600"/>
                      <a:gd name="connsiteY48" fmla="*/ 3219990 h 4351338"/>
                      <a:gd name="connsiteX49" fmla="*/ 0 w 10515600"/>
                      <a:gd name="connsiteY49" fmla="*/ 2719586 h 4351338"/>
                      <a:gd name="connsiteX50" fmla="*/ 0 w 10515600"/>
                      <a:gd name="connsiteY50" fmla="*/ 2132156 h 4351338"/>
                      <a:gd name="connsiteX51" fmla="*/ 0 w 10515600"/>
                      <a:gd name="connsiteY51" fmla="*/ 1588238 h 4351338"/>
                      <a:gd name="connsiteX52" fmla="*/ 0 w 10515600"/>
                      <a:gd name="connsiteY52" fmla="*/ 957294 h 4351338"/>
                      <a:gd name="connsiteX53" fmla="*/ 0 w 10515600"/>
                      <a:gd name="connsiteY5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515600" h="4351338" extrusionOk="0">
                        <a:moveTo>
                          <a:pt x="0" y="0"/>
                        </a:moveTo>
                        <a:cubicBezTo>
                          <a:pt x="117769" y="-54612"/>
                          <a:pt x="363642" y="16397"/>
                          <a:pt x="479044" y="0"/>
                        </a:cubicBezTo>
                        <a:cubicBezTo>
                          <a:pt x="594446" y="-16397"/>
                          <a:pt x="677892" y="18700"/>
                          <a:pt x="747776" y="0"/>
                        </a:cubicBezTo>
                        <a:cubicBezTo>
                          <a:pt x="817660" y="-18700"/>
                          <a:pt x="1147191" y="42425"/>
                          <a:pt x="1542288" y="0"/>
                        </a:cubicBezTo>
                        <a:cubicBezTo>
                          <a:pt x="1937385" y="-42425"/>
                          <a:pt x="1903667" y="55036"/>
                          <a:pt x="2021332" y="0"/>
                        </a:cubicBezTo>
                        <a:cubicBezTo>
                          <a:pt x="2138997" y="-55036"/>
                          <a:pt x="2261555" y="30614"/>
                          <a:pt x="2500376" y="0"/>
                        </a:cubicBezTo>
                        <a:cubicBezTo>
                          <a:pt x="2739197" y="-30614"/>
                          <a:pt x="2992326" y="934"/>
                          <a:pt x="3294888" y="0"/>
                        </a:cubicBezTo>
                        <a:cubicBezTo>
                          <a:pt x="3597450" y="-934"/>
                          <a:pt x="3536470" y="20588"/>
                          <a:pt x="3668776" y="0"/>
                        </a:cubicBezTo>
                        <a:cubicBezTo>
                          <a:pt x="3801082" y="-20588"/>
                          <a:pt x="4167052" y="95069"/>
                          <a:pt x="4463288" y="0"/>
                        </a:cubicBezTo>
                        <a:cubicBezTo>
                          <a:pt x="4759524" y="-95069"/>
                          <a:pt x="4927052" y="44879"/>
                          <a:pt x="5257800" y="0"/>
                        </a:cubicBezTo>
                        <a:cubicBezTo>
                          <a:pt x="5588548" y="-44879"/>
                          <a:pt x="5635378" y="45685"/>
                          <a:pt x="5842000" y="0"/>
                        </a:cubicBezTo>
                        <a:cubicBezTo>
                          <a:pt x="6048622" y="-45685"/>
                          <a:pt x="6336244" y="84925"/>
                          <a:pt x="6636512" y="0"/>
                        </a:cubicBezTo>
                        <a:cubicBezTo>
                          <a:pt x="6936780" y="-84925"/>
                          <a:pt x="6983770" y="37784"/>
                          <a:pt x="7115556" y="0"/>
                        </a:cubicBezTo>
                        <a:cubicBezTo>
                          <a:pt x="7247342" y="-37784"/>
                          <a:pt x="7473141" y="52757"/>
                          <a:pt x="7594600" y="0"/>
                        </a:cubicBezTo>
                        <a:cubicBezTo>
                          <a:pt x="7716059" y="-52757"/>
                          <a:pt x="8131150" y="920"/>
                          <a:pt x="8283956" y="0"/>
                        </a:cubicBezTo>
                        <a:cubicBezTo>
                          <a:pt x="8436762" y="-920"/>
                          <a:pt x="8664826" y="24800"/>
                          <a:pt x="8763000" y="0"/>
                        </a:cubicBezTo>
                        <a:cubicBezTo>
                          <a:pt x="8861174" y="-24800"/>
                          <a:pt x="9272964" y="43339"/>
                          <a:pt x="9557512" y="0"/>
                        </a:cubicBezTo>
                        <a:cubicBezTo>
                          <a:pt x="9842060" y="-43339"/>
                          <a:pt x="10044680" y="73864"/>
                          <a:pt x="10515600" y="0"/>
                        </a:cubicBezTo>
                        <a:cubicBezTo>
                          <a:pt x="10546492" y="157147"/>
                          <a:pt x="10479479" y="334035"/>
                          <a:pt x="10515600" y="543917"/>
                        </a:cubicBezTo>
                        <a:cubicBezTo>
                          <a:pt x="10551721" y="753799"/>
                          <a:pt x="10462639" y="982724"/>
                          <a:pt x="10515600" y="1131348"/>
                        </a:cubicBezTo>
                        <a:cubicBezTo>
                          <a:pt x="10568561" y="1279972"/>
                          <a:pt x="10515134" y="1423263"/>
                          <a:pt x="10515600" y="1544725"/>
                        </a:cubicBezTo>
                        <a:cubicBezTo>
                          <a:pt x="10516066" y="1666187"/>
                          <a:pt x="10501469" y="1799177"/>
                          <a:pt x="10515600" y="2001615"/>
                        </a:cubicBezTo>
                        <a:cubicBezTo>
                          <a:pt x="10529731" y="2204053"/>
                          <a:pt x="10487581" y="2435732"/>
                          <a:pt x="10515600" y="2589046"/>
                        </a:cubicBezTo>
                        <a:cubicBezTo>
                          <a:pt x="10543619" y="2742360"/>
                          <a:pt x="10507407" y="2930121"/>
                          <a:pt x="10515600" y="3089450"/>
                        </a:cubicBezTo>
                        <a:cubicBezTo>
                          <a:pt x="10523793" y="3248779"/>
                          <a:pt x="10504783" y="3385780"/>
                          <a:pt x="10515600" y="3546340"/>
                        </a:cubicBezTo>
                        <a:cubicBezTo>
                          <a:pt x="10526417" y="3706900"/>
                          <a:pt x="10447853" y="4125587"/>
                          <a:pt x="10515600" y="4351338"/>
                        </a:cubicBezTo>
                        <a:cubicBezTo>
                          <a:pt x="10227586" y="4402638"/>
                          <a:pt x="10119660" y="4340040"/>
                          <a:pt x="9931400" y="4351338"/>
                        </a:cubicBezTo>
                        <a:cubicBezTo>
                          <a:pt x="9743140" y="4362636"/>
                          <a:pt x="9572454" y="4331210"/>
                          <a:pt x="9347200" y="4351338"/>
                        </a:cubicBezTo>
                        <a:cubicBezTo>
                          <a:pt x="9121946" y="4371466"/>
                          <a:pt x="9122157" y="4329232"/>
                          <a:pt x="8973312" y="4351338"/>
                        </a:cubicBezTo>
                        <a:cubicBezTo>
                          <a:pt x="8824467" y="4373444"/>
                          <a:pt x="8600522" y="4292697"/>
                          <a:pt x="8283956" y="4351338"/>
                        </a:cubicBezTo>
                        <a:cubicBezTo>
                          <a:pt x="7967390" y="4409979"/>
                          <a:pt x="8078544" y="4317380"/>
                          <a:pt x="7910068" y="4351338"/>
                        </a:cubicBezTo>
                        <a:cubicBezTo>
                          <a:pt x="7741592" y="4385296"/>
                          <a:pt x="7482196" y="4276703"/>
                          <a:pt x="7220712" y="4351338"/>
                        </a:cubicBezTo>
                        <a:cubicBezTo>
                          <a:pt x="6959228" y="4425973"/>
                          <a:pt x="7083994" y="4324803"/>
                          <a:pt x="6951980" y="4351338"/>
                        </a:cubicBezTo>
                        <a:cubicBezTo>
                          <a:pt x="6819966" y="4377873"/>
                          <a:pt x="6534052" y="4318043"/>
                          <a:pt x="6262624" y="4351338"/>
                        </a:cubicBezTo>
                        <a:cubicBezTo>
                          <a:pt x="5991196" y="4384633"/>
                          <a:pt x="6071788" y="4320569"/>
                          <a:pt x="5888736" y="4351338"/>
                        </a:cubicBezTo>
                        <a:cubicBezTo>
                          <a:pt x="5705684" y="4382107"/>
                          <a:pt x="5703122" y="4328319"/>
                          <a:pt x="5620004" y="4351338"/>
                        </a:cubicBezTo>
                        <a:cubicBezTo>
                          <a:pt x="5536886" y="4374357"/>
                          <a:pt x="5428214" y="4315026"/>
                          <a:pt x="5246116" y="4351338"/>
                        </a:cubicBezTo>
                        <a:cubicBezTo>
                          <a:pt x="5064018" y="4387650"/>
                          <a:pt x="4804133" y="4286224"/>
                          <a:pt x="4556760" y="4351338"/>
                        </a:cubicBezTo>
                        <a:cubicBezTo>
                          <a:pt x="4309387" y="4416452"/>
                          <a:pt x="4278713" y="4311847"/>
                          <a:pt x="4182872" y="4351338"/>
                        </a:cubicBezTo>
                        <a:cubicBezTo>
                          <a:pt x="4087031" y="4390829"/>
                          <a:pt x="3985387" y="4348749"/>
                          <a:pt x="3914140" y="4351338"/>
                        </a:cubicBezTo>
                        <a:cubicBezTo>
                          <a:pt x="3842893" y="4353927"/>
                          <a:pt x="3616144" y="4338873"/>
                          <a:pt x="3540252" y="4351338"/>
                        </a:cubicBezTo>
                        <a:cubicBezTo>
                          <a:pt x="3464360" y="4363803"/>
                          <a:pt x="3231048" y="4300212"/>
                          <a:pt x="3061208" y="4351338"/>
                        </a:cubicBezTo>
                        <a:cubicBezTo>
                          <a:pt x="2891368" y="4402464"/>
                          <a:pt x="2616460" y="4285386"/>
                          <a:pt x="2477008" y="4351338"/>
                        </a:cubicBezTo>
                        <a:cubicBezTo>
                          <a:pt x="2337556" y="4417290"/>
                          <a:pt x="2195858" y="4330706"/>
                          <a:pt x="2103120" y="4351338"/>
                        </a:cubicBezTo>
                        <a:cubicBezTo>
                          <a:pt x="2010382" y="4371970"/>
                          <a:pt x="1554116" y="4294608"/>
                          <a:pt x="1308608" y="4351338"/>
                        </a:cubicBezTo>
                        <a:cubicBezTo>
                          <a:pt x="1063100" y="4408068"/>
                          <a:pt x="872362" y="4314057"/>
                          <a:pt x="724408" y="4351338"/>
                        </a:cubicBezTo>
                        <a:cubicBezTo>
                          <a:pt x="576454" y="4388619"/>
                          <a:pt x="239070" y="4304748"/>
                          <a:pt x="0" y="4351338"/>
                        </a:cubicBezTo>
                        <a:cubicBezTo>
                          <a:pt x="-58047" y="4110717"/>
                          <a:pt x="67455" y="3882443"/>
                          <a:pt x="0" y="3763907"/>
                        </a:cubicBezTo>
                        <a:cubicBezTo>
                          <a:pt x="-67455" y="3645371"/>
                          <a:pt x="25090" y="3421876"/>
                          <a:pt x="0" y="3219990"/>
                        </a:cubicBezTo>
                        <a:cubicBezTo>
                          <a:pt x="-25090" y="3018104"/>
                          <a:pt x="17279" y="2862178"/>
                          <a:pt x="0" y="2719586"/>
                        </a:cubicBezTo>
                        <a:cubicBezTo>
                          <a:pt x="-17279" y="2576994"/>
                          <a:pt x="33236" y="2403806"/>
                          <a:pt x="0" y="2132156"/>
                        </a:cubicBezTo>
                        <a:cubicBezTo>
                          <a:pt x="-33236" y="1860506"/>
                          <a:pt x="27976" y="1787248"/>
                          <a:pt x="0" y="1588238"/>
                        </a:cubicBezTo>
                        <a:cubicBezTo>
                          <a:pt x="-27976" y="1389228"/>
                          <a:pt x="5600" y="1255644"/>
                          <a:pt x="0" y="957294"/>
                        </a:cubicBezTo>
                        <a:cubicBezTo>
                          <a:pt x="-5600" y="658944"/>
                          <a:pt x="114221" y="448404"/>
                          <a:pt x="0" y="0"/>
                        </a:cubicBezTo>
                        <a:close/>
                      </a:path>
                    </a:pathLst>
                  </a:custGeom>
                  <ask:type>
                    <ask:lineSketchNone/>
                  </ask:type>
                </ask:lineSketchStyleProps>
              </a:ext>
            </a:extLst>
          </a:ln>
          <a:effectLst>
            <a:outerShdw blurRad="50800" dist="50800" dir="5400000" algn="ctr" rotWithShape="0">
              <a:schemeClr val="bg1"/>
            </a:outerShdw>
          </a:effectLst>
        </p:spPr>
        <p:txBody>
          <a:bodyPr vert="horz" lIns="91440" tIns="45720" rIns="91440" bIns="45720" rtlCol="0">
            <a:normAutofit/>
          </a:bodyPr>
          <a:lstStyle/>
          <a:p>
            <a:r>
              <a:rPr lang="en-GB" dirty="0"/>
              <a:t>Arm cavity, ok</a:t>
            </a:r>
          </a:p>
          <a:p>
            <a:r>
              <a:rPr lang="en-GB" dirty="0"/>
              <a:t>l is also the wavelength of the laser, but it also define the cavity. This is not an overlap (two different units). In general it is not assumed that the two are equal.</a:t>
            </a:r>
          </a:p>
          <a:p>
            <a:r>
              <a:rPr lang="en-GB" dirty="0"/>
              <a:t> So they must have different names.</a:t>
            </a:r>
          </a:p>
          <a:p>
            <a:endParaRPr lang="en-GB" dirty="0"/>
          </a:p>
        </p:txBody>
      </p:sp>
      <p:sp>
        <p:nvSpPr>
          <p:cNvPr id="5" name="Segnaposto piè di pagina 4">
            <a:extLst>
              <a:ext uri="{FF2B5EF4-FFF2-40B4-BE49-F238E27FC236}">
                <a16:creationId xmlns:a16="http://schemas.microsoft.com/office/drawing/2014/main" id="{815714CF-220A-1DD2-003D-02CDEC03E09A}"/>
              </a:ext>
            </a:extLst>
          </p:cNvPr>
          <p:cNvSpPr>
            <a:spLocks noGrp="1"/>
          </p:cNvSpPr>
          <p:nvPr>
            <p:ph type="ftr" sz="quarter" idx="11"/>
          </p:nvPr>
        </p:nvSpPr>
        <p:spPr/>
        <p:txBody>
          <a:bodyPr/>
          <a:lstStyle/>
          <a:p>
            <a:r>
              <a:rPr lang="en-US"/>
              <a:t>Alessandro Variola, INFN Roma1, Parameters and Layouts Meeting. Remote mode.</a:t>
            </a:r>
            <a:endParaRPr lang="en-GB" dirty="0"/>
          </a:p>
        </p:txBody>
      </p:sp>
      <p:pic>
        <p:nvPicPr>
          <p:cNvPr id="10" name="Immagine 9">
            <a:extLst>
              <a:ext uri="{FF2B5EF4-FFF2-40B4-BE49-F238E27FC236}">
                <a16:creationId xmlns:a16="http://schemas.microsoft.com/office/drawing/2014/main" id="{63B9D3C6-17FB-A0B2-8079-34164C8248D0}"/>
              </a:ext>
            </a:extLst>
          </p:cNvPr>
          <p:cNvPicPr>
            <a:picLocks noChangeAspect="1"/>
          </p:cNvPicPr>
          <p:nvPr/>
        </p:nvPicPr>
        <p:blipFill>
          <a:blip r:embed="rId2"/>
          <a:stretch>
            <a:fillRect/>
          </a:stretch>
        </p:blipFill>
        <p:spPr>
          <a:xfrm>
            <a:off x="2583097" y="4350307"/>
            <a:ext cx="7557842" cy="1101052"/>
          </a:xfrm>
          <a:prstGeom prst="rect">
            <a:avLst/>
          </a:prstGeom>
        </p:spPr>
      </p:pic>
    </p:spTree>
    <p:extLst>
      <p:ext uri="{BB962C8B-B14F-4D97-AF65-F5344CB8AC3E}">
        <p14:creationId xmlns:p14="http://schemas.microsoft.com/office/powerpoint/2010/main" val="2142053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F24CD1-5ED0-29B1-DBDE-D1591ABE8E6C}"/>
              </a:ext>
            </a:extLst>
          </p:cNvPr>
          <p:cNvSpPr>
            <a:spLocks noGrp="1"/>
          </p:cNvSpPr>
          <p:nvPr>
            <p:ph type="title"/>
          </p:nvPr>
        </p:nvSpPr>
        <p:spPr/>
        <p:txBody>
          <a:bodyPr/>
          <a:lstStyle/>
          <a:p>
            <a:r>
              <a:rPr lang="en-GB" dirty="0"/>
              <a:t>Mistakes</a:t>
            </a:r>
          </a:p>
        </p:txBody>
      </p:sp>
      <p:sp>
        <p:nvSpPr>
          <p:cNvPr id="3" name="Segnaposto contenuto 2">
            <a:extLst>
              <a:ext uri="{FF2B5EF4-FFF2-40B4-BE49-F238E27FC236}">
                <a16:creationId xmlns:a16="http://schemas.microsoft.com/office/drawing/2014/main" id="{CA9A0D2A-BD4D-7C91-8FBC-1608B8CB5452}"/>
              </a:ext>
            </a:extLst>
          </p:cNvPr>
          <p:cNvSpPr>
            <a:spLocks noGrp="1"/>
          </p:cNvSpPr>
          <p:nvPr>
            <p:ph idx="1"/>
          </p:nvPr>
        </p:nvSpPr>
        <p:spPr>
          <a:xfrm>
            <a:off x="838200" y="2948330"/>
            <a:ext cx="10515600" cy="2028058"/>
          </a:xfrm>
        </p:spPr>
        <p:txBody>
          <a:bodyPr/>
          <a:lstStyle/>
          <a:p>
            <a:r>
              <a:rPr lang="en-GB" dirty="0"/>
              <a:t>The most important thing to be controlled is not to have the SAME parameters, with two different values, associated to two different PBS units….</a:t>
            </a:r>
          </a:p>
          <a:p>
            <a:r>
              <a:rPr lang="en-GB" dirty="0"/>
              <a:t>We must check…</a:t>
            </a:r>
          </a:p>
          <a:p>
            <a:r>
              <a:rPr lang="en-GB" dirty="0"/>
              <a:t>Mistakes will come….it is unavoidable, we will debug the full process by working on it!</a:t>
            </a:r>
          </a:p>
          <a:p>
            <a:endParaRPr lang="en-GB" dirty="0"/>
          </a:p>
        </p:txBody>
      </p:sp>
      <p:sp>
        <p:nvSpPr>
          <p:cNvPr id="4" name="Segnaposto piè di pagina 3">
            <a:extLst>
              <a:ext uri="{FF2B5EF4-FFF2-40B4-BE49-F238E27FC236}">
                <a16:creationId xmlns:a16="http://schemas.microsoft.com/office/drawing/2014/main" id="{2AC5F6A4-D5C2-A3FF-BA1C-4706DFD6DC3B}"/>
              </a:ext>
            </a:extLst>
          </p:cNvPr>
          <p:cNvSpPr>
            <a:spLocks noGrp="1"/>
          </p:cNvSpPr>
          <p:nvPr>
            <p:ph type="ftr" sz="quarter" idx="11"/>
          </p:nvPr>
        </p:nvSpPr>
        <p:spPr/>
        <p:txBody>
          <a:bodyPr/>
          <a:lstStyle/>
          <a:p>
            <a:r>
              <a:rPr lang="en-US"/>
              <a:t>Alessandro Variola, INFN Roma1. Remote mode.</a:t>
            </a:r>
            <a:endParaRPr lang="en-GB" dirty="0"/>
          </a:p>
        </p:txBody>
      </p:sp>
    </p:spTree>
    <p:extLst>
      <p:ext uri="{BB962C8B-B14F-4D97-AF65-F5344CB8AC3E}">
        <p14:creationId xmlns:p14="http://schemas.microsoft.com/office/powerpoint/2010/main" val="130139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2E3FA6-512B-1E71-2F9A-8629F823921D}"/>
              </a:ext>
            </a:extLst>
          </p:cNvPr>
          <p:cNvSpPr>
            <a:spLocks noGrp="1"/>
          </p:cNvSpPr>
          <p:nvPr>
            <p:ph type="title"/>
          </p:nvPr>
        </p:nvSpPr>
        <p:spPr/>
        <p:txBody>
          <a:bodyPr/>
          <a:lstStyle/>
          <a:p>
            <a:r>
              <a:rPr lang="en-GB" dirty="0"/>
              <a:t>Verification rule</a:t>
            </a:r>
          </a:p>
        </p:txBody>
      </p:sp>
      <p:sp>
        <p:nvSpPr>
          <p:cNvPr id="4" name="Segnaposto piè di pagina 3">
            <a:extLst>
              <a:ext uri="{FF2B5EF4-FFF2-40B4-BE49-F238E27FC236}">
                <a16:creationId xmlns:a16="http://schemas.microsoft.com/office/drawing/2014/main" id="{0AA7DC81-2F07-084B-D3CD-47E4C9DD19C8}"/>
              </a:ext>
            </a:extLst>
          </p:cNvPr>
          <p:cNvSpPr>
            <a:spLocks noGrp="1"/>
          </p:cNvSpPr>
          <p:nvPr>
            <p:ph type="ftr" sz="quarter" idx="11"/>
          </p:nvPr>
        </p:nvSpPr>
        <p:spPr/>
        <p:txBody>
          <a:bodyPr/>
          <a:lstStyle/>
          <a:p>
            <a:r>
              <a:rPr lang="en-US"/>
              <a:t>Alessandro Variola, INFN Roma1. Remote mode.</a:t>
            </a:r>
            <a:endParaRPr lang="en-GB" dirty="0"/>
          </a:p>
        </p:txBody>
      </p:sp>
      <p:pic>
        <p:nvPicPr>
          <p:cNvPr id="5" name="Segnaposto contenuto 4" descr="Immagine che contiene schermata, diagramma, origami, design&#10;&#10;Descrizione generata automaticamente">
            <a:extLst>
              <a:ext uri="{FF2B5EF4-FFF2-40B4-BE49-F238E27FC236}">
                <a16:creationId xmlns:a16="http://schemas.microsoft.com/office/drawing/2014/main" id="{6558CB46-F1EC-37D3-9969-F81F1B71A58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18630" y="2654300"/>
            <a:ext cx="5754740" cy="3522663"/>
          </a:xfrm>
          <a:prstGeom prst="rect">
            <a:avLst/>
          </a:prstGeom>
          <a:noFill/>
          <a:ln>
            <a:noFill/>
          </a:ln>
        </p:spPr>
      </p:pic>
    </p:spTree>
    <p:extLst>
      <p:ext uri="{BB962C8B-B14F-4D97-AF65-F5344CB8AC3E}">
        <p14:creationId xmlns:p14="http://schemas.microsoft.com/office/powerpoint/2010/main" val="3409113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93F1EB-18EE-13D9-B4D1-6C1603625FF2}"/>
              </a:ext>
            </a:extLst>
          </p:cNvPr>
          <p:cNvSpPr>
            <a:spLocks noGrp="1"/>
          </p:cNvSpPr>
          <p:nvPr>
            <p:ph type="title"/>
          </p:nvPr>
        </p:nvSpPr>
        <p:spPr>
          <a:xfrm>
            <a:off x="2203231" y="1057572"/>
            <a:ext cx="7124700" cy="720000"/>
          </a:xfrm>
        </p:spPr>
        <p:txBody>
          <a:bodyPr/>
          <a:lstStyle/>
          <a:p>
            <a:r>
              <a:rPr lang="en-GB" dirty="0"/>
              <a:t>Example</a:t>
            </a:r>
          </a:p>
        </p:txBody>
      </p:sp>
      <p:sp>
        <p:nvSpPr>
          <p:cNvPr id="4" name="Segnaposto piè di pagina 3">
            <a:extLst>
              <a:ext uri="{FF2B5EF4-FFF2-40B4-BE49-F238E27FC236}">
                <a16:creationId xmlns:a16="http://schemas.microsoft.com/office/drawing/2014/main" id="{C4F8AAA9-70CB-EC29-7E5F-F0F9B6ABF679}"/>
              </a:ext>
            </a:extLst>
          </p:cNvPr>
          <p:cNvSpPr>
            <a:spLocks noGrp="1"/>
          </p:cNvSpPr>
          <p:nvPr>
            <p:ph type="ftr" sz="quarter" idx="11"/>
          </p:nvPr>
        </p:nvSpPr>
        <p:spPr/>
        <p:txBody>
          <a:bodyPr/>
          <a:lstStyle/>
          <a:p>
            <a:r>
              <a:rPr lang="en-US"/>
              <a:t>Alessandro Variola, INFN Roma1. Remote mode.</a:t>
            </a:r>
            <a:endParaRPr lang="en-GB" dirty="0"/>
          </a:p>
        </p:txBody>
      </p:sp>
      <p:pic>
        <p:nvPicPr>
          <p:cNvPr id="5" name="Segnaposto contenuto 4">
            <a:extLst>
              <a:ext uri="{FF2B5EF4-FFF2-40B4-BE49-F238E27FC236}">
                <a16:creationId xmlns:a16="http://schemas.microsoft.com/office/drawing/2014/main" id="{99720F01-40AC-2FEC-A413-1E17EC01DF83}"/>
              </a:ext>
            </a:extLst>
          </p:cNvPr>
          <p:cNvPicPr>
            <a:picLocks noGrp="1"/>
          </p:cNvPicPr>
          <p:nvPr>
            <p:ph idx="1"/>
          </p:nvPr>
        </p:nvPicPr>
        <p:blipFill>
          <a:blip r:embed="rId2">
            <a:extLst>
              <a:ext uri="{28A0092B-C50C-407E-A947-70E740481C1C}">
                <a14:useLocalDpi xmlns:a14="http://schemas.microsoft.com/office/drawing/2010/main" val="0"/>
              </a:ext>
            </a:extLst>
          </a:blip>
          <a:srcRect l="3893" t="11095" r="4832" b="4930"/>
          <a:stretch>
            <a:fillRect/>
          </a:stretch>
        </p:blipFill>
        <p:spPr>
          <a:xfrm>
            <a:off x="1840222" y="1950259"/>
            <a:ext cx="7784626" cy="4316534"/>
          </a:xfrm>
          <a:prstGeom prst="rect">
            <a:avLst/>
          </a:prstGeom>
          <a:ln>
            <a:noFill/>
          </a:ln>
        </p:spPr>
      </p:pic>
    </p:spTree>
    <p:extLst>
      <p:ext uri="{BB962C8B-B14F-4D97-AF65-F5344CB8AC3E}">
        <p14:creationId xmlns:p14="http://schemas.microsoft.com/office/powerpoint/2010/main" val="95871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113C2D-A749-4D5A-94CD-F049E6C5D8BF}"/>
              </a:ext>
            </a:extLst>
          </p:cNvPr>
          <p:cNvSpPr>
            <a:spLocks noGrp="1"/>
          </p:cNvSpPr>
          <p:nvPr>
            <p:ph type="title"/>
          </p:nvPr>
        </p:nvSpPr>
        <p:spPr/>
        <p:txBody>
          <a:bodyPr/>
          <a:lstStyle/>
          <a:p>
            <a:r>
              <a:rPr lang="en-GB" dirty="0"/>
              <a:t>Roles</a:t>
            </a:r>
          </a:p>
        </p:txBody>
      </p:sp>
      <p:sp>
        <p:nvSpPr>
          <p:cNvPr id="3" name="Segnaposto contenuto 2">
            <a:extLst>
              <a:ext uri="{FF2B5EF4-FFF2-40B4-BE49-F238E27FC236}">
                <a16:creationId xmlns:a16="http://schemas.microsoft.com/office/drawing/2014/main" id="{0BF33CAA-193E-D78B-2FC1-E69A4F82F9BB}"/>
              </a:ext>
            </a:extLst>
          </p:cNvPr>
          <p:cNvSpPr>
            <a:spLocks noGrp="1"/>
          </p:cNvSpPr>
          <p:nvPr>
            <p:ph idx="1"/>
          </p:nvPr>
        </p:nvSpPr>
        <p:spPr>
          <a:xfrm>
            <a:off x="838200" y="2614888"/>
            <a:ext cx="10515600" cy="3522662"/>
          </a:xfrm>
          <a:ln>
            <a:noFill/>
          </a:ln>
        </p:spPr>
        <p:txBody>
          <a:bodyPr>
            <a:normAutofit fontScale="77500" lnSpcReduction="20000"/>
          </a:bodyPr>
          <a:lstStyle/>
          <a:p>
            <a:r>
              <a:rPr lang="en-GB" dirty="0"/>
              <a:t>As far as the project Office is concerned there are three main actors:</a:t>
            </a:r>
          </a:p>
          <a:p>
            <a:endParaRPr lang="en-GB" dirty="0"/>
          </a:p>
          <a:p>
            <a:r>
              <a:rPr lang="en-GB" dirty="0"/>
              <a:t>C. </a:t>
            </a:r>
            <a:r>
              <a:rPr lang="en-GB" dirty="0" err="1"/>
              <a:t>Olivetto</a:t>
            </a:r>
            <a:r>
              <a:rPr lang="en-GB" dirty="0"/>
              <a:t> - Configuration manager: ensures that parameters are unambiguously defined across the project areas (science, engineering, procurement, inventory) and that they are available.</a:t>
            </a:r>
            <a:br>
              <a:rPr lang="en-GB" dirty="0"/>
            </a:br>
            <a:br>
              <a:rPr lang="en-GB" dirty="0"/>
            </a:br>
            <a:r>
              <a:rPr lang="en-GB" dirty="0"/>
              <a:t>L. </a:t>
            </a:r>
            <a:r>
              <a:rPr lang="en-GB" dirty="0" err="1"/>
              <a:t>Latronico</a:t>
            </a:r>
            <a:r>
              <a:rPr lang="en-GB" dirty="0"/>
              <a:t> - Quality manager: ensures that parameters are maintained across the life of the project (proposal, construction, operations, maintenance).</a:t>
            </a:r>
            <a:br>
              <a:rPr lang="en-GB" dirty="0"/>
            </a:br>
            <a:br>
              <a:rPr lang="en-GB" dirty="0"/>
            </a:br>
            <a:r>
              <a:rPr lang="en-GB" dirty="0"/>
              <a:t>A. </a:t>
            </a:r>
            <a:r>
              <a:rPr lang="en-GB" dirty="0" err="1"/>
              <a:t>Rocchi</a:t>
            </a:r>
            <a:r>
              <a:rPr lang="en-GB" dirty="0"/>
              <a:t> - Technical coordinator: ensures that parameters meets the project requirements (technical and scientific). </a:t>
            </a:r>
          </a:p>
          <a:p>
            <a:pPr marL="0" indent="0">
              <a:buNone/>
            </a:pPr>
            <a:br>
              <a:rPr lang="en-GB" dirty="0"/>
            </a:br>
            <a:br>
              <a:rPr lang="en-GB" dirty="0"/>
            </a:br>
            <a:r>
              <a:rPr lang="en-GB" dirty="0"/>
              <a:t>A. Variola (PO Head) - oversight ensures that parameters are defined and updated </a:t>
            </a:r>
          </a:p>
          <a:p>
            <a:pPr marL="0" indent="0">
              <a:buNone/>
            </a:pPr>
            <a:endParaRPr lang="en-GB" dirty="0"/>
          </a:p>
          <a:p>
            <a:pPr algn="just"/>
            <a:r>
              <a:rPr lang="en-GB" dirty="0"/>
              <a:t>Collaboration and ED – It is necessary to provide a OBS with responsibilities. If, in some branches, only a name appears it means that the ‘knowledgeable engineer’ criteria has not been well applied in </a:t>
            </a:r>
            <a:r>
              <a:rPr lang="en-GB"/>
              <a:t>the PBS…</a:t>
            </a:r>
            <a:endParaRPr lang="en-GB" dirty="0"/>
          </a:p>
          <a:p>
            <a:endParaRPr lang="en-GB" dirty="0"/>
          </a:p>
        </p:txBody>
      </p:sp>
      <p:sp>
        <p:nvSpPr>
          <p:cNvPr id="5" name="Segnaposto piè di pagina 4">
            <a:extLst>
              <a:ext uri="{FF2B5EF4-FFF2-40B4-BE49-F238E27FC236}">
                <a16:creationId xmlns:a16="http://schemas.microsoft.com/office/drawing/2014/main" id="{12D1F066-A526-383D-15FC-940C070C6A7C}"/>
              </a:ext>
            </a:extLst>
          </p:cNvPr>
          <p:cNvSpPr>
            <a:spLocks noGrp="1"/>
          </p:cNvSpPr>
          <p:nvPr>
            <p:ph type="ftr" sz="quarter" idx="11"/>
          </p:nvPr>
        </p:nvSpPr>
        <p:spPr/>
        <p:txBody>
          <a:bodyPr/>
          <a:lstStyle/>
          <a:p>
            <a:r>
              <a:rPr lang="en-US"/>
              <a:t>Alessandro Variola, INFN Roma1, Parameters and Layouts Meeting. Remote mode.</a:t>
            </a:r>
            <a:endParaRPr lang="en-GB" dirty="0"/>
          </a:p>
        </p:txBody>
      </p:sp>
    </p:spTree>
    <p:extLst>
      <p:ext uri="{BB962C8B-B14F-4D97-AF65-F5344CB8AC3E}">
        <p14:creationId xmlns:p14="http://schemas.microsoft.com/office/powerpoint/2010/main" val="39841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561BCB-EE2C-D822-6BEE-847125166A30}"/>
              </a:ext>
            </a:extLst>
          </p:cNvPr>
          <p:cNvSpPr>
            <a:spLocks noGrp="1"/>
          </p:cNvSpPr>
          <p:nvPr>
            <p:ph type="title"/>
          </p:nvPr>
        </p:nvSpPr>
        <p:spPr/>
        <p:txBody>
          <a:bodyPr/>
          <a:lstStyle/>
          <a:p>
            <a:pPr algn="ctr"/>
            <a:r>
              <a:rPr lang="en-GB" dirty="0"/>
              <a:t>Next</a:t>
            </a:r>
            <a:endParaRPr lang="en-US"/>
          </a:p>
        </p:txBody>
      </p:sp>
      <p:sp>
        <p:nvSpPr>
          <p:cNvPr id="3" name="Segnaposto contenuto 2">
            <a:extLst>
              <a:ext uri="{FF2B5EF4-FFF2-40B4-BE49-F238E27FC236}">
                <a16:creationId xmlns:a16="http://schemas.microsoft.com/office/drawing/2014/main" id="{89AAA9AF-98B2-1945-BBFA-12C32AE93F2F}"/>
              </a:ext>
            </a:extLst>
          </p:cNvPr>
          <p:cNvSpPr>
            <a:spLocks noGrp="1"/>
          </p:cNvSpPr>
          <p:nvPr>
            <p:ph idx="1"/>
          </p:nvPr>
        </p:nvSpPr>
        <p:spPr>
          <a:xfrm>
            <a:off x="838200" y="2565696"/>
            <a:ext cx="10515600" cy="3522662"/>
          </a:xfrm>
          <a:ln>
            <a:noFill/>
          </a:ln>
        </p:spPr>
        <p:txBody>
          <a:bodyPr vert="horz" lIns="91440" tIns="45720" rIns="91440" bIns="45720" rtlCol="0" anchor="t">
            <a:normAutofit/>
          </a:bodyPr>
          <a:lstStyle/>
          <a:p>
            <a:r>
              <a:rPr lang="en-GB" dirty="0">
                <a:latin typeface="Comic Sans MS"/>
              </a:rPr>
              <a:t>We still have to provide a good environment</a:t>
            </a:r>
          </a:p>
          <a:p>
            <a:r>
              <a:rPr lang="en-GB" dirty="0"/>
              <a:t>Let-s start to&gt;</a:t>
            </a:r>
          </a:p>
          <a:p>
            <a:pPr marL="457200" indent="-457200">
              <a:buAutoNum type="arabicParenR"/>
            </a:pPr>
            <a:r>
              <a:rPr lang="en-GB" dirty="0">
                <a:highlight>
                  <a:srgbClr val="FFFF00"/>
                </a:highlight>
              </a:rPr>
              <a:t>Assign responsibilities</a:t>
            </a:r>
          </a:p>
          <a:p>
            <a:pPr marL="457200" indent="-457200">
              <a:buAutoNum type="arabicParenR"/>
            </a:pPr>
            <a:r>
              <a:rPr lang="en-GB" dirty="0">
                <a:highlight>
                  <a:srgbClr val="FFFF00"/>
                </a:highlight>
              </a:rPr>
              <a:t>Fill the Tables</a:t>
            </a:r>
          </a:p>
          <a:p>
            <a:pPr marL="457200" indent="-457200">
              <a:buAutoNum type="arabicParenR"/>
            </a:pPr>
            <a:r>
              <a:rPr lang="en-GB" dirty="0"/>
              <a:t>First verification</a:t>
            </a:r>
          </a:p>
          <a:p>
            <a:pPr marL="457200" indent="-457200">
              <a:buAutoNum type="arabicParenR"/>
            </a:pPr>
            <a:r>
              <a:rPr lang="en-GB" dirty="0"/>
              <a:t>Keep the tables at the first verification loop</a:t>
            </a:r>
          </a:p>
          <a:p>
            <a:pPr marL="457200" indent="-457200">
              <a:buAutoNum type="arabicParenR"/>
            </a:pPr>
            <a:r>
              <a:rPr lang="en-GB" dirty="0">
                <a:latin typeface="Comic Sans MS"/>
              </a:rPr>
              <a:t>An agile parameters change process will be implemented for this phase</a:t>
            </a:r>
          </a:p>
          <a:p>
            <a:pPr marL="457200" indent="-457200">
              <a:buAutoNum type="arabicParenR"/>
            </a:pPr>
            <a:r>
              <a:rPr lang="en-GB" dirty="0"/>
              <a:t>Further instruction in the next meeting</a:t>
            </a:r>
          </a:p>
        </p:txBody>
      </p:sp>
      <p:sp>
        <p:nvSpPr>
          <p:cNvPr id="4" name="Segnaposto piè di pagina 3">
            <a:extLst>
              <a:ext uri="{FF2B5EF4-FFF2-40B4-BE49-F238E27FC236}">
                <a16:creationId xmlns:a16="http://schemas.microsoft.com/office/drawing/2014/main" id="{59BE7CD0-30FA-6DBD-2E25-0930885C8E60}"/>
              </a:ext>
            </a:extLst>
          </p:cNvPr>
          <p:cNvSpPr>
            <a:spLocks noGrp="1"/>
          </p:cNvSpPr>
          <p:nvPr>
            <p:ph type="ftr" sz="quarter" idx="11"/>
          </p:nvPr>
        </p:nvSpPr>
        <p:spPr/>
        <p:txBody>
          <a:bodyPr/>
          <a:lstStyle/>
          <a:p>
            <a:r>
              <a:rPr lang="en-US"/>
              <a:t>Alessandro Variola, INFN Roma1, Parameters and Layouts Meeting. Remote mode.</a:t>
            </a:r>
            <a:endParaRPr lang="en-GB" dirty="0"/>
          </a:p>
        </p:txBody>
      </p:sp>
    </p:spTree>
    <p:extLst>
      <p:ext uri="{BB962C8B-B14F-4D97-AF65-F5344CB8AC3E}">
        <p14:creationId xmlns:p14="http://schemas.microsoft.com/office/powerpoint/2010/main" val="403149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687363-3ED9-F5A0-DCDB-70D9B0904432}"/>
              </a:ext>
            </a:extLst>
          </p:cNvPr>
          <p:cNvSpPr>
            <a:spLocks noGrp="1"/>
          </p:cNvSpPr>
          <p:nvPr>
            <p:ph type="title"/>
          </p:nvPr>
        </p:nvSpPr>
        <p:spPr>
          <a:xfrm>
            <a:off x="2371424" y="1522654"/>
            <a:ext cx="7124700" cy="720000"/>
          </a:xfrm>
        </p:spPr>
        <p:txBody>
          <a:bodyPr/>
          <a:lstStyle/>
          <a:p>
            <a:pPr algn="ctr"/>
            <a:r>
              <a:rPr lang="it-IT" dirty="0" err="1">
                <a:latin typeface="Comic Sans MS"/>
              </a:rPr>
              <a:t>Foreword</a:t>
            </a:r>
            <a:r>
              <a:rPr lang="it-IT" dirty="0">
                <a:latin typeface="Comic Sans MS"/>
              </a:rPr>
              <a:t>: </a:t>
            </a:r>
            <a:r>
              <a:rPr lang="it-IT" dirty="0" err="1">
                <a:latin typeface="Comic Sans MS"/>
              </a:rPr>
              <a:t>why</a:t>
            </a:r>
            <a:r>
              <a:rPr lang="it-IT" dirty="0">
                <a:latin typeface="Comic Sans MS"/>
              </a:rPr>
              <a:t> to work project </a:t>
            </a:r>
            <a:r>
              <a:rPr lang="it-IT" dirty="0" err="1">
                <a:latin typeface="Comic Sans MS"/>
              </a:rPr>
              <a:t>oriented</a:t>
            </a:r>
            <a:r>
              <a:rPr lang="it-IT" dirty="0">
                <a:latin typeface="Comic Sans MS"/>
              </a:rPr>
              <a:t>?</a:t>
            </a:r>
          </a:p>
        </p:txBody>
      </p:sp>
      <p:sp>
        <p:nvSpPr>
          <p:cNvPr id="3" name="Segnaposto contenuto 2">
            <a:extLst>
              <a:ext uri="{FF2B5EF4-FFF2-40B4-BE49-F238E27FC236}">
                <a16:creationId xmlns:a16="http://schemas.microsoft.com/office/drawing/2014/main" id="{211EB40D-E802-1AB2-344C-03F224545C03}"/>
              </a:ext>
            </a:extLst>
          </p:cNvPr>
          <p:cNvSpPr>
            <a:spLocks noGrp="1"/>
          </p:cNvSpPr>
          <p:nvPr>
            <p:ph idx="1"/>
          </p:nvPr>
        </p:nvSpPr>
        <p:spPr>
          <a:xfrm>
            <a:off x="189187" y="2627312"/>
            <a:ext cx="11424254" cy="3729038"/>
          </a:xfrm>
          <a:ln>
            <a:noFill/>
          </a:ln>
        </p:spPr>
        <p:txBody>
          <a:bodyPr>
            <a:normAutofit fontScale="85000" lnSpcReduction="20000"/>
          </a:bodyPr>
          <a:lstStyle/>
          <a:p>
            <a:pPr algn="just">
              <a:buFontTx/>
              <a:buChar char="-"/>
            </a:pPr>
            <a:r>
              <a:rPr lang="en-GB" dirty="0"/>
              <a:t>At present, in the ETO ‘world’ we are working in an organization-based framework (Collaboration, ETO, CERN, ET-PP…)</a:t>
            </a:r>
          </a:p>
          <a:p>
            <a:pPr algn="just">
              <a:buFontTx/>
              <a:buChar char="-"/>
            </a:pPr>
            <a:r>
              <a:rPr lang="en-GB" dirty="0"/>
              <a:t>OUR EFFORT is to support the introduction of a general ‘project mode’…..WHY?</a:t>
            </a:r>
          </a:p>
          <a:p>
            <a:pPr marL="0" indent="0" algn="just">
              <a:buNone/>
            </a:pPr>
            <a:endParaRPr lang="en-GB" dirty="0"/>
          </a:p>
          <a:p>
            <a:pPr marL="0" indent="0" algn="just">
              <a:buNone/>
            </a:pPr>
            <a:r>
              <a:rPr lang="en-GB" i="1" dirty="0"/>
              <a:t>Starting from the ‘Project’ definition (activity with a well-defined goal in a certain time)</a:t>
            </a:r>
          </a:p>
          <a:p>
            <a:pPr marL="0" indent="0" algn="just">
              <a:buNone/>
            </a:pPr>
            <a:endParaRPr lang="en-GB" dirty="0"/>
          </a:p>
          <a:p>
            <a:pPr algn="just">
              <a:buFontTx/>
              <a:buChar char="-"/>
            </a:pPr>
            <a:r>
              <a:rPr lang="en-GB" dirty="0"/>
              <a:t>It helps to define the project goal</a:t>
            </a:r>
          </a:p>
          <a:p>
            <a:pPr algn="just">
              <a:buFontTx/>
              <a:buChar char="-"/>
            </a:pPr>
            <a:r>
              <a:rPr lang="en-GB" dirty="0"/>
              <a:t>It allows to breakdown the project in activity and items (a way to describe a very complex system in many simplest ones)</a:t>
            </a:r>
          </a:p>
          <a:p>
            <a:pPr algn="just">
              <a:buFontTx/>
              <a:buChar char="-"/>
            </a:pPr>
            <a:r>
              <a:rPr lang="en-GB" dirty="0"/>
              <a:t>It gives a method to organize the work</a:t>
            </a:r>
          </a:p>
          <a:p>
            <a:pPr algn="just">
              <a:buFontTx/>
              <a:buChar char="-"/>
            </a:pPr>
            <a:r>
              <a:rPr lang="en-GB" dirty="0"/>
              <a:t>It gives the method to build up the budget and the schedule</a:t>
            </a:r>
          </a:p>
          <a:p>
            <a:pPr algn="just">
              <a:buFontTx/>
              <a:buChar char="-"/>
            </a:pPr>
            <a:r>
              <a:rPr lang="en-GB" dirty="0"/>
              <a:t>It gives a method to </a:t>
            </a:r>
            <a:r>
              <a:rPr lang="en-GB" dirty="0">
                <a:highlight>
                  <a:srgbClr val="FFFF00"/>
                </a:highlight>
              </a:rPr>
              <a:t>define the responsibilities </a:t>
            </a:r>
          </a:p>
          <a:p>
            <a:pPr algn="just">
              <a:buFontTx/>
              <a:buChar char="-"/>
            </a:pPr>
            <a:r>
              <a:rPr lang="en-GB" dirty="0"/>
              <a:t>Other….</a:t>
            </a:r>
          </a:p>
        </p:txBody>
      </p:sp>
      <p:sp>
        <p:nvSpPr>
          <p:cNvPr id="5" name="Segnaposto piè di pagina 4">
            <a:extLst>
              <a:ext uri="{FF2B5EF4-FFF2-40B4-BE49-F238E27FC236}">
                <a16:creationId xmlns:a16="http://schemas.microsoft.com/office/drawing/2014/main" id="{47267BD1-20F6-16EE-3E76-D1FB48613298}"/>
              </a:ext>
            </a:extLst>
          </p:cNvPr>
          <p:cNvSpPr>
            <a:spLocks noGrp="1"/>
          </p:cNvSpPr>
          <p:nvPr>
            <p:ph type="ftr" sz="quarter" idx="11"/>
          </p:nvPr>
        </p:nvSpPr>
        <p:spPr/>
        <p:txBody>
          <a:bodyPr/>
          <a:lstStyle/>
          <a:p>
            <a:r>
              <a:rPr lang="en-US" dirty="0"/>
              <a:t>Alessandro Variola, INFN Roma1. Remote mode.</a:t>
            </a:r>
            <a:endParaRPr lang="en-GB" dirty="0"/>
          </a:p>
        </p:txBody>
      </p:sp>
    </p:spTree>
    <p:extLst>
      <p:ext uri="{BB962C8B-B14F-4D97-AF65-F5344CB8AC3E}">
        <p14:creationId xmlns:p14="http://schemas.microsoft.com/office/powerpoint/2010/main" val="931726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9F11C8-BD81-5FB5-C883-8FFE885A401B}"/>
              </a:ext>
            </a:extLst>
          </p:cNvPr>
          <p:cNvSpPr>
            <a:spLocks noGrp="1"/>
          </p:cNvSpPr>
          <p:nvPr>
            <p:ph type="title"/>
          </p:nvPr>
        </p:nvSpPr>
        <p:spPr/>
        <p:txBody>
          <a:bodyPr>
            <a:normAutofit fontScale="90000"/>
          </a:bodyPr>
          <a:lstStyle/>
          <a:p>
            <a:r>
              <a:rPr lang="it-IT" dirty="0"/>
              <a:t>TDS </a:t>
            </a:r>
            <a:r>
              <a:rPr lang="it-IT" dirty="0" err="1"/>
              <a:t>references</a:t>
            </a:r>
            <a:r>
              <a:rPr lang="it-IT" dirty="0"/>
              <a:t> for </a:t>
            </a:r>
            <a:r>
              <a:rPr lang="it-IT" dirty="0" err="1"/>
              <a:t>Parameters</a:t>
            </a:r>
            <a:r>
              <a:rPr lang="it-IT" dirty="0"/>
              <a:t> and Layouts WG</a:t>
            </a:r>
          </a:p>
        </p:txBody>
      </p:sp>
      <p:sp>
        <p:nvSpPr>
          <p:cNvPr id="4" name="Segnaposto piè di pagina 3">
            <a:extLst>
              <a:ext uri="{FF2B5EF4-FFF2-40B4-BE49-F238E27FC236}">
                <a16:creationId xmlns:a16="http://schemas.microsoft.com/office/drawing/2014/main" id="{3E448027-5DCA-A849-EC5E-8567AB0586E2}"/>
              </a:ext>
            </a:extLst>
          </p:cNvPr>
          <p:cNvSpPr>
            <a:spLocks noGrp="1"/>
          </p:cNvSpPr>
          <p:nvPr>
            <p:ph type="ftr" sz="quarter" idx="11"/>
          </p:nvPr>
        </p:nvSpPr>
        <p:spPr/>
        <p:txBody>
          <a:bodyPr/>
          <a:lstStyle/>
          <a:p>
            <a:r>
              <a:rPr lang="en-US"/>
              <a:t>Alessandro Variola, INFN Roma1. Remote mode.</a:t>
            </a:r>
            <a:endParaRPr lang="en-GB" dirty="0"/>
          </a:p>
        </p:txBody>
      </p:sp>
      <p:sp>
        <p:nvSpPr>
          <p:cNvPr id="5" name="Rectangle 1">
            <a:extLst>
              <a:ext uri="{FF2B5EF4-FFF2-40B4-BE49-F238E27FC236}">
                <a16:creationId xmlns:a16="http://schemas.microsoft.com/office/drawing/2014/main" id="{D7AEA3D7-EC3A-339D-ACEF-2842D4232AC2}"/>
              </a:ext>
            </a:extLst>
          </p:cNvPr>
          <p:cNvSpPr>
            <a:spLocks noGrp="1" noChangeArrowheads="1"/>
          </p:cNvSpPr>
          <p:nvPr>
            <p:ph idx="1"/>
          </p:nvPr>
        </p:nvSpPr>
        <p:spPr bwMode="auto">
          <a:xfrm>
            <a:off x="3699350" y="3150132"/>
            <a:ext cx="479330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800" b="0" i="0" u="none" strike="noStrike" cap="none" normalizeH="0" baseline="0" dirty="0">
                <a:ln>
                  <a:noFill/>
                </a:ln>
                <a:solidFill>
                  <a:schemeClr val="accent1"/>
                </a:solidFill>
                <a:effectLst/>
                <a:latin typeface="Arial" panose="020B0604020202020204" pitchFamily="34" charset="0"/>
                <a:hlinkClick r:id="rId2">
                  <a:extLst>
                    <a:ext uri="{A12FA001-AC4F-418D-AE19-62706E023703}">
                      <ahyp:hlinkClr xmlns:ahyp="http://schemas.microsoft.com/office/drawing/2018/hyperlinkcolor" val="tx"/>
                    </a:ext>
                  </a:extLst>
                </a:hlinkClick>
              </a:rPr>
              <a:t>SLIDES:</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it-IT" sz="1600" dirty="0">
              <a:solidFill>
                <a:schemeClr val="accent1"/>
              </a:solidFill>
              <a:hlinkClick r:id="rId2">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it-IT" sz="1600" dirty="0">
                <a:solidFill>
                  <a:schemeClr val="accent1"/>
                </a:solidFill>
                <a:hlinkClick r:id="rId2">
                  <a:extLst>
                    <a:ext uri="{A12FA001-AC4F-418D-AE19-62706E023703}">
                      <ahyp:hlinkClr xmlns:ahyp="http://schemas.microsoft.com/office/drawing/2018/hyperlinkcolor" val="tx"/>
                    </a:ext>
                  </a:extLst>
                </a:hlinkClick>
              </a:rPr>
              <a:t>https://apps.et-gw.eu/tds/?content=3&amp;r=18407</a:t>
            </a:r>
            <a:endParaRPr lang="en-GB" altLang="it-IT" sz="1600" dirty="0">
              <a:solidFill>
                <a:schemeClr val="accent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it-IT" sz="1600" dirty="0">
                <a:solidFill>
                  <a:schemeClr val="accent1"/>
                </a:solidFill>
                <a:hlinkClick r:id="rId3">
                  <a:extLst>
                    <a:ext uri="{A12FA001-AC4F-418D-AE19-62706E023703}">
                      <ahyp:hlinkClr xmlns:ahyp="http://schemas.microsoft.com/office/drawing/2018/hyperlinkcolor" val="tx"/>
                    </a:ext>
                  </a:extLst>
                </a:hlinkClick>
              </a:rPr>
              <a:t>https://apps.et-gw.eu/tds/?content=3&amp;r=18408</a:t>
            </a:r>
            <a:endParaRPr lang="en-GB" altLang="it-IT" sz="1600" dirty="0">
              <a:solidFill>
                <a:schemeClr val="accent1"/>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it-IT" sz="1800" dirty="0">
              <a:solidFill>
                <a:schemeClr val="accent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it-IT" sz="1800" dirty="0">
                <a:solidFill>
                  <a:schemeClr val="accent1"/>
                </a:solidFill>
                <a:latin typeface="Arial" panose="020B0604020202020204" pitchFamily="34" charset="0"/>
              </a:rPr>
              <a:t>Meeting summary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it-IT" sz="1800" dirty="0">
              <a:solidFill>
                <a:schemeClr val="accent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1600" dirty="0">
                <a:solidFill>
                  <a:schemeClr val="accent1"/>
                </a:solidFill>
                <a:hlinkClick r:id="rId4">
                  <a:extLst>
                    <a:ext uri="{A12FA001-AC4F-418D-AE19-62706E023703}">
                      <ahyp:hlinkClr xmlns:ahyp="http://schemas.microsoft.com/office/drawing/2018/hyperlinkcolor" val="tx"/>
                    </a:ext>
                  </a:extLst>
                </a:hlinkClick>
              </a:rPr>
              <a:t>https://apps.et-gw.eu/tds/?content=3&amp;r=18406</a:t>
            </a:r>
            <a:endParaRPr kumimoji="0" lang="en-GB" altLang="it-IT" sz="18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290791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687363-3ED9-F5A0-DCDB-70D9B0904432}"/>
              </a:ext>
            </a:extLst>
          </p:cNvPr>
          <p:cNvSpPr>
            <a:spLocks noGrp="1"/>
          </p:cNvSpPr>
          <p:nvPr>
            <p:ph type="title"/>
          </p:nvPr>
        </p:nvSpPr>
        <p:spPr>
          <a:xfrm>
            <a:off x="2447763" y="1160047"/>
            <a:ext cx="7124700" cy="720000"/>
          </a:xfrm>
        </p:spPr>
        <p:txBody>
          <a:bodyPr/>
          <a:lstStyle/>
          <a:p>
            <a:pPr algn="ctr"/>
            <a:r>
              <a:rPr lang="en-GB">
                <a:latin typeface="Comic Sans MS"/>
              </a:rPr>
              <a:t>Together we did a first step: the PBS</a:t>
            </a:r>
          </a:p>
        </p:txBody>
      </p:sp>
      <p:sp>
        <p:nvSpPr>
          <p:cNvPr id="3" name="Segnaposto contenuto 2">
            <a:extLst>
              <a:ext uri="{FF2B5EF4-FFF2-40B4-BE49-F238E27FC236}">
                <a16:creationId xmlns:a16="http://schemas.microsoft.com/office/drawing/2014/main" id="{211EB40D-E802-1AB2-344C-03F224545C03}"/>
              </a:ext>
            </a:extLst>
          </p:cNvPr>
          <p:cNvSpPr>
            <a:spLocks noGrp="1"/>
          </p:cNvSpPr>
          <p:nvPr>
            <p:ph idx="1"/>
          </p:nvPr>
        </p:nvSpPr>
        <p:spPr>
          <a:xfrm>
            <a:off x="838200" y="2251510"/>
            <a:ext cx="10515600" cy="4032921"/>
          </a:xfrm>
          <a:ln>
            <a:noFill/>
          </a:ln>
        </p:spPr>
        <p:txBody>
          <a:bodyPr>
            <a:normAutofit fontScale="70000" lnSpcReduction="20000"/>
          </a:bodyPr>
          <a:lstStyle/>
          <a:p>
            <a:pPr algn="just">
              <a:buFontTx/>
              <a:buChar char="-"/>
            </a:pPr>
            <a:r>
              <a:rPr lang="en-GB" dirty="0"/>
              <a:t>It defines the </a:t>
            </a:r>
            <a:r>
              <a:rPr lang="en-GB" b="1" u="sng" dirty="0"/>
              <a:t>project object (PO) </a:t>
            </a:r>
            <a:r>
              <a:rPr lang="en-GB" dirty="0"/>
              <a:t>thanks to the breakdown in systems and elements. These are more and more simpler increasing the Tier number. We start to reduce complexity (also if the contrary appears….)</a:t>
            </a:r>
          </a:p>
          <a:p>
            <a:pPr algn="just">
              <a:buFontTx/>
              <a:buChar char="-"/>
            </a:pPr>
            <a:r>
              <a:rPr lang="en-GB" dirty="0"/>
              <a:t>It should have help also to identify the subject that needs further effort in study and design.</a:t>
            </a:r>
          </a:p>
          <a:p>
            <a:pPr algn="just">
              <a:buFontTx/>
              <a:buChar char="-"/>
            </a:pPr>
            <a:endParaRPr lang="en-GB" dirty="0"/>
          </a:p>
          <a:p>
            <a:pPr marL="0" indent="0" algn="just">
              <a:buNone/>
            </a:pPr>
            <a:r>
              <a:rPr lang="en-GB" i="1" dirty="0"/>
              <a:t>BUT THE PBS is important not only for the project object description</a:t>
            </a:r>
          </a:p>
          <a:p>
            <a:pPr marL="0" indent="0" algn="just">
              <a:buNone/>
            </a:pPr>
            <a:endParaRPr lang="en-GB" dirty="0"/>
          </a:p>
          <a:p>
            <a:pPr algn="just">
              <a:buFontTx/>
              <a:buChar char="-"/>
            </a:pPr>
            <a:r>
              <a:rPr lang="en-GB" dirty="0"/>
              <a:t>Starting from PO description we can define:</a:t>
            </a:r>
          </a:p>
          <a:p>
            <a:pPr marL="457200" indent="-457200" algn="just">
              <a:buAutoNum type="arabicParenR"/>
            </a:pPr>
            <a:r>
              <a:rPr lang="en-GB" dirty="0"/>
              <a:t>the activities needed to build, integrate and operate it (WBS), </a:t>
            </a:r>
          </a:p>
          <a:p>
            <a:pPr marL="457200" indent="-457200" algn="just">
              <a:buAutoNum type="arabicParenR"/>
            </a:pPr>
            <a:r>
              <a:rPr lang="en-GB" dirty="0"/>
              <a:t>the time associated to the activities (Schedule), </a:t>
            </a:r>
          </a:p>
          <a:p>
            <a:pPr marL="457200" indent="-457200" algn="just">
              <a:buAutoNum type="arabicParenR"/>
            </a:pPr>
            <a:r>
              <a:rPr lang="en-GB" dirty="0"/>
              <a:t>the object design and its sameness to what is expected by the stakeholders and what is provided by the documentation (Configuration). </a:t>
            </a:r>
          </a:p>
          <a:p>
            <a:pPr algn="just">
              <a:buFontTx/>
              <a:buChar char="-"/>
            </a:pPr>
            <a:r>
              <a:rPr lang="en-GB" dirty="0"/>
              <a:t>The definition of the </a:t>
            </a:r>
            <a:r>
              <a:rPr lang="en-GB" dirty="0">
                <a:solidFill>
                  <a:srgbClr val="FF0000"/>
                </a:solidFill>
              </a:rPr>
              <a:t>parameters baseline </a:t>
            </a:r>
            <a:r>
              <a:rPr lang="en-GB" dirty="0"/>
              <a:t>is one of the </a:t>
            </a:r>
            <a:r>
              <a:rPr lang="en-GB" dirty="0">
                <a:solidFill>
                  <a:srgbClr val="FF0000"/>
                </a:solidFill>
              </a:rPr>
              <a:t>configuration processes.</a:t>
            </a:r>
          </a:p>
          <a:p>
            <a:pPr algn="just">
              <a:buFontTx/>
              <a:buChar char="-"/>
            </a:pPr>
            <a:r>
              <a:rPr lang="en-GB" dirty="0"/>
              <a:t>Moreover, it gives an ordinated structure to provide the backbone structure for different analysis process like :</a:t>
            </a:r>
          </a:p>
          <a:p>
            <a:pPr marL="0" indent="0" algn="just">
              <a:buNone/>
            </a:pPr>
            <a:r>
              <a:rPr lang="en-GB" dirty="0"/>
              <a:t>Costing, risk analysis, stakeholders' analysis, resources, requirements, nomenclature……etc </a:t>
            </a:r>
            <a:r>
              <a:rPr lang="en-GB" dirty="0" err="1"/>
              <a:t>etc</a:t>
            </a:r>
            <a:r>
              <a:rPr lang="en-GB" dirty="0"/>
              <a:t>.</a:t>
            </a:r>
          </a:p>
        </p:txBody>
      </p:sp>
      <p:sp>
        <p:nvSpPr>
          <p:cNvPr id="5" name="Segnaposto piè di pagina 4">
            <a:extLst>
              <a:ext uri="{FF2B5EF4-FFF2-40B4-BE49-F238E27FC236}">
                <a16:creationId xmlns:a16="http://schemas.microsoft.com/office/drawing/2014/main" id="{47267BD1-20F6-16EE-3E76-D1FB48613298}"/>
              </a:ext>
            </a:extLst>
          </p:cNvPr>
          <p:cNvSpPr>
            <a:spLocks noGrp="1"/>
          </p:cNvSpPr>
          <p:nvPr>
            <p:ph type="ftr" sz="quarter" idx="11"/>
          </p:nvPr>
        </p:nvSpPr>
        <p:spPr/>
        <p:txBody>
          <a:bodyPr/>
          <a:lstStyle/>
          <a:p>
            <a:r>
              <a:rPr lang="en-US" dirty="0"/>
              <a:t>Alessandro Variola, INFN Roma1. Remote mode.</a:t>
            </a:r>
            <a:endParaRPr lang="en-GB" dirty="0"/>
          </a:p>
        </p:txBody>
      </p:sp>
    </p:spTree>
    <p:extLst>
      <p:ext uri="{BB962C8B-B14F-4D97-AF65-F5344CB8AC3E}">
        <p14:creationId xmlns:p14="http://schemas.microsoft.com/office/powerpoint/2010/main" val="1983259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687363-3ED9-F5A0-DCDB-70D9B0904432}"/>
              </a:ext>
            </a:extLst>
          </p:cNvPr>
          <p:cNvSpPr>
            <a:spLocks noGrp="1"/>
          </p:cNvSpPr>
          <p:nvPr>
            <p:ph type="title"/>
          </p:nvPr>
        </p:nvSpPr>
        <p:spPr>
          <a:xfrm>
            <a:off x="2345121" y="1310413"/>
            <a:ext cx="7124700" cy="720000"/>
          </a:xfrm>
        </p:spPr>
        <p:txBody>
          <a:bodyPr>
            <a:normAutofit fontScale="90000"/>
          </a:bodyPr>
          <a:lstStyle/>
          <a:p>
            <a:pPr algn="ctr"/>
            <a:r>
              <a:rPr lang="it-IT" dirty="0" err="1">
                <a:latin typeface="Comic Sans MS"/>
              </a:rPr>
              <a:t>Why</a:t>
            </a:r>
            <a:r>
              <a:rPr lang="it-IT" dirty="0">
                <a:latin typeface="Comic Sans MS"/>
              </a:rPr>
              <a:t> to start from the </a:t>
            </a:r>
            <a:r>
              <a:rPr lang="it-IT" dirty="0" err="1">
                <a:latin typeface="Comic Sans MS"/>
              </a:rPr>
              <a:t>parameters</a:t>
            </a:r>
            <a:r>
              <a:rPr lang="it-IT" dirty="0">
                <a:latin typeface="Comic Sans MS"/>
              </a:rPr>
              <a:t> baseline? </a:t>
            </a:r>
            <a:r>
              <a:rPr lang="it-IT" dirty="0" err="1">
                <a:latin typeface="Comic Sans MS"/>
              </a:rPr>
              <a:t>Change</a:t>
            </a:r>
            <a:r>
              <a:rPr lang="it-IT" dirty="0">
                <a:latin typeface="Comic Sans MS"/>
              </a:rPr>
              <a:t> </a:t>
            </a:r>
            <a:r>
              <a:rPr lang="it-IT" dirty="0" err="1">
                <a:latin typeface="Comic Sans MS"/>
              </a:rPr>
              <a:t>process</a:t>
            </a:r>
            <a:endParaRPr lang="it-IT" dirty="0">
              <a:latin typeface="Comic Sans MS"/>
            </a:endParaRPr>
          </a:p>
        </p:txBody>
      </p:sp>
      <p:sp>
        <p:nvSpPr>
          <p:cNvPr id="3" name="Segnaposto contenuto 2">
            <a:extLst>
              <a:ext uri="{FF2B5EF4-FFF2-40B4-BE49-F238E27FC236}">
                <a16:creationId xmlns:a16="http://schemas.microsoft.com/office/drawing/2014/main" id="{211EB40D-E802-1AB2-344C-03F224545C03}"/>
              </a:ext>
            </a:extLst>
          </p:cNvPr>
          <p:cNvSpPr>
            <a:spLocks noGrp="1"/>
          </p:cNvSpPr>
          <p:nvPr>
            <p:ph idx="1"/>
          </p:nvPr>
        </p:nvSpPr>
        <p:spPr>
          <a:xfrm>
            <a:off x="893379" y="2530288"/>
            <a:ext cx="10515600" cy="3522662"/>
          </a:xfrm>
          <a:ln>
            <a:noFill/>
          </a:ln>
        </p:spPr>
        <p:txBody>
          <a:bodyPr>
            <a:normAutofit lnSpcReduction="10000"/>
          </a:bodyPr>
          <a:lstStyle/>
          <a:p>
            <a:pPr algn="just"/>
            <a:r>
              <a:rPr lang="en-GB" dirty="0"/>
              <a:t>Unfortunately, we have not proceeded in project mode; we are not working with the natural phases' definition provided in </a:t>
            </a:r>
            <a:r>
              <a:rPr lang="en-GB" dirty="0" err="1"/>
              <a:t>openSE</a:t>
            </a:r>
            <a:r>
              <a:rPr lang="en-GB" dirty="0"/>
              <a:t> (or other SE frameworks). </a:t>
            </a:r>
          </a:p>
          <a:p>
            <a:pPr algn="just"/>
            <a:r>
              <a:rPr lang="en-GB" dirty="0"/>
              <a:t>So, we have </a:t>
            </a:r>
            <a:r>
              <a:rPr lang="en-GB" dirty="0">
                <a:highlight>
                  <a:srgbClr val="FFFF00"/>
                </a:highlight>
              </a:rPr>
              <a:t>to adapt our processes </a:t>
            </a:r>
            <a:r>
              <a:rPr lang="en-GB" dirty="0"/>
              <a:t>to the </a:t>
            </a:r>
            <a:r>
              <a:rPr lang="en-GB" u="sng" dirty="0"/>
              <a:t>present</a:t>
            </a:r>
            <a:r>
              <a:rPr lang="en-GB" dirty="0"/>
              <a:t> framework.</a:t>
            </a:r>
          </a:p>
          <a:p>
            <a:pPr algn="just"/>
            <a:r>
              <a:rPr lang="en-GB" dirty="0"/>
              <a:t>After the PBS it appears that, to allow a coherent effort in the design of the facility and so to finalize the TDR phase, it was mandatory to introduce (as a  priority) a change request process.</a:t>
            </a:r>
          </a:p>
          <a:p>
            <a:pPr algn="just"/>
            <a:r>
              <a:rPr lang="en-GB" dirty="0"/>
              <a:t>But to implement the change process we must understand</a:t>
            </a:r>
            <a:r>
              <a:rPr lang="en-GB" u="sng" dirty="0">
                <a:highlight>
                  <a:srgbClr val="FFFF00"/>
                </a:highlight>
              </a:rPr>
              <a:t>: change in respect to what…..?</a:t>
            </a:r>
          </a:p>
          <a:p>
            <a:pPr algn="just"/>
            <a:r>
              <a:rPr lang="en-GB" dirty="0"/>
              <a:t>Needs a first phase of </a:t>
            </a:r>
            <a:r>
              <a:rPr lang="en-GB" dirty="0">
                <a:solidFill>
                  <a:srgbClr val="FF0000"/>
                </a:solidFill>
                <a:highlight>
                  <a:srgbClr val="FFFF00"/>
                </a:highlight>
              </a:rPr>
              <a:t>BASELINE DEFINITION</a:t>
            </a:r>
            <a:r>
              <a:rPr lang="en-GB" dirty="0"/>
              <a:t>. </a:t>
            </a:r>
          </a:p>
          <a:p>
            <a:pPr algn="just"/>
            <a:r>
              <a:rPr lang="en-GB" dirty="0"/>
              <a:t>This starts from the characters of the (huge) work already provided : </a:t>
            </a:r>
            <a:r>
              <a:rPr lang="en-GB" b="1" u="sng" dirty="0">
                <a:solidFill>
                  <a:srgbClr val="FF0000"/>
                </a:solidFill>
                <a:highlight>
                  <a:srgbClr val="FFFF00"/>
                </a:highlight>
              </a:rPr>
              <a:t>the parameters and the layouts</a:t>
            </a:r>
          </a:p>
          <a:p>
            <a:pPr marL="0" indent="0" algn="just">
              <a:buNone/>
            </a:pPr>
            <a:endParaRPr lang="en-GB" i="1" u="sng" dirty="0">
              <a:solidFill>
                <a:srgbClr val="FF0000"/>
              </a:solidFill>
            </a:endParaRPr>
          </a:p>
          <a:p>
            <a:pPr algn="just"/>
            <a:endParaRPr lang="en-GB" dirty="0"/>
          </a:p>
        </p:txBody>
      </p:sp>
      <p:sp>
        <p:nvSpPr>
          <p:cNvPr id="5" name="Segnaposto piè di pagina 4">
            <a:extLst>
              <a:ext uri="{FF2B5EF4-FFF2-40B4-BE49-F238E27FC236}">
                <a16:creationId xmlns:a16="http://schemas.microsoft.com/office/drawing/2014/main" id="{47267BD1-20F6-16EE-3E76-D1FB48613298}"/>
              </a:ext>
            </a:extLst>
          </p:cNvPr>
          <p:cNvSpPr>
            <a:spLocks noGrp="1"/>
          </p:cNvSpPr>
          <p:nvPr>
            <p:ph type="ftr" sz="quarter" idx="11"/>
          </p:nvPr>
        </p:nvSpPr>
        <p:spPr/>
        <p:txBody>
          <a:bodyPr/>
          <a:lstStyle/>
          <a:p>
            <a:r>
              <a:rPr lang="en-US" dirty="0"/>
              <a:t>Alessandro Variola, INFN Roma1. Remote mode.</a:t>
            </a:r>
            <a:endParaRPr lang="en-GB" dirty="0"/>
          </a:p>
        </p:txBody>
      </p:sp>
    </p:spTree>
    <p:extLst>
      <p:ext uri="{BB962C8B-B14F-4D97-AF65-F5344CB8AC3E}">
        <p14:creationId xmlns:p14="http://schemas.microsoft.com/office/powerpoint/2010/main" val="1035376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A6F1DE-C7E0-D30E-C3B3-183BA49EEE5A}"/>
              </a:ext>
            </a:extLst>
          </p:cNvPr>
          <p:cNvSpPr>
            <a:spLocks noGrp="1"/>
          </p:cNvSpPr>
          <p:nvPr>
            <p:ph type="title"/>
          </p:nvPr>
        </p:nvSpPr>
        <p:spPr/>
        <p:txBody>
          <a:bodyPr/>
          <a:lstStyle/>
          <a:p>
            <a:r>
              <a:rPr lang="it-IT" dirty="0"/>
              <a:t>The TDR</a:t>
            </a:r>
          </a:p>
        </p:txBody>
      </p:sp>
      <p:sp>
        <p:nvSpPr>
          <p:cNvPr id="3" name="Segnaposto contenuto 2">
            <a:extLst>
              <a:ext uri="{FF2B5EF4-FFF2-40B4-BE49-F238E27FC236}">
                <a16:creationId xmlns:a16="http://schemas.microsoft.com/office/drawing/2014/main" id="{734B0769-2C67-608A-61D4-5165FCFE64F1}"/>
              </a:ext>
            </a:extLst>
          </p:cNvPr>
          <p:cNvSpPr>
            <a:spLocks noGrp="1"/>
          </p:cNvSpPr>
          <p:nvPr>
            <p:ph idx="1"/>
          </p:nvPr>
        </p:nvSpPr>
        <p:spPr/>
        <p:txBody>
          <a:bodyPr/>
          <a:lstStyle/>
          <a:p>
            <a:r>
              <a:rPr lang="it-IT" dirty="0"/>
              <a:t>The TDR, in </a:t>
            </a:r>
            <a:r>
              <a:rPr lang="it-IT" dirty="0" err="1"/>
              <a:t>openSE</a:t>
            </a:r>
            <a:r>
              <a:rPr lang="it-IT" dirty="0"/>
              <a:t>, </a:t>
            </a:r>
            <a:r>
              <a:rPr lang="it-IT" dirty="0" err="1"/>
              <a:t>is</a:t>
            </a:r>
            <a:r>
              <a:rPr lang="it-IT" dirty="0"/>
              <a:t> the deliverable of the design </a:t>
            </a:r>
            <a:r>
              <a:rPr lang="it-IT" dirty="0" err="1"/>
              <a:t>phase</a:t>
            </a:r>
            <a:r>
              <a:rPr lang="it-IT" dirty="0"/>
              <a:t>.</a:t>
            </a:r>
          </a:p>
          <a:p>
            <a:r>
              <a:rPr lang="it-IT" dirty="0" err="1"/>
              <a:t>It</a:t>
            </a:r>
            <a:r>
              <a:rPr lang="it-IT" dirty="0"/>
              <a:t> </a:t>
            </a:r>
            <a:r>
              <a:rPr lang="it-IT" dirty="0" err="1"/>
              <a:t>describes</a:t>
            </a:r>
            <a:r>
              <a:rPr lang="it-IT" dirty="0"/>
              <a:t>, </a:t>
            </a:r>
            <a:r>
              <a:rPr lang="it-IT" dirty="0" err="1"/>
              <a:t>at</a:t>
            </a:r>
            <a:r>
              <a:rPr lang="it-IT" dirty="0"/>
              <a:t> engineering </a:t>
            </a:r>
            <a:r>
              <a:rPr lang="it-IT" dirty="0" err="1"/>
              <a:t>level</a:t>
            </a:r>
            <a:r>
              <a:rPr lang="it-IT" dirty="0"/>
              <a:t>, the </a:t>
            </a:r>
            <a:r>
              <a:rPr lang="it-IT" dirty="0" err="1"/>
              <a:t>object</a:t>
            </a:r>
            <a:r>
              <a:rPr lang="it-IT" dirty="0"/>
              <a:t> of the project and the </a:t>
            </a:r>
            <a:r>
              <a:rPr lang="it-IT" dirty="0" err="1"/>
              <a:t>infrastructures</a:t>
            </a:r>
            <a:endParaRPr lang="it-IT" dirty="0"/>
          </a:p>
          <a:p>
            <a:r>
              <a:rPr lang="it-IT" dirty="0" err="1"/>
              <a:t>It</a:t>
            </a:r>
            <a:r>
              <a:rPr lang="it-IT" dirty="0"/>
              <a:t> </a:t>
            </a:r>
            <a:r>
              <a:rPr lang="it-IT" dirty="0" err="1"/>
              <a:t>is</a:t>
            </a:r>
            <a:r>
              <a:rPr lang="it-IT" dirty="0"/>
              <a:t> the snapshot of a part of the BASELINE </a:t>
            </a:r>
            <a:r>
              <a:rPr lang="it-IT" dirty="0" err="1"/>
              <a:t>configuration</a:t>
            </a:r>
            <a:r>
              <a:rPr lang="it-IT" dirty="0"/>
              <a:t> </a:t>
            </a:r>
            <a:r>
              <a:rPr lang="it-IT" dirty="0" err="1"/>
              <a:t>at</a:t>
            </a:r>
            <a:r>
              <a:rPr lang="it-IT" dirty="0"/>
              <a:t> a </a:t>
            </a:r>
            <a:r>
              <a:rPr lang="it-IT" dirty="0" err="1"/>
              <a:t>certain</a:t>
            </a:r>
            <a:r>
              <a:rPr lang="it-IT" dirty="0"/>
              <a:t> moment, </a:t>
            </a:r>
            <a:r>
              <a:rPr lang="it-IT" dirty="0" err="1"/>
              <a:t>where</a:t>
            </a:r>
            <a:r>
              <a:rPr lang="it-IT" dirty="0"/>
              <a:t> the design </a:t>
            </a:r>
            <a:r>
              <a:rPr lang="it-IT" dirty="0" err="1"/>
              <a:t>is</a:t>
            </a:r>
            <a:r>
              <a:rPr lang="it-IT" dirty="0"/>
              <a:t> mature to </a:t>
            </a:r>
            <a:r>
              <a:rPr lang="it-IT" dirty="0" err="1"/>
              <a:t>proceed</a:t>
            </a:r>
            <a:r>
              <a:rPr lang="it-IT" dirty="0"/>
              <a:t> to the </a:t>
            </a:r>
            <a:r>
              <a:rPr lang="it-IT" dirty="0" err="1"/>
              <a:t>indutrialization</a:t>
            </a:r>
            <a:r>
              <a:rPr lang="it-IT" dirty="0"/>
              <a:t> </a:t>
            </a:r>
            <a:r>
              <a:rPr lang="it-IT" dirty="0" err="1"/>
              <a:t>phases</a:t>
            </a:r>
            <a:r>
              <a:rPr lang="it-IT" dirty="0"/>
              <a:t>.</a:t>
            </a:r>
          </a:p>
          <a:p>
            <a:r>
              <a:rPr lang="it-IT" dirty="0"/>
              <a:t>TDR, </a:t>
            </a:r>
            <a:r>
              <a:rPr lang="it-IT" dirty="0" err="1"/>
              <a:t>usually</a:t>
            </a:r>
            <a:r>
              <a:rPr lang="it-IT" dirty="0"/>
              <a:t>, </a:t>
            </a:r>
            <a:r>
              <a:rPr lang="it-IT" dirty="0" err="1"/>
              <a:t>is</a:t>
            </a:r>
            <a:r>
              <a:rPr lang="it-IT" dirty="0"/>
              <a:t> </a:t>
            </a:r>
            <a:r>
              <a:rPr lang="it-IT" dirty="0" err="1"/>
              <a:t>not</a:t>
            </a:r>
            <a:r>
              <a:rPr lang="it-IT" dirty="0"/>
              <a:t> </a:t>
            </a:r>
            <a:r>
              <a:rPr lang="it-IT" dirty="0" err="1"/>
              <a:t>associated</a:t>
            </a:r>
            <a:r>
              <a:rPr lang="it-IT" dirty="0"/>
              <a:t> to an </a:t>
            </a:r>
            <a:r>
              <a:rPr lang="it-IT" dirty="0" err="1"/>
              <a:t>approval</a:t>
            </a:r>
            <a:r>
              <a:rPr lang="it-IT" dirty="0"/>
              <a:t> </a:t>
            </a:r>
            <a:r>
              <a:rPr lang="it-IT" dirty="0" err="1"/>
              <a:t>phase</a:t>
            </a:r>
            <a:r>
              <a:rPr lang="it-IT" dirty="0"/>
              <a:t>, </a:t>
            </a:r>
            <a:r>
              <a:rPr lang="it-IT" dirty="0" err="1"/>
              <a:t>but</a:t>
            </a:r>
            <a:r>
              <a:rPr lang="it-IT" dirty="0"/>
              <a:t> </a:t>
            </a:r>
            <a:r>
              <a:rPr lang="it-IT" dirty="0" err="1"/>
              <a:t>it</a:t>
            </a:r>
            <a:r>
              <a:rPr lang="it-IT" dirty="0"/>
              <a:t> </a:t>
            </a:r>
            <a:r>
              <a:rPr lang="it-IT" dirty="0" err="1"/>
              <a:t>should</a:t>
            </a:r>
            <a:r>
              <a:rPr lang="it-IT" dirty="0"/>
              <a:t> be a WORK REFERENCE DOCUMENT</a:t>
            </a:r>
          </a:p>
          <a:p>
            <a:r>
              <a:rPr lang="it-IT" dirty="0" err="1"/>
              <a:t>Change</a:t>
            </a:r>
            <a:r>
              <a:rPr lang="it-IT" dirty="0"/>
              <a:t> are </a:t>
            </a:r>
            <a:r>
              <a:rPr lang="it-IT" dirty="0" err="1"/>
              <a:t>always</a:t>
            </a:r>
            <a:r>
              <a:rPr lang="it-IT" dirty="0"/>
              <a:t> </a:t>
            </a:r>
            <a:r>
              <a:rPr lang="it-IT" dirty="0" err="1"/>
              <a:t>possible</a:t>
            </a:r>
            <a:r>
              <a:rPr lang="it-IT" dirty="0"/>
              <a:t> after the TDR, by </a:t>
            </a:r>
            <a:r>
              <a:rPr lang="it-IT" dirty="0" err="1"/>
              <a:t>means</a:t>
            </a:r>
            <a:r>
              <a:rPr lang="it-IT" dirty="0"/>
              <a:t> of a </a:t>
            </a:r>
            <a:r>
              <a:rPr lang="it-IT" dirty="0" err="1"/>
              <a:t>change</a:t>
            </a:r>
            <a:r>
              <a:rPr lang="it-IT" dirty="0"/>
              <a:t> </a:t>
            </a:r>
            <a:r>
              <a:rPr lang="it-IT" dirty="0" err="1"/>
              <a:t>request</a:t>
            </a:r>
            <a:r>
              <a:rPr lang="it-IT" dirty="0"/>
              <a:t> </a:t>
            </a:r>
            <a:r>
              <a:rPr lang="it-IT" dirty="0" err="1"/>
              <a:t>process</a:t>
            </a:r>
            <a:r>
              <a:rPr lang="it-IT" dirty="0"/>
              <a:t>.</a:t>
            </a:r>
          </a:p>
          <a:p>
            <a:pPr marL="0" indent="0">
              <a:buNone/>
            </a:pPr>
            <a:r>
              <a:rPr lang="it-IT" dirty="0"/>
              <a:t>So the TDR first step must </a:t>
            </a:r>
            <a:r>
              <a:rPr lang="it-IT" dirty="0" err="1"/>
              <a:t>consider</a:t>
            </a:r>
            <a:r>
              <a:rPr lang="it-IT" dirty="0"/>
              <a:t> the </a:t>
            </a:r>
            <a:r>
              <a:rPr lang="it-IT" dirty="0" err="1"/>
              <a:t>definition</a:t>
            </a:r>
            <a:r>
              <a:rPr lang="it-IT" dirty="0"/>
              <a:t> of the baseline </a:t>
            </a:r>
            <a:r>
              <a:rPr lang="it-IT" dirty="0" err="1"/>
              <a:t>configuration</a:t>
            </a:r>
            <a:r>
              <a:rPr lang="it-IT" dirty="0"/>
              <a:t> and the </a:t>
            </a:r>
            <a:r>
              <a:rPr lang="it-IT" dirty="0" err="1"/>
              <a:t>introduction</a:t>
            </a:r>
            <a:r>
              <a:rPr lang="it-IT" dirty="0"/>
              <a:t> of a </a:t>
            </a:r>
            <a:r>
              <a:rPr lang="it-IT" dirty="0" err="1"/>
              <a:t>change</a:t>
            </a:r>
            <a:r>
              <a:rPr lang="it-IT" dirty="0"/>
              <a:t> </a:t>
            </a:r>
            <a:r>
              <a:rPr lang="it-IT" dirty="0" err="1"/>
              <a:t>process</a:t>
            </a:r>
            <a:r>
              <a:rPr lang="it-IT"/>
              <a:t>.</a:t>
            </a:r>
            <a:endParaRPr lang="it-IT" dirty="0"/>
          </a:p>
        </p:txBody>
      </p:sp>
      <p:sp>
        <p:nvSpPr>
          <p:cNvPr id="4" name="Segnaposto piè di pagina 3">
            <a:extLst>
              <a:ext uri="{FF2B5EF4-FFF2-40B4-BE49-F238E27FC236}">
                <a16:creationId xmlns:a16="http://schemas.microsoft.com/office/drawing/2014/main" id="{C7953786-F8BC-152E-6243-86E505922B2A}"/>
              </a:ext>
            </a:extLst>
          </p:cNvPr>
          <p:cNvSpPr>
            <a:spLocks noGrp="1"/>
          </p:cNvSpPr>
          <p:nvPr>
            <p:ph type="ftr" sz="quarter" idx="11"/>
          </p:nvPr>
        </p:nvSpPr>
        <p:spPr/>
        <p:txBody>
          <a:bodyPr/>
          <a:lstStyle/>
          <a:p>
            <a:r>
              <a:rPr lang="en-US"/>
              <a:t>Alessandro Variola, INFN Roma1. Remote mode.</a:t>
            </a:r>
            <a:endParaRPr lang="en-GB" dirty="0"/>
          </a:p>
        </p:txBody>
      </p:sp>
    </p:spTree>
    <p:extLst>
      <p:ext uri="{BB962C8B-B14F-4D97-AF65-F5344CB8AC3E}">
        <p14:creationId xmlns:p14="http://schemas.microsoft.com/office/powerpoint/2010/main" val="202697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687363-3ED9-F5A0-DCDB-70D9B0904432}"/>
              </a:ext>
            </a:extLst>
          </p:cNvPr>
          <p:cNvSpPr>
            <a:spLocks noGrp="1"/>
          </p:cNvSpPr>
          <p:nvPr>
            <p:ph type="title"/>
          </p:nvPr>
        </p:nvSpPr>
        <p:spPr>
          <a:xfrm>
            <a:off x="2345121" y="1310413"/>
            <a:ext cx="7124700" cy="720000"/>
          </a:xfrm>
        </p:spPr>
        <p:txBody>
          <a:bodyPr>
            <a:normAutofit/>
          </a:bodyPr>
          <a:lstStyle/>
          <a:p>
            <a:pPr algn="ctr"/>
            <a:r>
              <a:rPr lang="it-IT" dirty="0">
                <a:latin typeface="Comic Sans MS"/>
              </a:rPr>
              <a:t>So….</a:t>
            </a:r>
            <a:r>
              <a:rPr lang="it-IT" dirty="0" err="1">
                <a:latin typeface="Comic Sans MS"/>
              </a:rPr>
              <a:t>starting</a:t>
            </a:r>
            <a:r>
              <a:rPr lang="it-IT" dirty="0">
                <a:latin typeface="Comic Sans MS"/>
              </a:rPr>
              <a:t> from the PBS</a:t>
            </a:r>
          </a:p>
        </p:txBody>
      </p:sp>
      <p:sp>
        <p:nvSpPr>
          <p:cNvPr id="3" name="Segnaposto contenuto 2">
            <a:extLst>
              <a:ext uri="{FF2B5EF4-FFF2-40B4-BE49-F238E27FC236}">
                <a16:creationId xmlns:a16="http://schemas.microsoft.com/office/drawing/2014/main" id="{211EB40D-E802-1AB2-344C-03F224545C03}"/>
              </a:ext>
            </a:extLst>
          </p:cNvPr>
          <p:cNvSpPr>
            <a:spLocks noGrp="1"/>
          </p:cNvSpPr>
          <p:nvPr>
            <p:ph idx="1"/>
          </p:nvPr>
        </p:nvSpPr>
        <p:spPr>
          <a:xfrm>
            <a:off x="752313" y="2506639"/>
            <a:ext cx="10515600" cy="3522662"/>
          </a:xfrm>
          <a:ln>
            <a:noFill/>
          </a:ln>
        </p:spPr>
        <p:txBody>
          <a:bodyPr>
            <a:normAutofit/>
          </a:bodyPr>
          <a:lstStyle/>
          <a:p>
            <a:pPr algn="just"/>
            <a:r>
              <a:rPr lang="en-GB" dirty="0"/>
              <a:t>The PBS, again, represents the perfect backbone to build the parameters and layouts baseline.</a:t>
            </a:r>
          </a:p>
          <a:p>
            <a:pPr algn="just"/>
            <a:r>
              <a:rPr lang="en-GB" dirty="0"/>
              <a:t>The natural process is that, once that a ‘responsible expert’ has been identified for each PBS unit (box), he will be in charge of:</a:t>
            </a:r>
          </a:p>
          <a:p>
            <a:pPr marL="457200" indent="-457200" algn="just">
              <a:buAutoNum type="arabicParenR"/>
            </a:pPr>
            <a:r>
              <a:rPr lang="en-GB" dirty="0"/>
              <a:t>Identify and define the useful parameters (we see later functional and integration…)</a:t>
            </a:r>
          </a:p>
          <a:p>
            <a:pPr marL="457200" indent="-457200" algn="just">
              <a:buAutoNum type="arabicParenR"/>
            </a:pPr>
            <a:r>
              <a:rPr lang="en-GB" dirty="0"/>
              <a:t>Provide the parameters, </a:t>
            </a:r>
            <a:r>
              <a:rPr lang="en-GB" u="sng" dirty="0">
                <a:highlight>
                  <a:srgbClr val="FFFF00"/>
                </a:highlight>
              </a:rPr>
              <a:t>STARTING FROM THE CDR</a:t>
            </a:r>
            <a:r>
              <a:rPr lang="en-GB" dirty="0">
                <a:highlight>
                  <a:srgbClr val="FFFF00"/>
                </a:highlight>
              </a:rPr>
              <a:t> </a:t>
            </a:r>
            <a:r>
              <a:rPr lang="en-GB" dirty="0"/>
              <a:t>(the existing reference document).</a:t>
            </a:r>
          </a:p>
          <a:p>
            <a:pPr marL="457200" indent="-457200" algn="just">
              <a:buAutoNum type="arabicParenR"/>
            </a:pPr>
            <a:r>
              <a:rPr lang="en-GB" dirty="0"/>
              <a:t>If not on the CDR, provide the reference.</a:t>
            </a:r>
          </a:p>
          <a:p>
            <a:pPr marL="457200" indent="-457200" algn="just">
              <a:buAutoNum type="arabicParenR"/>
            </a:pPr>
            <a:r>
              <a:rPr lang="en-GB" dirty="0"/>
              <a:t>Take care about the verification and validation process</a:t>
            </a:r>
          </a:p>
          <a:p>
            <a:pPr marL="0" indent="0" algn="just">
              <a:buNone/>
            </a:pPr>
            <a:endParaRPr lang="en-GB" dirty="0"/>
          </a:p>
          <a:p>
            <a:pPr algn="just"/>
            <a:endParaRPr lang="en-GB" dirty="0"/>
          </a:p>
        </p:txBody>
      </p:sp>
      <p:sp>
        <p:nvSpPr>
          <p:cNvPr id="5" name="Segnaposto piè di pagina 4">
            <a:extLst>
              <a:ext uri="{FF2B5EF4-FFF2-40B4-BE49-F238E27FC236}">
                <a16:creationId xmlns:a16="http://schemas.microsoft.com/office/drawing/2014/main" id="{47267BD1-20F6-16EE-3E76-D1FB48613298}"/>
              </a:ext>
            </a:extLst>
          </p:cNvPr>
          <p:cNvSpPr>
            <a:spLocks noGrp="1"/>
          </p:cNvSpPr>
          <p:nvPr>
            <p:ph type="ftr" sz="quarter" idx="11"/>
          </p:nvPr>
        </p:nvSpPr>
        <p:spPr/>
        <p:txBody>
          <a:bodyPr/>
          <a:lstStyle/>
          <a:p>
            <a:r>
              <a:rPr lang="en-US" dirty="0"/>
              <a:t>Alessandro Variola, INFN Roma1. Remote mode.</a:t>
            </a:r>
            <a:endParaRPr lang="en-GB" dirty="0"/>
          </a:p>
        </p:txBody>
      </p:sp>
    </p:spTree>
    <p:extLst>
      <p:ext uri="{BB962C8B-B14F-4D97-AF65-F5344CB8AC3E}">
        <p14:creationId xmlns:p14="http://schemas.microsoft.com/office/powerpoint/2010/main" val="243294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E7CE62-EE5B-5065-671F-5B3ED69B8BC7}"/>
              </a:ext>
            </a:extLst>
          </p:cNvPr>
          <p:cNvSpPr>
            <a:spLocks noGrp="1"/>
          </p:cNvSpPr>
          <p:nvPr>
            <p:ph type="title"/>
          </p:nvPr>
        </p:nvSpPr>
        <p:spPr>
          <a:xfrm>
            <a:off x="2137749" y="1074219"/>
            <a:ext cx="7744727" cy="720000"/>
          </a:xfrm>
        </p:spPr>
        <p:txBody>
          <a:bodyPr>
            <a:normAutofit/>
          </a:bodyPr>
          <a:lstStyle/>
          <a:p>
            <a:r>
              <a:rPr lang="en-GB" dirty="0"/>
              <a:t>The PARAMETERS baseline</a:t>
            </a:r>
          </a:p>
        </p:txBody>
      </p:sp>
      <p:sp>
        <p:nvSpPr>
          <p:cNvPr id="3" name="Segnaposto contenuto 2">
            <a:extLst>
              <a:ext uri="{FF2B5EF4-FFF2-40B4-BE49-F238E27FC236}">
                <a16:creationId xmlns:a16="http://schemas.microsoft.com/office/drawing/2014/main" id="{1ADF4252-7137-B73D-2103-F8EC39485C50}"/>
              </a:ext>
            </a:extLst>
          </p:cNvPr>
          <p:cNvSpPr>
            <a:spLocks noGrp="1"/>
          </p:cNvSpPr>
          <p:nvPr>
            <p:ph idx="1"/>
          </p:nvPr>
        </p:nvSpPr>
        <p:spPr>
          <a:xfrm>
            <a:off x="489284" y="2068417"/>
            <a:ext cx="11213431" cy="4178379"/>
          </a:xfrm>
          <a:ln>
            <a:noFill/>
          </a:ln>
        </p:spPr>
        <p:txBody>
          <a:bodyPr>
            <a:normAutofit/>
          </a:bodyPr>
          <a:lstStyle/>
          <a:p>
            <a:pPr algn="just"/>
            <a:r>
              <a:rPr lang="en-GB" dirty="0"/>
              <a:t>Table of parameters :</a:t>
            </a:r>
          </a:p>
          <a:p>
            <a:pPr marL="0" indent="0" algn="just">
              <a:buNone/>
            </a:pPr>
            <a:r>
              <a:rPr lang="en-GB" dirty="0">
                <a:solidFill>
                  <a:srgbClr val="FF0000"/>
                </a:solidFill>
              </a:rPr>
              <a:t>-   </a:t>
            </a:r>
            <a:r>
              <a:rPr lang="en-GB" u="sng" dirty="0">
                <a:solidFill>
                  <a:srgbClr val="FF0000"/>
                </a:solidFill>
              </a:rPr>
              <a:t>Functional parameter</a:t>
            </a:r>
            <a:r>
              <a:rPr lang="en-GB" dirty="0">
                <a:solidFill>
                  <a:srgbClr val="FF0000"/>
                </a:solidFill>
              </a:rPr>
              <a:t>: </a:t>
            </a:r>
            <a:r>
              <a:rPr lang="en-GB" dirty="0" err="1">
                <a:solidFill>
                  <a:srgbClr val="FF0000"/>
                </a:solidFill>
              </a:rPr>
              <a:t>p.ex</a:t>
            </a:r>
            <a:r>
              <a:rPr lang="en-GB" dirty="0">
                <a:solidFill>
                  <a:srgbClr val="FF0000"/>
                </a:solidFill>
              </a:rPr>
              <a:t> -&gt; for a pump is the pumping speed (or other). Not the power supply power…</a:t>
            </a:r>
          </a:p>
          <a:p>
            <a:pPr algn="just">
              <a:buFontTx/>
              <a:buChar char="-"/>
            </a:pPr>
            <a:r>
              <a:rPr lang="en-GB" u="sng" dirty="0">
                <a:solidFill>
                  <a:srgbClr val="FF0000"/>
                </a:solidFill>
              </a:rPr>
              <a:t>Integration parameter</a:t>
            </a:r>
            <a:r>
              <a:rPr lang="en-GB" dirty="0">
                <a:solidFill>
                  <a:srgbClr val="FF0000"/>
                </a:solidFill>
              </a:rPr>
              <a:t>: all parameters linked to the integration (beams diameter, FP cavity lengths, needed pressure, ventilation etc etc…). </a:t>
            </a:r>
          </a:p>
          <a:p>
            <a:pPr algn="just">
              <a:buFontTx/>
              <a:buChar char="-"/>
            </a:pPr>
            <a:r>
              <a:rPr lang="en-GB" u="sng" dirty="0">
                <a:solidFill>
                  <a:srgbClr val="FF0000"/>
                </a:solidFill>
              </a:rPr>
              <a:t>Functional interfaces</a:t>
            </a:r>
            <a:r>
              <a:rPr lang="en-GB" dirty="0">
                <a:solidFill>
                  <a:srgbClr val="FF0000"/>
                </a:solidFill>
              </a:rPr>
              <a:t>. Parameters that are not functional but that has a strong correlation an impact on other parameters.</a:t>
            </a:r>
          </a:p>
          <a:p>
            <a:pPr algn="just">
              <a:buFontTx/>
              <a:buChar char="-"/>
            </a:pPr>
            <a:r>
              <a:rPr lang="en-GB" dirty="0"/>
              <a:t>These can be defined for all the ‘defined’ elements and for the systems-subsystems. Where not existing, the element study and design needs to be further developed.</a:t>
            </a:r>
          </a:p>
          <a:p>
            <a:pPr algn="just"/>
            <a:r>
              <a:rPr lang="en-GB" b="1" i="1" u="sng" dirty="0"/>
              <a:t>At the end we will have a ‘parameter oriented- as designed’ configuration…</a:t>
            </a:r>
          </a:p>
          <a:p>
            <a:pPr algn="just"/>
            <a:r>
              <a:rPr lang="en-GB" b="1" i="1" u="sng" dirty="0">
                <a:highlight>
                  <a:srgbClr val="FFFF00"/>
                </a:highlight>
              </a:rPr>
              <a:t>OUR BASELINE</a:t>
            </a:r>
            <a:endParaRPr lang="en-GB" dirty="0">
              <a:highlight>
                <a:srgbClr val="FFFF00"/>
              </a:highlight>
            </a:endParaRPr>
          </a:p>
        </p:txBody>
      </p:sp>
      <p:sp>
        <p:nvSpPr>
          <p:cNvPr id="4" name="Segnaposto piè di pagina 3">
            <a:extLst>
              <a:ext uri="{FF2B5EF4-FFF2-40B4-BE49-F238E27FC236}">
                <a16:creationId xmlns:a16="http://schemas.microsoft.com/office/drawing/2014/main" id="{D19596A7-9432-2B7C-60C2-01F05F3277BF}"/>
              </a:ext>
            </a:extLst>
          </p:cNvPr>
          <p:cNvSpPr>
            <a:spLocks noGrp="1"/>
          </p:cNvSpPr>
          <p:nvPr>
            <p:ph type="ftr" sz="quarter" idx="11"/>
          </p:nvPr>
        </p:nvSpPr>
        <p:spPr/>
        <p:txBody>
          <a:bodyPr/>
          <a:lstStyle/>
          <a:p>
            <a:r>
              <a:rPr lang="en-US" dirty="0"/>
              <a:t>Alessandro Variola, INFN Roma1. Remote mode.</a:t>
            </a:r>
            <a:endParaRPr lang="en-GB" dirty="0"/>
          </a:p>
        </p:txBody>
      </p:sp>
    </p:spTree>
    <p:extLst>
      <p:ext uri="{BB962C8B-B14F-4D97-AF65-F5344CB8AC3E}">
        <p14:creationId xmlns:p14="http://schemas.microsoft.com/office/powerpoint/2010/main" val="165663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B31E9A2-049E-6747-ED4B-CD17C5E5A4E6}"/>
              </a:ext>
            </a:extLst>
          </p:cNvPr>
          <p:cNvSpPr>
            <a:spLocks noGrp="1"/>
          </p:cNvSpPr>
          <p:nvPr>
            <p:ph idx="1"/>
          </p:nvPr>
        </p:nvSpPr>
        <p:spPr>
          <a:xfrm>
            <a:off x="909144" y="2244397"/>
            <a:ext cx="10515600" cy="3123761"/>
          </a:xfrm>
        </p:spPr>
        <p:txBody>
          <a:bodyPr>
            <a:normAutofit lnSpcReduction="10000"/>
          </a:bodyPr>
          <a:lstStyle/>
          <a:p>
            <a:pPr marL="342900" lvl="0" indent="-342900" algn="just">
              <a:spcBef>
                <a:spcPts val="600"/>
              </a:spcBef>
              <a:buSzPts val="1000"/>
              <a:buFont typeface="Symbol" panose="05050102010706020507" pitchFamily="18" charset="2"/>
              <a:buChar char=""/>
              <a:tabLst>
                <a:tab pos="3575685" algn="l"/>
                <a:tab pos="457200" algn="l"/>
                <a:tab pos="3575685" algn="l"/>
              </a:tabLst>
            </a:pPr>
            <a:r>
              <a:rPr lang="en-GB" dirty="0"/>
              <a:t>If the parameter is defined by a plot (sensitivity, noise…) or a document: insert a link or the reference (also and especially the CDR)​</a:t>
            </a:r>
          </a:p>
          <a:p>
            <a:pPr marL="342900" lvl="0" indent="-342900" algn="just">
              <a:spcBef>
                <a:spcPts val="600"/>
              </a:spcBef>
              <a:buSzPts val="1000"/>
              <a:buFont typeface="Symbol" panose="05050102010706020507" pitchFamily="18" charset="2"/>
              <a:buChar char=""/>
              <a:tabLst>
                <a:tab pos="3575685" algn="l"/>
                <a:tab pos="457200" algn="l"/>
                <a:tab pos="3575685" algn="l"/>
              </a:tabLst>
            </a:pPr>
            <a:endParaRPr lang="en-GB" dirty="0"/>
          </a:p>
          <a:p>
            <a:pPr marL="342900" lvl="0" indent="-342900" algn="just">
              <a:spcBef>
                <a:spcPts val="600"/>
              </a:spcBef>
              <a:buSzPts val="1000"/>
              <a:buFont typeface="Symbol" panose="05050102010706020507" pitchFamily="18" charset="2"/>
              <a:buChar char=""/>
              <a:tabLst>
                <a:tab pos="3575685" algn="l"/>
                <a:tab pos="457200" algn="l"/>
                <a:tab pos="3575685" algn="l"/>
              </a:tabLst>
            </a:pPr>
            <a:r>
              <a:rPr lang="en-GB" dirty="0"/>
              <a:t>A parameter can be a design specification, an estimated guess, or a fixed constraint (they can change but they need a change process)</a:t>
            </a:r>
          </a:p>
          <a:p>
            <a:pPr marL="342900" lvl="0" indent="-342900" algn="just">
              <a:spcBef>
                <a:spcPts val="600"/>
              </a:spcBef>
              <a:buSzPts val="1000"/>
              <a:buFont typeface="Symbol" panose="05050102010706020507" pitchFamily="18" charset="2"/>
              <a:buChar char=""/>
              <a:tabLst>
                <a:tab pos="3575685" algn="l"/>
                <a:tab pos="457200" algn="l"/>
                <a:tab pos="3575685" algn="l"/>
              </a:tabLst>
            </a:pPr>
            <a:endParaRPr lang="en-GB" dirty="0"/>
          </a:p>
          <a:p>
            <a:pPr marL="342900" lvl="0" indent="-342900" algn="just">
              <a:spcBef>
                <a:spcPts val="600"/>
              </a:spcBef>
              <a:buSzPts val="1000"/>
              <a:buFont typeface="Symbol" panose="05050102010706020507" pitchFamily="18" charset="2"/>
              <a:buChar char=""/>
              <a:tabLst>
                <a:tab pos="3575685" algn="l"/>
                <a:tab pos="457200" algn="l"/>
                <a:tab pos="3575685" algn="l"/>
              </a:tabLst>
            </a:pPr>
            <a:r>
              <a:rPr lang="en-GB" dirty="0"/>
              <a:t>A template will be provided</a:t>
            </a:r>
          </a:p>
          <a:p>
            <a:pPr marL="342900" lvl="0" indent="-342900" algn="just">
              <a:spcBef>
                <a:spcPts val="600"/>
              </a:spcBef>
              <a:buSzPts val="1000"/>
              <a:buFont typeface="Symbol" panose="05050102010706020507" pitchFamily="18" charset="2"/>
              <a:buChar char=""/>
              <a:tabLst>
                <a:tab pos="3575685" algn="l"/>
                <a:tab pos="457200" algn="l"/>
                <a:tab pos="3575685" algn="l"/>
              </a:tabLst>
            </a:pPr>
            <a:endParaRPr lang="en-GB" dirty="0"/>
          </a:p>
          <a:p>
            <a:pPr marL="342900" lvl="0" indent="-342900" algn="just">
              <a:spcBef>
                <a:spcPts val="600"/>
              </a:spcBef>
              <a:buSzPts val="1000"/>
              <a:buFont typeface="Symbol" panose="05050102010706020507" pitchFamily="18" charset="2"/>
              <a:buChar char=""/>
              <a:tabLst>
                <a:tab pos="3575685" algn="l"/>
                <a:tab pos="457200" algn="l"/>
                <a:tab pos="3575685" algn="l"/>
              </a:tabLst>
            </a:pPr>
            <a:r>
              <a:rPr lang="en-GB" dirty="0"/>
              <a:t>We will have thousands of datasheets (at present we have not a ready database). So, instructions on how name the file will be provided.</a:t>
            </a:r>
          </a:p>
          <a:p>
            <a:pPr marL="0" indent="0">
              <a:buNone/>
            </a:pPr>
            <a:endParaRPr lang="en-GB" dirty="0"/>
          </a:p>
        </p:txBody>
      </p:sp>
      <p:sp>
        <p:nvSpPr>
          <p:cNvPr id="4" name="Segnaposto piè di pagina 3">
            <a:extLst>
              <a:ext uri="{FF2B5EF4-FFF2-40B4-BE49-F238E27FC236}">
                <a16:creationId xmlns:a16="http://schemas.microsoft.com/office/drawing/2014/main" id="{FFA3AE28-31FE-A8B9-D504-714BFD484215}"/>
              </a:ext>
            </a:extLst>
          </p:cNvPr>
          <p:cNvSpPr>
            <a:spLocks noGrp="1"/>
          </p:cNvSpPr>
          <p:nvPr>
            <p:ph type="ftr" sz="quarter" idx="11"/>
          </p:nvPr>
        </p:nvSpPr>
        <p:spPr/>
        <p:txBody>
          <a:bodyPr/>
          <a:lstStyle/>
          <a:p>
            <a:r>
              <a:rPr lang="en-US"/>
              <a:t>Alessandro Variola, INFN Roma1. Remote mode.</a:t>
            </a:r>
            <a:endParaRPr lang="en-GB" dirty="0"/>
          </a:p>
        </p:txBody>
      </p:sp>
      <p:sp>
        <p:nvSpPr>
          <p:cNvPr id="2" name="Titolo 1">
            <a:extLst>
              <a:ext uri="{FF2B5EF4-FFF2-40B4-BE49-F238E27FC236}">
                <a16:creationId xmlns:a16="http://schemas.microsoft.com/office/drawing/2014/main" id="{CCDD938F-C518-C660-74C4-FE7D024F87FF}"/>
              </a:ext>
            </a:extLst>
          </p:cNvPr>
          <p:cNvSpPr>
            <a:spLocks noGrp="1"/>
          </p:cNvSpPr>
          <p:nvPr>
            <p:ph type="title"/>
          </p:nvPr>
        </p:nvSpPr>
        <p:spPr>
          <a:xfrm>
            <a:off x="2137749" y="1074219"/>
            <a:ext cx="7744727" cy="720000"/>
          </a:xfrm>
        </p:spPr>
        <p:txBody>
          <a:bodyPr>
            <a:normAutofit/>
          </a:bodyPr>
          <a:lstStyle/>
          <a:p>
            <a:r>
              <a:rPr lang="en-GB" dirty="0"/>
              <a:t>Some rules</a:t>
            </a:r>
          </a:p>
        </p:txBody>
      </p:sp>
    </p:spTree>
    <p:extLst>
      <p:ext uri="{BB962C8B-B14F-4D97-AF65-F5344CB8AC3E}">
        <p14:creationId xmlns:p14="http://schemas.microsoft.com/office/powerpoint/2010/main" val="277236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529B98-9EAD-8F3F-B0E1-D3CDC57AFA32}"/>
              </a:ext>
            </a:extLst>
          </p:cNvPr>
          <p:cNvSpPr>
            <a:spLocks noGrp="1"/>
          </p:cNvSpPr>
          <p:nvPr>
            <p:ph type="title"/>
          </p:nvPr>
        </p:nvSpPr>
        <p:spPr/>
        <p:txBody>
          <a:bodyPr/>
          <a:lstStyle/>
          <a:p>
            <a:r>
              <a:rPr lang="en-GB" dirty="0"/>
              <a:t>Important</a:t>
            </a:r>
          </a:p>
        </p:txBody>
      </p:sp>
      <p:sp>
        <p:nvSpPr>
          <p:cNvPr id="3" name="Segnaposto contenuto 2">
            <a:extLst>
              <a:ext uri="{FF2B5EF4-FFF2-40B4-BE49-F238E27FC236}">
                <a16:creationId xmlns:a16="http://schemas.microsoft.com/office/drawing/2014/main" id="{6ABCC06B-DA15-265C-11EF-20F0DFA316E9}"/>
              </a:ext>
            </a:extLst>
          </p:cNvPr>
          <p:cNvSpPr>
            <a:spLocks noGrp="1"/>
          </p:cNvSpPr>
          <p:nvPr>
            <p:ph idx="1"/>
          </p:nvPr>
        </p:nvSpPr>
        <p:spPr/>
        <p:txBody>
          <a:bodyPr/>
          <a:lstStyle/>
          <a:p>
            <a:pPr algn="just"/>
            <a:r>
              <a:rPr lang="en-GB" dirty="0"/>
              <a:t>ATTENTION, this is not a passive process (look in the CDR at the parameters), but an active one, especially in </a:t>
            </a:r>
            <a:r>
              <a:rPr lang="en-GB" u="sng" dirty="0"/>
              <a:t>defining WHAT parameters</a:t>
            </a:r>
            <a:r>
              <a:rPr lang="en-GB" dirty="0"/>
              <a:t>.</a:t>
            </a:r>
          </a:p>
          <a:p>
            <a:pPr algn="just"/>
            <a:endParaRPr lang="en-GB" dirty="0"/>
          </a:p>
          <a:p>
            <a:pPr algn="just"/>
            <a:r>
              <a:rPr lang="en-GB" dirty="0"/>
              <a:t>Once that these parameters are provided it will be possible to :</a:t>
            </a:r>
          </a:p>
          <a:p>
            <a:pPr algn="just"/>
            <a:r>
              <a:rPr lang="en-GB" dirty="0"/>
              <a:t>1) Verify them</a:t>
            </a:r>
          </a:p>
          <a:p>
            <a:pPr algn="just"/>
            <a:r>
              <a:rPr lang="en-GB" dirty="0"/>
              <a:t>2) Validate them</a:t>
            </a:r>
          </a:p>
          <a:p>
            <a:pPr algn="just"/>
            <a:r>
              <a:rPr lang="en-GB" dirty="0"/>
              <a:t>3) Provide the change process</a:t>
            </a:r>
          </a:p>
          <a:p>
            <a:endParaRPr lang="en-GB" dirty="0"/>
          </a:p>
        </p:txBody>
      </p:sp>
      <p:sp>
        <p:nvSpPr>
          <p:cNvPr id="4" name="Segnaposto piè di pagina 3">
            <a:extLst>
              <a:ext uri="{FF2B5EF4-FFF2-40B4-BE49-F238E27FC236}">
                <a16:creationId xmlns:a16="http://schemas.microsoft.com/office/drawing/2014/main" id="{0BFF98BF-284F-6B53-871C-92B217E172BB}"/>
              </a:ext>
            </a:extLst>
          </p:cNvPr>
          <p:cNvSpPr>
            <a:spLocks noGrp="1"/>
          </p:cNvSpPr>
          <p:nvPr>
            <p:ph type="ftr" sz="quarter" idx="11"/>
          </p:nvPr>
        </p:nvSpPr>
        <p:spPr/>
        <p:txBody>
          <a:bodyPr/>
          <a:lstStyle/>
          <a:p>
            <a:r>
              <a:rPr lang="en-US"/>
              <a:t>Alessandro Variola, INFN Roma1. Remote mode.</a:t>
            </a:r>
            <a:endParaRPr lang="en-GB" dirty="0"/>
          </a:p>
        </p:txBody>
      </p:sp>
    </p:spTree>
    <p:extLst>
      <p:ext uri="{BB962C8B-B14F-4D97-AF65-F5344CB8AC3E}">
        <p14:creationId xmlns:p14="http://schemas.microsoft.com/office/powerpoint/2010/main" val="2827170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B3E1DCC50AD948B027AC4F8981153B" ma:contentTypeVersion="8" ma:contentTypeDescription="Create a new document." ma:contentTypeScope="" ma:versionID="37ece0e347152d00c1104073f3799be7">
  <xsd:schema xmlns:xsd="http://www.w3.org/2001/XMLSchema" xmlns:xs="http://www.w3.org/2001/XMLSchema" xmlns:p="http://schemas.microsoft.com/office/2006/metadata/properties" xmlns:ns1="http://schemas.microsoft.com/sharepoint/v3" xmlns:ns2="49ba3cb8-cc0f-4e2b-a2c3-49ceef2415f5" xmlns:ns3="4687aa80-790d-490d-bf5c-1a23927abbc5" targetNamespace="http://schemas.microsoft.com/office/2006/metadata/properties" ma:root="true" ma:fieldsID="b490716c24d26ffe25a6f66c8ac2e25f" ns1:_="" ns2:_="" ns3:_="">
    <xsd:import namespace="http://schemas.microsoft.com/sharepoint/v3"/>
    <xsd:import namespace="49ba3cb8-cc0f-4e2b-a2c3-49ceef2415f5"/>
    <xsd:import namespace="4687aa80-790d-490d-bf5c-1a23927abb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ba3cb8-cc0f-4e2b-a2c3-49ceef241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87aa80-790d-490d-bf5c-1a23927abb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1824A63-309B-4983-B610-AB2DA82DCF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9ba3cb8-cc0f-4e2b-a2c3-49ceef2415f5"/>
    <ds:schemaRef ds:uri="4687aa80-790d-490d-bf5c-1a23927abb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D82A8B-F8F4-48EF-A97D-256BA8FF69DC}">
  <ds:schemaRefs>
    <ds:schemaRef ds:uri="http://schemas.microsoft.com/sharepoint/v3/contenttype/forms"/>
  </ds:schemaRefs>
</ds:datastoreItem>
</file>

<file path=customXml/itemProps3.xml><?xml version="1.0" encoding="utf-8"?>
<ds:datastoreItem xmlns:ds="http://schemas.openxmlformats.org/officeDocument/2006/customXml" ds:itemID="{8CD2C37B-E54C-41AC-A7A1-4CF67CCEFB7B}">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5029</TotalTime>
  <Words>1931</Words>
  <Application>Microsoft Office PowerPoint</Application>
  <PresentationFormat>Widescreen</PresentationFormat>
  <Paragraphs>175</Paragraphs>
  <Slides>20</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Calibri</vt:lpstr>
      <vt:lpstr>Comic Sans MS</vt:lpstr>
      <vt:lpstr>Symbol</vt:lpstr>
      <vt:lpstr>Office Theme</vt:lpstr>
      <vt:lpstr>From PBS to TDR</vt:lpstr>
      <vt:lpstr>Foreword: why to work project oriented?</vt:lpstr>
      <vt:lpstr>Together we did a first step: the PBS</vt:lpstr>
      <vt:lpstr>Why to start from the parameters baseline? Change process</vt:lpstr>
      <vt:lpstr>The TDR</vt:lpstr>
      <vt:lpstr>So….starting from the PBS</vt:lpstr>
      <vt:lpstr>The PARAMETERS baseline</vt:lpstr>
      <vt:lpstr>Some rules</vt:lpstr>
      <vt:lpstr>Important</vt:lpstr>
      <vt:lpstr>Parameters definition</vt:lpstr>
      <vt:lpstr>Parameters</vt:lpstr>
      <vt:lpstr>Presentazione standard di PowerPoint</vt:lpstr>
      <vt:lpstr>Some example (from CDR, interferometers table)</vt:lpstr>
      <vt:lpstr>Arm cavity</vt:lpstr>
      <vt:lpstr>Mistakes</vt:lpstr>
      <vt:lpstr>Verification rule</vt:lpstr>
      <vt:lpstr>Example</vt:lpstr>
      <vt:lpstr>Roles</vt:lpstr>
      <vt:lpstr>Next</vt:lpstr>
      <vt:lpstr>TDS references for Parameters and Layouts WG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PBS working day</dc:title>
  <dc:creator>alessandro variola</dc:creator>
  <cp:lastModifiedBy>alessandro variola</cp:lastModifiedBy>
  <cp:revision>87</cp:revision>
  <dcterms:created xsi:type="dcterms:W3CDTF">2022-12-23T10:02:05Z</dcterms:created>
  <dcterms:modified xsi:type="dcterms:W3CDTF">2023-09-05T12:29:42Z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0x010100C1B3E1DCC50AD948B027AC4F8981153B</vt:lpwstr>
  </property>
</Properties>
</file>